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44"/>
  </p:notesMasterIdLst>
  <p:handoutMasterIdLst>
    <p:handoutMasterId r:id="rId45"/>
  </p:handoutMasterIdLst>
  <p:sldIdLst>
    <p:sldId id="256" r:id="rId2"/>
    <p:sldId id="352" r:id="rId3"/>
    <p:sldId id="364" r:id="rId4"/>
    <p:sldId id="433" r:id="rId5"/>
    <p:sldId id="434" r:id="rId6"/>
    <p:sldId id="413" r:id="rId7"/>
    <p:sldId id="383" r:id="rId8"/>
    <p:sldId id="384" r:id="rId9"/>
    <p:sldId id="385" r:id="rId10"/>
    <p:sldId id="368" r:id="rId11"/>
    <p:sldId id="389" r:id="rId12"/>
    <p:sldId id="397" r:id="rId13"/>
    <p:sldId id="387" r:id="rId14"/>
    <p:sldId id="417" r:id="rId15"/>
    <p:sldId id="399" r:id="rId16"/>
    <p:sldId id="391" r:id="rId17"/>
    <p:sldId id="406" r:id="rId18"/>
    <p:sldId id="370" r:id="rId19"/>
    <p:sldId id="407" r:id="rId20"/>
    <p:sldId id="408" r:id="rId21"/>
    <p:sldId id="412" r:id="rId22"/>
    <p:sldId id="409" r:id="rId23"/>
    <p:sldId id="369" r:id="rId24"/>
    <p:sldId id="416" r:id="rId25"/>
    <p:sldId id="425" r:id="rId26"/>
    <p:sldId id="403" r:id="rId27"/>
    <p:sldId id="372" r:id="rId28"/>
    <p:sldId id="400" r:id="rId29"/>
    <p:sldId id="426" r:id="rId30"/>
    <p:sldId id="402" r:id="rId31"/>
    <p:sldId id="430" r:id="rId32"/>
    <p:sldId id="427" r:id="rId33"/>
    <p:sldId id="428" r:id="rId34"/>
    <p:sldId id="424" r:id="rId35"/>
    <p:sldId id="421" r:id="rId36"/>
    <p:sldId id="422" r:id="rId37"/>
    <p:sldId id="423" r:id="rId38"/>
    <p:sldId id="429" r:id="rId39"/>
    <p:sldId id="377" r:id="rId40"/>
    <p:sldId id="380" r:id="rId41"/>
    <p:sldId id="431" r:id="rId42"/>
    <p:sldId id="432" r:id="rId4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346" autoAdjust="0"/>
  </p:normalViewPr>
  <p:slideViewPr>
    <p:cSldViewPr>
      <p:cViewPr varScale="1">
        <p:scale>
          <a:sx n="98" d="100"/>
          <a:sy n="98" d="100"/>
        </p:scale>
        <p:origin x="-144" y="-104"/>
      </p:cViewPr>
      <p:guideLst>
        <p:guide orient="horz" pos="2160"/>
        <p:guide pos="2880"/>
      </p:guideLst>
    </p:cSldViewPr>
  </p:slideViewPr>
  <p:outlineViewPr>
    <p:cViewPr varScale="1">
      <p:scale>
        <a:sx n="35" d="100"/>
        <a:sy n="35" d="100"/>
      </p:scale>
      <p:origin x="0" y="9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165" d="100"/>
        <a:sy n="165" d="100"/>
      </p:scale>
      <p:origin x="0" y="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20" Type="http://schemas.openxmlformats.org/officeDocument/2006/relationships/slide" Target="slides/slide27.xml"/><Relationship Id="rId21" Type="http://schemas.openxmlformats.org/officeDocument/2006/relationships/slide" Target="slides/slide28.xml"/><Relationship Id="rId22" Type="http://schemas.openxmlformats.org/officeDocument/2006/relationships/slide" Target="slides/slide29.xml"/><Relationship Id="rId23" Type="http://schemas.openxmlformats.org/officeDocument/2006/relationships/slide" Target="slides/slide31.xml"/><Relationship Id="rId24" Type="http://schemas.openxmlformats.org/officeDocument/2006/relationships/slide" Target="slides/slide33.xml"/><Relationship Id="rId25" Type="http://schemas.openxmlformats.org/officeDocument/2006/relationships/slide" Target="slides/slide34.xml"/><Relationship Id="rId26" Type="http://schemas.openxmlformats.org/officeDocument/2006/relationships/slide" Target="slides/slide38.xml"/><Relationship Id="rId27" Type="http://schemas.openxmlformats.org/officeDocument/2006/relationships/slide" Target="slides/slide39.xml"/><Relationship Id="rId28" Type="http://schemas.openxmlformats.org/officeDocument/2006/relationships/slide" Target="slides/slide40.xml"/><Relationship Id="rId29" Type="http://schemas.openxmlformats.org/officeDocument/2006/relationships/slide" Target="slides/slide41.xml"/><Relationship Id="rId30" Type="http://schemas.openxmlformats.org/officeDocument/2006/relationships/slide" Target="slides/slide42.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21.xml"/><Relationship Id="rId17" Type="http://schemas.openxmlformats.org/officeDocument/2006/relationships/slide" Target="slides/slide22.xml"/><Relationship Id="rId18" Type="http://schemas.openxmlformats.org/officeDocument/2006/relationships/slide" Target="slides/slide23.xml"/><Relationship Id="rId19" Type="http://schemas.openxmlformats.org/officeDocument/2006/relationships/slide" Target="slides/slide24.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1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20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20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18</a:t>
            </a:fld>
            <a:endParaRPr lang="en-US"/>
          </a:p>
        </p:txBody>
      </p:sp>
    </p:spTree>
    <p:extLst>
      <p:ext uri="{BB962C8B-B14F-4D97-AF65-F5344CB8AC3E}">
        <p14:creationId xmlns:p14="http://schemas.microsoft.com/office/powerpoint/2010/main" val="358418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35</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dirty="0" smtClean="0"/>
              <a:t>Dec 7-8,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buClrTx/>
              <a:buSzTx/>
              <a:buFontTx/>
              <a:buNone/>
              <a:defRPr/>
            </a:lvl1pPr>
          </a:lstStyle>
          <a:p>
            <a:pPr>
              <a:defRPr/>
            </a:pPr>
            <a:r>
              <a:rPr lang="en-US" smtClean="0"/>
              <a:t>October 31, 2012</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buClrTx/>
              <a:buSzTx/>
              <a:buFontTx/>
              <a:buNone/>
              <a:defRPr/>
            </a:lvl1pPr>
          </a:lstStyle>
          <a:p>
            <a:pPr>
              <a:defRPr/>
            </a:pPr>
            <a:r>
              <a:rPr lang="en-US" smtClean="0"/>
              <a:t>October 31,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dirty="0" smtClean="0"/>
              <a:t>Dec 6-7,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BB0018"/>
                </a:solidFill>
                <a:latin typeface="+mn-lt"/>
              </a:defRPr>
            </a:lvl1pPr>
          </a:lstStyle>
          <a:p>
            <a:pPr>
              <a:defRPr/>
            </a:pPr>
            <a:r>
              <a:rPr lang="en-US"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sldNum="0" hdr="0" ftr="0" dt="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a:xfrm>
            <a:off x="609600" y="1143000"/>
            <a:ext cx="7769225" cy="5029200"/>
          </a:xfrm>
        </p:spPr>
        <p:txBody>
          <a:bodyPr/>
          <a:lstStyle/>
          <a:p>
            <a:r>
              <a:rPr lang="en-US" sz="1600" dirty="0" smtClean="0"/>
              <a:t>Typical HST Pattern:</a:t>
            </a:r>
            <a:endParaRPr lang="en-US" sz="1600" dirty="0" smtClean="0"/>
          </a:p>
          <a:p>
            <a:pPr lvl="1"/>
            <a:r>
              <a:rPr lang="en-US" sz="1600" dirty="0" smtClean="0">
                <a:sym typeface="Wingdings"/>
              </a:rPr>
              <a:t>Match parameters to rules,  then use </a:t>
            </a:r>
            <a:r>
              <a:rPr lang="en-US" sz="1600" dirty="0" err="1" smtClean="0">
                <a:sym typeface="Wingdings"/>
              </a:rPr>
              <a:t>useafter</a:t>
            </a:r>
            <a:r>
              <a:rPr lang="en-US" sz="1600" dirty="0" smtClean="0">
                <a:sym typeface="Wingdings"/>
              </a:rPr>
              <a:t> to resolve which match</a:t>
            </a:r>
          </a:p>
          <a:p>
            <a:pPr lvl="1"/>
            <a:r>
              <a:rPr lang="en-US" sz="1600" dirty="0" smtClean="0">
                <a:sym typeface="Wingdings"/>
              </a:rPr>
              <a:t>Automated generation of Initial CRDS rules from CDBS database</a:t>
            </a:r>
          </a:p>
          <a:p>
            <a:r>
              <a:rPr lang="en-US" sz="1600" dirty="0" smtClean="0">
                <a:sym typeface="Wingdings"/>
              </a:rPr>
              <a:t>Baseline HST rules only use Match(), </a:t>
            </a:r>
            <a:r>
              <a:rPr lang="en-US" sz="1600" dirty="0" err="1" smtClean="0">
                <a:sym typeface="Wingdings"/>
              </a:rPr>
              <a:t>UseAfter</a:t>
            </a:r>
            <a:r>
              <a:rPr lang="en-US" sz="1600" dirty="0" smtClean="0">
                <a:sym typeface="Wingdings"/>
              </a:rPr>
              <a:t>()</a:t>
            </a:r>
          </a:p>
          <a:p>
            <a:pPr lvl="1"/>
            <a:r>
              <a:rPr lang="en-US" sz="1600" dirty="0">
                <a:sym typeface="Wingdings"/>
              </a:rPr>
              <a:t>Future expansion of selectors is possible if </a:t>
            </a:r>
            <a:r>
              <a:rPr lang="en-US" sz="1600" dirty="0" smtClean="0">
                <a:sym typeface="Wingdings"/>
              </a:rPr>
              <a:t>needed</a:t>
            </a:r>
            <a:endParaRPr lang="en-US" sz="1600" dirty="0" smtClean="0"/>
          </a:p>
          <a:p>
            <a:r>
              <a:rPr lang="en-US" sz="1600" dirty="0" smtClean="0"/>
              <a:t>Results of each Selector presented to next until one possibility is chosen</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r>
              <a:rPr lang="en-US" sz="1600" dirty="0" smtClean="0"/>
              <a:t>, </a:t>
            </a:r>
            <a:r>
              <a:rPr lang="en-US" sz="1600" dirty="0" err="1" smtClean="0"/>
              <a:t>ClosestTime</a:t>
            </a:r>
            <a:r>
              <a:rPr lang="en-US" sz="1600" dirty="0" smtClean="0"/>
              <a:t>, </a:t>
            </a:r>
            <a:r>
              <a:rPr lang="en-US" sz="1600" dirty="0" err="1" smtClean="0"/>
              <a:t>GeometricallyNearest</a:t>
            </a:r>
            <a:r>
              <a:rPr lang="en-US" sz="1600" dirty="0" smtClean="0"/>
              <a:t>, </a:t>
            </a:r>
            <a:r>
              <a:rPr lang="en-US" sz="1600" dirty="0" smtClean="0"/>
              <a:t>Bracket</a:t>
            </a:r>
          </a:p>
          <a:p>
            <a:pPr marL="0" indent="0">
              <a:buNone/>
            </a:pPr>
            <a:endParaRPr lang="en-US" sz="1600"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212645" y="11445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676400"/>
            <a:ext cx="4114800" cy="14478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063374" y="32921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p:nvPr/>
        </p:nvCxnSpPr>
        <p:spPr bwMode="auto">
          <a:xfrm rot="16200000" flipV="1">
            <a:off x="5147975" y="2014824"/>
            <a:ext cx="129052" cy="265260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3257961584"/>
              </p:ext>
            </p:extLst>
          </p:nvPr>
        </p:nvGraphicFramePr>
        <p:xfrm>
          <a:off x="990600" y="22098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lowest</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
        <p:nvSpPr>
          <p:cNvPr id="5" name="Text Placeholder 2"/>
          <p:cNvSpPr txBox="1">
            <a:spLocks/>
          </p:cNvSpPr>
          <p:nvPr/>
        </p:nvSpPr>
        <p:spPr bwMode="auto">
          <a:xfrm>
            <a:off x="685800" y="5029200"/>
            <a:ext cx="7769225"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r>
              <a:rPr lang="en-US" sz="1800" dirty="0" smtClean="0"/>
              <a:t>Match weights resolve ambiguities resulting from patterns.</a:t>
            </a:r>
          </a:p>
          <a:p>
            <a:r>
              <a:rPr lang="en-US" sz="1800" dirty="0" smtClean="0"/>
              <a:t>N</a:t>
            </a:r>
            <a:r>
              <a:rPr lang="en-US" sz="1800" dirty="0"/>
              <a:t>/A parameter values in dataset or rmap don’t affect matching</a:t>
            </a:r>
            <a:r>
              <a:rPr lang="en-US" sz="1800" dirty="0" smtClean="0"/>
              <a:t>.</a:t>
            </a:r>
            <a:endParaRPr lang="en-US" sz="1800" dirty="0"/>
          </a:p>
        </p:txBody>
      </p:sp>
    </p:spTree>
    <p:extLst>
      <p:ext uri="{BB962C8B-B14F-4D97-AF65-F5344CB8AC3E}">
        <p14:creationId xmlns:p14="http://schemas.microsoft.com/office/powerpoint/2010/main" val="38412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152400" y="914400"/>
            <a:ext cx="8610600" cy="5029200"/>
          </a:xfrm>
        </p:spPr>
        <p:txBody>
          <a:bodyPr/>
          <a:lstStyle/>
          <a:p>
            <a:r>
              <a:rPr lang="en-US" sz="1600" dirty="0" smtClean="0"/>
              <a:t>Best References</a:t>
            </a:r>
          </a:p>
          <a:p>
            <a:pPr lvl="1"/>
            <a:r>
              <a:rPr lang="en-US" sz="1600" baseline="0" dirty="0" smtClean="0"/>
              <a:t>Integration with </a:t>
            </a:r>
            <a:r>
              <a:rPr lang="en-US" sz="1600" baseline="0" dirty="0" err="1" smtClean="0"/>
              <a:t>stpipe</a:t>
            </a:r>
            <a:endParaRPr lang="en-US" sz="1600" baseline="0" dirty="0" smtClean="0"/>
          </a:p>
          <a:p>
            <a:pPr lvl="2"/>
            <a:r>
              <a:rPr lang="en-US" sz="1400" dirty="0" smtClean="0"/>
              <a:t>Interface to CRDS common across all </a:t>
            </a:r>
            <a:r>
              <a:rPr lang="en-US" sz="1400" dirty="0" err="1" smtClean="0"/>
              <a:t>stpipe</a:t>
            </a:r>
            <a:r>
              <a:rPr lang="en-US" sz="1400" dirty="0" smtClean="0"/>
              <a:t> Steps</a:t>
            </a:r>
            <a:endParaRPr lang="en-US" sz="1400" baseline="0" dirty="0" smtClean="0"/>
          </a:p>
          <a:p>
            <a:pPr lvl="2"/>
            <a:r>
              <a:rPr lang="en-US" sz="1400" dirty="0" err="1" smtClean="0"/>
              <a:t>Stpipe</a:t>
            </a:r>
            <a:r>
              <a:rPr lang="en-US" sz="1400" dirty="0" smtClean="0"/>
              <a:t> calls </a:t>
            </a:r>
            <a:r>
              <a:rPr lang="en-US" sz="1400" dirty="0" err="1" smtClean="0"/>
              <a:t>crds.getreferences</a:t>
            </a:r>
            <a:r>
              <a:rPr lang="en-US" sz="1400" dirty="0" smtClean="0"/>
              <a:t>()</a:t>
            </a:r>
          </a:p>
          <a:p>
            <a:pPr lvl="2"/>
            <a:r>
              <a:rPr lang="en-US" sz="1400" dirty="0"/>
              <a:t>C</a:t>
            </a:r>
            <a:r>
              <a:rPr lang="en-US" sz="1400" dirty="0" smtClean="0"/>
              <a:t>ommand </a:t>
            </a:r>
            <a:r>
              <a:rPr lang="en-US" sz="1400" dirty="0" smtClean="0"/>
              <a:t>line </a:t>
            </a:r>
            <a:r>
              <a:rPr lang="en-US" sz="1400" dirty="0" smtClean="0"/>
              <a:t>specifica</a:t>
            </a:r>
            <a:r>
              <a:rPr lang="en-US" sz="1400" dirty="0" smtClean="0"/>
              <a:t>tion of reference file </a:t>
            </a:r>
            <a:r>
              <a:rPr lang="en-US" sz="1400" dirty="0" smtClean="0"/>
              <a:t>overrides </a:t>
            </a:r>
            <a:r>
              <a:rPr lang="en-US" sz="1400" dirty="0" err="1" smtClean="0"/>
              <a:t>bestref</a:t>
            </a:r>
            <a:r>
              <a:rPr lang="en-US" sz="1400" dirty="0" smtClean="0"/>
              <a:t> value</a:t>
            </a:r>
            <a:endParaRPr lang="en-US" sz="1400" baseline="0" dirty="0" smtClean="0"/>
          </a:p>
          <a:p>
            <a:pPr lvl="1"/>
            <a:r>
              <a:rPr lang="en-US" sz="1600" dirty="0" smtClean="0"/>
              <a:t>Use STPIPE data model vocabulary for JWST CRDS rules</a:t>
            </a:r>
          </a:p>
          <a:p>
            <a:pPr lvl="2"/>
            <a:r>
              <a:rPr lang="en-US" sz="1400" dirty="0" smtClean="0"/>
              <a:t>Web service </a:t>
            </a:r>
            <a:r>
              <a:rPr lang="en-US" sz="1400" dirty="0" smtClean="0"/>
              <a:t>also supports FITS keywords and maps to data model</a:t>
            </a:r>
          </a:p>
          <a:p>
            <a:pPr lvl="1"/>
            <a:r>
              <a:rPr lang="en-US" sz="1600" dirty="0"/>
              <a:t>Elaboration of CRDS client </a:t>
            </a:r>
            <a:r>
              <a:rPr lang="en-US" sz="1600" dirty="0" smtClean="0"/>
              <a:t>configurations</a:t>
            </a:r>
            <a:endParaRPr lang="en-US" sz="1600" dirty="0"/>
          </a:p>
          <a:p>
            <a:pPr lvl="1"/>
            <a:r>
              <a:rPr lang="en-US" sz="1600" dirty="0" smtClean="0"/>
              <a:t>Support for reference</a:t>
            </a:r>
            <a:endParaRPr lang="en-US" sz="1600" dirty="0" smtClean="0"/>
          </a:p>
          <a:p>
            <a:pPr lvl="2"/>
            <a:r>
              <a:rPr lang="en-US" sz="1400" dirty="0" smtClean="0"/>
              <a:t>Relevance Expressions (Rmap,  </a:t>
            </a:r>
            <a:r>
              <a:rPr lang="en-US" sz="1400" dirty="0" err="1" smtClean="0"/>
              <a:t>Parkey</a:t>
            </a:r>
            <a:r>
              <a:rPr lang="en-US" sz="1400" dirty="0" smtClean="0"/>
              <a:t>)</a:t>
            </a:r>
          </a:p>
          <a:p>
            <a:pPr lvl="1"/>
            <a:r>
              <a:rPr lang="en-US" sz="1600" dirty="0" smtClean="0"/>
              <a:t>Web </a:t>
            </a:r>
            <a:r>
              <a:rPr lang="en-US" sz="1600" dirty="0" smtClean="0"/>
              <a:t>service is language agnostic</a:t>
            </a:r>
          </a:p>
          <a:p>
            <a:r>
              <a:rPr lang="en-US" sz="1600" dirty="0" smtClean="0"/>
              <a:t>File Submission Refinements</a:t>
            </a:r>
          </a:p>
          <a:p>
            <a:pPr lvl="1"/>
            <a:r>
              <a:rPr lang="en-US" sz="1600" dirty="0" smtClean="0"/>
              <a:t>Rmap Editing</a:t>
            </a:r>
          </a:p>
          <a:p>
            <a:pPr lvl="1"/>
            <a:r>
              <a:rPr lang="en-US" sz="1600" dirty="0" smtClean="0"/>
              <a:t>Batch Submission</a:t>
            </a:r>
          </a:p>
          <a:p>
            <a:r>
              <a:rPr lang="en-US" sz="1600" dirty="0" smtClean="0"/>
              <a:t>HST Catalog driven best reference testing</a:t>
            </a:r>
          </a:p>
          <a:p>
            <a:pPr lvl="1"/>
            <a:r>
              <a:rPr lang="en-US" sz="1600" dirty="0" smtClean="0"/>
              <a:t>CRDS matches all CDBS recommendations:  ~100%</a:t>
            </a:r>
            <a:endParaRPr lang="en-US" sz="1600"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a:t>
            </a:r>
            <a:r>
              <a:rPr lang="en-US" dirty="0" smtClean="0"/>
              <a:t>now handles </a:t>
            </a:r>
            <a:r>
              <a:rPr lang="en-US" dirty="0" smtClean="0"/>
              <a:t>unique file naming </a:t>
            </a:r>
            <a:r>
              <a:rPr lang="en-US" dirty="0" smtClean="0"/>
              <a:t>for</a:t>
            </a:r>
            <a:endParaRPr lang="en-US" dirty="0" smtClean="0"/>
          </a:p>
          <a:p>
            <a:pPr lvl="2"/>
            <a:r>
              <a:rPr lang="en-US" dirty="0" smtClean="0"/>
              <a:t>Rules</a:t>
            </a:r>
          </a:p>
          <a:p>
            <a:pPr lvl="2"/>
            <a:r>
              <a:rPr lang="en-US" dirty="0" smtClean="0"/>
              <a:t>References</a:t>
            </a:r>
          </a:p>
          <a:p>
            <a:pPr lvl="1"/>
            <a:r>
              <a:rPr lang="en-US" dirty="0" smtClean="0"/>
              <a:t>CRDS server has file storage for rules and references</a:t>
            </a:r>
          </a:p>
          <a:p>
            <a:pPr lvl="2"/>
            <a:r>
              <a:rPr lang="en-US" dirty="0" smtClean="0"/>
              <a:t>Necessary for CRDS development and early STPIPE operations</a:t>
            </a:r>
          </a:p>
          <a:p>
            <a:pPr lvl="2"/>
            <a:r>
              <a:rPr lang="en-US" dirty="0" smtClean="0"/>
              <a:t>CRDS client *must* have file storage,  might as well share.</a:t>
            </a:r>
          </a:p>
        </p:txBody>
      </p:sp>
    </p:spTree>
    <p:extLst>
      <p:ext uri="{BB962C8B-B14F-4D97-AF65-F5344CB8AC3E}">
        <p14:creationId xmlns:p14="http://schemas.microsoft.com/office/powerpoint/2010/main" val="12268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11430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69223" y="1920457"/>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a:stCxn id="5" idx="1"/>
          </p:cNvCxnSpPr>
          <p:nvPr/>
        </p:nvCxnSpPr>
        <p:spPr bwMode="auto">
          <a:xfrm rot="10800000">
            <a:off x="3886213" y="2590819"/>
            <a:ext cx="2282533" cy="636971"/>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752600" y="5410200"/>
            <a:ext cx="60198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rgbClr val="3366FF"/>
                </a:solidFill>
                <a:latin typeface="Helvetica"/>
              </a:rPr>
              <a:t>Not all reference types are relevant to all instrument modes</a:t>
            </a:r>
          </a:p>
          <a:p>
            <a:pPr marL="171450" indent="-171450">
              <a:buFont typeface="Arial"/>
              <a:buChar char="•"/>
            </a:pPr>
            <a:r>
              <a:rPr lang="en-US" sz="1400" b="1" dirty="0" smtClean="0">
                <a:solidFill>
                  <a:schemeClr val="tx1"/>
                </a:solidFill>
                <a:latin typeface="Helvetica"/>
              </a:rPr>
              <a:t>If DETECTOR == “SBC” then reference type CCDTAB is N/A</a:t>
            </a:r>
          </a:p>
          <a:p>
            <a:pPr marL="171450" indent="-171450">
              <a:buFont typeface="Arial"/>
              <a:buChar char="•"/>
            </a:pPr>
            <a:r>
              <a:rPr lang="en-US" sz="1400" b="1" dirty="0" smtClean="0">
                <a:solidFill>
                  <a:schemeClr val="tx1"/>
                </a:solidFill>
                <a:latin typeface="Helvetica"/>
              </a:rPr>
              <a:t>Added for HST,   useful in general</a:t>
            </a:r>
          </a:p>
          <a:p>
            <a:pPr marL="171450" indent="-171450">
              <a:buFont typeface="Arial"/>
              <a:buChar char="•"/>
            </a:pPr>
            <a:r>
              <a:rPr lang="en-US" sz="1400" b="1" dirty="0" smtClean="0">
                <a:solidFill>
                  <a:schemeClr val="tx1"/>
                </a:solidFill>
                <a:latin typeface="Helvetica"/>
              </a:rPr>
              <a:t>Prevents conflating irrelevant results with errors</a:t>
            </a:r>
          </a:p>
          <a:p>
            <a:pPr marL="171450" indent="-171450">
              <a:buFont typeface="Arial"/>
              <a:buChar char="•"/>
            </a:pPr>
            <a:r>
              <a:rPr lang="en-US" sz="1400" b="1" dirty="0" smtClean="0">
                <a:solidFill>
                  <a:schemeClr val="tx1"/>
                </a:solidFill>
                <a:latin typeface="Helvetica"/>
              </a:rPr>
              <a:t>Resolves ambiguity in testing</a:t>
            </a:r>
          </a:p>
        </p:txBody>
      </p:sp>
    </p:spTree>
    <p:extLst>
      <p:ext uri="{BB962C8B-B14F-4D97-AF65-F5344CB8AC3E}">
        <p14:creationId xmlns:p14="http://schemas.microsoft.com/office/powerpoint/2010/main" val="22019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dirty="0" err="1" smtClean="0"/>
              <a:t>Parykey</a:t>
            </a:r>
            <a:r>
              <a:rPr lang="en-US" dirty="0" smtClean="0"/>
              <a:t> Relevance</a:t>
            </a:r>
            <a:r>
              <a:rPr lang="en-US" sz="2800" b="1" i="0" u="none" strike="noStrike" kern="1200" dirty="0" smtClean="0">
                <a:solidFill>
                  <a:srgbClr val="000000"/>
                </a:solidFill>
                <a:effectLst/>
                <a:latin typeface="+mj-lt"/>
              </a:rPr>
              <a:t>B4</a:t>
            </a:r>
            <a:r>
              <a:rPr lang="en-US" sz="2800" b="1" i="0" u="none" strike="noStrike" kern="1200" baseline="0" dirty="0" smtClean="0">
                <a:solidFill>
                  <a:srgbClr val="000000"/>
                </a:solidFill>
                <a:effectLst/>
                <a:latin typeface="+mj-lt"/>
              </a:rPr>
              <a:t>   april-2013</a:t>
            </a:r>
            <a:endParaRPr lang="en-US" sz="2800" b="0" i="0" u="none" strike="noStrike" dirty="0" smtClean="0">
              <a:effectLst/>
              <a:latin typeface="Arial"/>
            </a:endParaRPr>
          </a:p>
          <a:p>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1752600" cy="106679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334000"/>
            <a:ext cx="6858000" cy="1171732"/>
          </a:xfrm>
          <a:prstGeom prst="rect">
            <a:avLst/>
          </a:prstGeom>
        </p:spPr>
        <p:txBody>
          <a:bodyPr wrap="square" lIns="90000" tIns="46800" rIns="90000" bIns="46800" rtlCol="0">
            <a:spAutoFit/>
          </a:bodyPr>
          <a:lstStyle/>
          <a:p>
            <a:pPr marL="171450" indent="-171450">
              <a:buFont typeface="Arial"/>
              <a:buChar char="•"/>
            </a:pPr>
            <a:r>
              <a:rPr lang="en-US" sz="1400" b="1" dirty="0" smtClean="0">
                <a:solidFill>
                  <a:schemeClr val="tx1"/>
                </a:solidFill>
                <a:latin typeface="Helvetica"/>
              </a:rPr>
              <a:t>Modifies incoming matching parameters</a:t>
            </a:r>
          </a:p>
          <a:p>
            <a:pPr marL="171450" indent="-171450">
              <a:buFont typeface="Arial"/>
              <a:buChar char="•"/>
            </a:pPr>
            <a:r>
              <a:rPr lang="en-US" sz="1400" b="1" dirty="0" smtClean="0">
                <a:solidFill>
                  <a:schemeClr val="tx1"/>
                </a:solidFill>
                <a:latin typeface="Helvetica"/>
                <a:sym typeface="Wingdings"/>
              </a:rPr>
              <a:t>If DETECTOR != “CCD” then  CCDAMP := N/A</a:t>
            </a:r>
          </a:p>
          <a:p>
            <a:pPr marL="171450" indent="-171450">
              <a:buFont typeface="Arial"/>
              <a:buChar char="•"/>
            </a:pPr>
            <a:r>
              <a:rPr lang="en-US" sz="1400" b="1" dirty="0" smtClean="0">
                <a:solidFill>
                  <a:srgbClr val="3366FF"/>
                </a:solidFill>
                <a:latin typeface="Helvetica"/>
                <a:sym typeface="Wingdings"/>
              </a:rPr>
              <a:t>Prevents irrelevant parameter values from affecting matching</a:t>
            </a:r>
            <a:r>
              <a:rPr lang="en-US" sz="1400" b="1" dirty="0" smtClean="0">
                <a:solidFill>
                  <a:schemeClr val="tx1"/>
                </a:solidFill>
                <a:latin typeface="Helvetica"/>
                <a:sym typeface="Wingdings"/>
              </a:rPr>
              <a:t>:</a:t>
            </a:r>
            <a:endParaRPr lang="en-US" sz="1400" b="1" dirty="0">
              <a:solidFill>
                <a:schemeClr val="tx1"/>
              </a:solidFill>
              <a:latin typeface="Helvetica"/>
              <a:sym typeface="Wingdings"/>
            </a:endParaRPr>
          </a:p>
          <a:p>
            <a:pPr marL="914400" lvl="1" indent="-171450">
              <a:buFont typeface="Arial"/>
              <a:buChar char="•"/>
            </a:pPr>
            <a:r>
              <a:rPr lang="en-US" sz="1400" b="1" dirty="0" smtClean="0">
                <a:solidFill>
                  <a:schemeClr val="tx1"/>
                </a:solidFill>
                <a:latin typeface="Helvetica"/>
                <a:sym typeface="Wingdings"/>
              </a:rPr>
              <a:t>During best reference lookups</a:t>
            </a:r>
          </a:p>
          <a:p>
            <a:pPr marL="914400" lvl="1" indent="-171450">
              <a:buFont typeface="Arial"/>
              <a:buChar char="•"/>
            </a:pPr>
            <a:r>
              <a:rPr lang="en-US" sz="1400" b="1" dirty="0" smtClean="0">
                <a:solidFill>
                  <a:schemeClr val="tx1"/>
                </a:solidFill>
                <a:latin typeface="Helvetica"/>
                <a:sym typeface="Wingdings"/>
              </a:rPr>
              <a:t>During automatic rules updates</a:t>
            </a:r>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447800"/>
            <a:ext cx="7769225" cy="3810000"/>
          </a:xfrm>
        </p:spPr>
        <p:txBody>
          <a:bodyPr/>
          <a:lstStyle/>
          <a:p>
            <a:r>
              <a:rPr lang="en-US" dirty="0" smtClean="0"/>
              <a:t>Transparent file delivery in STPIPE w/ CRDS client/server</a:t>
            </a:r>
          </a:p>
          <a:p>
            <a:pPr lvl="1"/>
            <a:r>
              <a:rPr lang="en-US" dirty="0" smtClean="0"/>
              <a:t>Files are cached client-side to avoid repeat network transfers</a:t>
            </a:r>
            <a:endParaRPr lang="en-US" sz="1400" dirty="0" smtClean="0"/>
          </a:p>
          <a:p>
            <a:pPr lvl="1"/>
            <a:r>
              <a:rPr lang="en-US" dirty="0" smtClean="0"/>
              <a:t>Network fallback mode supports “server-less mode”</a:t>
            </a:r>
          </a:p>
          <a:p>
            <a:r>
              <a:rPr lang="en-US" dirty="0" smtClean="0"/>
              <a:t>CRDS Browse-able File Access</a:t>
            </a:r>
          </a:p>
          <a:p>
            <a:pPr lvl="1"/>
            <a:r>
              <a:rPr lang="en-US" dirty="0" smtClean="0"/>
              <a:t>Browse</a:t>
            </a:r>
            <a:r>
              <a:rPr lang="en-US" dirty="0"/>
              <a:t> </a:t>
            </a:r>
            <a:r>
              <a:rPr lang="en-US" dirty="0" smtClean="0"/>
              <a:t>reference </a:t>
            </a:r>
            <a:r>
              <a:rPr lang="en-US" dirty="0"/>
              <a:t>metadata and CRDS </a:t>
            </a:r>
            <a:r>
              <a:rPr lang="en-US" dirty="0" smtClean="0"/>
              <a:t>rules</a:t>
            </a:r>
          </a:p>
          <a:p>
            <a:pPr lvl="1"/>
            <a:r>
              <a:rPr lang="en-US" dirty="0" smtClean="0"/>
              <a:t>Browse-able best references</a:t>
            </a:r>
            <a:endParaRPr lang="en-US" dirty="0"/>
          </a:p>
          <a:p>
            <a:r>
              <a:rPr lang="en-US" dirty="0" smtClean="0"/>
              <a:t>CRDS </a:t>
            </a:r>
            <a:r>
              <a:rPr lang="en-US" dirty="0"/>
              <a:t>serves or redirects references and rules files only:  no </a:t>
            </a:r>
            <a:r>
              <a:rPr lang="en-US" dirty="0" smtClean="0"/>
              <a:t>datasets</a:t>
            </a:r>
            <a:endParaRPr lang="en-US"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Tree>
    <p:extLst>
      <p:ext uri="{BB962C8B-B14F-4D97-AF65-F5344CB8AC3E}">
        <p14:creationId xmlns:p14="http://schemas.microsoft.com/office/powerpoint/2010/main" val="19738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99806" y="2114550"/>
            <a:ext cx="8924925" cy="2990850"/>
          </a:xfrm>
          <a:prstGeom prst="rect">
            <a:avLst/>
          </a:prstGeom>
          <a:noFill/>
          <a:ln w="9525">
            <a:noFill/>
            <a:miter lim="800000"/>
            <a:headEnd/>
            <a:tailEnd/>
          </a:ln>
        </p:spPr>
      </p:pic>
      <p:sp>
        <p:nvSpPr>
          <p:cNvPr id="15364" name="TextBox 12"/>
          <p:cNvSpPr txBox="1">
            <a:spLocks noChangeArrowheads="1"/>
          </p:cNvSpPr>
          <p:nvPr/>
        </p:nvSpPr>
        <p:spPr bwMode="auto">
          <a:xfrm>
            <a:off x="900113" y="12192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15365" name="Straight Arrow Connector 13"/>
          <p:cNvCxnSpPr>
            <a:cxnSpLocks noChangeShapeType="1"/>
            <a:stCxn id="15364" idx="2"/>
            <a:endCxn id="15369" idx="0"/>
          </p:cNvCxnSpPr>
          <p:nvPr/>
        </p:nvCxnSpPr>
        <p:spPr bwMode="auto">
          <a:xfrm>
            <a:off x="1868488" y="1681163"/>
            <a:ext cx="1118552" cy="2128837"/>
          </a:xfrm>
          <a:prstGeom prst="straightConnector1">
            <a:avLst/>
          </a:prstGeom>
          <a:noFill/>
          <a:ln w="25400" algn="ctr">
            <a:solidFill>
              <a:srgbClr val="FF0000"/>
            </a:solidFill>
            <a:round/>
            <a:headEnd/>
            <a:tailEnd type="arrow" w="med" len="med"/>
          </a:ln>
        </p:spPr>
      </p:cxnSp>
      <p:sp>
        <p:nvSpPr>
          <p:cNvPr id="15369" name="Rectangle 10"/>
          <p:cNvSpPr>
            <a:spLocks noChangeArrowheads="1"/>
          </p:cNvSpPr>
          <p:nvPr/>
        </p:nvSpPr>
        <p:spPr bwMode="auto">
          <a:xfrm>
            <a:off x="2438400" y="38100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
        <p:nvSpPr>
          <p:cNvPr id="2" name="Title 1"/>
          <p:cNvSpPr>
            <a:spLocks noGrp="1"/>
          </p:cNvSpPr>
          <p:nvPr>
            <p:ph type="title"/>
          </p:nvPr>
        </p:nvSpPr>
        <p:spPr/>
        <p:txBody>
          <a:bodyPr/>
          <a:lstStyle/>
          <a:p>
            <a:pPr rtl="0" eaLnBrk="0" fontAlgn="base" hangingPunct="0"/>
            <a:r>
              <a:rPr lang="en-US" sz="1800" b="1" kern="1200" dirty="0" smtClean="0">
                <a:solidFill>
                  <a:srgbClr val="C00000"/>
                </a:solidFill>
                <a:effectLst/>
                <a:latin typeface="Helvetica"/>
                <a:ea typeface="+mn-ea"/>
                <a:cs typeface="+mn-cs"/>
              </a:rPr>
              <a:t>Calibration Pipeline Component</a:t>
            </a:r>
            <a:endParaRPr lang="en-US" dirty="0" smtClean="0">
              <a:effectLs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838200" y="838200"/>
            <a:ext cx="7239000" cy="4267200"/>
          </a:xfrm>
        </p:spPr>
        <p:txBody>
          <a:bodyPr/>
          <a:lstStyle/>
          <a:p>
            <a:r>
              <a:rPr lang="en-US" sz="1600" dirty="0" smtClean="0"/>
              <a:t>CRDS clients cache needed reference files to avoid repeat network transfers.</a:t>
            </a:r>
          </a:p>
          <a:p>
            <a:r>
              <a:rPr lang="en-US" sz="1600" dirty="0" smtClean="0"/>
              <a:t>As long as client cache is correct,  it doesn’t matter where it came from:</a:t>
            </a:r>
          </a:p>
          <a:p>
            <a:pPr lvl="1"/>
            <a:r>
              <a:rPr lang="en-US" sz="1600" dirty="0" smtClean="0"/>
              <a:t>CRDS transparent file </a:t>
            </a:r>
            <a:r>
              <a:rPr lang="en-US" sz="1600" dirty="0" smtClean="0"/>
              <a:t>retrieval</a:t>
            </a:r>
            <a:endParaRPr lang="en-US" sz="1600" dirty="0" smtClean="0"/>
          </a:p>
          <a:p>
            <a:pPr lvl="1"/>
            <a:r>
              <a:rPr lang="en-US" sz="1600" dirty="0" smtClean="0"/>
              <a:t>CRDS cache sync command line tool</a:t>
            </a:r>
          </a:p>
          <a:p>
            <a:pPr lvl="1"/>
            <a:r>
              <a:rPr lang="en-US" sz="1600" i="1" dirty="0" smtClean="0">
                <a:solidFill>
                  <a:srgbClr val="000000"/>
                </a:solidFill>
              </a:rPr>
              <a:t>Network file sharing of CRDS server cache as CRDS client’s cache</a:t>
            </a:r>
          </a:p>
          <a:p>
            <a:r>
              <a:rPr lang="en-US" sz="1600" dirty="0" smtClean="0"/>
              <a:t>Server-less mode clients share read-only file </a:t>
            </a:r>
            <a:r>
              <a:rPr lang="en-US" sz="1600" dirty="0"/>
              <a:t>cache with server</a:t>
            </a:r>
          </a:p>
          <a:p>
            <a:r>
              <a:rPr lang="en-US" sz="1600" dirty="0" smtClean="0"/>
              <a:t>Server-less mode client cache </a:t>
            </a:r>
            <a:r>
              <a:rPr lang="en-US" sz="1600" dirty="0"/>
              <a:t>fetches </a:t>
            </a:r>
            <a:r>
              <a:rPr lang="en-US" sz="1600" dirty="0" smtClean="0"/>
              <a:t>all automatically </a:t>
            </a:r>
            <a:r>
              <a:rPr lang="en-US" sz="1600" dirty="0"/>
              <a:t>“hit”</a:t>
            </a:r>
          </a:p>
          <a:p>
            <a:r>
              <a:rPr lang="en-US" sz="1600" dirty="0"/>
              <a:t>Same CRDS </a:t>
            </a:r>
            <a:r>
              <a:rPr lang="en-US" sz="1600" dirty="0" smtClean="0"/>
              <a:t>core library </a:t>
            </a:r>
            <a:r>
              <a:rPr lang="en-US" sz="1600" dirty="0"/>
              <a:t>used in STPIPE and CRDS Server</a:t>
            </a:r>
          </a:p>
          <a:p>
            <a:pPr lvl="1"/>
            <a:r>
              <a:rPr lang="en-US" sz="1600" dirty="0" smtClean="0"/>
              <a:t>Best references are computed directly by the </a:t>
            </a:r>
            <a:r>
              <a:rPr lang="en-US" sz="1600" dirty="0" err="1" smtClean="0"/>
              <a:t>stpipe</a:t>
            </a:r>
            <a:r>
              <a:rPr lang="en-US" sz="1600" dirty="0" smtClean="0"/>
              <a:t> process calling a local CRDS library function</a:t>
            </a:r>
          </a:p>
          <a:p>
            <a:r>
              <a:rPr lang="en-US" sz="1600" dirty="0" smtClean="0"/>
              <a:t>Requires access to Central Store /</a:t>
            </a:r>
            <a:r>
              <a:rPr lang="en-US" sz="1600" dirty="0" err="1" smtClean="0"/>
              <a:t>grp</a:t>
            </a:r>
            <a:r>
              <a:rPr lang="en-US" sz="1600" dirty="0" smtClean="0"/>
              <a:t>/</a:t>
            </a:r>
            <a:r>
              <a:rPr lang="en-US" sz="1600" dirty="0" err="1" smtClean="0"/>
              <a:t>crds</a:t>
            </a:r>
            <a:r>
              <a:rPr lang="en-US" sz="1600" dirty="0" smtClean="0"/>
              <a:t>/</a:t>
            </a:r>
            <a:r>
              <a:rPr lang="en-US" sz="1600" dirty="0" err="1" smtClean="0"/>
              <a:t>jwst</a:t>
            </a:r>
            <a:endParaRPr lang="en-US" sz="1600" dirty="0" smtClean="0"/>
          </a:p>
          <a:p>
            <a:r>
              <a:rPr lang="en-US" sz="1600" dirty="0" smtClean="0"/>
              <a:t>Only one copy of reference files needed</a:t>
            </a:r>
          </a:p>
          <a:p>
            <a:r>
              <a:rPr lang="en-US" sz="1600" dirty="0" smtClean="0"/>
              <a:t>The server does not have to be running</a:t>
            </a:r>
          </a:p>
        </p:txBody>
      </p:sp>
    </p:spTree>
    <p:extLst>
      <p:ext uri="{BB962C8B-B14F-4D97-AF65-F5344CB8AC3E}">
        <p14:creationId xmlns:p14="http://schemas.microsoft.com/office/powerpoint/2010/main" val="17003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34871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descr="CRDScomm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Committing Files to CRDS</a:t>
            </a:r>
            <a:endParaRPr lang="en-US" dirty="0"/>
          </a:p>
        </p:txBody>
      </p:sp>
    </p:spTree>
    <p:extLst>
      <p:ext uri="{BB962C8B-B14F-4D97-AF65-F5344CB8AC3E}">
        <p14:creationId xmlns:p14="http://schemas.microsoft.com/office/powerpoint/2010/main" val="31387892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89536"/>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Tree>
    <p:extLst>
      <p:ext uri="{BB962C8B-B14F-4D97-AF65-F5344CB8AC3E}">
        <p14:creationId xmlns:p14="http://schemas.microsoft.com/office/powerpoint/2010/main" val="34859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a:t>Currently finishing </a:t>
            </a:r>
            <a:r>
              <a:rPr lang="en-US" dirty="0" smtClean="0"/>
              <a:t>HST prototype</a:t>
            </a:r>
          </a:p>
          <a:p>
            <a:r>
              <a:rPr lang="en-US" dirty="0" smtClean="0"/>
              <a:t>Needs generalization to support all JWST Selectors</a:t>
            </a: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pic>
        <p:nvPicPr>
          <p:cNvPr id="4" name="Picture 3"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40756576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202510"/>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JWST references huge:  some 4G – 64G file</a:t>
            </a:r>
          </a:p>
          <a:p>
            <a:pPr marL="171450" indent="-171450">
              <a:buFont typeface="Arial"/>
              <a:buChar char="•"/>
            </a:pPr>
            <a:r>
              <a:rPr lang="en-US" sz="1200" b="1" dirty="0" smtClean="0">
                <a:solidFill>
                  <a:schemeClr val="tx1"/>
                </a:solidFill>
                <a:latin typeface="Helvetica"/>
              </a:rPr>
              <a:t>Provides real time upload status</a:t>
            </a:r>
          </a:p>
          <a:p>
            <a:pPr marL="171450" indent="-171450">
              <a:buFont typeface="Arial"/>
              <a:buChar char="•"/>
            </a:pPr>
            <a:r>
              <a:rPr lang="en-US" sz="1200" b="1" dirty="0" smtClean="0">
                <a:solidFill>
                  <a:schemeClr val="tx1"/>
                </a:solidFill>
                <a:latin typeface="Helvetica"/>
              </a:rPr>
              <a:t>Robust selection of multiple files</a:t>
            </a:r>
          </a:p>
          <a:p>
            <a:pPr marL="171450" indent="-171450">
              <a:buFont typeface="Arial"/>
              <a:buChar char="•"/>
            </a:pPr>
            <a:r>
              <a:rPr lang="en-US" sz="1200" b="1" dirty="0" smtClean="0">
                <a:solidFill>
                  <a:schemeClr val="tx1"/>
                </a:solidFill>
                <a:latin typeface="Helvetica"/>
              </a:rPr>
              <a:t>Upload to ingest directory</a:t>
            </a:r>
          </a:p>
          <a:p>
            <a:pPr marL="171450" indent="-171450">
              <a:buFont typeface="Arial"/>
              <a:buChar char="•"/>
            </a:pPr>
            <a:r>
              <a:rPr lang="en-US" sz="1200" b="1" dirty="0" smtClean="0">
                <a:solidFill>
                  <a:schemeClr val="tx1"/>
                </a:solidFill>
                <a:latin typeface="Helvetica"/>
              </a:rPr>
              <a:t>Web view reflects file system</a:t>
            </a:r>
          </a:p>
          <a:p>
            <a:pPr marL="171450" indent="-171450">
              <a:buFont typeface="Arial"/>
              <a:buChar char="•"/>
            </a:pPr>
            <a:r>
              <a:rPr lang="en-US" sz="1200" b="1" dirty="0" smtClean="0">
                <a:solidFill>
                  <a:schemeClr val="tx1"/>
                </a:solidFill>
                <a:latin typeface="Helvetica"/>
              </a:rPr>
              <a:t>Also supports shell based file copies to ingest</a:t>
            </a:r>
          </a:p>
        </p:txBody>
      </p:sp>
    </p:spTree>
    <p:extLst>
      <p:ext uri="{BB962C8B-B14F-4D97-AF65-F5344CB8AC3E}">
        <p14:creationId xmlns:p14="http://schemas.microsoft.com/office/powerpoint/2010/main" val="15984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Submissions Results (summary)</a:t>
            </a:r>
            <a:endParaRPr lang="en-US" dirty="0"/>
          </a:p>
        </p:txBody>
      </p:sp>
      <p:pic>
        <p:nvPicPr>
          <p:cNvPr id="3" name="Picture 2"/>
          <p:cNvPicPr>
            <a:picLocks noChangeAspect="1"/>
          </p:cNvPicPr>
          <p:nvPr/>
        </p:nvPicPr>
        <p:blipFill>
          <a:blip r:embed="rId2"/>
          <a:stretch>
            <a:fillRect/>
          </a:stretch>
        </p:blipFill>
        <p:spPr>
          <a:xfrm>
            <a:off x="838200" y="990600"/>
            <a:ext cx="7620000" cy="5731858"/>
          </a:xfrm>
          <a:prstGeom prst="rect">
            <a:avLst/>
          </a:prstGeom>
        </p:spPr>
      </p:pic>
    </p:spTree>
    <p:extLst>
      <p:ext uri="{BB962C8B-B14F-4D97-AF65-F5344CB8AC3E}">
        <p14:creationId xmlns:p14="http://schemas.microsoft.com/office/powerpoint/2010/main" val="173931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1066800"/>
            <a:ext cx="8077200" cy="5504667"/>
          </a:xfrm>
          <a:prstGeom prst="rect">
            <a:avLst/>
          </a:prstGeom>
        </p:spPr>
      </p:pic>
    </p:spTree>
    <p:extLst>
      <p:ext uri="{BB962C8B-B14F-4D97-AF65-F5344CB8AC3E}">
        <p14:creationId xmlns:p14="http://schemas.microsoft.com/office/powerpoint/2010/main" val="12244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Tree>
    <p:extLst>
      <p:ext uri="{BB962C8B-B14F-4D97-AF65-F5344CB8AC3E}">
        <p14:creationId xmlns:p14="http://schemas.microsoft.com/office/powerpoint/2010/main" val="40711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Tree>
    <p:extLst>
      <p:ext uri="{BB962C8B-B14F-4D97-AF65-F5344CB8AC3E}">
        <p14:creationId xmlns:p14="http://schemas.microsoft.com/office/powerpoint/2010/main" val="316461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Cache Synchronization  (</a:t>
            </a:r>
            <a:r>
              <a:rPr lang="en-US" sz="1600" dirty="0" err="1" smtClean="0"/>
              <a:t>crds.sync</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Differencing  (</a:t>
            </a:r>
            <a:r>
              <a:rPr lang="en-US" sz="1600" dirty="0" err="1" smtClean="0">
                <a:solidFill>
                  <a:srgbClr val="3366FF"/>
                </a:solidFill>
              </a:rPr>
              <a:t>crds.diff</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Best References (</a:t>
            </a:r>
            <a:r>
              <a:rPr lang="en-US" sz="1600" dirty="0" err="1" smtClean="0">
                <a:solidFill>
                  <a:srgbClr val="3366FF"/>
                </a:solidFill>
              </a:rPr>
              <a:t>crds.file_bestfrefs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Database Best References  (</a:t>
            </a:r>
            <a:r>
              <a:rPr lang="en-US" sz="1600" dirty="0" err="1" smtClean="0"/>
              <a:t>crds.db_bestrefs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based on catalog parameters and/or updates catalog</a:t>
            </a:r>
          </a:p>
        </p:txBody>
      </p:sp>
      <p:sp>
        <p:nvSpPr>
          <p:cNvPr id="2" name="Title 1"/>
          <p:cNvSpPr>
            <a:spLocks noGrp="1"/>
          </p:cNvSpPr>
          <p:nvPr>
            <p:ph type="title"/>
          </p:nvPr>
        </p:nvSpPr>
        <p:spPr/>
        <p:txBody>
          <a:bodyPr/>
          <a:lstStyle/>
          <a:p>
            <a:r>
              <a:rPr lang="en-US" dirty="0" smtClean="0"/>
              <a:t>Utilities Design</a:t>
            </a:r>
            <a:endParaRPr lang="en-US" dirty="0"/>
          </a:p>
        </p:txBody>
      </p:sp>
    </p:spTree>
    <p:extLst>
      <p:ext uri="{BB962C8B-B14F-4D97-AF65-F5344CB8AC3E}">
        <p14:creationId xmlns:p14="http://schemas.microsoft.com/office/powerpoint/2010/main" val="19385327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8382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a:t>
            </a:r>
            <a:r>
              <a:rPr lang="en-US" sz="1400" dirty="0" err="1" smtClean="0"/>
              <a:t>rmaps</a:t>
            </a:r>
            <a:r>
              <a:rPr lang="en-US" sz="1400" dirty="0" smtClean="0"/>
              <a:t>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Awaiting well defined concept for how this should work before accepting as a requirement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3" name="Title 2"/>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Tree>
    <p:extLst>
      <p:ext uri="{BB962C8B-B14F-4D97-AF65-F5344CB8AC3E}">
        <p14:creationId xmlns:p14="http://schemas.microsoft.com/office/powerpoint/2010/main" val="31418044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9144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Which </a:t>
            </a:r>
            <a:r>
              <a:rPr lang="en-US" sz="1400" dirty="0" smtClean="0">
                <a:solidFill>
                  <a:srgbClr val="FF0909"/>
                </a:solidFill>
              </a:rPr>
              <a:t>data sets</a:t>
            </a:r>
            <a:r>
              <a:rPr lang="en-US" sz="1400" dirty="0" smtClean="0"/>
              <a:t> or </a:t>
            </a:r>
            <a:r>
              <a:rPr lang="en-US" sz="1400" dirty="0" err="1" smtClean="0">
                <a:solidFill>
                  <a:srgbClr val="00FF00"/>
                </a:solidFill>
              </a:rPr>
              <a:t>rule</a:t>
            </a:r>
            <a:r>
              <a:rPr lang="en-US" sz="1400" dirty="0" err="1" smtClean="0"/>
              <a:t>use</a:t>
            </a:r>
            <a:r>
              <a:rPr lang="en-US" sz="1400" dirty="0" smtClean="0"/>
              <a:t>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a:t>
            </a:r>
            <a:r>
              <a:rPr lang="en-US" sz="1600" dirty="0">
                <a:solidFill>
                  <a:srgbClr val="3366FF"/>
                </a:solidFill>
              </a:rPr>
              <a:t>r</a:t>
            </a:r>
            <a:r>
              <a:rPr lang="en-US" sz="1600" dirty="0" smtClean="0">
                <a:solidFill>
                  <a:srgbClr val="3366FF"/>
                </a:solidFill>
              </a:rPr>
              <a:t>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a:t>c</a:t>
            </a:r>
            <a:r>
              <a:rPr lang="en-US" sz="1600" dirty="0" smtClean="0"/>
              <a:t>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t>c</a:t>
            </a:r>
            <a:r>
              <a:rPr lang="en-US" sz="1600" dirty="0" err="1" smtClean="0"/>
              <a:t>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sz="16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rds.certify</a:t>
            </a:r>
            <a:endParaRPr lang="en-US" sz="1600" dirty="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2" name="Title 1"/>
          <p:cNvSpPr>
            <a:spLocks noGrp="1"/>
          </p:cNvSpPr>
          <p:nvPr>
            <p:ph type="title"/>
          </p:nvPr>
        </p:nvSpPr>
        <p:spPr/>
        <p:txBody>
          <a:bodyPr/>
          <a:lstStyle/>
          <a:p>
            <a:r>
              <a:rPr lang="en-US" dirty="0" smtClean="0"/>
              <a:t>Utilities Design</a:t>
            </a:r>
            <a:r>
              <a:rPr lang="en-US" baseline="0" dirty="0" smtClean="0"/>
              <a:t> (</a:t>
            </a:r>
            <a:r>
              <a:rPr lang="en-US" baseline="0" dirty="0" err="1" smtClean="0"/>
              <a:t>cont</a:t>
            </a:r>
            <a:r>
              <a:rPr lang="en-US" baseline="0" dirty="0" smtClean="0"/>
              <a:t> 2)</a:t>
            </a:r>
            <a:endParaRPr lang="en-US" dirty="0"/>
          </a:p>
        </p:txBody>
      </p:sp>
    </p:spTree>
    <p:extLst>
      <p:ext uri="{BB962C8B-B14F-4D97-AF65-F5344CB8AC3E}">
        <p14:creationId xmlns:p14="http://schemas.microsoft.com/office/powerpoint/2010/main" val="24415498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Tree>
    <p:extLst>
      <p:ext uri="{BB962C8B-B14F-4D97-AF65-F5344CB8AC3E}">
        <p14:creationId xmlns:p14="http://schemas.microsoft.com/office/powerpoint/2010/main" val="32346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Tree>
    <p:extLst>
      <p:ext uri="{BB962C8B-B14F-4D97-AF65-F5344CB8AC3E}">
        <p14:creationId xmlns:p14="http://schemas.microsoft.com/office/powerpoint/2010/main" val="14883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Builds 1 &amp; 2</a:t>
            </a:r>
            <a:endParaRPr lang="en-US" dirty="0"/>
          </a:p>
        </p:txBody>
      </p:sp>
      <p:sp>
        <p:nvSpPr>
          <p:cNvPr id="3" name="Text Placeholder 2"/>
          <p:cNvSpPr>
            <a:spLocks noGrp="1"/>
          </p:cNvSpPr>
          <p:nvPr>
            <p:ph type="body" idx="4294967295"/>
          </p:nvPr>
        </p:nvSpPr>
        <p:spPr>
          <a:xfrm>
            <a:off x="1295400" y="914400"/>
            <a:ext cx="6478587" cy="4953000"/>
          </a:xfrm>
        </p:spPr>
        <p:txBody>
          <a:bodyPr/>
          <a:lstStyle/>
          <a:p>
            <a:r>
              <a:rPr lang="en-US" sz="1600" dirty="0" smtClean="0"/>
              <a:t>Build-1  (</a:t>
            </a:r>
            <a:r>
              <a:rPr lang="en-US" sz="1400" dirty="0" smtClean="0">
                <a:solidFill>
                  <a:srgbClr val="008000"/>
                </a:solidFill>
              </a:rPr>
              <a:t>January 2012</a:t>
            </a:r>
            <a:r>
              <a:rPr lang="en-US" sz="1600" dirty="0" smtClean="0"/>
              <a:t>)</a:t>
            </a:r>
          </a:p>
          <a:p>
            <a:pPr lvl="1"/>
            <a:r>
              <a:rPr lang="en-US" sz="1600" dirty="0" smtClean="0"/>
              <a:t>Core best references library</a:t>
            </a:r>
          </a:p>
          <a:p>
            <a:r>
              <a:rPr lang="en-US" sz="1600" dirty="0" smtClean="0"/>
              <a:t>Build-2 (</a:t>
            </a:r>
            <a:r>
              <a:rPr lang="en-US" sz="1400" dirty="0" smtClean="0">
                <a:solidFill>
                  <a:srgbClr val="008000"/>
                </a:solidFill>
              </a:rPr>
              <a:t>September, November 2012</a:t>
            </a:r>
            <a:r>
              <a:rPr lang="en-US" sz="1600" dirty="0" smtClean="0"/>
              <a:t>) </a:t>
            </a:r>
          </a:p>
          <a:p>
            <a:pPr lvl="1"/>
            <a:r>
              <a:rPr lang="en-US" sz="1600" dirty="0" smtClean="0"/>
              <a:t>Integration with STPIPE</a:t>
            </a:r>
          </a:p>
          <a:p>
            <a:pPr lvl="1"/>
            <a:r>
              <a:rPr lang="en-US" sz="1600" dirty="0"/>
              <a:t>JWST build-1 rules and references</a:t>
            </a:r>
          </a:p>
          <a:p>
            <a:pPr lvl="1"/>
            <a:r>
              <a:rPr lang="en-US" sz="1600" dirty="0" smtClean="0"/>
              <a:t>HST rules generation and test (for now)</a:t>
            </a:r>
          </a:p>
          <a:p>
            <a:pPr lvl="1"/>
            <a:r>
              <a:rPr lang="en-US" sz="1600" dirty="0" smtClean="0"/>
              <a:t>HST file certification</a:t>
            </a:r>
          </a:p>
          <a:p>
            <a:pPr lvl="1"/>
            <a:r>
              <a:rPr lang="en-US" sz="1600" dirty="0" smtClean="0"/>
              <a:t>File browsing</a:t>
            </a:r>
          </a:p>
          <a:p>
            <a:pPr lvl="1"/>
            <a:r>
              <a:rPr lang="en-US" sz="1600" dirty="0" smtClean="0"/>
              <a:t>File differencing</a:t>
            </a:r>
          </a:p>
          <a:p>
            <a:pPr lvl="1"/>
            <a:r>
              <a:rPr lang="en-US" sz="1600" dirty="0"/>
              <a:t>Web Best Reference prototypes</a:t>
            </a:r>
          </a:p>
          <a:p>
            <a:pPr lvl="1"/>
            <a:r>
              <a:rPr lang="en-US" sz="1600" dirty="0" smtClean="0"/>
              <a:t>Simple File Submission </a:t>
            </a:r>
          </a:p>
          <a:p>
            <a:pPr lvl="1"/>
            <a:r>
              <a:rPr lang="en-US" sz="1600" dirty="0" smtClean="0"/>
              <a:t>Batch File Submission (prototype,  needs generalization)</a:t>
            </a:r>
          </a:p>
          <a:p>
            <a:pPr lvl="1"/>
            <a:r>
              <a:rPr lang="en-US" sz="1600" dirty="0" smtClean="0"/>
              <a:t>Automatic Instrument, Pipeline Context Updates</a:t>
            </a:r>
          </a:p>
          <a:p>
            <a:pPr lvl="1"/>
            <a:r>
              <a:rPr lang="en-US" sz="1600" dirty="0" smtClean="0"/>
              <a:t>Reference File Retrieval Service</a:t>
            </a:r>
          </a:p>
        </p:txBody>
      </p:sp>
    </p:spTree>
    <p:extLst>
      <p:ext uri="{BB962C8B-B14F-4D97-AF65-F5344CB8AC3E}">
        <p14:creationId xmlns:p14="http://schemas.microsoft.com/office/powerpoint/2010/main" val="11991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3 &amp; 4</a:t>
            </a:r>
            <a:endParaRPr lang="en-US" dirty="0"/>
          </a:p>
        </p:txBody>
      </p:sp>
      <p:sp>
        <p:nvSpPr>
          <p:cNvPr id="3" name="Text Placeholder 2"/>
          <p:cNvSpPr>
            <a:spLocks noGrp="1"/>
          </p:cNvSpPr>
          <p:nvPr>
            <p:ph type="body" idx="4294967295"/>
          </p:nvPr>
        </p:nvSpPr>
        <p:spPr>
          <a:xfrm>
            <a:off x="76200" y="1066800"/>
            <a:ext cx="8839200" cy="5486400"/>
          </a:xfrm>
        </p:spPr>
        <p:txBody>
          <a:bodyPr/>
          <a:lstStyle/>
          <a:p>
            <a:r>
              <a:rPr lang="en-US" sz="1400" dirty="0" smtClean="0"/>
              <a:t>Build-3  </a:t>
            </a:r>
            <a:r>
              <a:rPr lang="en-US" sz="1200" dirty="0" smtClean="0"/>
              <a:t>(</a:t>
            </a:r>
            <a:r>
              <a:rPr lang="en-US" sz="1200" dirty="0" smtClean="0">
                <a:solidFill>
                  <a:srgbClr val="008000"/>
                </a:solidFill>
              </a:rPr>
              <a:t>January 2013</a:t>
            </a:r>
            <a:r>
              <a:rPr lang="en-US" sz="1200" dirty="0" smtClean="0"/>
              <a:t>)</a:t>
            </a:r>
          </a:p>
          <a:p>
            <a:pPr lvl="1"/>
            <a:r>
              <a:rPr lang="en-US" sz="1400" dirty="0" smtClean="0"/>
              <a:t>Web</a:t>
            </a:r>
            <a:endParaRPr lang="en-US" sz="1200" dirty="0" smtClean="0"/>
          </a:p>
          <a:p>
            <a:pPr lvl="2"/>
            <a:r>
              <a:rPr lang="en-US" sz="1200" dirty="0" smtClean="0"/>
              <a:t>Generalization of automatic rules updates to more Selector types.</a:t>
            </a:r>
          </a:p>
          <a:p>
            <a:pPr lvl="2"/>
            <a:r>
              <a:rPr lang="en-US" sz="1200" dirty="0" smtClean="0"/>
              <a:t>Build-2</a:t>
            </a:r>
            <a:r>
              <a:rPr lang="en-US" sz="1200" baseline="0" dirty="0" smtClean="0"/>
              <a:t> fixes and enhancements</a:t>
            </a:r>
            <a:r>
              <a:rPr lang="en-US" sz="1200" dirty="0" smtClean="0"/>
              <a:t> from feedback</a:t>
            </a:r>
          </a:p>
          <a:p>
            <a:r>
              <a:rPr lang="en-US" sz="1400" dirty="0" smtClean="0"/>
              <a:t>Build</a:t>
            </a:r>
            <a:r>
              <a:rPr lang="en-US" sz="1400" dirty="0"/>
              <a:t>-4  </a:t>
            </a:r>
            <a:r>
              <a:rPr lang="en-US" sz="1400" dirty="0" smtClean="0"/>
              <a:t>(</a:t>
            </a:r>
            <a:r>
              <a:rPr lang="en-US" sz="1200" dirty="0" smtClean="0">
                <a:solidFill>
                  <a:srgbClr val="008000"/>
                </a:solidFill>
              </a:rPr>
              <a:t>April 2013</a:t>
            </a:r>
            <a:r>
              <a:rPr lang="en-US" sz="1400" dirty="0" smtClean="0"/>
              <a:t>)</a:t>
            </a:r>
          </a:p>
          <a:p>
            <a:pPr lvl="1"/>
            <a:r>
              <a:rPr lang="en-US" sz="1400" dirty="0" smtClean="0"/>
              <a:t>Web</a:t>
            </a:r>
          </a:p>
          <a:p>
            <a:pPr lvl="2"/>
            <a:r>
              <a:rPr lang="en-US" sz="1200" dirty="0">
                <a:solidFill>
                  <a:srgbClr val="CC0000"/>
                </a:solidFill>
              </a:rPr>
              <a:t>DMS-535</a:t>
            </a:r>
            <a:r>
              <a:rPr lang="en-US" sz="1200" dirty="0"/>
              <a:t> Ensure all files archived before use allowed </a:t>
            </a:r>
          </a:p>
          <a:p>
            <a:pPr lvl="2"/>
            <a:r>
              <a:rPr lang="en-US" sz="1200" dirty="0">
                <a:solidFill>
                  <a:srgbClr val="CC0000"/>
                </a:solidFill>
              </a:rPr>
              <a:t>DMS-540 </a:t>
            </a:r>
            <a:r>
              <a:rPr lang="en-US" sz="1200" dirty="0"/>
              <a:t>Web interface for querying what the best reference files </a:t>
            </a:r>
            <a:r>
              <a:rPr lang="en-US" sz="1200" dirty="0" smtClean="0"/>
              <a:t>are</a:t>
            </a:r>
          </a:p>
          <a:p>
            <a:pPr lvl="3"/>
            <a:r>
              <a:rPr lang="en-US" sz="1000" dirty="0" smtClean="0">
                <a:solidFill>
                  <a:srgbClr val="3366FF"/>
                </a:solidFill>
              </a:rPr>
              <a:t>Dataset Best References,  Explore Best References</a:t>
            </a:r>
            <a:endParaRPr lang="en-US" sz="1000" dirty="0" smtClean="0"/>
          </a:p>
          <a:p>
            <a:pPr lvl="1"/>
            <a:r>
              <a:rPr lang="en-US" sz="1400" dirty="0" smtClean="0"/>
              <a:t>Command line </a:t>
            </a:r>
            <a:endParaRPr lang="en-US" sz="1400" dirty="0"/>
          </a:p>
          <a:p>
            <a:pPr lvl="2"/>
            <a:r>
              <a:rPr lang="en-US" sz="1200" dirty="0">
                <a:solidFill>
                  <a:srgbClr val="CC0000"/>
                </a:solidFill>
              </a:rPr>
              <a:t>DMS-545 </a:t>
            </a:r>
            <a:r>
              <a:rPr lang="en-US" sz="1200" dirty="0"/>
              <a:t>Show where in list of data sets which will use different reference file due to change in </a:t>
            </a:r>
            <a:r>
              <a:rPr lang="en-US" sz="1200" dirty="0" smtClean="0"/>
              <a:t>rules  (</a:t>
            </a:r>
            <a:r>
              <a:rPr lang="en-US" sz="1200" dirty="0" err="1" smtClean="0">
                <a:solidFill>
                  <a:srgbClr val="3366FF"/>
                </a:solidFill>
              </a:rPr>
              <a:t>crds.file_bestrefs</a:t>
            </a:r>
            <a:r>
              <a:rPr lang="en-US" sz="1200" dirty="0" smtClean="0"/>
              <a:t>)</a:t>
            </a:r>
          </a:p>
          <a:p>
            <a:pPr lvl="2"/>
            <a:r>
              <a:rPr lang="en-US" sz="1200" dirty="0" smtClean="0">
                <a:solidFill>
                  <a:srgbClr val="CC0000"/>
                </a:solidFill>
              </a:rPr>
              <a:t>DMS-547 </a:t>
            </a:r>
            <a:r>
              <a:rPr lang="en-US" sz="1200" dirty="0" smtClean="0"/>
              <a:t>Tool to show active reference files in use for given context(s)   (</a:t>
            </a:r>
            <a:r>
              <a:rPr lang="en-US" sz="1200" dirty="0" err="1" smtClean="0">
                <a:solidFill>
                  <a:srgbClr val="3366FF"/>
                </a:solidFill>
              </a:rPr>
              <a:t>crds.list</a:t>
            </a:r>
            <a:r>
              <a:rPr lang="en-US" sz="1200" dirty="0" smtClean="0"/>
              <a:t>)</a:t>
            </a:r>
          </a:p>
          <a:p>
            <a:pPr lvl="2"/>
            <a:r>
              <a:rPr lang="en-US" sz="1200" dirty="0" smtClean="0">
                <a:solidFill>
                  <a:srgbClr val="CC0000"/>
                </a:solidFill>
              </a:rPr>
              <a:t>DMS</a:t>
            </a:r>
            <a:r>
              <a:rPr lang="en-US" sz="1200" dirty="0">
                <a:solidFill>
                  <a:srgbClr val="CC0000"/>
                </a:solidFill>
              </a:rPr>
              <a:t>-548 </a:t>
            </a:r>
            <a:r>
              <a:rPr lang="en-US" sz="1200" dirty="0"/>
              <a:t>Tool to show active files associated with specific instrument modes </a:t>
            </a:r>
            <a:r>
              <a:rPr lang="en-US" sz="1200" dirty="0" smtClean="0"/>
              <a:t>  (</a:t>
            </a:r>
            <a:r>
              <a:rPr lang="en-US" sz="1200" dirty="0" err="1" smtClean="0"/>
              <a:t>crds.list</a:t>
            </a:r>
            <a:r>
              <a:rPr lang="en-US" sz="1200" dirty="0" smtClean="0"/>
              <a:t>)</a:t>
            </a:r>
            <a:endParaRPr lang="en-US" sz="1200" dirty="0"/>
          </a:p>
          <a:p>
            <a:pPr lvl="2"/>
            <a:r>
              <a:rPr lang="en-US" sz="1200" dirty="0">
                <a:solidFill>
                  <a:srgbClr val="CC0000"/>
                </a:solidFill>
              </a:rPr>
              <a:t>HST-1</a:t>
            </a:r>
            <a:r>
              <a:rPr lang="en-US" sz="1200" dirty="0"/>
              <a:t> Detect file reversions on context change and supply </a:t>
            </a:r>
            <a:r>
              <a:rPr lang="en-US" sz="1200" dirty="0" smtClean="0"/>
              <a:t>warning   (</a:t>
            </a:r>
            <a:r>
              <a:rPr lang="en-US" sz="1200" dirty="0" err="1" smtClean="0"/>
              <a:t>crds.reversions</a:t>
            </a:r>
            <a:r>
              <a:rPr lang="en-US" sz="1200" dirty="0" smtClean="0"/>
              <a:t>)</a:t>
            </a:r>
            <a:endParaRPr lang="en-US" sz="1200" dirty="0"/>
          </a:p>
          <a:p>
            <a:pPr lvl="2"/>
            <a:r>
              <a:rPr lang="en-US" sz="1200" dirty="0">
                <a:solidFill>
                  <a:srgbClr val="CC0000"/>
                </a:solidFill>
              </a:rPr>
              <a:t>HST-2</a:t>
            </a:r>
            <a:r>
              <a:rPr lang="en-US" sz="1200" dirty="0"/>
              <a:t> Update local reference file directories with those needed by a context (or list of contexts</a:t>
            </a:r>
            <a:r>
              <a:rPr lang="en-US" sz="1200" dirty="0" smtClean="0"/>
              <a:t>)  (</a:t>
            </a:r>
            <a:r>
              <a:rPr lang="en-US" sz="1200" dirty="0" err="1" smtClean="0">
                <a:solidFill>
                  <a:srgbClr val="3366FF"/>
                </a:solidFill>
              </a:rPr>
              <a:t>crds.sync</a:t>
            </a:r>
            <a:r>
              <a:rPr lang="en-US" sz="1200" dirty="0" smtClean="0"/>
              <a:t>) </a:t>
            </a:r>
            <a:endParaRPr lang="en-US" sz="1200" dirty="0"/>
          </a:p>
          <a:p>
            <a:pPr lvl="2"/>
            <a:r>
              <a:rPr lang="en-US" sz="1200" dirty="0">
                <a:solidFill>
                  <a:srgbClr val="CC0000"/>
                </a:solidFill>
              </a:rPr>
              <a:t>HST-4</a:t>
            </a:r>
            <a:r>
              <a:rPr lang="en-US" sz="1200" dirty="0"/>
              <a:t> Detect when new rule file doesn't cover modes covered in previous rule file </a:t>
            </a:r>
          </a:p>
          <a:p>
            <a:pPr lvl="2"/>
            <a:r>
              <a:rPr lang="en-US" sz="1200" dirty="0">
                <a:solidFill>
                  <a:srgbClr val="CC0000"/>
                </a:solidFill>
              </a:rPr>
              <a:t>HST-15 </a:t>
            </a:r>
            <a:r>
              <a:rPr lang="en-US" sz="1200" dirty="0"/>
              <a:t>Reject rules files with duplicate selection criteria for different files </a:t>
            </a:r>
            <a:endParaRPr lang="en-US" sz="1200" dirty="0" smtClean="0"/>
          </a:p>
        </p:txBody>
      </p:sp>
    </p:spTree>
    <p:extLst>
      <p:ext uri="{BB962C8B-B14F-4D97-AF65-F5344CB8AC3E}">
        <p14:creationId xmlns:p14="http://schemas.microsoft.com/office/powerpoint/2010/main" val="594104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5 &amp; 6</a:t>
            </a:r>
            <a:endParaRPr lang="en-US" dirty="0"/>
          </a:p>
        </p:txBody>
      </p:sp>
      <p:sp>
        <p:nvSpPr>
          <p:cNvPr id="3" name="Text Placeholder 2"/>
          <p:cNvSpPr>
            <a:spLocks noGrp="1"/>
          </p:cNvSpPr>
          <p:nvPr>
            <p:ph type="body" idx="4294967295"/>
          </p:nvPr>
        </p:nvSpPr>
        <p:spPr>
          <a:xfrm>
            <a:off x="0" y="1219200"/>
            <a:ext cx="8382000" cy="4953000"/>
          </a:xfrm>
        </p:spPr>
        <p:txBody>
          <a:bodyPr/>
          <a:lstStyle/>
          <a:p>
            <a:pPr rtl="0" eaLnBrk="0" fontAlgn="base" hangingPunct="0"/>
            <a:r>
              <a:rPr lang="en-US" sz="1400" b="1" dirty="0" smtClean="0">
                <a:solidFill>
                  <a:schemeClr val="tx1"/>
                </a:solidFill>
                <a:effectLst/>
                <a:latin typeface="+mn-lt"/>
                <a:ea typeface="+mn-ea"/>
                <a:cs typeface="+mn-cs"/>
              </a:rPr>
              <a:t>Build-5 (</a:t>
            </a:r>
            <a:r>
              <a:rPr lang="en-US" sz="1200" b="1" dirty="0" smtClean="0">
                <a:solidFill>
                  <a:srgbClr val="008000"/>
                </a:solidFill>
                <a:effectLst/>
                <a:latin typeface="+mn-lt"/>
                <a:ea typeface="+mn-ea"/>
                <a:cs typeface="+mn-cs"/>
              </a:rPr>
              <a:t>July 2013</a:t>
            </a:r>
            <a:r>
              <a:rPr lang="en-US" sz="1400" b="1" dirty="0" smtClean="0">
                <a:solidFill>
                  <a:schemeClr val="tx1"/>
                </a:solidFill>
                <a:effectLst/>
              </a:rPr>
              <a:t>)</a:t>
            </a:r>
          </a:p>
          <a:p>
            <a:pPr lvl="1"/>
            <a:r>
              <a:rPr lang="en-US" sz="1400" dirty="0"/>
              <a:t>HST-6 Ability to operate in parallel with CDBS </a:t>
            </a:r>
            <a:endParaRPr lang="en-US" sz="1400" dirty="0" smtClean="0">
              <a:effectLst/>
            </a:endParaRPr>
          </a:p>
          <a:p>
            <a:r>
              <a:rPr lang="en-US" sz="1400" b="1" dirty="0" smtClean="0">
                <a:solidFill>
                  <a:schemeClr val="tx1"/>
                </a:solidFill>
                <a:effectLst/>
              </a:rPr>
              <a:t>Build-6 (</a:t>
            </a:r>
            <a:r>
              <a:rPr lang="en-US" sz="1200" dirty="0" smtClean="0">
                <a:solidFill>
                  <a:srgbClr val="008000"/>
                </a:solidFill>
              </a:rPr>
              <a:t>September 2013</a:t>
            </a:r>
            <a:r>
              <a:rPr lang="en-US" sz="1200" dirty="0" smtClean="0"/>
              <a:t>)</a:t>
            </a:r>
          </a:p>
          <a:p>
            <a:pPr lvl="1"/>
            <a:r>
              <a:rPr lang="en-US" sz="1400" dirty="0" smtClean="0"/>
              <a:t>Web</a:t>
            </a:r>
          </a:p>
          <a:p>
            <a:pPr lvl="2"/>
            <a:r>
              <a:rPr lang="en-US" sz="1200" dirty="0">
                <a:solidFill>
                  <a:srgbClr val="CC0000"/>
                </a:solidFill>
              </a:rPr>
              <a:t>DMS-543</a:t>
            </a:r>
            <a:r>
              <a:rPr lang="en-US" sz="1200" dirty="0"/>
              <a:t> Ability to mark reference file as bad </a:t>
            </a:r>
            <a:r>
              <a:rPr lang="en-US" sz="1200" dirty="0" smtClean="0"/>
              <a:t>  (</a:t>
            </a:r>
            <a:r>
              <a:rPr lang="en-US" sz="1200" dirty="0" smtClean="0">
                <a:solidFill>
                  <a:srgbClr val="3366FF"/>
                </a:solidFill>
              </a:rPr>
              <a:t>Set File Enable</a:t>
            </a:r>
            <a:r>
              <a:rPr lang="en-US" sz="1200" dirty="0" smtClean="0"/>
              <a:t>)</a:t>
            </a:r>
            <a:endParaRPr lang="en-US" sz="1200" dirty="0"/>
          </a:p>
          <a:p>
            <a:pPr lvl="2"/>
            <a:r>
              <a:rPr lang="en-US" sz="1200" dirty="0">
                <a:solidFill>
                  <a:srgbClr val="CC0000"/>
                </a:solidFill>
              </a:rPr>
              <a:t>DMS-641</a:t>
            </a:r>
            <a:r>
              <a:rPr lang="en-US" sz="1200" dirty="0"/>
              <a:t> Ability to mark specific rule as bad </a:t>
            </a:r>
            <a:r>
              <a:rPr lang="en-US" sz="1200" dirty="0" smtClean="0"/>
              <a:t>    (</a:t>
            </a:r>
            <a:r>
              <a:rPr lang="en-US" sz="1200" dirty="0" smtClean="0">
                <a:solidFill>
                  <a:srgbClr val="3366FF"/>
                </a:solidFill>
              </a:rPr>
              <a:t>Set File Enable</a:t>
            </a:r>
            <a:r>
              <a:rPr lang="en-US" sz="1200" dirty="0" smtClean="0"/>
              <a:t>)</a:t>
            </a:r>
          </a:p>
          <a:p>
            <a:pPr lvl="2"/>
            <a:r>
              <a:rPr lang="en-US" sz="1200" dirty="0">
                <a:solidFill>
                  <a:srgbClr val="CC0000"/>
                </a:solidFill>
              </a:rPr>
              <a:t>HST-11 </a:t>
            </a:r>
            <a:r>
              <a:rPr lang="en-US" sz="1200" dirty="0"/>
              <a:t>User interface to display required selection criteria for type of reference file </a:t>
            </a:r>
            <a:r>
              <a:rPr lang="en-US" sz="1200" dirty="0" smtClean="0"/>
              <a:t> (</a:t>
            </a:r>
            <a:r>
              <a:rPr lang="en-US" sz="1200" dirty="0" smtClean="0">
                <a:solidFill>
                  <a:srgbClr val="3366FF"/>
                </a:solidFill>
              </a:rPr>
              <a:t>Explore Best Refs</a:t>
            </a:r>
            <a:r>
              <a:rPr lang="en-US" sz="1200" dirty="0" smtClean="0"/>
              <a:t>)</a:t>
            </a:r>
            <a:endParaRPr lang="en-US" sz="1200" dirty="0"/>
          </a:p>
          <a:p>
            <a:pPr lvl="2"/>
            <a:r>
              <a:rPr lang="en-US" sz="1200" dirty="0">
                <a:solidFill>
                  <a:srgbClr val="CC0000"/>
                </a:solidFill>
              </a:rPr>
              <a:t>HST-7</a:t>
            </a:r>
            <a:r>
              <a:rPr lang="en-US" sz="1200" dirty="0"/>
              <a:t> Ability to display current operations context </a:t>
            </a:r>
            <a:r>
              <a:rPr lang="en-US" sz="1200" dirty="0" smtClean="0"/>
              <a:t> (web:  none)</a:t>
            </a:r>
            <a:endParaRPr lang="en-US" sz="1200" dirty="0"/>
          </a:p>
          <a:p>
            <a:pPr lvl="1"/>
            <a:r>
              <a:rPr lang="en-US" sz="1400" dirty="0" smtClean="0"/>
              <a:t>Command line</a:t>
            </a:r>
            <a:endParaRPr lang="en-US" sz="1400" dirty="0"/>
          </a:p>
          <a:p>
            <a:pPr lvl="2"/>
            <a:r>
              <a:rPr lang="en-US" sz="1200" dirty="0">
                <a:solidFill>
                  <a:srgbClr val="CC0000"/>
                </a:solidFill>
              </a:rPr>
              <a:t>HST-3</a:t>
            </a:r>
            <a:r>
              <a:rPr lang="en-US" sz="1200" dirty="0"/>
              <a:t> Tool to list selection criteria that result in use of specified reference file </a:t>
            </a:r>
            <a:r>
              <a:rPr lang="en-US" sz="1200" dirty="0" smtClean="0"/>
              <a:t> (</a:t>
            </a:r>
            <a:r>
              <a:rPr lang="en-US" sz="1200" dirty="0" err="1" smtClean="0">
                <a:solidFill>
                  <a:srgbClr val="3366FF"/>
                </a:solidFill>
              </a:rPr>
              <a:t>crds.matches</a:t>
            </a:r>
            <a:r>
              <a:rPr lang="en-US" sz="1200" dirty="0" smtClean="0"/>
              <a:t>)</a:t>
            </a:r>
            <a:endParaRPr lang="en-US" sz="1200" dirty="0"/>
          </a:p>
          <a:p>
            <a:pPr lvl="2"/>
            <a:r>
              <a:rPr lang="en-US" sz="1200" dirty="0">
                <a:solidFill>
                  <a:srgbClr val="CC0000"/>
                </a:solidFill>
              </a:rPr>
              <a:t>HST-5</a:t>
            </a:r>
            <a:r>
              <a:rPr lang="en-US" sz="1200" dirty="0"/>
              <a:t> Tool to identify which datasets are affected by change in CRDS context </a:t>
            </a:r>
            <a:r>
              <a:rPr lang="en-US" sz="1200" dirty="0" smtClean="0"/>
              <a:t>(</a:t>
            </a:r>
            <a:r>
              <a:rPr lang="en-US" sz="1200" dirty="0" err="1" smtClean="0">
                <a:solidFill>
                  <a:srgbClr val="3366FF"/>
                </a:solidFill>
              </a:rPr>
              <a:t>crds.db_bestrefs</a:t>
            </a:r>
            <a:r>
              <a:rPr lang="en-US" sz="1200" dirty="0" smtClean="0"/>
              <a:t>)</a:t>
            </a:r>
            <a:endParaRPr lang="en-US" sz="1200" dirty="0"/>
          </a:p>
          <a:p>
            <a:pPr lvl="2"/>
            <a:r>
              <a:rPr lang="en-US" sz="1200" dirty="0" smtClean="0">
                <a:solidFill>
                  <a:srgbClr val="CC0000"/>
                </a:solidFill>
              </a:rPr>
              <a:t>HST</a:t>
            </a:r>
            <a:r>
              <a:rPr lang="en-US" sz="1200" dirty="0">
                <a:solidFill>
                  <a:srgbClr val="CC0000"/>
                </a:solidFill>
              </a:rPr>
              <a:t>-9</a:t>
            </a:r>
            <a:r>
              <a:rPr lang="en-US" sz="1200" dirty="0"/>
              <a:t> FITS table comparison </a:t>
            </a:r>
            <a:r>
              <a:rPr lang="en-US" sz="1200" dirty="0" smtClean="0"/>
              <a:t>utility</a:t>
            </a:r>
          </a:p>
          <a:p>
            <a:pPr lvl="2"/>
            <a:r>
              <a:rPr lang="en-US" sz="1200" dirty="0" smtClean="0">
                <a:solidFill>
                  <a:srgbClr val="CC0000"/>
                </a:solidFill>
              </a:rPr>
              <a:t>HST</a:t>
            </a:r>
            <a:r>
              <a:rPr lang="en-US" sz="1200" dirty="0">
                <a:solidFill>
                  <a:srgbClr val="CC0000"/>
                </a:solidFill>
              </a:rPr>
              <a:t>-12</a:t>
            </a:r>
            <a:r>
              <a:rPr lang="en-US" sz="1200" dirty="0"/>
              <a:t> Tool to update dataset headers with appropriate reference file names </a:t>
            </a:r>
            <a:r>
              <a:rPr lang="en-US" sz="1200" dirty="0" smtClean="0"/>
              <a:t>(</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HST-13 </a:t>
            </a:r>
            <a:r>
              <a:rPr lang="en-US" sz="1200" dirty="0"/>
              <a:t>Tool to compare selection criteria between versions of rules </a:t>
            </a:r>
            <a:r>
              <a:rPr lang="en-US" sz="1200" dirty="0" smtClean="0"/>
              <a:t>files  (</a:t>
            </a:r>
            <a:r>
              <a:rPr lang="en-US" sz="1200" dirty="0" err="1" smtClean="0">
                <a:solidFill>
                  <a:srgbClr val="3366FF"/>
                </a:solidFill>
              </a:rPr>
              <a:t>crds.diff</a:t>
            </a:r>
            <a:r>
              <a:rPr lang="en-US" sz="1200" dirty="0" smtClean="0"/>
              <a:t>)</a:t>
            </a:r>
            <a:endParaRPr lang="en-US" sz="1200" dirty="0"/>
          </a:p>
          <a:p>
            <a:pPr lvl="2"/>
            <a:r>
              <a:rPr lang="en-US" sz="1200" dirty="0">
                <a:solidFill>
                  <a:srgbClr val="CC0000"/>
                </a:solidFill>
              </a:rPr>
              <a:t>HST-16 </a:t>
            </a:r>
            <a:r>
              <a:rPr lang="en-US" sz="1200" dirty="0"/>
              <a:t>Tool to see if given dataset used different reference files than those recommended by given context </a:t>
            </a:r>
            <a:r>
              <a:rPr lang="en-US" sz="1200" dirty="0" smtClean="0"/>
              <a:t>(</a:t>
            </a:r>
            <a:r>
              <a:rPr lang="en-US" sz="1200" dirty="0" err="1" smtClean="0">
                <a:solidFill>
                  <a:srgbClr val="3366FF"/>
                </a:solidFill>
              </a:rPr>
              <a:t>crds.db_bestrefs</a:t>
            </a:r>
            <a:r>
              <a:rPr lang="en-US" sz="1200" dirty="0" smtClean="0">
                <a:solidFill>
                  <a:srgbClr val="3366FF"/>
                </a:solidFill>
              </a:rPr>
              <a:t>, </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HST-18 </a:t>
            </a:r>
            <a:r>
              <a:rPr lang="en-US" sz="1200" dirty="0"/>
              <a:t>Tool to distribute text file to users that contain information on how reference files are selected </a:t>
            </a:r>
          </a:p>
          <a:p>
            <a:pPr lvl="2"/>
            <a:r>
              <a:rPr lang="en-US" sz="1200" dirty="0">
                <a:solidFill>
                  <a:srgbClr val="CC0000"/>
                </a:solidFill>
              </a:rPr>
              <a:t>HST-19 </a:t>
            </a:r>
            <a:r>
              <a:rPr lang="en-US" sz="1200" dirty="0"/>
              <a:t>Tool that indicates which instruments and modes are affected by a change in contexts or rules. </a:t>
            </a:r>
          </a:p>
        </p:txBody>
      </p:sp>
    </p:spTree>
    <p:extLst>
      <p:ext uri="{BB962C8B-B14F-4D97-AF65-F5344CB8AC3E}">
        <p14:creationId xmlns:p14="http://schemas.microsoft.com/office/powerpoint/2010/main" val="18549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a:t>
            </a:r>
            <a:r>
              <a:rPr lang="en-US" dirty="0" smtClean="0"/>
              <a:t>interface to </a:t>
            </a:r>
            <a:r>
              <a:rPr lang="en-US" dirty="0"/>
              <a:t>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Tree>
    <p:extLst>
      <p:ext uri="{BB962C8B-B14F-4D97-AF65-F5344CB8AC3E}">
        <p14:creationId xmlns:p14="http://schemas.microsoft.com/office/powerpoint/2010/main" val="10230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1066800" y="61722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98668</TotalTime>
  <Words>3998</Words>
  <Application>Microsoft Macintosh PowerPoint</Application>
  <PresentationFormat>On-screen Show (4:3)</PresentationFormat>
  <Paragraphs>654</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JWST-S&amp;OC-SRR</vt:lpstr>
      <vt:lpstr>Title Page</vt:lpstr>
      <vt:lpstr>Calibration Pipeline Component</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Rmap Relevance</vt:lpstr>
      <vt:lpstr>Parykey RelevanceB4   april-2013 </vt:lpstr>
      <vt:lpstr>Cache Configurations divider</vt:lpstr>
      <vt:lpstr>Server Side File Supply</vt:lpstr>
      <vt:lpstr>Client/Server</vt:lpstr>
      <vt:lpstr>Remote Fallback (laptop mode)</vt:lpstr>
      <vt:lpstr>Server-less Configuration</vt:lpstr>
      <vt:lpstr>Server-less Configuration</vt:lpstr>
      <vt:lpstr>Web Reference File Submission</vt:lpstr>
      <vt:lpstr>Website (home)</vt:lpstr>
      <vt:lpstr>Committing Files to CRDS</vt:lpstr>
      <vt:lpstr>Rmap Editor</vt:lpstr>
      <vt:lpstr>Batch Submission</vt:lpstr>
      <vt:lpstr>Batch Submission Inputs</vt:lpstr>
      <vt:lpstr>File Uploads</vt:lpstr>
      <vt:lpstr>Submissions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Builds 1 &amp; 2</vt:lpstr>
      <vt:lpstr>Future Builds 3 &amp; 4</vt:lpstr>
      <vt:lpstr>Future Builds 5 &amp;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579</cp:revision>
  <cp:lastPrinted>2012-10-26T14:31:17Z</cp:lastPrinted>
  <dcterms:created xsi:type="dcterms:W3CDTF">2010-05-10T15:28:32Z</dcterms:created>
  <dcterms:modified xsi:type="dcterms:W3CDTF">2012-11-20T16:05:38Z</dcterms:modified>
</cp:coreProperties>
</file>