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41" r:id="rId3"/>
    <p:sldId id="364" r:id="rId4"/>
    <p:sldId id="433" r:id="rId5"/>
    <p:sldId id="434" r:id="rId6"/>
    <p:sldId id="413" r:id="rId7"/>
    <p:sldId id="383" r:id="rId8"/>
    <p:sldId id="384" r:id="rId9"/>
    <p:sldId id="385" r:id="rId10"/>
    <p:sldId id="368" r:id="rId11"/>
    <p:sldId id="389" r:id="rId12"/>
    <p:sldId id="397" r:id="rId13"/>
    <p:sldId id="387" r:id="rId14"/>
    <p:sldId id="417" r:id="rId15"/>
    <p:sldId id="399" r:id="rId16"/>
    <p:sldId id="391" r:id="rId17"/>
    <p:sldId id="406" r:id="rId18"/>
    <p:sldId id="370" r:id="rId19"/>
    <p:sldId id="407" r:id="rId20"/>
    <p:sldId id="408" r:id="rId21"/>
    <p:sldId id="412" r:id="rId22"/>
    <p:sldId id="409" r:id="rId23"/>
    <p:sldId id="369" r:id="rId24"/>
    <p:sldId id="416" r:id="rId25"/>
    <p:sldId id="440" r:id="rId26"/>
    <p:sldId id="403" r:id="rId27"/>
    <p:sldId id="372" r:id="rId28"/>
    <p:sldId id="439" r:id="rId29"/>
    <p:sldId id="426" r:id="rId30"/>
    <p:sldId id="435" r:id="rId31"/>
    <p:sldId id="430" r:id="rId32"/>
    <p:sldId id="427" r:id="rId33"/>
    <p:sldId id="428" r:id="rId34"/>
    <p:sldId id="424" r:id="rId35"/>
    <p:sldId id="436" r:id="rId36"/>
    <p:sldId id="437" r:id="rId37"/>
    <p:sldId id="438" r:id="rId38"/>
    <p:sldId id="429" r:id="rId39"/>
    <p:sldId id="377" r:id="rId40"/>
    <p:sldId id="380" r:id="rId41"/>
    <p:sldId id="431" r:id="rId42"/>
    <p:sldId id="432" r:id="rId43"/>
  </p:sldIdLst>
  <p:sldSz cx="9144000" cy="6858000" type="screen4x3"/>
  <p:notesSz cx="7010400" cy="9296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0000"/>
    <a:srgbClr val="FFC000"/>
    <a:srgbClr val="FFCC99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46" autoAdjust="0"/>
  </p:normalViewPr>
  <p:slideViewPr>
    <p:cSldViewPr>
      <p:cViewPr varScale="1">
        <p:scale>
          <a:sx n="170" d="100"/>
          <a:sy n="170" d="100"/>
        </p:scale>
        <p:origin x="-1048" y="-96"/>
      </p:cViewPr>
      <p:guideLst>
        <p:guide orient="horz" pos="2160"/>
        <p:guide pos="2880"/>
      </p:guideLst>
    </p:cSldViewPr>
  </p:slideViewPr>
  <p:outlineViewPr>
    <p:cViewPr varScale="1">
      <p:scale>
        <a:sx n="35" d="100"/>
        <a:sy n="35" d="100"/>
      </p:scale>
      <p:origin x="0" y="92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41832"/>
    </p:cViewPr>
  </p:sorterViewPr>
  <p:notesViewPr>
    <p:cSldViewPr>
      <p:cViewPr varScale="1">
        <p:scale>
          <a:sx n="76" d="100"/>
          <a:sy n="76" d="100"/>
        </p:scale>
        <p:origin x="-138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20" Type="http://schemas.openxmlformats.org/officeDocument/2006/relationships/slide" Target="slides/slide27.xml"/><Relationship Id="rId21" Type="http://schemas.openxmlformats.org/officeDocument/2006/relationships/slide" Target="slides/slide29.xml"/><Relationship Id="rId22" Type="http://schemas.openxmlformats.org/officeDocument/2006/relationships/slide" Target="slides/slide31.xml"/><Relationship Id="rId23" Type="http://schemas.openxmlformats.org/officeDocument/2006/relationships/slide" Target="slides/slide33.xml"/><Relationship Id="rId24" Type="http://schemas.openxmlformats.org/officeDocument/2006/relationships/slide" Target="slides/slide34.xml"/><Relationship Id="rId25" Type="http://schemas.openxmlformats.org/officeDocument/2006/relationships/slide" Target="slides/slide38.xml"/><Relationship Id="rId26" Type="http://schemas.openxmlformats.org/officeDocument/2006/relationships/slide" Target="slides/slide39.xml"/><Relationship Id="rId27" Type="http://schemas.openxmlformats.org/officeDocument/2006/relationships/slide" Target="slides/slide40.xml"/><Relationship Id="rId28" Type="http://schemas.openxmlformats.org/officeDocument/2006/relationships/slide" Target="slides/slide41.xml"/><Relationship Id="rId29" Type="http://schemas.openxmlformats.org/officeDocument/2006/relationships/slide" Target="slides/slide42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18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10.xml"/><Relationship Id="rId8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EC3080-00C3-4840-8B4C-5199FEA2FD44}" type="datetime1">
              <a:rPr lang="en-US" smtClean="0"/>
              <a:t>Nov 29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B06F41-F54B-468F-8200-00C5871AD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0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40063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40062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>
            <a:lvl1pPr algn="r"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ED83A886-433E-6F46-86BE-4CE36E3F8C6C}" type="datetime1">
              <a:rPr lang="en-US" smtClean="0"/>
              <a:t>Nov 29 2012</a:t>
            </a:fld>
            <a:endParaRPr lang="en-US"/>
          </a:p>
        </p:txBody>
      </p:sp>
      <p:sp>
        <p:nvSpPr>
          <p:cNvPr id="72716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8975"/>
            <a:ext cx="4667250" cy="3500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8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915988" y="4433888"/>
            <a:ext cx="5176837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8863013"/>
            <a:ext cx="304006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63013"/>
            <a:ext cx="3040062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5855" rIns="91710" bIns="45855" numCol="1" anchor="b" anchorCtr="0" compatLnSpc="1">
            <a:prstTxWarp prst="textNoShape">
              <a:avLst/>
            </a:prstTxWarp>
          </a:bodyPr>
          <a:lstStyle>
            <a:lvl1pPr algn="r" defTabSz="465138" eaLnBrk="1">
              <a:tabLst>
                <a:tab pos="738188" algn="l"/>
                <a:tab pos="1474788" algn="l"/>
                <a:tab pos="2212975" algn="l"/>
                <a:tab pos="2951163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0C8A0E72-1215-42A6-9A96-16D96BFFD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602CDF-C19D-4E27-B94A-4CDFA71D65C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60463" y="688975"/>
            <a:ext cx="4710112" cy="35131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915988" y="4433888"/>
            <a:ext cx="5178425" cy="4189412"/>
          </a:xfrm>
          <a:noFill/>
          <a:ln/>
        </p:spPr>
        <p:txBody>
          <a:bodyPr wrap="none" lIns="93177" tIns="46589" rIns="93177" bIns="46589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C8A0E72-1215-42A6-9A96-16D96BFFDC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14400"/>
            <a:ext cx="7769225" cy="55435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SzTx/>
              <a:buFontTx/>
              <a:buNone/>
              <a:defRPr dirty="0"/>
            </a:lvl1pPr>
          </a:lstStyle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r>
              <a:rPr lang="en-US" altLang="en-US" dirty="0" smtClean="0"/>
              <a:t>S&amp;OC DMS System Design 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2D61C627-6E20-420F-83CB-DEA388E29667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300" y="6543675"/>
            <a:ext cx="1257300" cy="276225"/>
          </a:xfrm>
        </p:spPr>
        <p:txBody>
          <a:bodyPr/>
          <a:lstStyle>
            <a:lvl1pPr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543675"/>
            <a:ext cx="6040437" cy="2762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S&amp;OC DMS System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3675"/>
            <a:ext cx="1866900" cy="276225"/>
          </a:xfrm>
        </p:spPr>
        <p:txBody>
          <a:bodyPr/>
          <a:lstStyle>
            <a:lvl1pPr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en-US" smtClean="0"/>
              <a:t>Dec 7-8, 2012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 smtClean="0"/>
              <a:t>S&amp;OC DMS System Design 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DEA1B79E-B14E-41E4-B6D3-CD206A959F7E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wm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75" y="76200"/>
            <a:ext cx="758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6934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14400"/>
            <a:ext cx="77692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838200" y="685800"/>
            <a:ext cx="7010400" cy="0"/>
          </a:xfrm>
          <a:prstGeom prst="line">
            <a:avLst/>
          </a:prstGeom>
          <a:noFill/>
          <a:ln w="38100">
            <a:solidFill>
              <a:srgbClr val="BB001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 descr="ST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" y="6543675"/>
            <a:ext cx="1362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BB00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0988" y="6543675"/>
            <a:ext cx="6040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BB00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S&amp;OC DMS System Design Review</a:t>
            </a:r>
            <a:endParaRPr lang="en-US" dirty="0"/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1913" y="6538913"/>
            <a:ext cx="13573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400" b="1">
                <a:solidFill>
                  <a:srgbClr val="BB0018"/>
                </a:solidFill>
                <a:latin typeface="Times" charset="0"/>
              </a:defRPr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B2A867B3-BEE9-4608-9384-2326478CF83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4" name="Picture 10" descr="ST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59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BB00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BB0018"/>
        </a:buClr>
        <a:buSzPct val="67000"/>
        <a:buFont typeface="Wingdings" pitchFamily="2" charset="2"/>
        <a:buChar char="l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SzPct val="150000"/>
        <a:buChar char="-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2590800"/>
          </a:xfrm>
        </p:spPr>
        <p:txBody>
          <a:bodyPr/>
          <a:lstStyle/>
          <a:p>
            <a:pPr algn="ctr" eaLnBrk="1" hangingPunct="1"/>
            <a:r>
              <a:rPr lang="en-US" sz="2400" dirty="0" smtClean="0">
                <a:solidFill>
                  <a:srgbClr val="C00000"/>
                </a:solidFill>
              </a:rPr>
              <a:t>Calibration Reference Data System Design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Todd Miller</a:t>
            </a:r>
          </a:p>
          <a:p>
            <a:pPr algn="ctr" eaLnBrk="1" hangingPunct="1"/>
            <a:r>
              <a:rPr lang="en-US" sz="1800" dirty="0" smtClean="0"/>
              <a:t>Science Software Branch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Title</a:t>
            </a:r>
            <a:r>
              <a:rPr lang="en-US" cap="none" baseline="0" dirty="0" smtClean="0">
                <a:solidFill>
                  <a:schemeClr val="bg1"/>
                </a:solidFill>
              </a:rPr>
              <a:t> Page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S&amp;OC DMS System Design Review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Dec 7-8, 2012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DEA1B79E-B14E-41E4-B6D3-CD206A959F7E}" type="slidenum">
              <a:rPr lang="en-US" smtClean="0"/>
              <a:pPr>
                <a:defRPr/>
              </a:pPr>
              <a:t>1</a:t>
            </a:fld>
            <a:endParaRPr lang="en-US" smtClean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09600" y="1143000"/>
            <a:ext cx="7769225" cy="5029200"/>
          </a:xfrm>
        </p:spPr>
        <p:txBody>
          <a:bodyPr/>
          <a:lstStyle/>
          <a:p>
            <a:r>
              <a:rPr lang="en-US" sz="1600" dirty="0" smtClean="0"/>
              <a:t>Typical HST Pattern:</a:t>
            </a:r>
          </a:p>
          <a:p>
            <a:pPr lvl="1"/>
            <a:r>
              <a:rPr lang="en-US" sz="1600" dirty="0" smtClean="0">
                <a:sym typeface="Wingdings"/>
              </a:rPr>
              <a:t>Match parameters to rules,  then use </a:t>
            </a:r>
            <a:r>
              <a:rPr lang="en-US" sz="1600" dirty="0" err="1" smtClean="0">
                <a:sym typeface="Wingdings"/>
              </a:rPr>
              <a:t>useafter</a:t>
            </a:r>
            <a:r>
              <a:rPr lang="en-US" sz="1600" dirty="0" smtClean="0">
                <a:sym typeface="Wingdings"/>
              </a:rPr>
              <a:t> to resolve which match</a:t>
            </a:r>
          </a:p>
          <a:p>
            <a:pPr lvl="1"/>
            <a:r>
              <a:rPr lang="en-US" sz="1600" dirty="0" smtClean="0">
                <a:sym typeface="Wingdings"/>
              </a:rPr>
              <a:t>Automated generation of Initial CRDS rules from CDBS database</a:t>
            </a:r>
          </a:p>
          <a:p>
            <a:r>
              <a:rPr lang="en-US" sz="1600" dirty="0" smtClean="0">
                <a:sym typeface="Wingdings"/>
              </a:rPr>
              <a:t>Baseline HST rules only use Match(), </a:t>
            </a:r>
            <a:r>
              <a:rPr lang="en-US" sz="1600" dirty="0" err="1" smtClean="0">
                <a:sym typeface="Wingdings"/>
              </a:rPr>
              <a:t>UseAfter</a:t>
            </a:r>
            <a:r>
              <a:rPr lang="en-US" sz="1600" dirty="0" smtClean="0">
                <a:sym typeface="Wingdings"/>
              </a:rPr>
              <a:t>()</a:t>
            </a:r>
          </a:p>
          <a:p>
            <a:pPr lvl="1"/>
            <a:r>
              <a:rPr lang="en-US" sz="1600" dirty="0">
                <a:sym typeface="Wingdings"/>
              </a:rPr>
              <a:t>Future expansion of selectors is possible if </a:t>
            </a:r>
            <a:r>
              <a:rPr lang="en-US" sz="1600" dirty="0" smtClean="0">
                <a:sym typeface="Wingdings"/>
              </a:rPr>
              <a:t>needed</a:t>
            </a:r>
            <a:endParaRPr lang="en-US" sz="1600" dirty="0" smtClean="0"/>
          </a:p>
          <a:p>
            <a:r>
              <a:rPr lang="en-US" sz="1600" dirty="0" smtClean="0"/>
              <a:t>Results of each Selector presented to next until one possibility is chosen</a:t>
            </a:r>
          </a:p>
          <a:p>
            <a:r>
              <a:rPr lang="en-US" sz="1600" dirty="0" smtClean="0"/>
              <a:t>Basic Selectors  (emulate CDBS)</a:t>
            </a:r>
          </a:p>
          <a:p>
            <a:pPr lvl="1"/>
            <a:r>
              <a:rPr lang="en-US" sz="1600" b="1" dirty="0" smtClean="0">
                <a:solidFill>
                  <a:srgbClr val="3366FF"/>
                </a:solidFill>
              </a:rPr>
              <a:t>Match</a:t>
            </a:r>
          </a:p>
          <a:p>
            <a:pPr lvl="1"/>
            <a:r>
              <a:rPr lang="en-US" sz="1600" dirty="0" err="1" smtClean="0"/>
              <a:t>UseAfter</a:t>
            </a:r>
            <a:endParaRPr lang="en-US" sz="1600" dirty="0" smtClean="0"/>
          </a:p>
          <a:p>
            <a:r>
              <a:rPr lang="en-US" sz="1600" dirty="0" smtClean="0"/>
              <a:t>Other Selectors  (new possibilities)</a:t>
            </a:r>
          </a:p>
          <a:p>
            <a:pPr lvl="1"/>
            <a:r>
              <a:rPr lang="en-US" sz="1600" dirty="0" err="1" smtClean="0"/>
              <a:t>SelectVersion</a:t>
            </a:r>
            <a:endParaRPr lang="en-US" sz="1600" dirty="0"/>
          </a:p>
          <a:p>
            <a:pPr lvl="1"/>
            <a:r>
              <a:rPr lang="en-US" sz="1600" dirty="0" err="1" smtClean="0"/>
              <a:t>ClosestTime</a:t>
            </a:r>
            <a:endParaRPr lang="en-US" sz="1600" dirty="0"/>
          </a:p>
          <a:p>
            <a:pPr lvl="1"/>
            <a:r>
              <a:rPr lang="en-US" sz="1600" dirty="0" err="1" smtClean="0"/>
              <a:t>GeometricallyNearest</a:t>
            </a:r>
            <a:endParaRPr lang="en-US" sz="1600" dirty="0"/>
          </a:p>
          <a:p>
            <a:pPr lvl="1"/>
            <a:r>
              <a:rPr lang="en-US" sz="1600" dirty="0" smtClean="0"/>
              <a:t>Bracket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6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Nest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78486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7315200" cy="5449825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header = {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generated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from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CDBS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database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2012-10-24 17:13:14.151232',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filekind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'DARKFILE',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instrument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'STIS',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'REFERENCE',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'name' :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hst_stis_darkfile.rmap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observatory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'HST'</a:t>
            </a:r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(('DETECTOR', 'CCDAMP', 'CCDGAIN'), ('DATE-OBS', 'TIME-OBS'))</a:t>
            </a:r>
            <a:r>
              <a:rPr lang="tr-TR" sz="1200" u="sng" dirty="0" smtClean="0">
                <a:solidFill>
                  <a:schemeClr val="tx1"/>
                </a:solidFill>
                <a:latin typeface="Helvetica"/>
              </a:rPr>
              <a:t>,</a:t>
            </a:r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}</a:t>
            </a:r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=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Match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('CCD', 'A|B|C|D', '1|2|4|8') : </a:t>
            </a:r>
            <a:r>
              <a:rPr lang="en-US" sz="1200" dirty="0" err="1">
                <a:solidFill>
                  <a:schemeClr val="tx1"/>
                </a:solidFill>
                <a:latin typeface="Helvetica"/>
              </a:rPr>
              <a:t>UseAfter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'1996-10-01 00:00:00' : 'h1v1208eo_drk.fits',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'1997-03-03 00:00:00' : 'hcg1440so_drk.fits',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'1997-03-13 00:00:00' : 'hcg1440to_drk.fits',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'1997-03-21 00:00:00' : 'hcg14410o_drk.fits',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'1997-03-24 00:00:00' : 'hcg14411o_drk.fits',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'1997-04-14 00:00:00' : 'hcg14412o_drk.fits',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'1997-04-29 00:00:00' : 'hcg1452lo_drk.fits',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'1997-05-05 00:00:00' : 'hcg14537o_drk.fits',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'1997-05-12 00:00:00' : 'hcg14538o_drk.fits',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'1997-05-19 00:00:00' : 'hcg14539o_drk.fits'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}),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(‘CCD’, ‘AC’,  ‘16’) : </a:t>
            </a:r>
            <a:r>
              <a:rPr lang="fr-FR" sz="1200" dirty="0" err="1" smtClean="0">
                <a:solidFill>
                  <a:schemeClr val="tx1"/>
                </a:solidFill>
                <a:latin typeface="Helvetica"/>
              </a:rPr>
              <a:t>UseAfter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'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1997-04-14 00:00:00' : '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hcg14712p_drk.fits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'1997-04-29 00:00:00' : '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hcg14529q_drk.fits</a:t>
            </a:r>
            <a:r>
              <a:rPr lang="fr-FR" sz="1200" dirty="0">
                <a:solidFill>
                  <a:schemeClr val="tx1"/>
                </a:solidFill>
                <a:latin typeface="Helvetica"/>
              </a:rPr>
              <a:t>',  </a:t>
            </a:r>
            <a:endParaRPr lang="fr-FR" sz="1200" dirty="0" smtClean="0">
              <a:solidFill>
                <a:schemeClr val="tx1"/>
              </a:solidFill>
              <a:latin typeface="Helvetica"/>
            </a:endParaRP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}),</a:t>
            </a:r>
            <a:endParaRPr lang="fr-FR" sz="1200" dirty="0">
              <a:solidFill>
                <a:schemeClr val="tx1"/>
              </a:solidFill>
              <a:latin typeface="Helvetica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Helvetica"/>
              </a:rPr>
              <a:t>                            ….</a:t>
            </a:r>
            <a:endParaRPr lang="fr-FR" sz="1200" dirty="0">
              <a:solidFill>
                <a:schemeClr val="tx1"/>
              </a:solidFill>
              <a:latin typeface="Helvetica"/>
            </a:endParaRPr>
          </a:p>
          <a:p>
            <a:endParaRPr lang="en-US" sz="12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8" name="Rectangle 7"/>
          <p:cNvSpPr/>
          <p:nvPr/>
        </p:nvSpPr>
        <p:spPr>
          <a:xfrm rot="19709275">
            <a:off x="5593644" y="1754139"/>
            <a:ext cx="3121367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Match</a:t>
            </a:r>
          </a:p>
          <a:p>
            <a:pPr algn="ctr"/>
            <a:r>
              <a:rPr lang="en-US" sz="20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(instrument configuration)</a:t>
            </a:r>
            <a:endParaRPr lang="en-US" sz="20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 rot="10800000" flipV="1">
            <a:off x="2133600" y="1981200"/>
            <a:ext cx="4724400" cy="11430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 rot="19709275">
            <a:off x="6139574" y="3901778"/>
            <a:ext cx="169984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dirty="0" err="1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UseAfter</a:t>
            </a:r>
            <a:endParaRPr lang="en-US" sz="1800" b="1" dirty="0" smtClean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1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(exposure date)</a:t>
            </a:r>
            <a:endParaRPr lang="en-US" sz="1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 bwMode="auto">
          <a:xfrm rot="16200000" flipV="1">
            <a:off x="5016975" y="2145826"/>
            <a:ext cx="672835" cy="293438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4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Match() Parameter </a:t>
            </a:r>
            <a:r>
              <a:rPr lang="en-US" dirty="0"/>
              <a:t>E</a:t>
            </a:r>
            <a:r>
              <a:rPr lang="en-US" dirty="0" smtClean="0"/>
              <a:t>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838200"/>
            <a:ext cx="7769225" cy="4953000"/>
          </a:xfrm>
        </p:spPr>
        <p:txBody>
          <a:bodyPr/>
          <a:lstStyle/>
          <a:p>
            <a:r>
              <a:rPr lang="en-US" dirty="0" smtClean="0"/>
              <a:t>Each Match() choice can specify multiple parameters</a:t>
            </a:r>
          </a:p>
          <a:p>
            <a:pPr lvl="2"/>
            <a:r>
              <a:rPr lang="en-US" dirty="0" smtClean="0"/>
              <a:t>(</a:t>
            </a:r>
            <a:r>
              <a:rPr lang="fr-FR" dirty="0"/>
              <a:t>’</a:t>
            </a:r>
            <a:r>
              <a:rPr lang="en-US" dirty="0"/>
              <a:t>ABCD’, ‘*’, ‘1|2|3’, ‘N/A’, 1) </a:t>
            </a:r>
            <a:endParaRPr lang="en-US" dirty="0" smtClean="0"/>
          </a:p>
          <a:p>
            <a:r>
              <a:rPr lang="en-US" dirty="0" smtClean="0"/>
              <a:t>Individual parameters can be specified in several forms: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61584"/>
              </p:ext>
            </p:extLst>
          </p:nvPr>
        </p:nvGraphicFramePr>
        <p:xfrm>
          <a:off x="990600" y="2209800"/>
          <a:ext cx="7086600" cy="249586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4487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Parkey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Expression </a:t>
                      </a:r>
                    </a:p>
                    <a:p>
                      <a:r>
                        <a:rPr lang="en-US" sz="1400" dirty="0" smtClean="0"/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Matches (e.g.)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dk1"/>
                          </a:solidFill>
                        </a:rPr>
                        <a:t>Simple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878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Glob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“*”</a:t>
                      </a:r>
                    </a:p>
                    <a:p>
                      <a:r>
                        <a:rPr lang="en-US" sz="1400" dirty="0" smtClean="0"/>
                        <a:t>“F*22”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“Anything”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“FW122”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878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“A|B|C|D”</a:t>
                      </a:r>
                    </a:p>
                    <a:p>
                      <a:r>
                        <a:rPr lang="en-US" sz="1400" dirty="0" smtClean="0"/>
                        <a:t>“1|2|3”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“B”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N/A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“N/A”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“Anything”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85800" y="5029200"/>
            <a:ext cx="77692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Match weights resolve ambiguities from multiple pattern matches.</a:t>
            </a:r>
          </a:p>
          <a:p>
            <a:r>
              <a:rPr lang="en-US" sz="1800" dirty="0" smtClean="0"/>
              <a:t>N</a:t>
            </a:r>
            <a:r>
              <a:rPr lang="en-US" sz="1800" dirty="0"/>
              <a:t>/A parameter values in dataset or rmap don’t affect matching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Changes Since Last Year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0" y="914400"/>
            <a:ext cx="7391400" cy="5029200"/>
          </a:xfrm>
        </p:spPr>
        <p:txBody>
          <a:bodyPr/>
          <a:lstStyle/>
          <a:p>
            <a:r>
              <a:rPr lang="en-US" sz="1600" dirty="0" smtClean="0"/>
              <a:t>Best References</a:t>
            </a:r>
          </a:p>
          <a:p>
            <a:pPr lvl="1"/>
            <a:r>
              <a:rPr lang="en-US" sz="1600" baseline="0" dirty="0" smtClean="0"/>
              <a:t>Integration with </a:t>
            </a:r>
            <a:r>
              <a:rPr lang="en-US" sz="1600" baseline="0" dirty="0" err="1" smtClean="0"/>
              <a:t>stpipe</a:t>
            </a:r>
            <a:endParaRPr lang="en-US" sz="1600" baseline="0" dirty="0" smtClean="0"/>
          </a:p>
          <a:p>
            <a:pPr lvl="2"/>
            <a:r>
              <a:rPr lang="en-US" sz="1400" dirty="0" smtClean="0"/>
              <a:t>Interface to CRDS common across all </a:t>
            </a:r>
            <a:r>
              <a:rPr lang="en-US" sz="1400" dirty="0" err="1" smtClean="0"/>
              <a:t>stpipe</a:t>
            </a:r>
            <a:r>
              <a:rPr lang="en-US" sz="1400" dirty="0" smtClean="0"/>
              <a:t> Steps</a:t>
            </a:r>
            <a:endParaRPr lang="en-US" sz="1400" baseline="0" dirty="0" smtClean="0"/>
          </a:p>
          <a:p>
            <a:pPr lvl="2"/>
            <a:r>
              <a:rPr lang="en-US" sz="1400" dirty="0" err="1" smtClean="0"/>
              <a:t>Stpipe</a:t>
            </a:r>
            <a:r>
              <a:rPr lang="en-US" sz="1400" dirty="0" smtClean="0"/>
              <a:t> calls </a:t>
            </a:r>
            <a:r>
              <a:rPr lang="en-US" sz="1400" dirty="0" err="1" smtClean="0"/>
              <a:t>crds.getreferences</a:t>
            </a:r>
            <a:r>
              <a:rPr lang="en-US" sz="1400" dirty="0" smtClean="0"/>
              <a:t>()</a:t>
            </a:r>
          </a:p>
          <a:p>
            <a:pPr lvl="2"/>
            <a:r>
              <a:rPr lang="en-US" sz="1400" dirty="0"/>
              <a:t>C</a:t>
            </a:r>
            <a:r>
              <a:rPr lang="en-US" sz="1400" dirty="0" smtClean="0"/>
              <a:t>ommand line specification of reference file overrides </a:t>
            </a:r>
            <a:r>
              <a:rPr lang="en-US" sz="1400" dirty="0" err="1" smtClean="0"/>
              <a:t>bestref</a:t>
            </a:r>
            <a:r>
              <a:rPr lang="en-US" sz="1400" dirty="0" smtClean="0"/>
              <a:t> value</a:t>
            </a:r>
            <a:endParaRPr lang="en-US" sz="1400" baseline="0" dirty="0" smtClean="0"/>
          </a:p>
          <a:p>
            <a:pPr lvl="1"/>
            <a:r>
              <a:rPr lang="en-US" sz="1600" dirty="0" smtClean="0"/>
              <a:t>Use STPIPE data model vocabulary for JWST CRDS rules</a:t>
            </a:r>
          </a:p>
          <a:p>
            <a:pPr lvl="2"/>
            <a:r>
              <a:rPr lang="en-US" sz="1400" dirty="0" smtClean="0"/>
              <a:t>Web service also supports FITS keywords and maps to data model</a:t>
            </a:r>
          </a:p>
          <a:p>
            <a:pPr lvl="1"/>
            <a:r>
              <a:rPr lang="en-US" sz="1600" dirty="0"/>
              <a:t>Elaboration of CRDS client </a:t>
            </a:r>
            <a:r>
              <a:rPr lang="en-US" sz="1600" dirty="0" smtClean="0"/>
              <a:t>configurations</a:t>
            </a:r>
            <a:endParaRPr lang="en-US" sz="1600" dirty="0"/>
          </a:p>
          <a:p>
            <a:pPr lvl="1"/>
            <a:r>
              <a:rPr lang="en-US" sz="1600" dirty="0" smtClean="0"/>
              <a:t>Support for reference</a:t>
            </a:r>
          </a:p>
          <a:p>
            <a:pPr lvl="2"/>
            <a:r>
              <a:rPr lang="en-US" sz="1400" dirty="0" smtClean="0"/>
              <a:t>Relevance Expressions (Rmap,  </a:t>
            </a:r>
            <a:r>
              <a:rPr lang="en-US" sz="1400" dirty="0" err="1" smtClean="0"/>
              <a:t>Parkey</a:t>
            </a:r>
            <a:r>
              <a:rPr lang="en-US" sz="1400" dirty="0" smtClean="0"/>
              <a:t>)</a:t>
            </a:r>
          </a:p>
          <a:p>
            <a:pPr lvl="1"/>
            <a:r>
              <a:rPr lang="en-US" sz="1600" dirty="0" smtClean="0"/>
              <a:t>Web service is language agnostic</a:t>
            </a:r>
          </a:p>
          <a:p>
            <a:r>
              <a:rPr lang="en-US" sz="1600" dirty="0" smtClean="0"/>
              <a:t>File Submission Refinements</a:t>
            </a:r>
          </a:p>
          <a:p>
            <a:pPr lvl="1"/>
            <a:r>
              <a:rPr lang="en-US" sz="1600" dirty="0" smtClean="0"/>
              <a:t>Rmap Editing</a:t>
            </a:r>
          </a:p>
          <a:p>
            <a:pPr lvl="1"/>
            <a:r>
              <a:rPr lang="en-US" sz="1600" dirty="0" smtClean="0"/>
              <a:t>Batch Submission</a:t>
            </a:r>
          </a:p>
          <a:p>
            <a:r>
              <a:rPr lang="en-US" sz="1600" dirty="0" smtClean="0"/>
              <a:t>HST Catalog driven best reference testing</a:t>
            </a:r>
          </a:p>
          <a:p>
            <a:pPr lvl="1"/>
            <a:r>
              <a:rPr lang="en-US" sz="1600" dirty="0" smtClean="0"/>
              <a:t>CRDS matches all CDBS recommendations:  ~100%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Last Year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81000" y="1447800"/>
            <a:ext cx="8074025" cy="4191000"/>
          </a:xfrm>
        </p:spPr>
        <p:txBody>
          <a:bodyPr/>
          <a:lstStyle/>
          <a:p>
            <a:r>
              <a:rPr lang="en-US" dirty="0" smtClean="0"/>
              <a:t>Archiving</a:t>
            </a:r>
          </a:p>
          <a:p>
            <a:pPr lvl="1"/>
            <a:r>
              <a:rPr lang="en-US" dirty="0" smtClean="0"/>
              <a:t>CRDS now handles unique file naming for</a:t>
            </a:r>
          </a:p>
          <a:p>
            <a:pPr lvl="2"/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CRDS server has file storage for rules and references</a:t>
            </a:r>
          </a:p>
          <a:p>
            <a:pPr lvl="2"/>
            <a:r>
              <a:rPr lang="en-US" dirty="0" smtClean="0"/>
              <a:t>Necessary for CRDS development and early STPIPE operations</a:t>
            </a:r>
          </a:p>
          <a:p>
            <a:pPr lvl="2"/>
            <a:r>
              <a:rPr lang="en-US" dirty="0" smtClean="0"/>
              <a:t>CRDS client *must* have file storage,  so might as well share.</a:t>
            </a:r>
          </a:p>
          <a:p>
            <a:pPr lvl="1"/>
            <a:r>
              <a:rPr lang="en-US" dirty="0" smtClean="0"/>
              <a:t>CRDS : Archive interfaces discussed for:</a:t>
            </a:r>
          </a:p>
          <a:p>
            <a:pPr lvl="2"/>
            <a:r>
              <a:rPr lang="en-US" dirty="0" smtClean="0"/>
              <a:t>Distributing references and rules from the archive via simple URL’s.</a:t>
            </a:r>
          </a:p>
          <a:p>
            <a:pPr lvl="2"/>
            <a:r>
              <a:rPr lang="en-US" dirty="0" smtClean="0"/>
              <a:t>Ingesting reference files into the archive using existing CDBS/OPUS file exchange protocols.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9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Rmap</a:t>
            </a:r>
            <a:r>
              <a:rPr lang="en-US" baseline="0" dirty="0" smtClean="0"/>
              <a:t> Relevance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066800" y="990600"/>
            <a:ext cx="7162800" cy="5410200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tr-TR" sz="1400" b="0" dirty="0" err="1"/>
              <a:t>header</a:t>
            </a:r>
            <a:r>
              <a:rPr lang="tr-TR" sz="1400" b="0" dirty="0"/>
              <a:t> = </a:t>
            </a:r>
            <a:r>
              <a:rPr lang="tr-TR" sz="1400" b="0" dirty="0" smtClean="0"/>
              <a:t>{</a:t>
            </a:r>
            <a:endParaRPr lang="tr-TR" sz="1400" b="0" dirty="0"/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    ’</a:t>
            </a:r>
            <a:r>
              <a:rPr lang="tr-TR" sz="1400" b="0" dirty="0" err="1" smtClean="0"/>
              <a:t>filekind</a:t>
            </a:r>
            <a:r>
              <a:rPr lang="tr-TR" sz="1400" b="0" dirty="0"/>
              <a:t>' : 'CCDTAB',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'</a:t>
            </a:r>
            <a:r>
              <a:rPr lang="tr-TR" sz="1400" b="0" dirty="0" err="1"/>
              <a:t>instrument</a:t>
            </a:r>
            <a:r>
              <a:rPr lang="tr-TR" sz="1400" b="0" dirty="0"/>
              <a:t>' : 'ACS',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'</a:t>
            </a:r>
            <a:r>
              <a:rPr lang="tr-TR" sz="1400" b="0" dirty="0" err="1"/>
              <a:t>mapping</a:t>
            </a:r>
            <a:r>
              <a:rPr lang="tr-TR" sz="1400" b="0" dirty="0"/>
              <a:t>' : 'REFERENCE',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    '</a:t>
            </a:r>
            <a:r>
              <a:rPr lang="tr-TR" sz="1400" b="0" dirty="0" err="1"/>
              <a:t>parkey</a:t>
            </a:r>
            <a:r>
              <a:rPr lang="tr-TR" sz="1400" b="0" dirty="0"/>
              <a:t>' : (('DETECTOR',), ('DATE-OBS', 'TIME-OBS')),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'</a:t>
            </a:r>
            <a:r>
              <a:rPr lang="tr-TR" sz="1400" b="0" dirty="0" err="1"/>
              <a:t>rmap_relevance</a:t>
            </a:r>
            <a:r>
              <a:rPr lang="tr-TR" sz="1400" b="0" dirty="0"/>
              <a:t>' : '(DETECTOR != "SBC")',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}</a:t>
            </a:r>
            <a:endParaRPr lang="tr-TR" sz="1400" b="0" dirty="0"/>
          </a:p>
          <a:p>
            <a:pPr marL="0" indent="0">
              <a:lnSpc>
                <a:spcPct val="50000"/>
              </a:lnSpc>
              <a:buNone/>
            </a:pPr>
            <a:endParaRPr lang="tr-TR" sz="1400" b="0" dirty="0"/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err="1"/>
              <a:t>selector</a:t>
            </a:r>
            <a:r>
              <a:rPr lang="tr-TR" sz="1400" b="0" dirty="0"/>
              <a:t> = </a:t>
            </a:r>
            <a:r>
              <a:rPr lang="tr-TR" sz="1400" b="0" dirty="0" err="1"/>
              <a:t>Match</a:t>
            </a:r>
            <a:r>
              <a:rPr lang="tr-TR" sz="1400" b="0" dirty="0"/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('HRC',) : </a:t>
            </a:r>
            <a:r>
              <a:rPr lang="tr-TR" sz="1400" b="0" dirty="0" err="1"/>
              <a:t>UseAfter</a:t>
            </a:r>
            <a:r>
              <a:rPr lang="tr-TR" sz="1400" b="0" dirty="0"/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'1991-01-01 00:00:00' : 'j4d1435kj_ccd.fits',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'1992-01-01 00:00:00' : 'm711125gj_ccd.fits',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 smtClean="0"/>
              <a:t>    }</a:t>
            </a:r>
            <a:r>
              <a:rPr lang="tr-TR" sz="1400" b="0" dirty="0"/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('WFC',) : </a:t>
            </a:r>
            <a:r>
              <a:rPr lang="tr-TR" sz="1400" b="0" dirty="0" err="1"/>
              <a:t>UseAfter</a:t>
            </a:r>
            <a:r>
              <a:rPr lang="tr-TR" sz="1400" b="0" dirty="0"/>
              <a:t>({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'1991-01-01 00:00:00' : 'lch1556bj_ccd.fits',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'1992-01-01 00:00:00' : 'm1e1043gj_ccd.fits',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       '2001-03-01 00:00:00' : '</a:t>
            </a:r>
            <a:r>
              <a:rPr lang="tr-TR" sz="1400" b="0" dirty="0" smtClean="0"/>
              <a:t>m2j1057qj_ccd.fits’,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 </a:t>
            </a:r>
            <a:r>
              <a:rPr lang="tr-TR" sz="1400" b="0" dirty="0" smtClean="0"/>
              <a:t>   }</a:t>
            </a:r>
            <a:r>
              <a:rPr lang="tr-TR" sz="1400" b="0" dirty="0"/>
              <a:t>),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1400" b="0" dirty="0"/>
              <a:t>})</a:t>
            </a:r>
          </a:p>
          <a:p>
            <a:pPr marL="0" indent="0">
              <a:lnSpc>
                <a:spcPct val="50000"/>
              </a:lnSpc>
              <a:buNone/>
            </a:pPr>
            <a:endParaRPr lang="en-US" sz="1400" b="0" dirty="0"/>
          </a:p>
        </p:txBody>
      </p:sp>
      <p:sp>
        <p:nvSpPr>
          <p:cNvPr id="5" name="Rectangle 4"/>
          <p:cNvSpPr/>
          <p:nvPr/>
        </p:nvSpPr>
        <p:spPr>
          <a:xfrm rot="19709275">
            <a:off x="5981571" y="2904662"/>
            <a:ext cx="2705939" cy="120032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 required </a:t>
            </a:r>
          </a:p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this dataset?</a:t>
            </a:r>
          </a:p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 N/A?</a:t>
            </a:r>
            <a:endParaRPr lang="en-US" b="1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4876800" y="2286000"/>
            <a:ext cx="2206334" cy="8655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524000" y="5410200"/>
            <a:ext cx="6019800" cy="940900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rgbClr val="3366FF"/>
                </a:solidFill>
                <a:latin typeface="Helvetica"/>
              </a:rPr>
              <a:t>Not all reference types are relevant to all instrument modes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If DETECTOR == “SBC” then reference type CCDTAB is N/A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Added for HST,   useful in general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Prevents conflating irrelevant results with errors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Resolves ambiguity in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934200" cy="406400"/>
          </a:xfrm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Parykey</a:t>
            </a:r>
            <a:r>
              <a:rPr lang="en-US" dirty="0" smtClean="0"/>
              <a:t> Relevance</a:t>
            </a:r>
            <a:endParaRPr lang="en-US" sz="2800" b="0" i="0" u="none" strike="noStrike" dirty="0" smtClean="0">
              <a:effectLst/>
              <a:latin typeface="Arial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78486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14400"/>
            <a:ext cx="7315200" cy="4526496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header = </a:t>
            </a:r>
            <a:r>
              <a:rPr lang="en-US" sz="1200" dirty="0" smtClean="0">
                <a:solidFill>
                  <a:schemeClr val="tx1"/>
                </a:solidFill>
                <a:latin typeface="Helvetica"/>
              </a:rPr>
              <a:t>{</a:t>
            </a:r>
            <a:endParaRPr lang="en-US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filekind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'DARKFILE',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instrument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'STIS',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'REFERENCE',</a:t>
            </a: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u="sng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200" u="sng" dirty="0">
                <a:solidFill>
                  <a:schemeClr val="tx1"/>
                </a:solidFill>
                <a:latin typeface="Helvetica"/>
              </a:rPr>
              <a:t>' : (('DETECTOR', 'CCDAMP', 'CCDGAIN'), ('DATE-OBS', 'TIME-OBS')),</a:t>
            </a:r>
          </a:p>
          <a:p>
            <a:r>
              <a:rPr lang="tr-TR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parkey_relevance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' : 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</a:t>
            </a:r>
            <a:r>
              <a:rPr lang="fr-FR" sz="1200" u="sng" dirty="0" err="1">
                <a:solidFill>
                  <a:schemeClr val="tx1"/>
                </a:solidFill>
                <a:latin typeface="Helvetica"/>
              </a:rPr>
              <a:t>ccdamp</a:t>
            </a:r>
            <a:r>
              <a:rPr lang="fr-FR" sz="1200" u="sng" dirty="0">
                <a:solidFill>
                  <a:schemeClr val="tx1"/>
                </a:solidFill>
                <a:latin typeface="Helvetica"/>
              </a:rPr>
              <a:t>' : '(DETECTOR == "CCD")',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    '</a:t>
            </a:r>
            <a:r>
              <a:rPr lang="en-US" sz="1200" u="sng" dirty="0" err="1">
                <a:solidFill>
                  <a:schemeClr val="tx1"/>
                </a:solidFill>
                <a:latin typeface="Helvetica"/>
              </a:rPr>
              <a:t>ccdgain</a:t>
            </a:r>
            <a:r>
              <a:rPr lang="en-US" sz="1200" u="sng" dirty="0">
                <a:solidFill>
                  <a:schemeClr val="tx1"/>
                </a:solidFill>
                <a:latin typeface="Helvetica"/>
              </a:rPr>
              <a:t>' : '(DETECTOR == "CCD")',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},</a:t>
            </a:r>
          </a:p>
          <a:p>
            <a:r>
              <a:rPr lang="tr-TR" sz="1200" dirty="0" smtClean="0">
                <a:solidFill>
                  <a:schemeClr val="tx1"/>
                </a:solidFill>
                <a:latin typeface="Helvetica"/>
              </a:rPr>
              <a:t>}</a:t>
            </a:r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endParaRPr lang="tr-TR" sz="1200" dirty="0">
              <a:solidFill>
                <a:schemeClr val="tx1"/>
              </a:solidFill>
              <a:latin typeface="Helvetica"/>
            </a:endParaRPr>
          </a:p>
          <a:p>
            <a:r>
              <a:rPr lang="tr-TR" sz="12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 = </a:t>
            </a:r>
            <a:r>
              <a:rPr lang="tr-TR" sz="1200" dirty="0" err="1">
                <a:solidFill>
                  <a:schemeClr val="tx1"/>
                </a:solidFill>
                <a:latin typeface="Helvetica"/>
              </a:rPr>
              <a:t>Match</a:t>
            </a:r>
            <a:r>
              <a:rPr lang="tr-TR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('CCD', 'A|B|C|D', '1|2|4|8') : </a:t>
            </a:r>
            <a:r>
              <a:rPr lang="en-US" sz="1200" dirty="0" err="1">
                <a:solidFill>
                  <a:schemeClr val="tx1"/>
                </a:solidFill>
                <a:latin typeface="Helvetica"/>
              </a:rPr>
              <a:t>UseAfter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({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'1996-10-01 00:00:00' : 'h1v1208eo_drk.fits',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'1997-03-03 00:00:00' : 'hcg1440so_drk.fits',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'1997-03-13 00:00:00' : 'hcg1440to_drk.fits',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'1997-03-21 00:00:00' : 'hcg14410o_drk.fits',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'1997-03-24 00:00:00' : 'hcg14411o_drk.fits',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'1997-04-14 00:00:00' : 'hcg14412o_drk.fits',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'1997-04-29 00:00:00' : 'hcg1452lo_drk.fits',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'1997-05-05 00:00:00' : 'hcg14537o_drk.fits',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'1997-05-12 00:00:00' : 'hcg14538o_drk.fits',</a:t>
            </a:r>
          </a:p>
          <a:p>
            <a:r>
              <a:rPr lang="fr-FR" sz="1200" dirty="0">
                <a:solidFill>
                  <a:schemeClr val="tx1"/>
                </a:solidFill>
                <a:latin typeface="Helvetica"/>
              </a:rPr>
              <a:t>        '1997-05-19 00:00:00' : 'hcg14539o_drk.fits',</a:t>
            </a:r>
          </a:p>
          <a:p>
            <a:endParaRPr lang="en-US" sz="12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19709275">
            <a:off x="4865795" y="2814929"/>
            <a:ext cx="3232676" cy="120032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Does parameter matter</a:t>
            </a:r>
          </a:p>
          <a:p>
            <a:pPr algn="ctr"/>
            <a:r>
              <a:rPr lang="en-US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US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this dataset / mode</a:t>
            </a:r>
          </a:p>
          <a:p>
            <a:pPr algn="ctr"/>
            <a:r>
              <a:rPr lang="en-US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N/A</a:t>
            </a:r>
            <a:r>
              <a:rPr lang="en-US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cxnSp>
        <p:nvCxnSpPr>
          <p:cNvPr id="4" name="Curved Connector 3"/>
          <p:cNvCxnSpPr/>
          <p:nvPr/>
        </p:nvCxnSpPr>
        <p:spPr bwMode="auto">
          <a:xfrm rot="10800000">
            <a:off x="3810000" y="2438400"/>
            <a:ext cx="22098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66800" y="5410200"/>
            <a:ext cx="6858000" cy="64851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3366FF"/>
                </a:solidFill>
                <a:latin typeface="Helvetica"/>
                <a:sym typeface="Wingdings"/>
              </a:rPr>
              <a:t>Prevents irrelevant parameter values from affecting matching</a:t>
            </a:r>
            <a:r>
              <a:rPr lang="en-US" sz="1200" b="1" dirty="0" smtClean="0">
                <a:solidFill>
                  <a:schemeClr val="tx1"/>
                </a:solidFill>
                <a:latin typeface="Helvetica"/>
                <a:sym typeface="Wingdings"/>
              </a:rPr>
              <a:t>:</a:t>
            </a:r>
            <a:endParaRPr lang="en-US" sz="1200" b="1" dirty="0">
              <a:solidFill>
                <a:schemeClr val="tx1"/>
              </a:solidFill>
              <a:latin typeface="Helvetica"/>
              <a:sym typeface="Wingdings"/>
            </a:endParaRPr>
          </a:p>
          <a:p>
            <a:pPr lvl="1" indent="0"/>
            <a:r>
              <a:rPr lang="en-US" sz="1200" b="1" dirty="0" smtClean="0">
                <a:solidFill>
                  <a:schemeClr val="tx1"/>
                </a:solidFill>
                <a:latin typeface="Helvetica"/>
                <a:sym typeface="Wingdings"/>
              </a:rPr>
              <a:t>During best reference lookups</a:t>
            </a:r>
          </a:p>
          <a:p>
            <a:pPr lvl="1" indent="0"/>
            <a:r>
              <a:rPr lang="en-US" sz="1200" b="1" dirty="0" smtClean="0">
                <a:solidFill>
                  <a:schemeClr val="tx1"/>
                </a:solidFill>
                <a:latin typeface="Helvetica"/>
                <a:sym typeface="Wingdings"/>
              </a:rPr>
              <a:t>During automatic rules updates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Cache Configurations 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Cache Configurations</a:t>
            </a:r>
          </a:p>
          <a:p>
            <a:pPr marL="0" indent="0" algn="ctr">
              <a:buNone/>
            </a:pPr>
            <a:r>
              <a:rPr lang="en-US" sz="2800" dirty="0" smtClean="0"/>
              <a:t>And </a:t>
            </a:r>
          </a:p>
          <a:p>
            <a:pPr marL="0" indent="0" algn="ctr">
              <a:buNone/>
            </a:pPr>
            <a:r>
              <a:rPr lang="en-US" sz="2800" dirty="0" smtClean="0"/>
              <a:t>File Service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6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File Supply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69225" cy="3810000"/>
          </a:xfrm>
        </p:spPr>
        <p:txBody>
          <a:bodyPr/>
          <a:lstStyle/>
          <a:p>
            <a:r>
              <a:rPr lang="en-US" dirty="0" smtClean="0"/>
              <a:t>Transparent file delivery in STPIPE w/ CRDS client/server</a:t>
            </a:r>
          </a:p>
          <a:p>
            <a:pPr lvl="1"/>
            <a:r>
              <a:rPr lang="en-US" dirty="0" smtClean="0"/>
              <a:t>Files are cached client-side to avoid repeat network transfers</a:t>
            </a:r>
          </a:p>
          <a:p>
            <a:pPr lvl="1"/>
            <a:r>
              <a:rPr lang="en-US" dirty="0" smtClean="0"/>
              <a:t>Network fallback mode supports “server-less mode”</a:t>
            </a:r>
          </a:p>
          <a:p>
            <a:r>
              <a:rPr lang="en-US" dirty="0" smtClean="0"/>
              <a:t>CRDS Browse-able File Access</a:t>
            </a:r>
          </a:p>
          <a:p>
            <a:pPr lvl="1"/>
            <a:r>
              <a:rPr lang="en-US" dirty="0" smtClean="0"/>
              <a:t>Browse</a:t>
            </a:r>
            <a:r>
              <a:rPr lang="en-US" dirty="0"/>
              <a:t> </a:t>
            </a:r>
            <a:r>
              <a:rPr lang="en-US" dirty="0" smtClean="0"/>
              <a:t>reference </a:t>
            </a:r>
            <a:r>
              <a:rPr lang="en-US" dirty="0"/>
              <a:t>metadata and CRDS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Browse-able best references</a:t>
            </a:r>
            <a:endParaRPr lang="en-US" dirty="0"/>
          </a:p>
          <a:p>
            <a:r>
              <a:rPr lang="en-US" dirty="0" smtClean="0"/>
              <a:t>CRDS </a:t>
            </a:r>
            <a:r>
              <a:rPr lang="en-US" dirty="0"/>
              <a:t>serves or redirects references and rules files only:  no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1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371600"/>
            <a:ext cx="1600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Input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STPIPE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257800"/>
            <a:ext cx="1676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Calibrated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43434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152400" y="2971800"/>
            <a:ext cx="1295400" cy="103935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Working Set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02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 Server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36576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00" y="22098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JSONRPC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38800" y="2667000"/>
            <a:ext cx="13716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Web Functions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7391400" y="2626445"/>
            <a:ext cx="1600200" cy="146732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Master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File Cache</a:t>
            </a:r>
          </a:p>
        </p:txBody>
      </p:sp>
      <p:cxnSp>
        <p:nvCxnSpPr>
          <p:cNvPr id="18" name="Curved Connector 17"/>
          <p:cNvCxnSpPr>
            <a:stCxn id="11" idx="4"/>
            <a:endCxn id="6" idx="1"/>
          </p:cNvCxnSpPr>
          <p:nvPr/>
        </p:nvCxnSpPr>
        <p:spPr bwMode="auto">
          <a:xfrm>
            <a:off x="1447800" y="3491478"/>
            <a:ext cx="457200" cy="124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 bwMode="auto">
          <a:xfrm>
            <a:off x="2705100" y="1679377"/>
            <a:ext cx="38100" cy="37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 bwMode="auto">
          <a:xfrm>
            <a:off x="2743200" y="4950500"/>
            <a:ext cx="0" cy="30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3657600" y="23622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962400" y="2057400"/>
            <a:ext cx="1040967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657600" y="36576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810000" y="3352800"/>
            <a:ext cx="1322144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Dataset Parameters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3800" y="3733800"/>
            <a:ext cx="17526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Reference Names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3657600" y="39624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33800" y="4343400"/>
            <a:ext cx="14478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Reference Files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657600" y="46482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6" idx="2"/>
          </p:cNvCxnSpPr>
          <p:nvPr/>
        </p:nvCxnSpPr>
        <p:spPr bwMode="auto">
          <a:xfrm flipH="1" flipV="1">
            <a:off x="7086600" y="3352800"/>
            <a:ext cx="304800" cy="7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438400" y="5943600"/>
            <a:ext cx="4150981" cy="43306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CRDS_PATH                  $HOME/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CRDS_SERVER_URL   http://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jwst-crds.stsci.edu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3657600" y="27432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962400" y="2438400"/>
            <a:ext cx="816008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19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934200" cy="406400"/>
          </a:xfrm>
        </p:spPr>
        <p:txBody>
          <a:bodyPr/>
          <a:lstStyle/>
          <a:p>
            <a:r>
              <a:rPr lang="en-US" kern="1200" dirty="0">
                <a:solidFill>
                  <a:srgbClr val="C00000"/>
                </a:solidFill>
              </a:rPr>
              <a:t>Calibration Pipeline Component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06" y="2266950"/>
            <a:ext cx="8924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52513" y="1371600"/>
            <a:ext cx="193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You are here</a:t>
            </a:r>
          </a:p>
        </p:txBody>
      </p:sp>
      <p:cxnSp>
        <p:nvCxnSpPr>
          <p:cNvPr id="8" name="Straight Arrow Connector 13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2020888" y="1833563"/>
            <a:ext cx="1118552" cy="212883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90800" y="3962400"/>
            <a:ext cx="1097280" cy="4572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2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Fallback (laptop mode)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1143000"/>
            <a:ext cx="1600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Input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752600"/>
            <a:ext cx="1676400" cy="310854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User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STPIPE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5029200"/>
            <a:ext cx="1676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Calibrated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41148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838200" y="2514600"/>
            <a:ext cx="1524000" cy="146732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Pre-synced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User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Cache</a:t>
            </a:r>
          </a:p>
        </p:txBody>
      </p: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 bwMode="auto">
          <a:xfrm>
            <a:off x="4610100" y="1450777"/>
            <a:ext cx="38100" cy="301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 bwMode="auto">
          <a:xfrm>
            <a:off x="4648200" y="4861144"/>
            <a:ext cx="0" cy="16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638800" y="4114800"/>
            <a:ext cx="19812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References Names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5486400" y="44196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86400" y="411480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05600" y="41148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14600" y="5943600"/>
            <a:ext cx="4684242" cy="43306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CRDS_PATH                  $HOME/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CRDS_SERVER_URL   http://not-a-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server.stsci.edu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4600" y="2667000"/>
            <a:ext cx="1066615" cy="556179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References,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Rules,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438400" y="33528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2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Server-less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305800" cy="4572000"/>
          </a:xfrm>
        </p:spPr>
        <p:txBody>
          <a:bodyPr/>
          <a:lstStyle/>
          <a:p>
            <a:r>
              <a:rPr lang="en-US" sz="1600" dirty="0"/>
              <a:t>Locally Computed </a:t>
            </a:r>
            <a:r>
              <a:rPr lang="en-US" sz="1600" dirty="0" err="1"/>
              <a:t>Bestrefs</a:t>
            </a:r>
            <a:endParaRPr lang="en-US" sz="1600" dirty="0"/>
          </a:p>
          <a:p>
            <a:pPr lvl="1"/>
            <a:r>
              <a:rPr lang="en-US" sz="1600" dirty="0"/>
              <a:t>Same CRDS core library used in STPIPE and CRDS Server</a:t>
            </a:r>
          </a:p>
          <a:p>
            <a:pPr lvl="1"/>
            <a:r>
              <a:rPr lang="en-US" sz="1600" dirty="0"/>
              <a:t>Best references can be computed directly by the STPIPE process </a:t>
            </a:r>
            <a:r>
              <a:rPr lang="en-US" sz="1600" dirty="0" smtClean="0"/>
              <a:t>by calling </a:t>
            </a:r>
            <a:r>
              <a:rPr lang="en-US" sz="1600" dirty="0"/>
              <a:t>a local CRDS library </a:t>
            </a:r>
            <a:r>
              <a:rPr lang="en-US" sz="1600" dirty="0" smtClean="0"/>
              <a:t>function rather than a network service.</a:t>
            </a:r>
            <a:endParaRPr lang="en-US" sz="1600" dirty="0"/>
          </a:p>
          <a:p>
            <a:r>
              <a:rPr lang="en-US" sz="1600" dirty="0" smtClean="0"/>
              <a:t>Shared Local File Cache</a:t>
            </a:r>
          </a:p>
          <a:p>
            <a:pPr lvl="1"/>
            <a:r>
              <a:rPr lang="en-US" sz="1600" dirty="0" smtClean="0"/>
              <a:t>CRDS clients cache reference files to avoid repeat network transfers.</a:t>
            </a:r>
          </a:p>
          <a:p>
            <a:pPr lvl="1"/>
            <a:r>
              <a:rPr lang="en-US" sz="1600" dirty="0" smtClean="0"/>
              <a:t>CRDS configuration defines the cache directory for each client/user.</a:t>
            </a:r>
          </a:p>
          <a:p>
            <a:pPr lvl="1"/>
            <a:r>
              <a:rPr lang="en-US" sz="1600" dirty="0" smtClean="0"/>
              <a:t>Localized CRDS clients can share a single read only “master” cache which contains all files.</a:t>
            </a:r>
          </a:p>
          <a:p>
            <a:pPr lvl="1"/>
            <a:r>
              <a:rPr lang="en-US" sz="1600" dirty="0" smtClean="0"/>
              <a:t>Since the shared cache has all files, no explicit network transfers occur.</a:t>
            </a:r>
          </a:p>
          <a:p>
            <a:pPr lvl="1"/>
            <a:r>
              <a:rPr lang="en-US" sz="1600" dirty="0" smtClean="0"/>
              <a:t>Requires </a:t>
            </a:r>
            <a:r>
              <a:rPr lang="en-US" sz="1600" dirty="0"/>
              <a:t>access to Central Store /</a:t>
            </a:r>
            <a:r>
              <a:rPr lang="en-US" sz="1600" dirty="0" err="1"/>
              <a:t>grp</a:t>
            </a:r>
            <a:r>
              <a:rPr lang="en-US" sz="1600" dirty="0"/>
              <a:t>/</a:t>
            </a:r>
            <a:r>
              <a:rPr lang="en-US" sz="1600" dirty="0" err="1"/>
              <a:t>crds</a:t>
            </a:r>
            <a:r>
              <a:rPr lang="en-US" sz="1600" dirty="0"/>
              <a:t>/</a:t>
            </a:r>
            <a:r>
              <a:rPr lang="en-US" sz="1600" dirty="0" err="1"/>
              <a:t>jwst</a:t>
            </a:r>
            <a:endParaRPr lang="en-US" sz="1600" dirty="0"/>
          </a:p>
          <a:p>
            <a:pPr lvl="1"/>
            <a:r>
              <a:rPr lang="en-US" sz="1600" dirty="0"/>
              <a:t>Only one copy of reference files </a:t>
            </a:r>
            <a:r>
              <a:rPr lang="en-US" sz="1600" dirty="0" smtClean="0"/>
              <a:t>needed</a:t>
            </a:r>
          </a:p>
          <a:p>
            <a:r>
              <a:rPr lang="en-US" sz="1600" dirty="0" smtClean="0"/>
              <a:t>The CRDS Server does not have to be running for this configuration</a:t>
            </a:r>
          </a:p>
          <a:p>
            <a:pPr lvl="1"/>
            <a:r>
              <a:rPr lang="en-US" sz="1600" dirty="0" smtClean="0"/>
              <a:t>No remote </a:t>
            </a:r>
            <a:r>
              <a:rPr lang="en-US" sz="1600" dirty="0" err="1" smtClean="0"/>
              <a:t>bestrefs</a:t>
            </a:r>
            <a:r>
              <a:rPr lang="en-US" sz="1600" dirty="0" smtClean="0"/>
              <a:t> + no explicit file transfers = no server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Server-less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1600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Input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STPIPE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257800"/>
            <a:ext cx="1676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Calibrated Dataset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41910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0" y="2057400"/>
            <a:ext cx="1676400" cy="28931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 Server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Helvetica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0400" y="43434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6600" y="2209800"/>
            <a:ext cx="12954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JSONRPC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6600" y="2667000"/>
            <a:ext cx="1371600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Web Functions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3733800" y="2514600"/>
            <a:ext cx="1600200" cy="1467326"/>
          </a:xfrm>
          <a:prstGeom prst="flowChartMagneticDisk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Master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CRDS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Cache</a:t>
            </a:r>
          </a:p>
        </p:txBody>
      </p:sp>
      <p:cxnSp>
        <p:nvCxnSpPr>
          <p:cNvPr id="20" name="Straight Arrow Connector 19"/>
          <p:cNvCxnSpPr>
            <a:stCxn id="3" idx="2"/>
            <a:endCxn id="6" idx="0"/>
          </p:cNvCxnSpPr>
          <p:nvPr/>
        </p:nvCxnSpPr>
        <p:spPr bwMode="auto">
          <a:xfrm>
            <a:off x="1485900" y="1679377"/>
            <a:ext cx="38100" cy="37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 bwMode="auto">
          <a:xfrm>
            <a:off x="1524000" y="4950500"/>
            <a:ext cx="0" cy="307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5486400" y="27432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438400"/>
            <a:ext cx="1040967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4600" y="6019800"/>
            <a:ext cx="4684242" cy="43306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CRDS_PATH                  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grp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jwst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% 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setenv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    CRDS_SERVER_URL   http://not-a-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-</a:t>
            </a:r>
            <a:r>
              <a:rPr lang="en-US" sz="1100" b="1" dirty="0" err="1" smtClean="0">
                <a:solidFill>
                  <a:schemeClr val="tx1"/>
                </a:solidFill>
                <a:latin typeface="Helvetica"/>
              </a:rPr>
              <a:t>server.stsci.edu</a:t>
            </a:r>
            <a:endParaRPr lang="en-US" sz="1100" b="1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486400" y="31242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562600" y="2819400"/>
            <a:ext cx="816008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 Files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4191000"/>
            <a:ext cx="18288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Best Reference Names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23622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362200" y="41910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505200" y="41910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2438400" y="2819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14600" y="2514600"/>
            <a:ext cx="1040967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Default context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2438400" y="3200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4600" y="2895600"/>
            <a:ext cx="816008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Rules Files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486400" y="3581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562600" y="3276600"/>
            <a:ext cx="1079815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630974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optional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4800" y="2667000"/>
            <a:ext cx="938375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</a:rPr>
              <a:t>grp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</a:rPr>
              <a:t>crds</a:t>
            </a:r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</a:rPr>
              <a:t>jwst</a:t>
            </a:r>
            <a:endParaRPr lang="en-US" sz="10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438400" y="35814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514600" y="3276600"/>
            <a:ext cx="1079815" cy="248402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5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Reference File Submission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Web File</a:t>
            </a:r>
          </a:p>
          <a:p>
            <a:pPr marL="0" indent="0" algn="ctr">
              <a:buNone/>
            </a:pPr>
            <a:r>
              <a:rPr lang="en-US" sz="3200" dirty="0" smtClean="0"/>
              <a:t>Browsing and</a:t>
            </a:r>
          </a:p>
          <a:p>
            <a:pPr marL="0" indent="0" algn="ctr">
              <a:buNone/>
            </a:pPr>
            <a:r>
              <a:rPr lang="en-US" sz="3200" dirty="0" smtClean="0"/>
              <a:t>Submission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(home)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87097" cy="3773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8974923">
            <a:off x="2870871" y="2673996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Informational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 rot="10800000">
            <a:off x="2057400" y="2667000"/>
            <a:ext cx="1524000" cy="127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 rot="18974923">
            <a:off x="3307840" y="3893196"/>
            <a:ext cx="19164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Submission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286000" y="4038600"/>
            <a:ext cx="1752600" cy="228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Files to CRDS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pic>
        <p:nvPicPr>
          <p:cNvPr id="6" name="Picture 1" descr="CRDScomm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696200" cy="482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Rmap Editor</a:t>
            </a:r>
            <a:endParaRPr lang="en-US" dirty="0"/>
          </a:p>
        </p:txBody>
      </p:sp>
      <p:pic>
        <p:nvPicPr>
          <p:cNvPr id="3" name="Picture 2" descr="web_edit_rmap_ed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600" cy="5448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1143000"/>
            <a:ext cx="2439475" cy="263791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Predecessor to batch submission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4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143000"/>
            <a:ext cx="7769225" cy="5105400"/>
          </a:xfrm>
        </p:spPr>
        <p:txBody>
          <a:bodyPr/>
          <a:lstStyle/>
          <a:p>
            <a:r>
              <a:rPr lang="en-US" sz="1600" dirty="0" smtClean="0"/>
              <a:t>Intended for routine reference file submissions:</a:t>
            </a:r>
          </a:p>
          <a:p>
            <a:pPr lvl="1"/>
            <a:r>
              <a:rPr lang="en-US" sz="1600" dirty="0" smtClean="0"/>
              <a:t>File replacements</a:t>
            </a:r>
          </a:p>
          <a:p>
            <a:pPr lvl="1"/>
            <a:r>
              <a:rPr lang="en-US" sz="1600" dirty="0" smtClean="0"/>
              <a:t>Date specific insert/appends</a:t>
            </a:r>
          </a:p>
          <a:p>
            <a:r>
              <a:rPr lang="en-US" sz="1600" dirty="0" smtClean="0"/>
              <a:t>Steps of File Submission</a:t>
            </a:r>
          </a:p>
          <a:p>
            <a:pPr lvl="1"/>
            <a:r>
              <a:rPr lang="en-US" sz="1600" dirty="0" smtClean="0"/>
              <a:t>Upload new </a:t>
            </a:r>
            <a:r>
              <a:rPr lang="en-US" sz="1600" dirty="0"/>
              <a:t>r</a:t>
            </a:r>
            <a:r>
              <a:rPr lang="en-US" sz="1600" dirty="0" smtClean="0"/>
              <a:t>eference files for one type, e.g. MIRI DARK</a:t>
            </a:r>
          </a:p>
          <a:p>
            <a:pPr lvl="1"/>
            <a:r>
              <a:rPr lang="en-US" sz="1600" dirty="0" smtClean="0"/>
              <a:t>Check new references</a:t>
            </a:r>
          </a:p>
          <a:p>
            <a:pPr lvl="2"/>
            <a:r>
              <a:rPr lang="en-US" sz="1400" dirty="0" smtClean="0"/>
              <a:t>Allowed parameter values</a:t>
            </a:r>
          </a:p>
          <a:p>
            <a:pPr lvl="2"/>
            <a:r>
              <a:rPr lang="en-US" sz="1400" dirty="0" smtClean="0"/>
              <a:t>FITS table mode coverage:  mode additions and removals</a:t>
            </a:r>
          </a:p>
          <a:p>
            <a:pPr lvl="1"/>
            <a:r>
              <a:rPr lang="en-US" sz="1600" i="1" dirty="0" smtClean="0"/>
              <a:t>Automatically</a:t>
            </a:r>
            <a:r>
              <a:rPr lang="en-US" sz="1600" dirty="0" smtClean="0"/>
              <a:t> update rules hierarchy</a:t>
            </a:r>
          </a:p>
          <a:p>
            <a:pPr lvl="2"/>
            <a:r>
              <a:rPr lang="en-US" sz="1400" dirty="0" smtClean="0"/>
              <a:t>Insert / replace files in existing .rmap Match() cases</a:t>
            </a:r>
          </a:p>
          <a:p>
            <a:pPr lvl="3"/>
            <a:r>
              <a:rPr lang="en-US" sz="1200" dirty="0" smtClean="0"/>
              <a:t>Currently limited to Match() -&gt; </a:t>
            </a:r>
            <a:r>
              <a:rPr lang="en-US" sz="1200" dirty="0" err="1" smtClean="0"/>
              <a:t>UseAfter</a:t>
            </a:r>
            <a:r>
              <a:rPr lang="en-US" sz="1200" dirty="0" smtClean="0"/>
              <a:t>()</a:t>
            </a:r>
          </a:p>
          <a:p>
            <a:pPr lvl="2"/>
            <a:r>
              <a:rPr lang="en-US" sz="1400" dirty="0" smtClean="0"/>
              <a:t>Update higher level contexts to refer to new rmaps</a:t>
            </a:r>
          </a:p>
          <a:p>
            <a:pPr lvl="1"/>
            <a:r>
              <a:rPr lang="en-US" sz="1600" dirty="0" smtClean="0"/>
              <a:t>Present results for review and confirmation</a:t>
            </a:r>
          </a:p>
          <a:p>
            <a:r>
              <a:rPr lang="en-US" sz="1600" dirty="0" smtClean="0"/>
              <a:t>Prototyped for HST build-2</a:t>
            </a:r>
          </a:p>
          <a:p>
            <a:r>
              <a:rPr lang="en-US" sz="1600" dirty="0" smtClean="0"/>
              <a:t>Needs generalization to support all JWST Selectors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580685"/>
            <a:ext cx="6040437" cy="276225"/>
          </a:xfrm>
        </p:spPr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Submission Inputs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pic>
        <p:nvPicPr>
          <p:cNvPr id="6" name="Picture 5" descr="web_batch_submit_refere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8818999" cy="49775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8540821" cy="5394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4572000"/>
            <a:ext cx="3733800" cy="1110177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JWST references huge:  some 4G – 64G file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Provides real time upload status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Robust selection of multiple files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Upload to ingest directory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Web view reflects file system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Also supports shell based file copies to ingest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DMS Data Flow Diagram</a:t>
            </a:r>
          </a:p>
        </p:txBody>
      </p:sp>
      <p:pic>
        <p:nvPicPr>
          <p:cNvPr id="8" name="Picture 7" descr="DMS_data_flow_SDR1_v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81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 (summary)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192384" cy="5410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98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 (certify output)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077200" cy="55046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56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 (logical diffs)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153400" cy="53880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9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Results</a:t>
            </a:r>
            <a:r>
              <a:rPr lang="en-US" baseline="0" dirty="0" smtClean="0"/>
              <a:t> (textual diffs)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077200" cy="52990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Utilities 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Utilities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8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219200"/>
            <a:ext cx="7769225" cy="441960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General Utilities (useful for more than one category)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Cache Synchronization  (</a:t>
            </a:r>
            <a:r>
              <a:rPr lang="en-US" sz="1600" dirty="0" err="1" smtClean="0"/>
              <a:t>crds.sync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synchronize local reference file directories to contain all reference files required by given list of pipeline contexts 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Useful for Operations, WIT, and other projects (e.g., IDTs)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File Differencing  (</a:t>
            </a:r>
            <a:r>
              <a:rPr lang="en-US" sz="1600" dirty="0" err="1" smtClean="0">
                <a:solidFill>
                  <a:srgbClr val="3366FF"/>
                </a:solidFill>
              </a:rPr>
              <a:t>crds.diff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Highlight all differences in rules and reference files between rmaps, instrument contexts or pipeline contexts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File Best References (</a:t>
            </a:r>
            <a:r>
              <a:rPr lang="en-US" sz="1600" dirty="0" err="1" smtClean="0">
                <a:solidFill>
                  <a:srgbClr val="3366FF"/>
                </a:solidFill>
              </a:rPr>
              <a:t>crds.file_bestfrefs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Determines best references for a data set FITS file and/or updates header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Database Best References  (</a:t>
            </a:r>
            <a:r>
              <a:rPr lang="en-US" sz="1600" dirty="0" err="1" smtClean="0"/>
              <a:t>crds.db_bestrefs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Determines best references based on catalog parameters and/or updates catalog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Design (</a:t>
            </a:r>
            <a:r>
              <a:rPr lang="en-US" dirty="0" err="1" smtClean="0"/>
              <a:t>cont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1066800"/>
            <a:ext cx="8686800" cy="487680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Operational System Utilities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Reversion Detection  (</a:t>
            </a:r>
            <a:r>
              <a:rPr lang="en-US" sz="1600" dirty="0" err="1" smtClean="0"/>
              <a:t>crds.reversions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Detection of reversion of reference, rmap, or instrument context files when changing pipeline context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Prevents inadvertent undoing of previous updates by uncoordinated modifications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Affected Datasets (</a:t>
            </a:r>
            <a:r>
              <a:rPr lang="en-US" sz="1600" dirty="0" err="1" smtClean="0"/>
              <a:t>crds.reprocess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Get list of datasets affected by pipeline context change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Identifies data sets </a:t>
            </a:r>
            <a:r>
              <a:rPr lang="en-US" sz="1400" smtClean="0"/>
              <a:t>needing reprocessing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smtClean="0"/>
              <a:t>One </a:t>
            </a:r>
            <a:r>
              <a:rPr lang="en-US" sz="1400" dirty="0" smtClean="0"/>
              <a:t>step beyond determining changed reference files:</a:t>
            </a:r>
            <a:endParaRPr lang="en-US" sz="400" dirty="0" smtClean="0"/>
          </a:p>
          <a:p>
            <a:pPr lvl="3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Looks inside updated tables</a:t>
            </a:r>
          </a:p>
          <a:p>
            <a:pPr lvl="4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Some tables have rows selected by additional criteria</a:t>
            </a:r>
          </a:p>
          <a:p>
            <a:pPr lvl="4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When tables change,  ignores differences in rows irrelevant to dataset</a:t>
            </a:r>
          </a:p>
          <a:p>
            <a:pPr lvl="3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200" dirty="0" smtClean="0"/>
              <a:t>Considers severity of changes between reference file versions (moderate, severe, etc.)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dirty="0" smtClean="0"/>
              <a:t>Very difficult problem to do correctly and make practical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dirty="0" smtClean="0"/>
              <a:t>Awaiting well defined concept for how this should work before accepting as a requirement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43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Design (</a:t>
            </a:r>
            <a:r>
              <a:rPr lang="en-US" dirty="0" err="1" smtClean="0"/>
              <a:t>cont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838200"/>
            <a:ext cx="8216900" cy="5367338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Clr>
                <a:srgbClr val="BB0018"/>
              </a:buClr>
              <a:buSzPct val="67000"/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SzPct val="150000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/>
              <a:t>WIT Utilities</a:t>
            </a:r>
            <a:endParaRPr lang="en-US" sz="1400" dirty="0" smtClean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>
                <a:solidFill>
                  <a:srgbClr val="3366FF"/>
                </a:solidFill>
              </a:rPr>
              <a:t>crds.uses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Which </a:t>
            </a:r>
            <a:r>
              <a:rPr lang="en-US" sz="1400" dirty="0" smtClean="0">
                <a:solidFill>
                  <a:srgbClr val="FF0909"/>
                </a:solidFill>
              </a:rPr>
              <a:t>data sets</a:t>
            </a:r>
            <a:r>
              <a:rPr lang="en-US" sz="1400" dirty="0" smtClean="0"/>
              <a:t> or </a:t>
            </a:r>
            <a:r>
              <a:rPr lang="en-US" sz="1400" dirty="0" smtClean="0">
                <a:solidFill>
                  <a:srgbClr val="00FF00"/>
                </a:solidFill>
              </a:rPr>
              <a:t>rules </a:t>
            </a:r>
            <a:r>
              <a:rPr lang="en-US" sz="1400" dirty="0" smtClean="0"/>
              <a:t>use a given reference file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smtClean="0">
                <a:solidFill>
                  <a:srgbClr val="3366FF"/>
                </a:solidFill>
              </a:rPr>
              <a:t>file rejection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Mark reference file as bad, web function.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>
                <a:solidFill>
                  <a:srgbClr val="3366FF"/>
                </a:solidFill>
              </a:rPr>
              <a:t>crds.matches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Show what selection criteria match a given reference file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/>
              <a:t>crds.coverage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Show if an rmap update doesn’t cover the same cases as the previous rmap, or changes the set of selection criteria.  Related to </a:t>
            </a:r>
            <a:r>
              <a:rPr lang="en-US" sz="1400" dirty="0" err="1" smtClean="0"/>
              <a:t>crds.diff</a:t>
            </a:r>
            <a:endParaRPr lang="en-US" sz="1400" dirty="0" smtClean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/>
              <a:t>crds.info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Show current operational configuration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600" dirty="0" err="1" smtClean="0">
                <a:solidFill>
                  <a:srgbClr val="3366FF"/>
                </a:solidFill>
              </a:rPr>
              <a:t>crds.certify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More sophisticated reference file comparison tool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E.g., capable of detecting insertions or deletions of rows in tables between two versions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sz="1400" dirty="0" smtClean="0"/>
              <a:t>Checks matching parameters for existence and valid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77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divider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Technologies, Progress, Schedule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S/W</a:t>
            </a:r>
            <a:r>
              <a:rPr lang="en-US" baseline="0" dirty="0" smtClean="0"/>
              <a:t>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85800" y="1295400"/>
            <a:ext cx="7769225" cy="4419600"/>
          </a:xfrm>
        </p:spPr>
        <p:txBody>
          <a:bodyPr/>
          <a:lstStyle/>
          <a:p>
            <a:r>
              <a:rPr lang="en-US" dirty="0" smtClean="0"/>
              <a:t>Core Library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Django-json-rpc</a:t>
            </a:r>
            <a:r>
              <a:rPr lang="en-US" dirty="0" smtClean="0"/>
              <a:t>  (modified portions built into CRDS client)</a:t>
            </a:r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LAMP (Linux / Apache / MySQL / Python)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Python web framework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/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Django-json-rpc</a:t>
            </a:r>
            <a:endParaRPr lang="en-US" dirty="0"/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-file-upload</a:t>
            </a:r>
          </a:p>
          <a:p>
            <a:pPr lvl="1"/>
            <a:r>
              <a:rPr lang="en-US" dirty="0" smtClean="0"/>
              <a:t>HTML-5 for file access and uploads   (Firefox, Chrome)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39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CRDS Background (what it is)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7769225" cy="2438400"/>
          </a:xfrm>
        </p:spPr>
        <p:txBody>
          <a:bodyPr/>
          <a:lstStyle/>
          <a:p>
            <a:r>
              <a:rPr lang="en-US" i="1" dirty="0" smtClean="0">
                <a:solidFill>
                  <a:srgbClr val="3366FF"/>
                </a:solidFill>
              </a:rPr>
              <a:t>Assigns reference files to specific datasets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based on an instrument configuration and date.</a:t>
            </a:r>
          </a:p>
          <a:p>
            <a:pPr lvl="1"/>
            <a:r>
              <a:rPr lang="en-US" dirty="0" smtClean="0"/>
              <a:t>CRDS is planned to replace CDBS for HST</a:t>
            </a:r>
          </a:p>
          <a:p>
            <a:pPr lvl="1"/>
            <a:r>
              <a:rPr lang="en-US" dirty="0" smtClean="0"/>
              <a:t>CRDS is the baseline best reference system for JWST</a:t>
            </a:r>
          </a:p>
          <a:p>
            <a:r>
              <a:rPr lang="en-US" dirty="0"/>
              <a:t>Parallel schedule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JWST build-1</a:t>
            </a:r>
            <a:r>
              <a:rPr lang="en-US" dirty="0"/>
              <a:t> (Sept 2012) </a:t>
            </a:r>
            <a:r>
              <a:rPr lang="en-US" i="1" dirty="0" smtClean="0">
                <a:solidFill>
                  <a:srgbClr val="0000FF"/>
                </a:solidFill>
              </a:rPr>
              <a:t>best </a:t>
            </a:r>
            <a:r>
              <a:rPr lang="en-US" i="1" dirty="0">
                <a:solidFill>
                  <a:srgbClr val="0000FF"/>
                </a:solidFill>
              </a:rPr>
              <a:t>reference computation and file </a:t>
            </a:r>
            <a:r>
              <a:rPr lang="en-US" i="1" dirty="0" smtClean="0">
                <a:solidFill>
                  <a:srgbClr val="0000FF"/>
                </a:solidFill>
              </a:rPr>
              <a:t>delivery</a:t>
            </a:r>
            <a:r>
              <a:rPr lang="en-US" i="1" dirty="0" smtClean="0"/>
              <a:t> to pipeline</a:t>
            </a:r>
            <a:r>
              <a:rPr lang="en-US" dirty="0" smtClean="0"/>
              <a:t>.   </a:t>
            </a:r>
            <a:r>
              <a:rPr lang="en-US" dirty="0"/>
              <a:t>Directly integrated with </a:t>
            </a:r>
            <a:r>
              <a:rPr lang="en-US" dirty="0" err="1" smtClean="0"/>
              <a:t>stpipe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008000"/>
                </a:solidFill>
              </a:rPr>
              <a:t>HST CRDS build-2a </a:t>
            </a:r>
            <a:r>
              <a:rPr lang="en-US" dirty="0"/>
              <a:t>(Sept 2012) </a:t>
            </a:r>
            <a:r>
              <a:rPr lang="en-US" dirty="0" smtClean="0"/>
              <a:t>real </a:t>
            </a:r>
            <a:r>
              <a:rPr lang="en-US" dirty="0">
                <a:solidFill>
                  <a:srgbClr val="0000FF"/>
                </a:solidFill>
              </a:rPr>
              <a:t>HST rules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HST CRDS build-2b </a:t>
            </a:r>
            <a:r>
              <a:rPr lang="en-US" dirty="0" smtClean="0"/>
              <a:t>(Sept 2012</a:t>
            </a:r>
            <a:r>
              <a:rPr lang="en-US" dirty="0"/>
              <a:t>) </a:t>
            </a:r>
            <a:r>
              <a:rPr lang="en-US" dirty="0" smtClean="0"/>
              <a:t>web </a:t>
            </a:r>
            <a:r>
              <a:rPr lang="en-US" dirty="0"/>
              <a:t>site new reference </a:t>
            </a:r>
            <a:r>
              <a:rPr lang="en-US" i="1" dirty="0">
                <a:solidFill>
                  <a:srgbClr val="0000FF"/>
                </a:solidFill>
              </a:rPr>
              <a:t>file submission</a:t>
            </a:r>
            <a:r>
              <a:rPr lang="en-US" dirty="0"/>
              <a:t> process.</a:t>
            </a:r>
          </a:p>
          <a:p>
            <a:r>
              <a:rPr lang="en-US" dirty="0" smtClean="0"/>
              <a:t>CRDS has generally </a:t>
            </a:r>
            <a:r>
              <a:rPr lang="en-US" dirty="0"/>
              <a:t>common </a:t>
            </a:r>
            <a:r>
              <a:rPr lang="en-US" dirty="0" smtClean="0"/>
              <a:t>code between projects</a:t>
            </a:r>
            <a:endParaRPr lang="en-US" dirty="0"/>
          </a:p>
          <a:p>
            <a:r>
              <a:rPr lang="en-US" dirty="0"/>
              <a:t>Different rules hierarchies, instruments, types, </a:t>
            </a:r>
            <a:r>
              <a:rPr lang="en-US" dirty="0" smtClean="0"/>
              <a:t>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8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Builds 1 &amp;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19200" y="1066800"/>
            <a:ext cx="6478587" cy="4953000"/>
          </a:xfrm>
        </p:spPr>
        <p:txBody>
          <a:bodyPr/>
          <a:lstStyle/>
          <a:p>
            <a:r>
              <a:rPr lang="en-US" sz="1600" dirty="0" smtClean="0"/>
              <a:t>Build-1  (</a:t>
            </a:r>
            <a:r>
              <a:rPr lang="en-US" sz="1400" dirty="0" smtClean="0">
                <a:solidFill>
                  <a:srgbClr val="008000"/>
                </a:solidFill>
              </a:rPr>
              <a:t>January 2012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Core best references library</a:t>
            </a:r>
          </a:p>
          <a:p>
            <a:r>
              <a:rPr lang="en-US" sz="1600" dirty="0" smtClean="0"/>
              <a:t>Build-2 (</a:t>
            </a:r>
            <a:r>
              <a:rPr lang="en-US" sz="1400" dirty="0" smtClean="0">
                <a:solidFill>
                  <a:srgbClr val="008000"/>
                </a:solidFill>
              </a:rPr>
              <a:t>September, November 2012</a:t>
            </a:r>
            <a:r>
              <a:rPr lang="en-US" sz="1600" dirty="0" smtClean="0"/>
              <a:t>) </a:t>
            </a:r>
          </a:p>
          <a:p>
            <a:pPr lvl="1"/>
            <a:r>
              <a:rPr lang="en-US" sz="1600" dirty="0" smtClean="0"/>
              <a:t>Command Line</a:t>
            </a:r>
          </a:p>
          <a:p>
            <a:pPr lvl="2"/>
            <a:r>
              <a:rPr lang="en-US" sz="1400" dirty="0" smtClean="0"/>
              <a:t>Integration with STPIPE</a:t>
            </a:r>
          </a:p>
          <a:p>
            <a:pPr lvl="2"/>
            <a:r>
              <a:rPr lang="en-US" sz="1400" dirty="0"/>
              <a:t>JWST build-1 rules and references</a:t>
            </a:r>
          </a:p>
          <a:p>
            <a:pPr lvl="2"/>
            <a:r>
              <a:rPr lang="en-US" sz="1400" dirty="0" smtClean="0"/>
              <a:t>HST rules generation and test (for now)</a:t>
            </a:r>
          </a:p>
          <a:p>
            <a:pPr lvl="2"/>
            <a:r>
              <a:rPr lang="en-US" sz="1400" dirty="0" smtClean="0"/>
              <a:t>HST file certification</a:t>
            </a:r>
          </a:p>
          <a:p>
            <a:pPr lvl="1"/>
            <a:r>
              <a:rPr lang="en-US" sz="1600" dirty="0" smtClean="0"/>
              <a:t>Web</a:t>
            </a:r>
          </a:p>
          <a:p>
            <a:pPr lvl="2"/>
            <a:r>
              <a:rPr lang="en-US" sz="1400" dirty="0" smtClean="0"/>
              <a:t>File browsing</a:t>
            </a:r>
          </a:p>
          <a:p>
            <a:pPr lvl="2"/>
            <a:r>
              <a:rPr lang="en-US" sz="1400" dirty="0" smtClean="0"/>
              <a:t>File differencing</a:t>
            </a:r>
          </a:p>
          <a:p>
            <a:pPr lvl="2"/>
            <a:r>
              <a:rPr lang="en-US" sz="1400" dirty="0" smtClean="0"/>
              <a:t>Interactive Web Best Reference prototypes</a:t>
            </a:r>
          </a:p>
          <a:p>
            <a:pPr lvl="2"/>
            <a:r>
              <a:rPr lang="en-US" sz="1400" dirty="0" smtClean="0"/>
              <a:t>Simple File Submission</a:t>
            </a:r>
          </a:p>
          <a:p>
            <a:pPr lvl="2"/>
            <a:r>
              <a:rPr lang="en-US" sz="1400" dirty="0" smtClean="0"/>
              <a:t>Batch File Submission (prototype,  needs generalization)</a:t>
            </a:r>
          </a:p>
          <a:p>
            <a:pPr lvl="2"/>
            <a:r>
              <a:rPr lang="en-US" sz="1400" dirty="0" smtClean="0"/>
              <a:t>Automatic Instrument, Pipeline Context Rules Updates</a:t>
            </a:r>
          </a:p>
          <a:p>
            <a:pPr lvl="2"/>
            <a:r>
              <a:rPr lang="en-US" sz="1400" dirty="0" smtClean="0"/>
              <a:t>Reference File Retrieval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40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09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Builds 3 &amp;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" y="914400"/>
            <a:ext cx="8839200" cy="5486400"/>
          </a:xfrm>
        </p:spPr>
        <p:txBody>
          <a:bodyPr/>
          <a:lstStyle/>
          <a:p>
            <a:r>
              <a:rPr lang="en-US" sz="1600" dirty="0" smtClean="0"/>
              <a:t>Build-3 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8000"/>
                </a:solidFill>
              </a:rPr>
              <a:t>January 2013</a:t>
            </a:r>
            <a:r>
              <a:rPr lang="en-US" sz="1400" dirty="0" smtClean="0"/>
              <a:t>)</a:t>
            </a:r>
          </a:p>
          <a:p>
            <a:pPr lvl="1"/>
            <a:r>
              <a:rPr lang="en-US" sz="1600" dirty="0" smtClean="0"/>
              <a:t>Web</a:t>
            </a:r>
            <a:endParaRPr lang="en-US" sz="1400" dirty="0" smtClean="0"/>
          </a:p>
          <a:p>
            <a:pPr lvl="2"/>
            <a:r>
              <a:rPr lang="en-US" sz="1400" dirty="0" smtClean="0"/>
              <a:t>Generalization of automatic rules updates to more Selector types.</a:t>
            </a:r>
          </a:p>
          <a:p>
            <a:pPr lvl="2"/>
            <a:r>
              <a:rPr lang="en-US" sz="1400" dirty="0" smtClean="0"/>
              <a:t>Build-2</a:t>
            </a:r>
            <a:r>
              <a:rPr lang="en-US" sz="1400" baseline="0" dirty="0" smtClean="0"/>
              <a:t> fixes and enhancements</a:t>
            </a:r>
            <a:r>
              <a:rPr lang="en-US" sz="1400" dirty="0" smtClean="0"/>
              <a:t> from feedback</a:t>
            </a:r>
          </a:p>
          <a:p>
            <a:r>
              <a:rPr lang="en-US" sz="1600" dirty="0" smtClean="0"/>
              <a:t>Build</a:t>
            </a:r>
            <a:r>
              <a:rPr lang="en-US" sz="1600" dirty="0"/>
              <a:t>-4  </a:t>
            </a:r>
            <a:r>
              <a:rPr lang="en-US" sz="1600" dirty="0" smtClean="0"/>
              <a:t>(</a:t>
            </a:r>
            <a:r>
              <a:rPr lang="en-US" sz="1400" dirty="0" smtClean="0">
                <a:solidFill>
                  <a:srgbClr val="008000"/>
                </a:solidFill>
              </a:rPr>
              <a:t>April 2013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Web</a:t>
            </a:r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DMS-535</a:t>
            </a:r>
            <a:r>
              <a:rPr lang="en-US" sz="1400" dirty="0"/>
              <a:t> Ensure all files archived before use allowed </a:t>
            </a:r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DMS-540 </a:t>
            </a:r>
            <a:r>
              <a:rPr lang="en-US" sz="1400" dirty="0"/>
              <a:t>Web interface for querying what the best reference files </a:t>
            </a:r>
            <a:r>
              <a:rPr lang="en-US" sz="1400" dirty="0" smtClean="0"/>
              <a:t>are</a:t>
            </a:r>
          </a:p>
          <a:p>
            <a:pPr lvl="3"/>
            <a:r>
              <a:rPr lang="en-US" sz="1050" dirty="0" smtClean="0">
                <a:solidFill>
                  <a:srgbClr val="3366FF"/>
                </a:solidFill>
              </a:rPr>
              <a:t>Dataset Best References,  Explore Best References, Service</a:t>
            </a:r>
            <a:endParaRPr lang="en-US" sz="1050" dirty="0" smtClean="0"/>
          </a:p>
          <a:p>
            <a:pPr lvl="1"/>
            <a:r>
              <a:rPr lang="en-US" sz="1600" dirty="0" smtClean="0"/>
              <a:t>Command line </a:t>
            </a:r>
            <a:endParaRPr lang="en-US" sz="16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DMS-545 </a:t>
            </a:r>
            <a:r>
              <a:rPr lang="en-US" sz="1400" dirty="0"/>
              <a:t>Show </a:t>
            </a:r>
            <a:r>
              <a:rPr lang="en-US" sz="1400" dirty="0" smtClean="0"/>
              <a:t>which data sets in a list </a:t>
            </a:r>
            <a:r>
              <a:rPr lang="en-US" sz="1400" dirty="0"/>
              <a:t>will use different </a:t>
            </a:r>
            <a:r>
              <a:rPr lang="en-US" sz="1400" dirty="0" smtClean="0"/>
              <a:t>references </a:t>
            </a:r>
            <a:r>
              <a:rPr lang="en-US" sz="1400" dirty="0"/>
              <a:t>file due to </a:t>
            </a:r>
            <a:r>
              <a:rPr lang="en-US" sz="1400" dirty="0" smtClean="0"/>
              <a:t>changes </a:t>
            </a:r>
            <a:r>
              <a:rPr lang="en-US" sz="1400" dirty="0"/>
              <a:t>in </a:t>
            </a:r>
            <a:r>
              <a:rPr lang="en-US" sz="1400" dirty="0" smtClean="0"/>
              <a:t>rules  (</a:t>
            </a:r>
            <a:r>
              <a:rPr lang="en-US" sz="1400" dirty="0" err="1" smtClean="0">
                <a:solidFill>
                  <a:srgbClr val="3366FF"/>
                </a:solidFill>
              </a:rPr>
              <a:t>crds.file_bestrefs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>
                <a:solidFill>
                  <a:srgbClr val="CC0000"/>
                </a:solidFill>
              </a:rPr>
              <a:t>DMS-547 </a:t>
            </a:r>
            <a:r>
              <a:rPr lang="en-US" sz="1400" dirty="0" smtClean="0"/>
              <a:t>Tool to show active reference files in use for given context(s)   (</a:t>
            </a:r>
            <a:r>
              <a:rPr lang="en-US" sz="1400" dirty="0" err="1" smtClean="0">
                <a:solidFill>
                  <a:srgbClr val="3366FF"/>
                </a:solidFill>
              </a:rPr>
              <a:t>crds.list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>
                <a:solidFill>
                  <a:srgbClr val="CC0000"/>
                </a:solidFill>
              </a:rPr>
              <a:t>DMS</a:t>
            </a:r>
            <a:r>
              <a:rPr lang="en-US" sz="1400" dirty="0">
                <a:solidFill>
                  <a:srgbClr val="CC0000"/>
                </a:solidFill>
              </a:rPr>
              <a:t>-548 </a:t>
            </a:r>
            <a:r>
              <a:rPr lang="en-US" sz="1400" dirty="0"/>
              <a:t>Tool to show active files associated with specific instrument modes </a:t>
            </a:r>
            <a:r>
              <a:rPr lang="en-US" sz="1400" dirty="0" smtClean="0"/>
              <a:t>  (</a:t>
            </a:r>
            <a:r>
              <a:rPr lang="en-US" sz="1400" dirty="0" err="1" smtClean="0"/>
              <a:t>crds.list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HST-1</a:t>
            </a:r>
            <a:r>
              <a:rPr lang="en-US" sz="1400" dirty="0"/>
              <a:t> Detect file reversions on context change and supply </a:t>
            </a:r>
            <a:r>
              <a:rPr lang="en-US" sz="1400" dirty="0" smtClean="0"/>
              <a:t>warning   (</a:t>
            </a:r>
            <a:r>
              <a:rPr lang="en-US" sz="1400" dirty="0" err="1" smtClean="0"/>
              <a:t>crds.reversions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HST-2</a:t>
            </a:r>
            <a:r>
              <a:rPr lang="en-US" sz="1400" dirty="0"/>
              <a:t> Update local reference file directories with those needed by a context (or list of contexts</a:t>
            </a:r>
            <a:r>
              <a:rPr lang="en-US" sz="1400" dirty="0" smtClean="0"/>
              <a:t>)  (</a:t>
            </a:r>
            <a:r>
              <a:rPr lang="en-US" sz="1400" dirty="0" err="1" smtClean="0">
                <a:solidFill>
                  <a:srgbClr val="3366FF"/>
                </a:solidFill>
              </a:rPr>
              <a:t>crds.sync</a:t>
            </a:r>
            <a:r>
              <a:rPr lang="en-US" sz="1400" dirty="0" smtClean="0"/>
              <a:t>) 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HST-4</a:t>
            </a:r>
            <a:r>
              <a:rPr lang="en-US" sz="1400" dirty="0"/>
              <a:t> Detect when new rule file doesn't cover modes covered in previous rule file </a:t>
            </a:r>
          </a:p>
          <a:p>
            <a:pPr lvl="2"/>
            <a:r>
              <a:rPr lang="en-US" sz="1400" dirty="0">
                <a:solidFill>
                  <a:srgbClr val="CC0000"/>
                </a:solidFill>
              </a:rPr>
              <a:t>HST-15 </a:t>
            </a:r>
            <a:r>
              <a:rPr lang="en-US" sz="1400" dirty="0"/>
              <a:t>Reject rules files with duplicate selection criteria for different files </a:t>
            </a: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41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0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Builds 5 &amp;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8382000" cy="4953000"/>
          </a:xfrm>
        </p:spPr>
        <p:txBody>
          <a:bodyPr/>
          <a:lstStyle/>
          <a:p>
            <a:pPr rtl="0" eaLnBrk="0" fontAlgn="base" hangingPunct="0"/>
            <a:r>
              <a:rPr lang="en-US" sz="14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Build-5 (</a:t>
            </a:r>
            <a:r>
              <a:rPr lang="en-US" sz="1200" b="1" dirty="0" smtClean="0">
                <a:solidFill>
                  <a:srgbClr val="008000"/>
                </a:solidFill>
                <a:effectLst/>
                <a:latin typeface="+mn-lt"/>
                <a:ea typeface="+mn-ea"/>
                <a:cs typeface="+mn-cs"/>
              </a:rPr>
              <a:t>July 2013</a:t>
            </a:r>
            <a:r>
              <a:rPr lang="en-US" sz="1400" b="1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lvl="1"/>
            <a:r>
              <a:rPr lang="en-US" sz="1400" dirty="0"/>
              <a:t>HST-6 Ability to operate in parallel with CDBS </a:t>
            </a:r>
            <a:endParaRPr lang="en-US" sz="1400" dirty="0" smtClean="0">
              <a:effectLst/>
            </a:endParaRPr>
          </a:p>
          <a:p>
            <a:r>
              <a:rPr lang="en-US" sz="1400" b="1" dirty="0" smtClean="0">
                <a:solidFill>
                  <a:schemeClr val="tx1"/>
                </a:solidFill>
                <a:effectLst/>
              </a:rPr>
              <a:t>Build-6 (</a:t>
            </a:r>
            <a:r>
              <a:rPr lang="en-US" sz="1200" dirty="0" smtClean="0">
                <a:solidFill>
                  <a:srgbClr val="008000"/>
                </a:solidFill>
              </a:rPr>
              <a:t>September 2013</a:t>
            </a:r>
            <a:r>
              <a:rPr lang="en-US" sz="1200" dirty="0" smtClean="0"/>
              <a:t>)</a:t>
            </a:r>
          </a:p>
          <a:p>
            <a:pPr lvl="1"/>
            <a:r>
              <a:rPr lang="en-US" sz="1400" dirty="0" smtClean="0"/>
              <a:t>Web</a:t>
            </a:r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DMS-543</a:t>
            </a:r>
            <a:r>
              <a:rPr lang="en-US" sz="1200" dirty="0"/>
              <a:t> Ability to mark reference file as bad </a:t>
            </a:r>
            <a:r>
              <a:rPr lang="en-US" sz="1200" dirty="0" smtClean="0"/>
              <a:t>  (</a:t>
            </a:r>
            <a:r>
              <a:rPr lang="en-US" sz="1200" dirty="0" smtClean="0">
                <a:solidFill>
                  <a:srgbClr val="3366FF"/>
                </a:solidFill>
              </a:rPr>
              <a:t>Set File Enable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DMS-641</a:t>
            </a:r>
            <a:r>
              <a:rPr lang="en-US" sz="1200" dirty="0"/>
              <a:t> Ability to mark specific rule as bad </a:t>
            </a:r>
            <a:r>
              <a:rPr lang="en-US" sz="1200" dirty="0" smtClean="0"/>
              <a:t>    (</a:t>
            </a:r>
            <a:r>
              <a:rPr lang="en-US" sz="1200" dirty="0" smtClean="0">
                <a:solidFill>
                  <a:srgbClr val="3366FF"/>
                </a:solidFill>
              </a:rPr>
              <a:t>Set File Enable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>
                <a:solidFill>
                  <a:srgbClr val="CC0000"/>
                </a:solidFill>
              </a:rPr>
              <a:t>HST</a:t>
            </a:r>
            <a:r>
              <a:rPr lang="en-US" sz="1200" dirty="0">
                <a:solidFill>
                  <a:srgbClr val="CC0000"/>
                </a:solidFill>
              </a:rPr>
              <a:t>-11 </a:t>
            </a:r>
            <a:r>
              <a:rPr lang="en-US" sz="1200" dirty="0"/>
              <a:t>User interface to display required selection criteria for type of reference </a:t>
            </a:r>
            <a:r>
              <a:rPr lang="en-US" sz="1200" dirty="0" smtClean="0"/>
              <a:t>file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HST-7</a:t>
            </a:r>
            <a:r>
              <a:rPr lang="en-US" sz="1200" dirty="0"/>
              <a:t> Ability to display current operations </a:t>
            </a:r>
            <a:r>
              <a:rPr lang="en-US" sz="1200" dirty="0" smtClean="0"/>
              <a:t>context</a:t>
            </a:r>
            <a:endParaRPr lang="en-US" sz="1200" dirty="0"/>
          </a:p>
          <a:p>
            <a:pPr lvl="1"/>
            <a:r>
              <a:rPr lang="en-US" sz="1400" dirty="0" smtClean="0"/>
              <a:t>Command line</a:t>
            </a:r>
            <a:endParaRPr lang="en-US" sz="14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HST-3</a:t>
            </a:r>
            <a:r>
              <a:rPr lang="en-US" sz="1200" dirty="0"/>
              <a:t> Tool to list selection criteria that result in use of specified reference file 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3366FF"/>
                </a:solidFill>
              </a:rPr>
              <a:t>crds.matches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HST-5</a:t>
            </a:r>
            <a:r>
              <a:rPr lang="en-US" sz="1200" dirty="0"/>
              <a:t> Tool to identify which datasets are affected by change in CRDS context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3366FF"/>
                </a:solidFill>
              </a:rPr>
              <a:t>crds.db_bestrefs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 smtClean="0">
                <a:solidFill>
                  <a:srgbClr val="CC0000"/>
                </a:solidFill>
              </a:rPr>
              <a:t>HST</a:t>
            </a:r>
            <a:r>
              <a:rPr lang="en-US" sz="1200" dirty="0">
                <a:solidFill>
                  <a:srgbClr val="CC0000"/>
                </a:solidFill>
              </a:rPr>
              <a:t>-9</a:t>
            </a:r>
            <a:r>
              <a:rPr lang="en-US" sz="1200" dirty="0"/>
              <a:t> FITS table comparison </a:t>
            </a:r>
            <a:r>
              <a:rPr lang="en-US" sz="1200" dirty="0" smtClean="0"/>
              <a:t>utility</a:t>
            </a:r>
          </a:p>
          <a:p>
            <a:pPr lvl="2"/>
            <a:r>
              <a:rPr lang="en-US" sz="1200" dirty="0" smtClean="0">
                <a:solidFill>
                  <a:srgbClr val="CC0000"/>
                </a:solidFill>
              </a:rPr>
              <a:t>HST</a:t>
            </a:r>
            <a:r>
              <a:rPr lang="en-US" sz="1200" dirty="0">
                <a:solidFill>
                  <a:srgbClr val="CC0000"/>
                </a:solidFill>
              </a:rPr>
              <a:t>-12</a:t>
            </a:r>
            <a:r>
              <a:rPr lang="en-US" sz="1200" dirty="0"/>
              <a:t> Tool to update dataset headers with appropriate reference file names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3366FF"/>
                </a:solidFill>
              </a:rPr>
              <a:t>crds.file_bestrefs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HST-13 </a:t>
            </a:r>
            <a:r>
              <a:rPr lang="en-US" sz="1200" dirty="0"/>
              <a:t>Tool to compare selection criteria between versions of rules </a:t>
            </a:r>
            <a:r>
              <a:rPr lang="en-US" sz="1200" dirty="0" smtClean="0"/>
              <a:t>files  (</a:t>
            </a:r>
            <a:r>
              <a:rPr lang="en-US" sz="1200" dirty="0" err="1" smtClean="0">
                <a:solidFill>
                  <a:srgbClr val="3366FF"/>
                </a:solidFill>
              </a:rPr>
              <a:t>crds.diff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HST-16 </a:t>
            </a:r>
            <a:r>
              <a:rPr lang="en-US" sz="1200" dirty="0"/>
              <a:t>Tool to see if given dataset used different reference files than those recommended by given context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3366FF"/>
                </a:solidFill>
              </a:rPr>
              <a:t>crds.db_bestrefs</a:t>
            </a:r>
            <a:r>
              <a:rPr lang="en-US" sz="1200" dirty="0" smtClean="0">
                <a:solidFill>
                  <a:srgbClr val="3366FF"/>
                </a:solidFill>
              </a:rPr>
              <a:t>, </a:t>
            </a:r>
            <a:r>
              <a:rPr lang="en-US" sz="1200" dirty="0" err="1" smtClean="0">
                <a:solidFill>
                  <a:srgbClr val="3366FF"/>
                </a:solidFill>
              </a:rPr>
              <a:t>crds.file_bestrefs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HST-18 </a:t>
            </a:r>
            <a:r>
              <a:rPr lang="en-US" sz="1200" dirty="0"/>
              <a:t>Tool to distribute text file to users that contain information on how reference files are selected </a:t>
            </a:r>
          </a:p>
          <a:p>
            <a:pPr lvl="2"/>
            <a:r>
              <a:rPr lang="en-US" sz="1200" dirty="0">
                <a:solidFill>
                  <a:srgbClr val="CC0000"/>
                </a:solidFill>
              </a:rPr>
              <a:t>HST-19 </a:t>
            </a:r>
            <a:r>
              <a:rPr lang="en-US" sz="1200" dirty="0"/>
              <a:t>Tool that indicates which instruments and modes are affected by a change in contexts or rules.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42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CRDS Background (how it works)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1066800"/>
            <a:ext cx="7769225" cy="4800600"/>
          </a:xfrm>
        </p:spPr>
        <p:txBody>
          <a:bodyPr/>
          <a:lstStyle/>
          <a:p>
            <a:r>
              <a:rPr lang="en-US" dirty="0" smtClean="0"/>
              <a:t>CRDS Concept</a:t>
            </a:r>
          </a:p>
          <a:p>
            <a:pPr lvl="1"/>
            <a:r>
              <a:rPr lang="en-US" dirty="0" smtClean="0"/>
              <a:t>Versioned text files (rules) replace CDBS database</a:t>
            </a:r>
          </a:p>
          <a:p>
            <a:pPr lvl="2"/>
            <a:r>
              <a:rPr lang="en-US" dirty="0">
                <a:solidFill>
                  <a:srgbClr val="3366FF"/>
                </a:solidFill>
              </a:rPr>
              <a:t>Python( dataset, rules ) </a:t>
            </a:r>
            <a:r>
              <a:rPr lang="en-US" dirty="0">
                <a:solidFill>
                  <a:srgbClr val="3366FF"/>
                </a:solidFill>
                <a:sym typeface="Wingdings"/>
              </a:rPr>
              <a:t>  best reference for dataset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Advantages:  </a:t>
            </a:r>
          </a:p>
          <a:p>
            <a:pPr lvl="2"/>
            <a:r>
              <a:rPr lang="en-US" dirty="0"/>
              <a:t>Transparent: requires no </a:t>
            </a:r>
            <a:r>
              <a:rPr lang="en-US" dirty="0" smtClean="0"/>
              <a:t>database account </a:t>
            </a:r>
            <a:r>
              <a:rPr lang="en-US" dirty="0"/>
              <a:t>or tool to view rules.</a:t>
            </a:r>
          </a:p>
          <a:p>
            <a:pPr lvl="2"/>
            <a:r>
              <a:rPr lang="en-US" dirty="0"/>
              <a:t>Repeatable:  past results </a:t>
            </a:r>
            <a:r>
              <a:rPr lang="en-US" dirty="0" smtClean="0"/>
              <a:t>are determined </a:t>
            </a:r>
            <a:r>
              <a:rPr lang="en-US" dirty="0"/>
              <a:t>by </a:t>
            </a:r>
            <a:r>
              <a:rPr lang="en-US" dirty="0" smtClean="0"/>
              <a:t>archived </a:t>
            </a:r>
            <a:r>
              <a:rPr lang="en-US" dirty="0"/>
              <a:t>rules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 smtClean="0"/>
              <a:t>Core library </a:t>
            </a:r>
            <a:r>
              <a:rPr lang="en-US" dirty="0" smtClean="0">
                <a:solidFill>
                  <a:srgbClr val="3366FF"/>
                </a:solidFill>
              </a:rPr>
              <a:t>does not require network or database access </a:t>
            </a:r>
            <a:r>
              <a:rPr lang="en-US" dirty="0" smtClean="0"/>
              <a:t>to compute best references.</a:t>
            </a:r>
          </a:p>
          <a:p>
            <a:pPr lvl="1"/>
            <a:r>
              <a:rPr lang="en-US" dirty="0"/>
              <a:t>Use a web </a:t>
            </a:r>
            <a:r>
              <a:rPr lang="en-US" dirty="0" smtClean="0"/>
              <a:t>interface to </a:t>
            </a:r>
            <a:r>
              <a:rPr lang="en-US" dirty="0"/>
              <a:t>streamline new reference delivery tasks.</a:t>
            </a:r>
          </a:p>
          <a:p>
            <a:pPr lvl="1"/>
            <a:r>
              <a:rPr lang="en-US" dirty="0"/>
              <a:t>Offer best references as a </a:t>
            </a:r>
            <a:r>
              <a:rPr lang="en-US" dirty="0" smtClean="0"/>
              <a:t>web service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Transparent delivery </a:t>
            </a:r>
            <a:r>
              <a:rPr lang="en-US" dirty="0"/>
              <a:t>of needed reference </a:t>
            </a:r>
            <a:r>
              <a:rPr lang="en-US" dirty="0" smtClean="0"/>
              <a:t>files for JWST.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CRDS Rules File Hierarchy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Pipeline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</a:rPr>
              <a:t>pmap</a:t>
            </a:r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6670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Instrument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8956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Instrument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Instrument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Context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</a:rPr>
              <a:t>imap</a:t>
            </a:r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4267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44196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45720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400" y="47244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8768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(.rmap)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8400" y="45404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6928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48452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600" y="49976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51500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53024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0" y="54548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15200" y="5607279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9400" y="3962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4114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42672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44196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9000" y="45720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91400" y="4724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4876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29400" y="3200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81800" y="3352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34200" y="35052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86600" y="36576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38100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91400" y="39624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43800" y="4114800"/>
            <a:ext cx="14478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 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(.fits)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990600" y="2133600"/>
            <a:ext cx="533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2971800" y="3505200"/>
            <a:ext cx="838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5029200" y="3962400"/>
            <a:ext cx="1524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828800" y="1447800"/>
            <a:ext cx="31242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Configuration entire system (versioned)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95600" y="2895600"/>
            <a:ext cx="22098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One per instrument (versioned)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4800600"/>
            <a:ext cx="2362200" cy="402291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One per reference type (versioned)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(~ Pipeline Step)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3600" y="2819400"/>
            <a:ext cx="3200400" cy="24840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Helvetica"/>
              </a:rPr>
              <a:t>One per instrument configuration (often dated)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57600" y="48768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0" y="5029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62400" y="51816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(.map)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4800" y="5410200"/>
            <a:ext cx="144780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Type Mapping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</a:rPr>
              <a:t>(.rmap)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934200" cy="381000"/>
          </a:xfrm>
        </p:spPr>
        <p:txBody>
          <a:bodyPr/>
          <a:lstStyle/>
          <a:p>
            <a:r>
              <a:rPr lang="en-US" dirty="0" smtClean="0"/>
              <a:t>Pipeline Context  (jwst_0000.pmap)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295400"/>
            <a:ext cx="6553200" cy="4003276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header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cloning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tool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0.03b (2012-09-11)',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description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rules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from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clone_directive.txt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'PIPELINE',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'name' : 'jwst_0000.pmap',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observatory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'JWST',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('META.INSTRUMENT.TYPE',),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'sha1sum' : '57523113da9ca4493e54ebe87d8621d9581d706b',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tr-TR" sz="1400" dirty="0">
              <a:solidFill>
                <a:schemeClr val="tx1"/>
              </a:solidFill>
              <a:latin typeface="Helvetica"/>
            </a:endParaRPr>
          </a:p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'FGS' : 'jwst_fgs_0000.imap',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tr-TR" sz="1600" b="1" dirty="0">
                <a:solidFill>
                  <a:schemeClr val="tx1"/>
                </a:solidFill>
                <a:latin typeface="Helvetica"/>
              </a:rPr>
              <a:t>'MIRI' : 'jwst_miri_0000.imap'</a:t>
            </a:r>
            <a:r>
              <a:rPr lang="tr-TR" sz="1600" dirty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'NIRCAM' : 'jwst_nircam_0000.imap',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'NIRISS' : 'jwst_niriss_0000.imap',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'NIRSPEC' : 'jwst_nirspec_0000.imap',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838200"/>
            <a:ext cx="1797848" cy="309958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Helvetica"/>
              </a:rPr>
              <a:t>For all instruments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486400"/>
            <a:ext cx="7543800" cy="579262"/>
          </a:xfrm>
          <a:prstGeom prst="rect">
            <a:avLst/>
          </a:prstGeom>
        </p:spPr>
        <p:txBody>
          <a:bodyPr wrap="square" lIns="90000" tIns="46800" rIns="90000" bIns="46800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/>
              </a:rPr>
              <a:t>All CRDS rules files have versioned names:  e.g.  jwst_0000.pmap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/>
              </a:rPr>
              <a:t>One Pipeline Context file (and the set of referred mappings) defines the configuration of CRDS</a:t>
            </a:r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</a:endParaRPr>
          </a:p>
          <a:p>
            <a:pPr marL="171450" indent="-171450">
              <a:buFont typeface="Arial"/>
              <a:buChar char="•"/>
            </a:pPr>
            <a:r>
              <a:rPr lang="en-US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/>
              </a:rPr>
              <a:t>Replaces the state of the CDBS 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934200" cy="609600"/>
          </a:xfrm>
        </p:spPr>
        <p:txBody>
          <a:bodyPr/>
          <a:lstStyle/>
          <a:p>
            <a:r>
              <a:rPr lang="en-US" sz="2400" dirty="0" smtClean="0"/>
              <a:t>Instrument Context (jwst_miri_0000.imap)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524000"/>
            <a:ext cx="586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header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cloning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tool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0.03b (2012-09-11)',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instrument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'MIRI',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mapping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'INSTRUMENT',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tr-TR" sz="1400" b="1" dirty="0">
                <a:solidFill>
                  <a:schemeClr val="tx1"/>
                </a:solidFill>
                <a:latin typeface="Helvetica"/>
              </a:rPr>
              <a:t>'name' : 'jwst_miri_0000.imap'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observatory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'JWST',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' : ('REFTYPE',),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tr-TR" sz="1400" dirty="0" smtClean="0">
                <a:solidFill>
                  <a:schemeClr val="tx1"/>
                </a:solidFill>
                <a:latin typeface="Helvetica"/>
              </a:rPr>
              <a:t>sha1sum’: '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08e984a020ad8b617904b6bf18c6a1864f365270',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tr-TR" sz="1400" dirty="0">
              <a:solidFill>
                <a:schemeClr val="tx1"/>
              </a:solidFill>
              <a:latin typeface="Helvetica"/>
            </a:endParaRPr>
          </a:p>
          <a:p>
            <a:r>
              <a:rPr lang="tr-TR" sz="1400" dirty="0" err="1">
                <a:solidFill>
                  <a:schemeClr val="tx1"/>
                </a:solidFill>
                <a:latin typeface="Helvetica"/>
              </a:rPr>
              <a:t>selector</a:t>
            </a:r>
            <a:r>
              <a:rPr lang="tr-TR" sz="1400" dirty="0">
                <a:solidFill>
                  <a:schemeClr val="tx1"/>
                </a:solidFill>
                <a:latin typeface="Helvetica"/>
              </a:rPr>
              <a:t> = {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'AMPLIFIER' : 'jwst_miri_amplifier_0000.rmap',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tr-TR" sz="1600" b="1" dirty="0">
                <a:solidFill>
                  <a:schemeClr val="tx1"/>
                </a:solidFill>
                <a:latin typeface="Helvetica"/>
              </a:rPr>
              <a:t>'DARK' : 'jwst_miri_dark_0000.rmap',</a:t>
            </a:r>
            <a:endParaRPr lang="tr-TR" sz="1400" b="1" dirty="0">
              <a:solidFill>
                <a:schemeClr val="tx1"/>
              </a:solidFill>
              <a:latin typeface="Helvetica"/>
            </a:endParaRP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'FLAT' : 'jwst_miri_flat_0000.rmap',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'LINEARITY' : 'jwst_miri_linearity_0000.rmap',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'MASK' : 'jwst_miri_mask_0000.rmap',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    'PHOTOM' : 'jwst_miri_photom_0000.rmap',</a:t>
            </a:r>
          </a:p>
          <a:p>
            <a:r>
              <a:rPr lang="tr-TR" sz="1400" dirty="0">
                <a:solidFill>
                  <a:schemeClr val="tx1"/>
                </a:solidFill>
                <a:latin typeface="Helvetica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990600"/>
            <a:ext cx="2379550" cy="279180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Helvetica"/>
              </a:rPr>
              <a:t>For all reference types of MIRI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Reference Mapping (jwst_miri_dark_0000.rmap)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8153400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header = 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en-US" sz="1200" dirty="0" err="1" smtClean="0">
                <a:solidFill>
                  <a:schemeClr val="tx1"/>
                </a:solidFill>
                <a:latin typeface="Helvetica"/>
              </a:rPr>
              <a:t>derived_from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' : 'cloning tool 0.03b (2012-09-11)',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</a:t>
            </a:r>
            <a:r>
              <a:rPr lang="en-US" sz="1200" dirty="0" err="1">
                <a:solidFill>
                  <a:schemeClr val="tx1"/>
                </a:solidFill>
                <a:latin typeface="Helvetica"/>
              </a:rPr>
              <a:t>filekind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' : 'DARK',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'instrument' : 'MIRI',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'mapping' : 'REFERENCE',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Helvetica"/>
              </a:rPr>
              <a:t>'name' : 'jwst_miri_dark_0000.rmap'</a:t>
            </a:r>
            <a:r>
              <a:rPr lang="en-US" sz="1200" dirty="0">
                <a:solidFill>
                  <a:schemeClr val="tx1"/>
                </a:solidFill>
                <a:latin typeface="Helvetica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'observatory' : 'JWST',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en-US" sz="1200" i="1" dirty="0">
                <a:solidFill>
                  <a:schemeClr val="tx1"/>
                </a:solidFill>
                <a:latin typeface="Helvetica"/>
              </a:rPr>
              <a:t>'</a:t>
            </a:r>
            <a:r>
              <a:rPr lang="en-US" sz="1200" i="1" dirty="0" err="1">
                <a:solidFill>
                  <a:schemeClr val="tx1"/>
                </a:solidFill>
                <a:latin typeface="Helvetica"/>
              </a:rPr>
              <a:t>parkey</a:t>
            </a:r>
            <a:r>
              <a:rPr lang="en-US" sz="1200" i="1" dirty="0">
                <a:solidFill>
                  <a:schemeClr val="tx1"/>
                </a:solidFill>
                <a:latin typeface="Helvetica"/>
              </a:rPr>
              <a:t>' : (('META.INSTRUMENT.DETECTOR', 'META.INSTRUMENT.FILTER', 'META.EXPOSURE.READPATT'),),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'sha1sum' : '2535d3be806c6e7f5f0da1f2dce64034f9028ddc',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Helvetica"/>
            </a:endParaRP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selector = Match({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('MIRIFULONG', 'ANY', 'FAST') : 'jwst_miri_dark_0000.fits',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('MIRIFULONG', 'ANY', 'SLOW') : 'jwst_miri_dark_0001.fits',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('MIRIFUSHORT', 'ANY', 'FAST') : 'jwst_miri_dark_0002.fits',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Helvetica"/>
              </a:rPr>
              <a:t>('MIRIFUSHORT', 'ANY', 'SLOW') : 'jwst_miri_dark_0003.fits',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('MIRIMAGE', 'ANY', 'FAST') : 'jwst_miri_dark_0004.fits',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    ('MIRIMAGE', 'ANY', 'SLOW') : 'jwst_miri_dark_0005.fits',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/>
              </a:rPr>
              <a:t>})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143000"/>
            <a:ext cx="3317200" cy="263791"/>
          </a:xfrm>
          <a:prstGeom prst="rect">
            <a:avLst/>
          </a:prstGeom>
        </p:spPr>
        <p:txBody>
          <a:bodyPr wrap="none" lIns="90000" tIns="46800" rIns="90000" bIns="46800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Helvetica"/>
              </a:rPr>
              <a:t>Matching MIRI DARK to specific reference 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S&amp;OC DMS System Design Review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 7-8,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A739F50A-8F88-4892-87E1-8D1D3A543FFC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4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WST-S&amp;OC-SRR">
  <a:themeElements>
    <a:clrScheme name="JWST-S&amp;OC-SR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WST-S&amp;OC-SRR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90000"/>
          </a:schemeClr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  <a:latin typeface="Helvetic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wrap="none" lIns="90000" tIns="46800" rIns="90000" bIns="46800" rtlCol="0">
        <a:spAutoFit/>
      </a:bodyPr>
      <a:lstStyle>
        <a:defPPr>
          <a:defRPr sz="1000" dirty="0" smtClean="0">
            <a:solidFill>
              <a:schemeClr val="tx1"/>
            </a:solidFill>
            <a:latin typeface="Helvetica"/>
          </a:defRPr>
        </a:defPPr>
      </a:lstStyle>
    </a:txDef>
  </a:objectDefaults>
  <a:extraClrSchemeLst>
    <a:extraClrScheme>
      <a:clrScheme name="JWST-S&amp;OC-SR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DMS-SRR-10_CRDS</Template>
  <TotalTime>99025</TotalTime>
  <Words>4627</Words>
  <Application>Microsoft Macintosh PowerPoint</Application>
  <PresentationFormat>On-screen Show (4:3)</PresentationFormat>
  <Paragraphs>786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JWST-S&amp;OC-SRR</vt:lpstr>
      <vt:lpstr>Title Page</vt:lpstr>
      <vt:lpstr>Calibration Pipeline Component </vt:lpstr>
      <vt:lpstr>DMS Data Flow Diagram</vt:lpstr>
      <vt:lpstr>CRDS Background (what it is)</vt:lpstr>
      <vt:lpstr>CRDS Background (how it works)</vt:lpstr>
      <vt:lpstr>CRDS Rules File Hierarchy</vt:lpstr>
      <vt:lpstr>Pipeline Context  (jwst_0000.pmap)</vt:lpstr>
      <vt:lpstr>Instrument Context (jwst_miri_0000.imap)</vt:lpstr>
      <vt:lpstr>Reference Mapping (jwst_miri_dark_0000.rmap)</vt:lpstr>
      <vt:lpstr>Selectors</vt:lpstr>
      <vt:lpstr>Selectors Nest</vt:lpstr>
      <vt:lpstr>Match() Parameter Expressions</vt:lpstr>
      <vt:lpstr>Changes Since Last Year</vt:lpstr>
      <vt:lpstr>Changes Since Last Year (cont)</vt:lpstr>
      <vt:lpstr>Rmap Relevance</vt:lpstr>
      <vt:lpstr>Parykey Relevance </vt:lpstr>
      <vt:lpstr>Cache Configurations divider</vt:lpstr>
      <vt:lpstr>Server Side File Supply</vt:lpstr>
      <vt:lpstr>Client/Server</vt:lpstr>
      <vt:lpstr>Remote Fallback (laptop mode)</vt:lpstr>
      <vt:lpstr>Server-less Configuration</vt:lpstr>
      <vt:lpstr>Server-less Configuration</vt:lpstr>
      <vt:lpstr>Web Reference File Submission</vt:lpstr>
      <vt:lpstr>Website (home)</vt:lpstr>
      <vt:lpstr>Committing Files to CRDS</vt:lpstr>
      <vt:lpstr>Rmap Editor</vt:lpstr>
      <vt:lpstr>Batch Submission</vt:lpstr>
      <vt:lpstr>Batch Submission Inputs</vt:lpstr>
      <vt:lpstr>File Uploads</vt:lpstr>
      <vt:lpstr>Submission Results (summary)</vt:lpstr>
      <vt:lpstr>Submission Results (certify output)</vt:lpstr>
      <vt:lpstr>Submission Results (logical diffs)</vt:lpstr>
      <vt:lpstr>Submission Results (textual diffs)</vt:lpstr>
      <vt:lpstr>Utilities divider</vt:lpstr>
      <vt:lpstr>Utilities Design</vt:lpstr>
      <vt:lpstr>Utilities Design (cont 1)</vt:lpstr>
      <vt:lpstr>Utilities Design (cont 2)</vt:lpstr>
      <vt:lpstr>Conclusion divider</vt:lpstr>
      <vt:lpstr>S/W Technologies</vt:lpstr>
      <vt:lpstr>Completed Builds 1 &amp; 2</vt:lpstr>
      <vt:lpstr>Future Builds 3 &amp; 4</vt:lpstr>
      <vt:lpstr>Future Builds 5 &amp;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Robert Jedrzejewski</dc:creator>
  <cp:lastModifiedBy>Todd Miller</cp:lastModifiedBy>
  <cp:revision>629</cp:revision>
  <cp:lastPrinted>2012-11-28T21:44:42Z</cp:lastPrinted>
  <dcterms:created xsi:type="dcterms:W3CDTF">2010-05-10T15:28:32Z</dcterms:created>
  <dcterms:modified xsi:type="dcterms:W3CDTF">2012-11-29T16:43:16Z</dcterms:modified>
</cp:coreProperties>
</file>