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58c1cd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58c1cd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8cab72e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8cab72e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8cab72e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8cab72e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8cab72e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f8cab72e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5f029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5f029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e5f029e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5f029e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selected it because we can apply machine learning technologies, cleaned merged, applied, job hunt-what companies to avoid. We hoped to be able to use the dataset is complex and thought that we could get more experience with ETL process, good visualizations, and we want to know if can predict successful projects and figure out what features contribute to a successful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e5f029e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5f029e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67a3d6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67a3d6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67a3d61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67a3d61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e5f029e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e5f029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5f029e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5f029e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hope to use machine learning to answer these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58c1c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f58c1c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will focus on 3 areas.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49425"/>
            <a:ext cx="8520600" cy="95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FWIP adVenture</a:t>
            </a:r>
            <a:endParaRPr/>
          </a:p>
        </p:txBody>
      </p:sp>
      <p:sp>
        <p:nvSpPr>
          <p:cNvPr id="55" name="Google Shape;55;p13"/>
          <p:cNvSpPr txBox="1"/>
          <p:nvPr>
            <p:ph idx="1" type="subTitle"/>
          </p:nvPr>
        </p:nvSpPr>
        <p:spPr>
          <a:xfrm>
            <a:off x="311700" y="1646075"/>
            <a:ext cx="8520600" cy="21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Presentation Overview</a:t>
            </a:r>
            <a:endParaRPr>
              <a:solidFill>
                <a:srgbClr val="000000"/>
              </a:solidFill>
            </a:endParaRPr>
          </a:p>
          <a:p>
            <a:pPr indent="0" lvl="0" marL="0" rtl="0" algn="ctr">
              <a:spcBef>
                <a:spcPts val="0"/>
              </a:spcBef>
              <a:spcAft>
                <a:spcPts val="0"/>
              </a:spcAft>
              <a:buNone/>
            </a:pPr>
            <a:r>
              <a:t/>
            </a:r>
            <a:endParaRPr>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Team Roles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Selected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Why we chose the topic</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Description of source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Technologies that will be used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Questions we hope to answer</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with Tableau</a:t>
            </a:r>
            <a:endParaRPr/>
          </a:p>
        </p:txBody>
      </p:sp>
      <p:sp>
        <p:nvSpPr>
          <p:cNvPr id="115" name="Google Shape;115;p22"/>
          <p:cNvSpPr txBox="1"/>
          <p:nvPr>
            <p:ph idx="1" type="body"/>
          </p:nvPr>
        </p:nvSpPr>
        <p:spPr>
          <a:xfrm>
            <a:off x="311700" y="11524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4: Interactive (map)</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By Zip Code, hover will display company names</a:t>
            </a:r>
            <a:endParaRPr>
              <a:solidFill>
                <a:srgbClr val="000000"/>
              </a:solidFill>
            </a:endParaRPr>
          </a:p>
          <a:p>
            <a:pPr indent="0" lvl="0" marL="0" rtl="0" algn="l">
              <a:spcBef>
                <a:spcPts val="1600"/>
              </a:spcBef>
              <a:spcAft>
                <a:spcPts val="0"/>
              </a:spcAft>
              <a:buNone/>
            </a:pPr>
            <a:r>
              <a:rPr lang="en">
                <a:solidFill>
                  <a:srgbClr val="000000"/>
                </a:solidFill>
              </a:rPr>
              <a:t>5: Best location to launch a startup</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Reason 1 </a:t>
            </a:r>
            <a:endParaRPr>
              <a:solidFill>
                <a:srgbClr val="000000"/>
              </a:solidFill>
            </a:endParaRPr>
          </a:p>
          <a:p>
            <a:pPr indent="-342900" lvl="0" marL="914400" rtl="0" algn="l">
              <a:spcBef>
                <a:spcPts val="0"/>
              </a:spcBef>
              <a:spcAft>
                <a:spcPts val="0"/>
              </a:spcAft>
              <a:buClr>
                <a:srgbClr val="000000"/>
              </a:buClr>
              <a:buSzPts val="1800"/>
              <a:buAutoNum type="alphaLcParenR"/>
            </a:pPr>
            <a:r>
              <a:rPr lang="en">
                <a:solidFill>
                  <a:srgbClr val="000000"/>
                </a:solidFill>
              </a:rPr>
              <a:t>Reason 2</a:t>
            </a:r>
            <a:endParaRPr>
              <a:solidFill>
                <a:srgbClr val="000000"/>
              </a:solidFill>
            </a:endParaRPr>
          </a:p>
          <a:p>
            <a:pPr indent="0" lvl="0" marL="0" rtl="0" algn="l">
              <a:spcBef>
                <a:spcPts val="1600"/>
              </a:spcBef>
              <a:spcAft>
                <a:spcPts val="0"/>
              </a:spcAft>
              <a:buNone/>
            </a:pPr>
            <a:r>
              <a:rPr lang="en">
                <a:solidFill>
                  <a:srgbClr val="000000"/>
                </a:solidFill>
              </a:rPr>
              <a:t>6: Success rate by degree</a:t>
            </a:r>
            <a:endParaRPr>
              <a:solidFill>
                <a:srgbClr val="000000"/>
              </a:solidFill>
            </a:endParaRPr>
          </a:p>
          <a:p>
            <a:pPr indent="0" lvl="0" marL="0" rtl="0" algn="l">
              <a:spcBef>
                <a:spcPts val="1600"/>
              </a:spcBef>
              <a:spcAft>
                <a:spcPts val="0"/>
              </a:spcAft>
              <a:buNone/>
            </a:pPr>
            <a:r>
              <a:rPr lang="en">
                <a:solidFill>
                  <a:srgbClr val="000000"/>
                </a:solidFill>
              </a:rPr>
              <a:t>7: Prediction</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Training, testing sets plot as a line chart for best model</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21" name="Google Shape;121;p23"/>
          <p:cNvSpPr txBox="1"/>
          <p:nvPr>
            <p:ph idx="1" type="body"/>
          </p:nvPr>
        </p:nvSpPr>
        <p:spPr>
          <a:xfrm>
            <a:off x="311700" y="941525"/>
            <a:ext cx="8520600" cy="40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Preliminary Data Processing:</a:t>
            </a:r>
            <a:endParaRPr>
              <a:solidFill>
                <a:srgbClr val="000000"/>
              </a:solidFill>
            </a:endParaRPr>
          </a:p>
          <a:p>
            <a:pPr indent="0" lvl="0" marL="0" rtl="0" algn="l">
              <a:spcBef>
                <a:spcPts val="1600"/>
              </a:spcBef>
              <a:spcAft>
                <a:spcPts val="0"/>
              </a:spcAft>
              <a:buNone/>
            </a:pPr>
            <a:r>
              <a:rPr lang="en">
                <a:solidFill>
                  <a:srgbClr val="000000"/>
                </a:solidFill>
              </a:rPr>
              <a:t>We verified primary keys across all tables to establish a baseline form of consistency within the data and to allow joining of tables/dataframes in SQL/Python respectively.</a:t>
            </a:r>
            <a:endParaRPr>
              <a:solidFill>
                <a:srgbClr val="000000"/>
              </a:solidFill>
            </a:endParaRPr>
          </a:p>
          <a:p>
            <a:pPr indent="0" lvl="0" marL="0" rtl="0" algn="l">
              <a:spcBef>
                <a:spcPts val="1600"/>
              </a:spcBef>
              <a:spcAft>
                <a:spcPts val="0"/>
              </a:spcAft>
              <a:buNone/>
            </a:pPr>
            <a:r>
              <a:rPr lang="en">
                <a:solidFill>
                  <a:srgbClr val="000000"/>
                </a:solidFill>
              </a:rPr>
              <a:t>Most categorical values were encoded. We plan on applying a scale of values (0-5) to C-level employee degrees to quantify the categorical values. </a:t>
            </a:r>
            <a:endParaRPr>
              <a:solidFill>
                <a:srgbClr val="000000"/>
              </a:solidFill>
            </a:endParaRPr>
          </a:p>
          <a:p>
            <a:pPr indent="0" lvl="0" marL="0" rtl="0" algn="l">
              <a:spcBef>
                <a:spcPts val="1600"/>
              </a:spcBef>
              <a:spcAft>
                <a:spcPts val="0"/>
              </a:spcAft>
              <a:buNone/>
            </a:pPr>
            <a:r>
              <a:rPr lang="en">
                <a:solidFill>
                  <a:srgbClr val="000000"/>
                </a:solidFill>
              </a:rPr>
              <a:t>Due to various inconsistencies within the data, we narrowed our scope to US startups with an inception date of no earlier than 01-01-2000. </a:t>
            </a:r>
            <a:endParaRPr>
              <a:solidFill>
                <a:srgbClr val="000000"/>
              </a:solidFill>
            </a:endParaRPr>
          </a:p>
          <a:p>
            <a:pPr indent="0" lvl="0" marL="0" rtl="0" algn="l">
              <a:spcBef>
                <a:spcPts val="1600"/>
              </a:spcBef>
              <a:spcAft>
                <a:spcPts val="1600"/>
              </a:spcAft>
              <a:buNone/>
            </a:pPr>
            <a:r>
              <a:rPr lang="en">
                <a:solidFill>
                  <a:srgbClr val="000000"/>
                </a:solidFill>
              </a:rPr>
              <a:t>Binning was used for US regions based off of company locations and the lifespan of each company.</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27" name="Google Shape;127;p24"/>
          <p:cNvSpPr txBox="1"/>
          <p:nvPr>
            <p:ph idx="1" type="body"/>
          </p:nvPr>
        </p:nvSpPr>
        <p:spPr>
          <a:xfrm>
            <a:off x="311700" y="10000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Splitting Data:</a:t>
            </a:r>
            <a:endParaRPr>
              <a:solidFill>
                <a:srgbClr val="000000"/>
              </a:solidFill>
            </a:endParaRPr>
          </a:p>
          <a:p>
            <a:pPr indent="0" lvl="0" marL="0" rtl="0" algn="l">
              <a:spcBef>
                <a:spcPts val="1600"/>
              </a:spcBef>
              <a:spcAft>
                <a:spcPts val="0"/>
              </a:spcAft>
              <a:buNone/>
            </a:pPr>
            <a:r>
              <a:rPr lang="en">
                <a:solidFill>
                  <a:srgbClr val="000000"/>
                </a:solidFill>
              </a:rPr>
              <a:t>Our first ML tested for acquisitions, isolating startups with an ‘acquired’ status and compared to: </a:t>
            </a:r>
            <a:endParaRPr>
              <a:solidFill>
                <a:srgbClr val="000000"/>
              </a:solidFill>
            </a:endParaRPr>
          </a:p>
          <a:p>
            <a:pPr indent="457200" lvl="0" marL="0" rtl="0" algn="l">
              <a:spcBef>
                <a:spcPts val="1600"/>
              </a:spcBef>
              <a:spcAft>
                <a:spcPts val="0"/>
              </a:spcAft>
              <a:buNone/>
            </a:pPr>
            <a:r>
              <a:rPr lang="en">
                <a:solidFill>
                  <a:srgbClr val="000000"/>
                </a:solidFill>
              </a:rPr>
              <a:t>1. If the company sold a product.</a:t>
            </a:r>
            <a:endParaRPr>
              <a:solidFill>
                <a:srgbClr val="000000"/>
              </a:solidFill>
            </a:endParaRPr>
          </a:p>
          <a:p>
            <a:pPr indent="457200" lvl="0" marL="0" rtl="0" algn="l">
              <a:spcBef>
                <a:spcPts val="1600"/>
              </a:spcBef>
              <a:spcAft>
                <a:spcPts val="0"/>
              </a:spcAft>
              <a:buNone/>
            </a:pPr>
            <a:r>
              <a:rPr lang="en">
                <a:solidFill>
                  <a:srgbClr val="000000"/>
                </a:solidFill>
              </a:rPr>
              <a:t>2. Region</a:t>
            </a:r>
            <a:endParaRPr>
              <a:solidFill>
                <a:srgbClr val="000000"/>
              </a:solidFill>
            </a:endParaRPr>
          </a:p>
          <a:p>
            <a:pPr indent="457200" lvl="0" marL="0" rtl="0" algn="l">
              <a:spcBef>
                <a:spcPts val="1600"/>
              </a:spcBef>
              <a:spcAft>
                <a:spcPts val="0"/>
              </a:spcAft>
              <a:buNone/>
            </a:pPr>
            <a:r>
              <a:rPr lang="en">
                <a:solidFill>
                  <a:srgbClr val="000000"/>
                </a:solidFill>
              </a:rPr>
              <a:t>3. Company age</a:t>
            </a:r>
            <a:endParaRPr>
              <a:solidFill>
                <a:srgbClr val="000000"/>
              </a:solidFill>
            </a:endParaRPr>
          </a:p>
          <a:p>
            <a:pPr indent="457200" lvl="0" marL="0" rtl="0" algn="l">
              <a:spcBef>
                <a:spcPts val="1600"/>
              </a:spcBef>
              <a:spcAft>
                <a:spcPts val="0"/>
              </a:spcAft>
              <a:buNone/>
            </a:pPr>
            <a:r>
              <a:rPr lang="en">
                <a:solidFill>
                  <a:srgbClr val="000000"/>
                </a:solidFill>
              </a:rPr>
              <a:t>4. Total rounds of funding</a:t>
            </a:r>
            <a:endParaRPr>
              <a:solidFill>
                <a:srgbClr val="000000"/>
              </a:solidFill>
            </a:endParaRPr>
          </a:p>
          <a:p>
            <a:pPr indent="457200" lvl="0" marL="0" rtl="0" algn="l">
              <a:spcBef>
                <a:spcPts val="1600"/>
              </a:spcBef>
              <a:spcAft>
                <a:spcPts val="1600"/>
              </a:spcAft>
              <a:buNone/>
            </a:pPr>
            <a:r>
              <a:rPr lang="en">
                <a:solidFill>
                  <a:srgbClr val="000000"/>
                </a:solidFill>
              </a:rPr>
              <a:t>5. Total number of participants over all rounds of funding.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33" name="Google Shape;133;p25"/>
          <p:cNvSpPr txBox="1"/>
          <p:nvPr>
            <p:ph idx="1" type="body"/>
          </p:nvPr>
        </p:nvSpPr>
        <p:spPr>
          <a:xfrm>
            <a:off x="311700" y="10000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Model Choice:</a:t>
            </a:r>
            <a:r>
              <a:rPr lang="en">
                <a:solidFill>
                  <a:srgbClr val="000000"/>
                </a:solidFill>
              </a:rPr>
              <a:t> Logistic Regression</a:t>
            </a:r>
            <a:endParaRPr>
              <a:solidFill>
                <a:srgbClr val="000000"/>
              </a:solidFill>
            </a:endParaRPr>
          </a:p>
          <a:p>
            <a:pPr indent="0" lvl="0" marL="0" rtl="0" algn="l">
              <a:spcBef>
                <a:spcPts val="1600"/>
              </a:spcBef>
              <a:spcAft>
                <a:spcPts val="0"/>
              </a:spcAft>
              <a:buNone/>
            </a:pPr>
            <a:r>
              <a:rPr b="1" lang="en">
                <a:solidFill>
                  <a:srgbClr val="000000"/>
                </a:solidFill>
              </a:rPr>
              <a:t>Limitation:</a:t>
            </a:r>
            <a:r>
              <a:rPr lang="en">
                <a:solidFill>
                  <a:srgbClr val="000000"/>
                </a:solidFill>
              </a:rPr>
              <a:t> Potentially oversimplified and tends to not do well with binary data, and more prone to overfit in high dimensional dataset. </a:t>
            </a:r>
            <a:endParaRPr>
              <a:solidFill>
                <a:srgbClr val="000000"/>
              </a:solidFill>
            </a:endParaRPr>
          </a:p>
          <a:p>
            <a:pPr indent="0" lvl="0" marL="0" rtl="0" algn="l">
              <a:spcBef>
                <a:spcPts val="1600"/>
              </a:spcBef>
              <a:spcAft>
                <a:spcPts val="0"/>
              </a:spcAft>
              <a:buNone/>
            </a:pPr>
            <a:r>
              <a:rPr b="1" lang="en">
                <a:solidFill>
                  <a:srgbClr val="000000"/>
                </a:solidFill>
              </a:rPr>
              <a:t>Benefits:</a:t>
            </a:r>
            <a:r>
              <a:rPr lang="en">
                <a:solidFill>
                  <a:srgbClr val="000000"/>
                </a:solidFill>
              </a:rPr>
              <a:t> Simplified, memory efficient, </a:t>
            </a:r>
            <a:r>
              <a:rPr b="1" lang="en">
                <a:solidFill>
                  <a:srgbClr val="000000"/>
                </a:solidFill>
              </a:rPr>
              <a:t>0.977 accuracy</a:t>
            </a:r>
            <a:r>
              <a:rPr lang="en">
                <a:solidFill>
                  <a:srgbClr val="000000"/>
                </a:solidFill>
              </a:rPr>
              <a:t> (vs DL, SVM, RF 0.96 accuracy)</a:t>
            </a:r>
            <a:endParaRPr>
              <a:solidFill>
                <a:srgbClr val="000000"/>
              </a:solidFill>
            </a:endParaRPr>
          </a:p>
          <a:p>
            <a:pPr indent="0" lvl="0" marL="0" rtl="0" algn="l">
              <a:spcBef>
                <a:spcPts val="1600"/>
              </a:spcBef>
              <a:spcAft>
                <a:spcPts val="1600"/>
              </a:spcAft>
              <a:buNone/>
            </a:pPr>
            <a:r>
              <a:rPr b="1" lang="en">
                <a:solidFill>
                  <a:srgbClr val="000000"/>
                </a:solidFill>
              </a:rPr>
              <a:t>Progress</a:t>
            </a:r>
            <a:r>
              <a:rPr b="1" lang="en">
                <a:solidFill>
                  <a:srgbClr val="000000"/>
                </a:solidFill>
              </a:rPr>
              <a:t>:</a:t>
            </a:r>
            <a:r>
              <a:rPr lang="en">
                <a:solidFill>
                  <a:srgbClr val="000000"/>
                </a:solidFill>
              </a:rPr>
              <a:t> We will continue to explore into Neural Networks and explore further modeling.</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Team Roles</a:t>
            </a:r>
            <a:endParaRPr sz="3300"/>
          </a:p>
        </p:txBody>
      </p:sp>
      <p:sp>
        <p:nvSpPr>
          <p:cNvPr id="61" name="Google Shape;61;p14"/>
          <p:cNvSpPr txBox="1"/>
          <p:nvPr>
            <p:ph idx="1" type="body"/>
          </p:nvPr>
        </p:nvSpPr>
        <p:spPr>
          <a:xfrm>
            <a:off x="311700" y="16556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rgbClr val="000000"/>
                </a:solidFill>
              </a:rPr>
              <a:t>Square:		Paul Isenberg</a:t>
            </a:r>
            <a:endParaRPr sz="2000">
              <a:solidFill>
                <a:srgbClr val="000000"/>
              </a:solidFill>
            </a:endParaRPr>
          </a:p>
          <a:p>
            <a:pPr indent="0" lvl="0" marL="457200" rtl="0" algn="l">
              <a:spcBef>
                <a:spcPts val="1600"/>
              </a:spcBef>
              <a:spcAft>
                <a:spcPts val="0"/>
              </a:spcAft>
              <a:buNone/>
            </a:pPr>
            <a:r>
              <a:rPr lang="en" sz="2000">
                <a:solidFill>
                  <a:srgbClr val="000000"/>
                </a:solidFill>
              </a:rPr>
              <a:t>Triangle:	</a:t>
            </a:r>
            <a:r>
              <a:rPr lang="en" sz="2000">
                <a:solidFill>
                  <a:schemeClr val="dk1"/>
                </a:solidFill>
              </a:rPr>
              <a:t>Irina Tilak</a:t>
            </a:r>
            <a:endParaRPr sz="2000">
              <a:solidFill>
                <a:srgbClr val="000000"/>
              </a:solidFill>
            </a:endParaRPr>
          </a:p>
          <a:p>
            <a:pPr indent="0" lvl="0" marL="457200" rtl="0" algn="l">
              <a:spcBef>
                <a:spcPts val="1600"/>
              </a:spcBef>
              <a:spcAft>
                <a:spcPts val="0"/>
              </a:spcAft>
              <a:buNone/>
            </a:pPr>
            <a:r>
              <a:rPr lang="en" sz="2000">
                <a:solidFill>
                  <a:srgbClr val="000000"/>
                </a:solidFill>
              </a:rPr>
              <a:t>Circle:		Fahima Muthuvappa</a:t>
            </a:r>
            <a:endParaRPr sz="2000">
              <a:solidFill>
                <a:srgbClr val="000000"/>
              </a:solidFill>
            </a:endParaRPr>
          </a:p>
          <a:p>
            <a:pPr indent="0" lvl="0" marL="457200" rtl="0" algn="l">
              <a:spcBef>
                <a:spcPts val="1600"/>
              </a:spcBef>
              <a:spcAft>
                <a:spcPts val="1600"/>
              </a:spcAft>
              <a:buNone/>
            </a:pPr>
            <a:r>
              <a:rPr lang="en" sz="2000">
                <a:solidFill>
                  <a:srgbClr val="000000"/>
                </a:solidFill>
              </a:rPr>
              <a:t>X:			</a:t>
            </a:r>
            <a:r>
              <a:rPr lang="en" sz="2000">
                <a:solidFill>
                  <a:schemeClr val="dk1"/>
                </a:solidFill>
              </a:rPr>
              <a:t>Winston Shih</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Selected Topic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After some extensive searches through Kaggle, we settled on Startup Investments data. The majority of the team has a background in finance and the dataset piqued our interest. In addition, we believe that the dataset is complex and would give us an </a:t>
            </a:r>
            <a:r>
              <a:rPr lang="en">
                <a:solidFill>
                  <a:srgbClr val="000000"/>
                </a:solidFill>
              </a:rPr>
              <a:t>opportunity</a:t>
            </a:r>
            <a:r>
              <a:rPr lang="en">
                <a:solidFill>
                  <a:srgbClr val="000000"/>
                </a:solidFill>
              </a:rPr>
              <a:t> to get more experience with the ETL process, and provide good visualizations. Also, we felt that we could apply machine learning technologies after cleaning and merging the data. We want to see if we can predict which companies will be successful and determine which features would contribute to a successful project. The csv’s each have at least one primary key that should allow us to combine the datasets for when we start preprocessing.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Source Data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11 csv’s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CSV’s contain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Acquisitions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IPO’s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Degree level of individuals in startup world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Funding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Primary Keys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0" r="50000" t="0"/>
          <a:stretch/>
        </p:blipFill>
        <p:spPr>
          <a:xfrm>
            <a:off x="751575" y="1062250"/>
            <a:ext cx="3587400" cy="3883200"/>
          </a:xfrm>
          <a:prstGeom prst="rect">
            <a:avLst/>
          </a:prstGeom>
          <a:noFill/>
          <a:ln cap="flat" cmpd="sng" w="9525">
            <a:solidFill>
              <a:srgbClr val="0000FF"/>
            </a:solidFill>
            <a:prstDash val="solid"/>
            <a:round/>
            <a:headEnd len="sm" w="sm" type="none"/>
            <a:tailEnd len="sm" w="sm" type="none"/>
          </a:ln>
        </p:spPr>
      </p:pic>
      <p:sp>
        <p:nvSpPr>
          <p:cNvPr id="79" name="Google Shape;79;p17"/>
          <p:cNvSpPr txBox="1"/>
          <p:nvPr/>
        </p:nvSpPr>
        <p:spPr>
          <a:xfrm>
            <a:off x="4572000" y="2124975"/>
            <a:ext cx="42210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dependencies we’ll be using to directly connect to the S3 bucket are boto3, s3fs, and awscli.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cxnSp>
        <p:nvCxnSpPr>
          <p:cNvPr id="80" name="Google Shape;80;p17"/>
          <p:cNvCxnSpPr/>
          <p:nvPr/>
        </p:nvCxnSpPr>
        <p:spPr>
          <a:xfrm>
            <a:off x="1760525" y="2595575"/>
            <a:ext cx="533400" cy="9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7"/>
          <p:cNvCxnSpPr/>
          <p:nvPr/>
        </p:nvCxnSpPr>
        <p:spPr>
          <a:xfrm flipH="1" rot="10800000">
            <a:off x="1846250" y="2660625"/>
            <a:ext cx="1057500" cy="4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p:nvPr/>
        </p:nvCxnSpPr>
        <p:spPr>
          <a:xfrm>
            <a:off x="1760525" y="2603500"/>
            <a:ext cx="504900" cy="9600"/>
          </a:xfrm>
          <a:prstGeom prst="straightConnector1">
            <a:avLst/>
          </a:prstGeom>
          <a:noFill/>
          <a:ln cap="flat" cmpd="sng" w="9525">
            <a:solidFill>
              <a:schemeClr val="dk2"/>
            </a:solidFill>
            <a:prstDash val="solid"/>
            <a:round/>
            <a:headEnd len="med" w="med" type="none"/>
            <a:tailEnd len="med" w="med" type="none"/>
          </a:ln>
        </p:spPr>
      </p:cxnSp>
      <p:sp>
        <p:nvSpPr>
          <p:cNvPr id="83" name="Google Shape;83;p17"/>
          <p:cNvSpPr txBox="1"/>
          <p:nvPr>
            <p:ph type="title"/>
          </p:nvPr>
        </p:nvSpPr>
        <p:spPr>
          <a:xfrm>
            <a:off x="311700" y="667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Accessing the Data</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1258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Mockup of Commands</a:t>
            </a:r>
            <a:endParaRPr sz="3000"/>
          </a:p>
        </p:txBody>
      </p:sp>
      <p:pic>
        <p:nvPicPr>
          <p:cNvPr id="89" name="Google Shape;89;p18"/>
          <p:cNvPicPr preferRelativeResize="0"/>
          <p:nvPr/>
        </p:nvPicPr>
        <p:blipFill rotWithShape="1">
          <a:blip r:embed="rId3">
            <a:alphaModFix/>
          </a:blip>
          <a:srcRect b="0" l="50072" r="0" t="0"/>
          <a:stretch/>
        </p:blipFill>
        <p:spPr>
          <a:xfrm>
            <a:off x="521350" y="1119750"/>
            <a:ext cx="3443700" cy="3732900"/>
          </a:xfrm>
          <a:prstGeom prst="rect">
            <a:avLst/>
          </a:prstGeom>
          <a:noFill/>
          <a:ln>
            <a:noFill/>
          </a:ln>
        </p:spPr>
      </p:pic>
      <p:sp>
        <p:nvSpPr>
          <p:cNvPr id="90" name="Google Shape;90;p18"/>
          <p:cNvSpPr txBox="1"/>
          <p:nvPr/>
        </p:nvSpPr>
        <p:spPr>
          <a:xfrm>
            <a:off x="4331700" y="2075550"/>
            <a:ext cx="45006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These are the preliminary steps we will take to process our datasets before applying machine learning.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AWS S3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GitHub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Jupyter Notebook or Google Colab</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PostgreSQL/pgAdmin4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Supervised Machine Learning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Neural Networking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Tableau</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Leaflet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Slack/Zoom</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Hope to Answer</a:t>
            </a:r>
            <a:endParaRPr/>
          </a:p>
        </p:txBody>
      </p:sp>
      <p:sp>
        <p:nvSpPr>
          <p:cNvPr id="102" name="Google Shape;102;p20"/>
          <p:cNvSpPr txBox="1"/>
          <p:nvPr>
            <p:ph idx="1" type="body"/>
          </p:nvPr>
        </p:nvSpPr>
        <p:spPr>
          <a:xfrm>
            <a:off x="222725" y="1151250"/>
            <a:ext cx="8520600" cy="3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machine learning techniques we would want to know:</a:t>
            </a:r>
            <a:endParaRPr>
              <a:solidFill>
                <a:srgbClr val="000000"/>
              </a:solidFill>
            </a:endParaRPr>
          </a:p>
          <a:p>
            <a:pPr indent="-330200" lvl="0" marL="457200" rtl="0" algn="l">
              <a:spcBef>
                <a:spcPts val="1600"/>
              </a:spcBef>
              <a:spcAft>
                <a:spcPts val="0"/>
              </a:spcAft>
              <a:buClr>
                <a:srgbClr val="000000"/>
              </a:buClr>
              <a:buSzPts val="1600"/>
              <a:buChar char="●"/>
            </a:pPr>
            <a:r>
              <a:rPr lang="en" sz="1600">
                <a:solidFill>
                  <a:schemeClr val="dk1"/>
                </a:solidFill>
              </a:rPr>
              <a:t>What attributes lead to a startup failure?</a:t>
            </a:r>
            <a:endParaRPr sz="1600">
              <a:solidFill>
                <a:srgbClr val="000000"/>
              </a:solidFill>
            </a:endParaRPr>
          </a:p>
          <a:p>
            <a:pPr indent="0" lvl="0" marL="0" rtl="0" algn="l">
              <a:spcBef>
                <a:spcPts val="1600"/>
              </a:spcBef>
              <a:spcAft>
                <a:spcPts val="0"/>
              </a:spcAft>
              <a:buNone/>
            </a:pPr>
            <a:r>
              <a:rPr lang="en">
                <a:solidFill>
                  <a:schemeClr val="dk1"/>
                </a:solidFill>
              </a:rPr>
              <a:t>With analysis and visualization we would like to find out:</a:t>
            </a:r>
            <a:endParaRPr>
              <a:solidFill>
                <a:srgbClr val="000000"/>
              </a:solidFill>
            </a:endParaRPr>
          </a:p>
          <a:p>
            <a:pPr indent="-342900" lvl="0" marL="457200" rtl="0" algn="l">
              <a:spcBef>
                <a:spcPts val="1600"/>
              </a:spcBef>
              <a:spcAft>
                <a:spcPts val="0"/>
              </a:spcAft>
              <a:buClr>
                <a:srgbClr val="000000"/>
              </a:buClr>
              <a:buSzPts val="1800"/>
              <a:buChar char="●"/>
            </a:pPr>
            <a:r>
              <a:rPr lang="en" sz="1600">
                <a:solidFill>
                  <a:srgbClr val="000000"/>
                </a:solidFill>
              </a:rPr>
              <a:t>What does it take to be successful? Any correlation with:</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How much time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Education level</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Location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Industry</a:t>
            </a:r>
            <a:endParaRPr>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ROI for investors</a:t>
            </a:r>
            <a:endParaRPr sz="16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Investments vs Valuation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93125" y="45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 with Tableau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 Geography</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Bubble map by mega-region</a:t>
            </a:r>
            <a:endParaRPr>
              <a:solidFill>
                <a:srgbClr val="000000"/>
              </a:solidFill>
            </a:endParaRPr>
          </a:p>
          <a:p>
            <a:pPr indent="0" lvl="0" marL="0" rtl="0" algn="l">
              <a:spcBef>
                <a:spcPts val="1600"/>
              </a:spcBef>
              <a:spcAft>
                <a:spcPts val="0"/>
              </a:spcAft>
              <a:buNone/>
            </a:pPr>
            <a:r>
              <a:rPr lang="en">
                <a:solidFill>
                  <a:srgbClr val="000000"/>
                </a:solidFill>
              </a:rPr>
              <a:t>2: Financial</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Bar chart: Investment Rounds by Funding $ Amount</a:t>
            </a:r>
            <a:endParaRPr>
              <a:solidFill>
                <a:srgbClr val="000000"/>
              </a:solidFill>
            </a:endParaRPr>
          </a:p>
          <a:p>
            <a:pPr indent="0" lvl="0" marL="0" rtl="0" algn="l">
              <a:spcBef>
                <a:spcPts val="1600"/>
              </a:spcBef>
              <a:spcAft>
                <a:spcPts val="0"/>
              </a:spcAft>
              <a:buNone/>
            </a:pPr>
            <a:r>
              <a:rPr lang="en">
                <a:solidFill>
                  <a:srgbClr val="000000"/>
                </a:solidFill>
              </a:rPr>
              <a:t>3: Time</a:t>
            </a:r>
            <a:endParaRPr>
              <a:solidFill>
                <a:srgbClr val="000000"/>
              </a:solidFill>
            </a:endParaRPr>
          </a:p>
          <a:p>
            <a:pPr indent="-342900" lvl="0" marL="914400" rtl="0" algn="l">
              <a:spcBef>
                <a:spcPts val="1600"/>
              </a:spcBef>
              <a:spcAft>
                <a:spcPts val="0"/>
              </a:spcAft>
              <a:buClr>
                <a:srgbClr val="000000"/>
              </a:buClr>
              <a:buSzPts val="1800"/>
              <a:buAutoNum type="alphaLcParenR"/>
            </a:pPr>
            <a:r>
              <a:rPr lang="en">
                <a:solidFill>
                  <a:srgbClr val="000000"/>
                </a:solidFill>
              </a:rPr>
              <a:t>A temporal measure of how long companies remained operating (0-6 months, 7-12 months, 1-2 years, 3-5 years, 5+ years</a:t>
            </a:r>
            <a:endParaRPr>
              <a:solidFill>
                <a:srgbClr val="000000"/>
              </a:solidFill>
            </a:endParaRPr>
          </a:p>
        </p:txBody>
      </p:sp>
      <p:sp>
        <p:nvSpPr>
          <p:cNvPr id="109" name="Google Shape;109;p21"/>
          <p:cNvSpPr txBox="1"/>
          <p:nvPr/>
        </p:nvSpPr>
        <p:spPr>
          <a:xfrm>
            <a:off x="740075" y="4825275"/>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