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272" r:id="rId4"/>
    <p:sldId id="273" r:id="rId5"/>
    <p:sldId id="274" r:id="rId6"/>
    <p:sldId id="275" r:id="rId7"/>
    <p:sldId id="268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B5C54-506E-4143-9136-9AE2B5F3BC4D}" v="40" dt="2020-03-01T22:29:36.259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82" d="100"/>
          <a:sy n="82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azalski" userId="e0d56db0efe05b86" providerId="LiveId" clId="{049199AE-E780-4646-A4C5-C3B4A0886A89}"/>
    <pc:docChg chg="custSel addSld delSld modSld">
      <pc:chgData name="Paul Kazalski" userId="e0d56db0efe05b86" providerId="LiveId" clId="{049199AE-E780-4646-A4C5-C3B4A0886A89}" dt="2020-03-01T22:30:26.788" v="317" actId="47"/>
      <pc:docMkLst>
        <pc:docMk/>
      </pc:docMkLst>
      <pc:sldChg chg="addSp delSp modSp mod">
        <pc:chgData name="Paul Kazalski" userId="e0d56db0efe05b86" providerId="LiveId" clId="{049199AE-E780-4646-A4C5-C3B4A0886A89}" dt="2020-03-01T22:22:25.108" v="84" actId="1076"/>
        <pc:sldMkLst>
          <pc:docMk/>
          <pc:sldMk cId="2993111047" sldId="268"/>
        </pc:sldMkLst>
        <pc:spChg chg="mod">
          <ac:chgData name="Paul Kazalski" userId="e0d56db0efe05b86" providerId="LiveId" clId="{049199AE-E780-4646-A4C5-C3B4A0886A89}" dt="2020-03-01T22:17:01.967" v="22" actId="1076"/>
          <ac:spMkLst>
            <pc:docMk/>
            <pc:sldMk cId="2993111047" sldId="268"/>
            <ac:spMk id="2" creationId="{00000000-0000-0000-0000-000000000000}"/>
          </ac:spMkLst>
        </pc:spChg>
        <pc:spChg chg="del mod">
          <ac:chgData name="Paul Kazalski" userId="e0d56db0efe05b86" providerId="LiveId" clId="{049199AE-E780-4646-A4C5-C3B4A0886A89}" dt="2020-03-01T22:17:04.457" v="24" actId="478"/>
          <ac:spMkLst>
            <pc:docMk/>
            <pc:sldMk cId="2993111047" sldId="268"/>
            <ac:spMk id="3" creationId="{00000000-0000-0000-0000-000000000000}"/>
          </ac:spMkLst>
        </pc:spChg>
        <pc:picChg chg="add mod">
          <ac:chgData name="Paul Kazalski" userId="e0d56db0efe05b86" providerId="LiveId" clId="{049199AE-E780-4646-A4C5-C3B4A0886A89}" dt="2020-03-01T22:22:25.108" v="84" actId="1076"/>
          <ac:picMkLst>
            <pc:docMk/>
            <pc:sldMk cId="2993111047" sldId="268"/>
            <ac:picMk id="4" creationId="{5DDA3CA6-A628-4D89-BE30-EE69F12D9643}"/>
          </ac:picMkLst>
        </pc:picChg>
      </pc:sldChg>
      <pc:sldChg chg="del">
        <pc:chgData name="Paul Kazalski" userId="e0d56db0efe05b86" providerId="LiveId" clId="{049199AE-E780-4646-A4C5-C3B4A0886A89}" dt="2020-03-01T22:17:50.974" v="71" actId="47"/>
        <pc:sldMkLst>
          <pc:docMk/>
          <pc:sldMk cId="4078798235" sldId="269"/>
        </pc:sldMkLst>
      </pc:sldChg>
      <pc:sldChg chg="del">
        <pc:chgData name="Paul Kazalski" userId="e0d56db0efe05b86" providerId="LiveId" clId="{049199AE-E780-4646-A4C5-C3B4A0886A89}" dt="2020-03-01T22:17:52.501" v="72" actId="47"/>
        <pc:sldMkLst>
          <pc:docMk/>
          <pc:sldMk cId="1864551520" sldId="270"/>
        </pc:sldMkLst>
      </pc:sldChg>
      <pc:sldChg chg="del">
        <pc:chgData name="Paul Kazalski" userId="e0d56db0efe05b86" providerId="LiveId" clId="{049199AE-E780-4646-A4C5-C3B4A0886A89}" dt="2020-03-01T22:17:54.315" v="73" actId="47"/>
        <pc:sldMkLst>
          <pc:docMk/>
          <pc:sldMk cId="242861733" sldId="271"/>
        </pc:sldMkLst>
      </pc:sldChg>
      <pc:sldChg chg="addSp delSp modSp mod">
        <pc:chgData name="Paul Kazalski" userId="e0d56db0efe05b86" providerId="LiveId" clId="{049199AE-E780-4646-A4C5-C3B4A0886A89}" dt="2020-03-01T22:20:30.260" v="81" actId="14100"/>
        <pc:sldMkLst>
          <pc:docMk/>
          <pc:sldMk cId="187879053" sldId="273"/>
        </pc:sldMkLst>
        <pc:spChg chg="mod">
          <ac:chgData name="Paul Kazalski" userId="e0d56db0efe05b86" providerId="LiveId" clId="{049199AE-E780-4646-A4C5-C3B4A0886A89}" dt="2020-03-01T22:19:23.402" v="79" actId="14100"/>
          <ac:spMkLst>
            <pc:docMk/>
            <pc:sldMk cId="187879053" sldId="273"/>
            <ac:spMk id="2" creationId="{CCA4BD1C-1949-4E90-8A9B-590A7A80D518}"/>
          </ac:spMkLst>
        </pc:spChg>
        <pc:spChg chg="mod">
          <ac:chgData name="Paul Kazalski" userId="e0d56db0efe05b86" providerId="LiveId" clId="{049199AE-E780-4646-A4C5-C3B4A0886A89}" dt="2020-03-01T22:20:30.260" v="81" actId="14100"/>
          <ac:spMkLst>
            <pc:docMk/>
            <pc:sldMk cId="187879053" sldId="273"/>
            <ac:spMk id="3" creationId="{8BDBA64A-EEAA-48F8-86B2-0B730ED41B52}"/>
          </ac:spMkLst>
        </pc:spChg>
        <pc:spChg chg="add del mod">
          <ac:chgData name="Paul Kazalski" userId="e0d56db0efe05b86" providerId="LiveId" clId="{049199AE-E780-4646-A4C5-C3B4A0886A89}" dt="2020-03-01T22:19:17.228" v="78" actId="478"/>
          <ac:spMkLst>
            <pc:docMk/>
            <pc:sldMk cId="187879053" sldId="273"/>
            <ac:spMk id="4" creationId="{0D67FD06-5920-41FA-88D3-7191B66F1D8F}"/>
          </ac:spMkLst>
        </pc:spChg>
      </pc:sldChg>
      <pc:sldChg chg="modSp mod">
        <pc:chgData name="Paul Kazalski" userId="e0d56db0efe05b86" providerId="LiveId" clId="{049199AE-E780-4646-A4C5-C3B4A0886A89}" dt="2020-03-01T22:19:49.282" v="80" actId="14100"/>
        <pc:sldMkLst>
          <pc:docMk/>
          <pc:sldMk cId="3571073391" sldId="275"/>
        </pc:sldMkLst>
        <pc:spChg chg="mod">
          <ac:chgData name="Paul Kazalski" userId="e0d56db0efe05b86" providerId="LiveId" clId="{049199AE-E780-4646-A4C5-C3B4A0886A89}" dt="2020-03-01T22:19:49.282" v="80" actId="14100"/>
          <ac:spMkLst>
            <pc:docMk/>
            <pc:sldMk cId="3571073391" sldId="275"/>
            <ac:spMk id="3" creationId="{135A03FB-3123-4A81-A733-AC95B03C30D2}"/>
          </ac:spMkLst>
        </pc:spChg>
      </pc:sldChg>
      <pc:sldChg chg="addSp delSp modSp add mod">
        <pc:chgData name="Paul Kazalski" userId="e0d56db0efe05b86" providerId="LiveId" clId="{049199AE-E780-4646-A4C5-C3B4A0886A89}" dt="2020-03-01T22:27:33.566" v="303" actId="20577"/>
        <pc:sldMkLst>
          <pc:docMk/>
          <pc:sldMk cId="1230265582" sldId="276"/>
        </pc:sldMkLst>
        <pc:spChg chg="mod">
          <ac:chgData name="Paul Kazalski" userId="e0d56db0efe05b86" providerId="LiveId" clId="{049199AE-E780-4646-A4C5-C3B4A0886A89}" dt="2020-03-01T22:17:25.007" v="52" actId="1076"/>
          <ac:spMkLst>
            <pc:docMk/>
            <pc:sldMk cId="1230265582" sldId="276"/>
            <ac:spMk id="2" creationId="{EA3A8583-F73D-4427-8113-047701A4FC4B}"/>
          </ac:spMkLst>
        </pc:spChg>
        <pc:spChg chg="del">
          <ac:chgData name="Paul Kazalski" userId="e0d56db0efe05b86" providerId="LiveId" clId="{049199AE-E780-4646-A4C5-C3B4A0886A89}" dt="2020-03-01T22:17:27.360" v="53" actId="478"/>
          <ac:spMkLst>
            <pc:docMk/>
            <pc:sldMk cId="1230265582" sldId="276"/>
            <ac:spMk id="3" creationId="{A253BB59-0CA4-4951-966D-BF0F0F265BCA}"/>
          </ac:spMkLst>
        </pc:spChg>
        <pc:spChg chg="add mod">
          <ac:chgData name="Paul Kazalski" userId="e0d56db0efe05b86" providerId="LiveId" clId="{049199AE-E780-4646-A4C5-C3B4A0886A89}" dt="2020-03-01T22:26:15.754" v="133" actId="14100"/>
          <ac:spMkLst>
            <pc:docMk/>
            <pc:sldMk cId="1230265582" sldId="276"/>
            <ac:spMk id="8" creationId="{15F852B4-C843-4B8D-A849-2862E3E1C444}"/>
          </ac:spMkLst>
        </pc:spChg>
        <pc:spChg chg="add mod">
          <ac:chgData name="Paul Kazalski" userId="e0d56db0efe05b86" providerId="LiveId" clId="{049199AE-E780-4646-A4C5-C3B4A0886A89}" dt="2020-03-01T22:27:33.566" v="303" actId="20577"/>
          <ac:spMkLst>
            <pc:docMk/>
            <pc:sldMk cId="1230265582" sldId="276"/>
            <ac:spMk id="9" creationId="{B4FEDAC6-3C76-4F80-82D8-42F7BA0774C2}"/>
          </ac:spMkLst>
        </pc:spChg>
        <pc:picChg chg="add mod">
          <ac:chgData name="Paul Kazalski" userId="e0d56db0efe05b86" providerId="LiveId" clId="{049199AE-E780-4646-A4C5-C3B4A0886A89}" dt="2020-03-01T22:25:01.898" v="100" actId="1076"/>
          <ac:picMkLst>
            <pc:docMk/>
            <pc:sldMk cId="1230265582" sldId="276"/>
            <ac:picMk id="4" creationId="{DE173118-CDE6-4129-A511-F0277553191F}"/>
          </ac:picMkLst>
        </pc:picChg>
        <pc:picChg chg="add del mod">
          <ac:chgData name="Paul Kazalski" userId="e0d56db0efe05b86" providerId="LiveId" clId="{049199AE-E780-4646-A4C5-C3B4A0886A89}" dt="2020-03-01T22:23:48.040" v="90" actId="478"/>
          <ac:picMkLst>
            <pc:docMk/>
            <pc:sldMk cId="1230265582" sldId="276"/>
            <ac:picMk id="5" creationId="{386C0E0C-EEF1-4914-8C18-08F0C558DDB6}"/>
          </ac:picMkLst>
        </pc:picChg>
        <pc:picChg chg="add del mod">
          <ac:chgData name="Paul Kazalski" userId="e0d56db0efe05b86" providerId="LiveId" clId="{049199AE-E780-4646-A4C5-C3B4A0886A89}" dt="2020-03-01T22:24:22.367" v="94" actId="478"/>
          <ac:picMkLst>
            <pc:docMk/>
            <pc:sldMk cId="1230265582" sldId="276"/>
            <ac:picMk id="6" creationId="{A13132B9-422B-4E61-BF92-EAC5D3C9AD52}"/>
          </ac:picMkLst>
        </pc:picChg>
        <pc:picChg chg="add mod">
          <ac:chgData name="Paul Kazalski" userId="e0d56db0efe05b86" providerId="LiveId" clId="{049199AE-E780-4646-A4C5-C3B4A0886A89}" dt="2020-03-01T22:25:04.341" v="101" actId="1076"/>
          <ac:picMkLst>
            <pc:docMk/>
            <pc:sldMk cId="1230265582" sldId="276"/>
            <ac:picMk id="7" creationId="{4B9CC7E9-1E04-465B-A51A-8646569ABD75}"/>
          </ac:picMkLst>
        </pc:picChg>
      </pc:sldChg>
      <pc:sldChg chg="addSp delSp modSp add mod">
        <pc:chgData name="Paul Kazalski" userId="e0d56db0efe05b86" providerId="LiveId" clId="{049199AE-E780-4646-A4C5-C3B4A0886A89}" dt="2020-03-01T22:29:55.183" v="316" actId="1076"/>
        <pc:sldMkLst>
          <pc:docMk/>
          <pc:sldMk cId="2481236189" sldId="277"/>
        </pc:sldMkLst>
        <pc:spChg chg="mod">
          <ac:chgData name="Paul Kazalski" userId="e0d56db0efe05b86" providerId="LiveId" clId="{049199AE-E780-4646-A4C5-C3B4A0886A89}" dt="2020-03-01T22:17:44.916" v="69" actId="1076"/>
          <ac:spMkLst>
            <pc:docMk/>
            <pc:sldMk cId="2481236189" sldId="277"/>
            <ac:spMk id="2" creationId="{95E27D87-2783-4FF4-A53A-A6B2B0F29E85}"/>
          </ac:spMkLst>
        </pc:spChg>
        <pc:spChg chg="del">
          <ac:chgData name="Paul Kazalski" userId="e0d56db0efe05b86" providerId="LiveId" clId="{049199AE-E780-4646-A4C5-C3B4A0886A89}" dt="2020-03-01T22:17:46.949" v="70" actId="478"/>
          <ac:spMkLst>
            <pc:docMk/>
            <pc:sldMk cId="2481236189" sldId="277"/>
            <ac:spMk id="3" creationId="{6555C32E-DF58-402C-84DE-5DB57A41ED28}"/>
          </ac:spMkLst>
        </pc:spChg>
        <pc:picChg chg="add mod">
          <ac:chgData name="Paul Kazalski" userId="e0d56db0efe05b86" providerId="LiveId" clId="{049199AE-E780-4646-A4C5-C3B4A0886A89}" dt="2020-03-01T22:28:41.253" v="307" actId="1076"/>
          <ac:picMkLst>
            <pc:docMk/>
            <pc:sldMk cId="2481236189" sldId="277"/>
            <ac:picMk id="4" creationId="{6A28FB72-82FA-446A-9CFD-0D3B9BD4FFD5}"/>
          </ac:picMkLst>
        </pc:picChg>
        <pc:picChg chg="add mod">
          <ac:chgData name="Paul Kazalski" userId="e0d56db0efe05b86" providerId="LiveId" clId="{049199AE-E780-4646-A4C5-C3B4A0886A89}" dt="2020-03-01T22:29:55.183" v="316" actId="1076"/>
          <ac:picMkLst>
            <pc:docMk/>
            <pc:sldMk cId="2481236189" sldId="277"/>
            <ac:picMk id="5" creationId="{780AF766-8097-4E11-A7AC-A0E760212E24}"/>
          </ac:picMkLst>
        </pc:picChg>
      </pc:sldChg>
      <pc:sldChg chg="add del">
        <pc:chgData name="Paul Kazalski" userId="e0d56db0efe05b86" providerId="LiveId" clId="{049199AE-E780-4646-A4C5-C3B4A0886A89}" dt="2020-03-01T22:29:01.174" v="310" actId="47"/>
        <pc:sldMkLst>
          <pc:docMk/>
          <pc:sldMk cId="931681915" sldId="278"/>
        </pc:sldMkLst>
      </pc:sldChg>
      <pc:sldChg chg="delSp add del mod">
        <pc:chgData name="Paul Kazalski" userId="e0d56db0efe05b86" providerId="LiveId" clId="{049199AE-E780-4646-A4C5-C3B4A0886A89}" dt="2020-03-01T22:30:26.788" v="317" actId="47"/>
        <pc:sldMkLst>
          <pc:docMk/>
          <pc:sldMk cId="3235936531" sldId="279"/>
        </pc:sldMkLst>
        <pc:picChg chg="del">
          <ac:chgData name="Paul Kazalski" userId="e0d56db0efe05b86" providerId="LiveId" clId="{049199AE-E780-4646-A4C5-C3B4A0886A89}" dt="2020-03-01T22:29:03.717" v="311" actId="478"/>
          <ac:picMkLst>
            <pc:docMk/>
            <pc:sldMk cId="3235936531" sldId="279"/>
            <ac:picMk id="4" creationId="{6A28FB72-82FA-446A-9CFD-0D3B9BD4FFD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.kazalski\Desktop\Point%20Gi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Cumulative</a:t>
            </a:r>
            <a:r>
              <a:rPr lang="en-US" sz="1800" baseline="0"/>
              <a:t> Distribution Function </a:t>
            </a:r>
          </a:p>
          <a:p>
            <a:pPr>
              <a:defRPr sz="1800"/>
            </a:pPr>
            <a:r>
              <a:rPr lang="en-US" sz="1800" baseline="0"/>
              <a:t>of Points Scored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520067421871478E-2"/>
          <c:y val="0.19136966092169352"/>
          <c:w val="0.89886194897720628"/>
          <c:h val="0.61811685341014933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Sheet1!$D$2:$D$13</c:f>
              <c:numCache>
                <c:formatCode>0.0000</c:formatCode>
                <c:ptCount val="12"/>
                <c:pt idx="0">
                  <c:v>8.3333333333333329E-2</c:v>
                </c:pt>
                <c:pt idx="1">
                  <c:v>0.16666666666666666</c:v>
                </c:pt>
                <c:pt idx="2">
                  <c:v>0.25</c:v>
                </c:pt>
                <c:pt idx="3">
                  <c:v>0.33333333333333331</c:v>
                </c:pt>
                <c:pt idx="4">
                  <c:v>0.41666666666666663</c:v>
                </c:pt>
                <c:pt idx="5">
                  <c:v>0.49999999999999994</c:v>
                </c:pt>
                <c:pt idx="6">
                  <c:v>0.58333333333333326</c:v>
                </c:pt>
                <c:pt idx="7">
                  <c:v>0.66666666666666663</c:v>
                </c:pt>
                <c:pt idx="8">
                  <c:v>0.75</c:v>
                </c:pt>
                <c:pt idx="9">
                  <c:v>0.83333333333333337</c:v>
                </c:pt>
                <c:pt idx="10">
                  <c:v>0.91666666666666674</c:v>
                </c:pt>
                <c:pt idx="11">
                  <c:v>1</c:v>
                </c:pt>
              </c:numCache>
            </c:numRef>
          </c:cat>
          <c:val>
            <c:numRef>
              <c:f>Sheet1!$E$2:$E$13</c:f>
              <c:numCache>
                <c:formatCode>0.0000</c:formatCode>
                <c:ptCount val="12"/>
                <c:pt idx="0">
                  <c:v>1.6666666666666666E-2</c:v>
                </c:pt>
                <c:pt idx="1">
                  <c:v>3.3333333333333333E-2</c:v>
                </c:pt>
                <c:pt idx="2">
                  <c:v>5.8333333333333334E-2</c:v>
                </c:pt>
                <c:pt idx="3">
                  <c:v>9.166666666666666E-2</c:v>
                </c:pt>
                <c:pt idx="4">
                  <c:v>0.13333333333333333</c:v>
                </c:pt>
                <c:pt idx="5">
                  <c:v>0.18333333333333332</c:v>
                </c:pt>
                <c:pt idx="6">
                  <c:v>0.25</c:v>
                </c:pt>
                <c:pt idx="7">
                  <c:v>0.33333333333333331</c:v>
                </c:pt>
                <c:pt idx="8">
                  <c:v>0.45833333333333331</c:v>
                </c:pt>
                <c:pt idx="9">
                  <c:v>0.6166666666666667</c:v>
                </c:pt>
                <c:pt idx="10">
                  <c:v>0.80833333333333335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E-44FA-9334-001350C42B6C}"/>
            </c:ext>
          </c:extLst>
        </c:ser>
        <c:ser>
          <c:idx val="1"/>
          <c:order val="1"/>
          <c:tx>
            <c:v>"Perfect"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Sheet1!$H$2:$H$13</c:f>
              <c:numCache>
                <c:formatCode>0.0000</c:formatCode>
                <c:ptCount val="12"/>
                <c:pt idx="0">
                  <c:v>8.3333333333333329E-2</c:v>
                </c:pt>
                <c:pt idx="1">
                  <c:v>0.16666666666666666</c:v>
                </c:pt>
                <c:pt idx="2">
                  <c:v>0.25</c:v>
                </c:pt>
                <c:pt idx="3">
                  <c:v>0.33333333333333331</c:v>
                </c:pt>
                <c:pt idx="4">
                  <c:v>0.41666666666666669</c:v>
                </c:pt>
                <c:pt idx="5">
                  <c:v>0.5</c:v>
                </c:pt>
                <c:pt idx="6">
                  <c:v>0.58333333333333337</c:v>
                </c:pt>
                <c:pt idx="7">
                  <c:v>0.66666666666666663</c:v>
                </c:pt>
                <c:pt idx="8">
                  <c:v>0.75</c:v>
                </c:pt>
                <c:pt idx="9">
                  <c:v>0.83333333333333337</c:v>
                </c:pt>
                <c:pt idx="10">
                  <c:v>0.91666666666666663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EE-44FA-9334-001350C42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6847792"/>
        <c:axId val="516389520"/>
      </c:barChart>
      <c:catAx>
        <c:axId val="1066847792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89520"/>
        <c:crosses val="autoZero"/>
        <c:auto val="1"/>
        <c:lblAlgn val="ctr"/>
        <c:lblOffset val="100"/>
        <c:noMultiLvlLbl val="0"/>
      </c:catAx>
      <c:valAx>
        <c:axId val="516389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8477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wnba/years/XXXX_per_game.html" TargetMode="External"/><Relationship Id="rId2" Type="http://schemas.openxmlformats.org/officeDocument/2006/relationships/hyperlink" Target="https://www.basketball-referen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sketball-reference.com/gleague/teams/YYY/XXXX.html" TargetMode="External"/><Relationship Id="rId4" Type="http://schemas.openxmlformats.org/officeDocument/2006/relationships/hyperlink" Target="https://www.basketball-reference.com/leagues/NBA_XXXX_per_gam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- JAM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February 23</a:t>
            </a:r>
            <a:r>
              <a:rPr lang="en-US" baseline="30000" dirty="0"/>
              <a:t>rd</a:t>
            </a:r>
            <a:r>
              <a:rPr lang="en-US" dirty="0"/>
              <a:t> 2020</a:t>
            </a:r>
          </a:p>
          <a:p>
            <a:r>
              <a:rPr lang="en-US" dirty="0"/>
              <a:t>Rand Barclay, Will Giordano, Paul Kazalski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685800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6858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NBA game commonly has an unequal distribution of points among team players</a:t>
            </a:r>
          </a:p>
          <a:p>
            <a:r>
              <a:rPr lang="en-US" dirty="0"/>
              <a:t>We investigate:</a:t>
            </a:r>
          </a:p>
          <a:p>
            <a:pPr lvl="1"/>
            <a:r>
              <a:rPr lang="en-US" dirty="0"/>
              <a:t>Is this an NBA trend or is this point distribution general to basketball?</a:t>
            </a:r>
          </a:p>
          <a:p>
            <a:pPr lvl="1"/>
            <a:r>
              <a:rPr lang="en-US" dirty="0"/>
              <a:t>Does a higher inequality of points contribute to more winning?</a:t>
            </a:r>
          </a:p>
          <a:p>
            <a:r>
              <a:rPr lang="en-US" dirty="0"/>
              <a:t>Our proposal:</a:t>
            </a:r>
          </a:p>
          <a:p>
            <a:pPr lvl="1"/>
            <a:r>
              <a:rPr lang="en-US" dirty="0"/>
              <a:t>G</a:t>
            </a:r>
            <a:r>
              <a:rPr lang="en-US" baseline="-25000" dirty="0"/>
              <a:t>P</a:t>
            </a:r>
            <a:r>
              <a:rPr lang="en-US" dirty="0"/>
              <a:t> represents the point maldistribution for a team.</a:t>
            </a:r>
          </a:p>
          <a:p>
            <a:pPr lvl="1"/>
            <a:r>
              <a:rPr lang="en-US" dirty="0"/>
              <a:t>Compare G</a:t>
            </a:r>
            <a:r>
              <a:rPr lang="en-US" baseline="-25000" dirty="0"/>
              <a:t>P</a:t>
            </a:r>
            <a:r>
              <a:rPr lang="en-US" dirty="0"/>
              <a:t>’s to teams within a league</a:t>
            </a:r>
          </a:p>
          <a:p>
            <a:pPr lvl="1"/>
            <a:r>
              <a:rPr lang="en-US" dirty="0"/>
              <a:t>Compare G</a:t>
            </a:r>
            <a:r>
              <a:rPr lang="en-US" baseline="-25000" dirty="0"/>
              <a:t>P</a:t>
            </a:r>
            <a:r>
              <a:rPr lang="en-US" dirty="0"/>
              <a:t>’s of the NBA to G</a:t>
            </a:r>
            <a:r>
              <a:rPr lang="en-US" baseline="-25000" dirty="0"/>
              <a:t>B</a:t>
            </a:r>
            <a:r>
              <a:rPr lang="en-US" dirty="0"/>
              <a:t> in other leagues</a:t>
            </a:r>
          </a:p>
          <a:p>
            <a:pPr lvl="1"/>
            <a:r>
              <a:rPr lang="en-US" dirty="0"/>
              <a:t>Compare the G</a:t>
            </a:r>
            <a:r>
              <a:rPr lang="en-US" baseline="-25000" dirty="0"/>
              <a:t>P</a:t>
            </a:r>
            <a:r>
              <a:rPr lang="en-US" dirty="0"/>
              <a:t>’s of the NBA over time.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FBBE1-EC11-42A7-A6FC-240734C6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295400"/>
            <a:ext cx="3178233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F1486-5B15-46D3-8B4F-B7666D7AF15B}"/>
              </a:ext>
            </a:extLst>
          </p:cNvPr>
          <p:cNvSpPr txBox="1"/>
          <p:nvPr/>
        </p:nvSpPr>
        <p:spPr>
          <a:xfrm>
            <a:off x="8458200" y="4191000"/>
            <a:ext cx="3178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Pictured: Bernie Sanders, A U.S. senator who scorns inequality of wealth, playing basketball. But how does he feel about unequal point distributions??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4871-68B9-43D5-BADD-9C2D0B94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baseline="-25000" dirty="0"/>
              <a:t>P</a:t>
            </a:r>
            <a:r>
              <a:rPr lang="en-US" dirty="0"/>
              <a:t> , the Gini Coefficient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772E-CB4D-4742-B952-6CEAEF43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5486400" cy="342900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Gini coefficients are used to determine how unequal a distribution is.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graph shows to cumulative distribution functions (</a:t>
            </a:r>
            <a:r>
              <a:rPr lang="en-US" sz="2000" dirty="0" err="1"/>
              <a:t>cdfs</a:t>
            </a:r>
            <a:r>
              <a:rPr lang="en-US" sz="2000" dirty="0"/>
              <a:t>) of points in a typical basketball game.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Blue: the </a:t>
            </a:r>
            <a:r>
              <a:rPr lang="en-US" sz="2000" dirty="0" err="1"/>
              <a:t>cdf</a:t>
            </a:r>
            <a:r>
              <a:rPr lang="en-US" sz="2000" dirty="0"/>
              <a:t> of sample data, shown below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Orange: the </a:t>
            </a:r>
            <a:r>
              <a:rPr lang="en-US" sz="2000" dirty="0" err="1"/>
              <a:t>cdf</a:t>
            </a:r>
            <a:r>
              <a:rPr lang="en-US" sz="2000" dirty="0"/>
              <a:t> of a team that has a perfectly even distribution of points.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Gp</a:t>
            </a:r>
            <a:r>
              <a:rPr lang="en-US" sz="2000" dirty="0"/>
              <a:t> measures the ratio between the two </a:t>
            </a:r>
            <a:r>
              <a:rPr lang="en-US" sz="2000" dirty="0" err="1"/>
              <a:t>cdfs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446C0E-7D12-434F-861A-7B3956AA2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57434"/>
              </p:ext>
            </p:extLst>
          </p:nvPr>
        </p:nvGraphicFramePr>
        <p:xfrm>
          <a:off x="6248400" y="1676400"/>
          <a:ext cx="536816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4AA6AB-8A96-422D-9418-56BD44D8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9" y="5334000"/>
            <a:ext cx="10262271" cy="139856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363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BD1C-1949-4E90-8A9B-590A7A8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762000"/>
          </a:xfrm>
        </p:spPr>
        <p:txBody>
          <a:bodyPr/>
          <a:lstStyle/>
          <a:p>
            <a:r>
              <a:rPr lang="en-US" dirty="0"/>
              <a:t>Mathematics for G</a:t>
            </a:r>
            <a:r>
              <a:rPr lang="en-US" baseline="-25000" dirty="0"/>
              <a:t>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BA64A-EEAA-48F8-86B2-0B730ED41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24000"/>
                <a:ext cx="6629400" cy="4495800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𝑝𝑒𝑟𝑓𝑒𝑐𝑡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𝑝𝑙𝑎𝑦𝑒𝑟𝑠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𝑝𝑙𝑎𝑦𝑒𝑟𝑠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Perfect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𝑝𝑙𝑎𝑦𝑒𝑟𝑠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𝑝𝑙𝑎𝑦𝑒𝑟𝑠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BA64A-EEAA-48F8-86B2-0B730ED41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24000"/>
                <a:ext cx="6629400" cy="4495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73C4-8209-4FA5-95DC-01AE3C51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F291-07FE-4141-AAB2-8CEE0BD7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419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comes from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https://www.basketball-reference.com/</a:t>
            </a:r>
            <a:endParaRPr lang="en-US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WNBA data comes from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https://www.basketball-reference.com/wnba/years/XXXX_per_game.html</a:t>
            </a:r>
            <a:endParaRPr lang="en-US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/>
              <a:t>XXXX is a year of our choosing</a:t>
            </a:r>
          </a:p>
          <a:p>
            <a:pPr>
              <a:spcAft>
                <a:spcPts val="600"/>
              </a:spcAft>
            </a:pPr>
            <a:r>
              <a:rPr lang="en-US" dirty="0"/>
              <a:t>NBA data comes from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https://www.basketball-reference.com/leagues/NBA_XXXX_per_game.html</a:t>
            </a:r>
            <a:endParaRPr lang="en-US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/>
              <a:t>XXXX is a year of our choosing</a:t>
            </a:r>
          </a:p>
          <a:p>
            <a:pPr>
              <a:spcAft>
                <a:spcPts val="600"/>
              </a:spcAft>
            </a:pPr>
            <a:r>
              <a:rPr lang="en-US" dirty="0"/>
              <a:t>G-league data comes from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https://www.basketball-reference.com/gleague/teams/YYY/XXXX.html</a:t>
            </a:r>
            <a:endParaRPr lang="en-US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/>
              <a:t>YYY is a team of our choosing and XXXX is a year of our choosing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2B9E-6EED-4E23-8267-D1570C61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ETL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03FB-3123-4A81-A733-AC95B03C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7467600" cy="4343400"/>
          </a:xfrm>
        </p:spPr>
        <p:txBody>
          <a:bodyPr/>
          <a:lstStyle/>
          <a:p>
            <a:r>
              <a:rPr lang="en-US" dirty="0"/>
              <a:t>All data scraped using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Data is transferred using Pandas</a:t>
            </a:r>
          </a:p>
          <a:p>
            <a:pPr lvl="1"/>
            <a:r>
              <a:rPr lang="en-US" dirty="0"/>
              <a:t>Written into .csv files as redundant data storage method</a:t>
            </a:r>
          </a:p>
          <a:p>
            <a:r>
              <a:rPr lang="en-US" dirty="0"/>
              <a:t>Data loaded into MongoDB</a:t>
            </a:r>
          </a:p>
          <a:p>
            <a:pPr lvl="1"/>
            <a:r>
              <a:rPr lang="en-US" dirty="0"/>
              <a:t>There may be exceptions to our data – injuries, trades, load management, that make unstructured databases desirable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838199"/>
          </a:xfrm>
        </p:spPr>
        <p:txBody>
          <a:bodyPr/>
          <a:lstStyle/>
          <a:p>
            <a:r>
              <a:rPr lang="en-US" dirty="0"/>
              <a:t>Beautiful Soup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3CA6-A628-4D89-BE30-EE69F12D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47800"/>
            <a:ext cx="10134600" cy="46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8583-F73D-4427-8113-047701A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0"/>
            <a:ext cx="10058400" cy="838199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3118-CDE6-4129-A511-F0277553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3009900" cy="4722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CC7E9-1E04-465B-A51A-8646569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209800"/>
            <a:ext cx="7579293" cy="278227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F852B4-C843-4B8D-A849-2862E3E1C444}"/>
              </a:ext>
            </a:extLst>
          </p:cNvPr>
          <p:cNvSpPr/>
          <p:nvPr/>
        </p:nvSpPr>
        <p:spPr>
          <a:xfrm>
            <a:off x="3810000" y="4170784"/>
            <a:ext cx="1447800" cy="934616"/>
          </a:xfrm>
          <a:prstGeom prst="ellipse">
            <a:avLst/>
          </a:prstGeom>
          <a:solidFill>
            <a:schemeClr val="accent4">
              <a:lumMod val="50000"/>
              <a:lumOff val="50000"/>
              <a:alpha val="0"/>
            </a:schemeClr>
          </a:solidFill>
          <a:ln w="254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EDAC6-3C76-4F80-82D8-42F7BA0774C2}"/>
              </a:ext>
            </a:extLst>
          </p:cNvPr>
          <p:cNvSpPr txBox="1"/>
          <p:nvPr/>
        </p:nvSpPr>
        <p:spPr>
          <a:xfrm>
            <a:off x="4191000" y="54102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names happen during trades.</a:t>
            </a:r>
          </a:p>
          <a:p>
            <a:r>
              <a:rPr lang="en-US" dirty="0"/>
              <a:t>This doesn’t impact our results when we create </a:t>
            </a:r>
          </a:p>
          <a:p>
            <a:r>
              <a:rPr lang="en-US" dirty="0" err="1"/>
              <a:t>DataFrames</a:t>
            </a:r>
            <a:r>
              <a:rPr lang="en-US" dirty="0"/>
              <a:t> per team.</a:t>
            </a:r>
          </a:p>
        </p:txBody>
      </p:sp>
    </p:spTree>
    <p:extLst>
      <p:ext uri="{BB962C8B-B14F-4D97-AF65-F5344CB8AC3E}">
        <p14:creationId xmlns:p14="http://schemas.microsoft.com/office/powerpoint/2010/main" val="12302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7D87-2783-4FF4-A53A-A6B2B0F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0"/>
            <a:ext cx="10058400" cy="838199"/>
          </a:xfrm>
        </p:spPr>
        <p:txBody>
          <a:bodyPr/>
          <a:lstStyle/>
          <a:p>
            <a:r>
              <a:rPr lang="en-US" dirty="0"/>
              <a:t>MongoDB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8FB72-82FA-446A-9CFD-0D3B9BD4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47800"/>
            <a:ext cx="9345329" cy="4944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AF766-8097-4E11-A7AC-A0E76021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3800"/>
            <a:ext cx="10802877" cy="29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204</TotalTime>
  <Words>404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Franklin Gothic Medium</vt:lpstr>
      <vt:lpstr>Impact</vt:lpstr>
      <vt:lpstr>Basketball 16x9</vt:lpstr>
      <vt:lpstr>ETL - JAM</vt:lpstr>
      <vt:lpstr>Project Scope</vt:lpstr>
      <vt:lpstr>GP , the Gini Coefficient of Points</vt:lpstr>
      <vt:lpstr>Mathematics for GP</vt:lpstr>
      <vt:lpstr>Data Sources</vt:lpstr>
      <vt:lpstr>Data ETL Methods</vt:lpstr>
      <vt:lpstr>Beautiful Soup Output</vt:lpstr>
      <vt:lpstr>Pandas DataFrame Output</vt:lpstr>
      <vt:lpstr>MongoDB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- JAM</dc:title>
  <dc:creator>Paul Kazalski</dc:creator>
  <cp:lastModifiedBy>Paul Kazalski</cp:lastModifiedBy>
  <cp:revision>4</cp:revision>
  <dcterms:created xsi:type="dcterms:W3CDTF">2020-03-01T19:05:38Z</dcterms:created>
  <dcterms:modified xsi:type="dcterms:W3CDTF">2020-03-01T22:30:37Z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