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9"/>
  </p:notesMasterIdLst>
  <p:sldIdLst>
    <p:sldId id="279" r:id="rId2"/>
    <p:sldId id="285" r:id="rId3"/>
    <p:sldId id="280" r:id="rId4"/>
    <p:sldId id="281" r:id="rId5"/>
    <p:sldId id="286" r:id="rId6"/>
    <p:sldId id="282" r:id="rId7"/>
    <p:sldId id="283"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5439" autoAdjust="0"/>
  </p:normalViewPr>
  <p:slideViewPr>
    <p:cSldViewPr>
      <p:cViewPr varScale="1">
        <p:scale>
          <a:sx n="86" d="100"/>
          <a:sy n="86" d="100"/>
        </p:scale>
        <p:origin x="1278" y="120"/>
      </p:cViewPr>
      <p:guideLst>
        <p:guide orient="horz" pos="2160"/>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bah" userId="5d15f902ef48dd4d" providerId="LiveId" clId="{FD010814-DD37-43C9-9AE9-FC6C7444D1BB}"/>
    <pc:docChg chg="modSld">
      <pc:chgData name="Paul Abah" userId="5d15f902ef48dd4d" providerId="LiveId" clId="{FD010814-DD37-43C9-9AE9-FC6C7444D1BB}" dt="2023-09-24T15:30:18.350" v="60"/>
      <pc:docMkLst>
        <pc:docMk/>
      </pc:docMkLst>
      <pc:sldChg chg="modAnim">
        <pc:chgData name="Paul Abah" userId="5d15f902ef48dd4d" providerId="LiveId" clId="{FD010814-DD37-43C9-9AE9-FC6C7444D1BB}" dt="2023-09-24T15:26:36.559" v="58"/>
        <pc:sldMkLst>
          <pc:docMk/>
          <pc:sldMk cId="258270571" sldId="280"/>
        </pc:sldMkLst>
      </pc:sldChg>
      <pc:sldChg chg="modAnim">
        <pc:chgData name="Paul Abah" userId="5d15f902ef48dd4d" providerId="LiveId" clId="{FD010814-DD37-43C9-9AE9-FC6C7444D1BB}" dt="2023-09-24T15:30:18.350" v="60"/>
        <pc:sldMkLst>
          <pc:docMk/>
          <pc:sldMk cId="688623979" sldId="281"/>
        </pc:sldMkLst>
      </pc:sldChg>
      <pc:sldChg chg="modAnim">
        <pc:chgData name="Paul Abah" userId="5d15f902ef48dd4d" providerId="LiveId" clId="{FD010814-DD37-43C9-9AE9-FC6C7444D1BB}" dt="2023-09-24T15:25:07.894" v="21"/>
        <pc:sldMkLst>
          <pc:docMk/>
          <pc:sldMk cId="227692891" sldId="282"/>
        </pc:sldMkLst>
      </pc:sldChg>
      <pc:sldChg chg="modSp mod">
        <pc:chgData name="Paul Abah" userId="5d15f902ef48dd4d" providerId="LiveId" clId="{FD010814-DD37-43C9-9AE9-FC6C7444D1BB}" dt="2023-09-24T15:25:47.949" v="51" actId="20577"/>
        <pc:sldMkLst>
          <pc:docMk/>
          <pc:sldMk cId="219488293" sldId="285"/>
        </pc:sldMkLst>
        <pc:spChg chg="mod">
          <ac:chgData name="Paul Abah" userId="5d15f902ef48dd4d" providerId="LiveId" clId="{FD010814-DD37-43C9-9AE9-FC6C7444D1BB}" dt="2023-09-24T15:25:47.949" v="51" actId="20577"/>
          <ac:spMkLst>
            <pc:docMk/>
            <pc:sldMk cId="219488293" sldId="285"/>
            <ac:spMk id="3" creationId="{033CA4F5-6FDF-054E-C472-6EDF3F8383CA}"/>
          </ac:spMkLst>
        </pc:spChg>
      </pc:sldChg>
      <pc:sldChg chg="modAnim">
        <pc:chgData name="Paul Abah" userId="5d15f902ef48dd4d" providerId="LiveId" clId="{FD010814-DD37-43C9-9AE9-FC6C7444D1BB}" dt="2023-09-24T15:23:22.780" v="4"/>
        <pc:sldMkLst>
          <pc:docMk/>
          <pc:sldMk cId="3928906559"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94974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29102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2396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37135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80669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4" name="Text Placeholder 3"/>
          <p:cNvSpPr>
            <a:spLocks noGrp="1"/>
          </p:cNvSpPr>
          <p:nvPr>
            <p:ph type="body" sz="half" idx="13"/>
          </p:nvPr>
        </p:nvSpPr>
        <p:spPr>
          <a:xfrm>
            <a:off x="1929898" y="3771174"/>
            <a:ext cx="7277753"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
        <p:nvSpPr>
          <p:cNvPr id="13" name="TextBox 12"/>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99144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41250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2661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4340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45341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1328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78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8492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7170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55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3071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3615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3"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4"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5404F2-BE9A-4460-8815-8F645183555F}" type="datetimeFigureOut">
              <a:rPr lang="en-US" smtClean="0"/>
              <a:pPr/>
              <a:t>9/24/2023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283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5396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5404F2-BE9A-4460-8815-8F645183555F}" type="datetimeFigureOut">
              <a:rPr lang="en-US" smtClean="0"/>
              <a:pPr/>
              <a:t>9/24/2023</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615850045"/>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C2B-CFA4-B260-B77D-CE77D1CD2A8F}"/>
              </a:ext>
            </a:extLst>
          </p:cNvPr>
          <p:cNvSpPr>
            <a:spLocks noGrp="1"/>
          </p:cNvSpPr>
          <p:nvPr>
            <p:ph type="title"/>
          </p:nvPr>
        </p:nvSpPr>
        <p:spPr>
          <a:xfrm>
            <a:off x="609440" y="836712"/>
            <a:ext cx="10969943" cy="3054843"/>
          </a:xfrm>
        </p:spPr>
        <p:txBody>
          <a:bodyPr/>
          <a:lstStyle/>
          <a:p>
            <a:pPr algn="ctr"/>
            <a:r>
              <a:rPr lang="en-US" sz="9600" dirty="0"/>
              <a:t>Data Visualization and Dashboards with Tableau</a:t>
            </a:r>
            <a:endParaRPr lang="en-CA" sz="9600" dirty="0"/>
          </a:p>
        </p:txBody>
      </p:sp>
      <p:sp>
        <p:nvSpPr>
          <p:cNvPr id="3" name="Title 1">
            <a:extLst>
              <a:ext uri="{FF2B5EF4-FFF2-40B4-BE49-F238E27FC236}">
                <a16:creationId xmlns:a16="http://schemas.microsoft.com/office/drawing/2014/main" id="{F3013E80-D515-1958-B2AD-3A5786CB59E3}"/>
              </a:ext>
            </a:extLst>
          </p:cNvPr>
          <p:cNvSpPr txBox="1">
            <a:spLocks/>
          </p:cNvSpPr>
          <p:nvPr/>
        </p:nvSpPr>
        <p:spPr>
          <a:xfrm>
            <a:off x="8542684" y="5877272"/>
            <a:ext cx="3528392"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dirty="0"/>
              <a:t>Paul Abah</a:t>
            </a:r>
            <a:endParaRPr lang="en-CA" dirty="0"/>
          </a:p>
        </p:txBody>
      </p:sp>
    </p:spTree>
    <p:extLst>
      <p:ext uri="{BB962C8B-B14F-4D97-AF65-F5344CB8AC3E}">
        <p14:creationId xmlns:p14="http://schemas.microsoft.com/office/powerpoint/2010/main" val="103969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A2F3-C4AF-BB9C-786D-B29F544C7078}"/>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033CA4F5-6FDF-054E-C472-6EDF3F8383CA}"/>
              </a:ext>
            </a:extLst>
          </p:cNvPr>
          <p:cNvSpPr>
            <a:spLocks noGrp="1"/>
          </p:cNvSpPr>
          <p:nvPr>
            <p:ph idx="1"/>
          </p:nvPr>
        </p:nvSpPr>
        <p:spPr/>
        <p:txBody>
          <a:bodyPr/>
          <a:lstStyle/>
          <a:p>
            <a:pPr marL="0" indent="0" algn="just">
              <a:buNone/>
            </a:pPr>
            <a:r>
              <a:rPr lang="en-CA" dirty="0"/>
              <a:t>The objective of this project was to c</a:t>
            </a:r>
            <a:r>
              <a:rPr lang="en-US" dirty="0"/>
              <a:t>reate dashboards using various visualizations and insights from data on Real Estate Prices and Incomes across various districts within Canada</a:t>
            </a:r>
            <a:r>
              <a:rPr lang="en-CA" dirty="0"/>
              <a:t>. </a:t>
            </a:r>
          </a:p>
          <a:p>
            <a:pPr marL="0" indent="0" algn="just">
              <a:buNone/>
            </a:pPr>
            <a:endParaRPr lang="en-CA" dirty="0"/>
          </a:p>
          <a:p>
            <a:pPr marL="0" indent="0" algn="just">
              <a:buNone/>
            </a:pPr>
            <a:r>
              <a:rPr lang="en-US" dirty="0"/>
              <a:t>With the insights generated, stakeholders and end users can better understand the changes in real estate prices over the years across various districts in Canada and also see how that compares with changes in earnings over the years as well.</a:t>
            </a:r>
            <a:endParaRPr lang="en-CA" dirty="0"/>
          </a:p>
        </p:txBody>
      </p:sp>
    </p:spTree>
    <p:extLst>
      <p:ext uri="{BB962C8B-B14F-4D97-AF65-F5344CB8AC3E}">
        <p14:creationId xmlns:p14="http://schemas.microsoft.com/office/powerpoint/2010/main" val="21948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322" y="2150165"/>
            <a:ext cx="9898147" cy="4403035"/>
            <a:chOff x="-28575" y="1898650"/>
            <a:chExt cx="9956800" cy="4429126"/>
          </a:xfrm>
          <a:solidFill>
            <a:schemeClr val="tx1">
              <a:lumMod val="75000"/>
              <a:lumOff val="25000"/>
            </a:schemeClr>
          </a:solidFill>
        </p:grpSpPr>
        <p:sp>
          <p:nvSpPr>
            <p:cNvPr id="8" name="Freeform 5"/>
            <p:cNvSpPr>
              <a:spLocks/>
            </p:cNvSpPr>
            <p:nvPr/>
          </p:nvSpPr>
          <p:spPr bwMode="auto">
            <a:xfrm>
              <a:off x="3052763" y="2152650"/>
              <a:ext cx="3460750" cy="3467100"/>
            </a:xfrm>
            <a:custGeom>
              <a:avLst/>
              <a:gdLst>
                <a:gd name="T0" fmla="*/ 522 w 1204"/>
                <a:gd name="T1" fmla="*/ 1077 h 1205"/>
                <a:gd name="T2" fmla="*/ 463 w 1204"/>
                <a:gd name="T3" fmla="*/ 602 h 1205"/>
                <a:gd name="T4" fmla="*/ 692 w 1204"/>
                <a:gd name="T5" fmla="*/ 106 h 1205"/>
                <a:gd name="T6" fmla="*/ 268 w 1204"/>
                <a:gd name="T7" fmla="*/ 0 h 1205"/>
                <a:gd name="T8" fmla="*/ 237 w 1204"/>
                <a:gd name="T9" fmla="*/ 28 h 1205"/>
                <a:gd name="T10" fmla="*/ 616 w 1204"/>
                <a:gd name="T11" fmla="*/ 123 h 1205"/>
                <a:gd name="T12" fmla="*/ 718 w 1204"/>
                <a:gd name="T13" fmla="*/ 427 h 1205"/>
                <a:gd name="T14" fmla="*/ 26 w 1204"/>
                <a:gd name="T15" fmla="*/ 845 h 1205"/>
                <a:gd name="T16" fmla="*/ 475 w 1204"/>
                <a:gd name="T17" fmla="*/ 1205 h 1205"/>
                <a:gd name="T18" fmla="*/ 662 w 1204"/>
                <a:gd name="T19" fmla="*/ 1119 h 1205"/>
                <a:gd name="T20" fmla="*/ 522 w 1204"/>
                <a:gd name="T21" fmla="*/ 107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1205">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8575" y="1898650"/>
              <a:ext cx="1481138" cy="87313"/>
            </a:xfrm>
            <a:custGeom>
              <a:avLst/>
              <a:gdLst>
                <a:gd name="T0" fmla="*/ 0 w 515"/>
                <a:gd name="T1" fmla="*/ 2 h 30"/>
                <a:gd name="T2" fmla="*/ 0 w 515"/>
                <a:gd name="T3" fmla="*/ 23 h 30"/>
                <a:gd name="T4" fmla="*/ 504 w 515"/>
                <a:gd name="T5" fmla="*/ 30 h 30"/>
                <a:gd name="T6" fmla="*/ 515 w 515"/>
                <a:gd name="T7" fmla="*/ 18 h 30"/>
                <a:gd name="T8" fmla="*/ 0 w 515"/>
                <a:gd name="T9" fmla="*/ 2 h 30"/>
              </a:gdLst>
              <a:ahLst/>
              <a:cxnLst>
                <a:cxn ang="0">
                  <a:pos x="T0" y="T1"/>
                </a:cxn>
                <a:cxn ang="0">
                  <a:pos x="T2" y="T3"/>
                </a:cxn>
                <a:cxn ang="0">
                  <a:pos x="T4" y="T5"/>
                </a:cxn>
                <a:cxn ang="0">
                  <a:pos x="T6" y="T7"/>
                </a:cxn>
                <a:cxn ang="0">
                  <a:pos x="T8" y="T9"/>
                </a:cxn>
              </a:cxnLst>
              <a:rect l="0" t="0" r="r" b="b"/>
              <a:pathLst>
                <a:path w="515" h="30">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581150" y="1958975"/>
              <a:ext cx="2084388" cy="247650"/>
            </a:xfrm>
            <a:custGeom>
              <a:avLst/>
              <a:gdLst>
                <a:gd name="T0" fmla="*/ 595 w 725"/>
                <a:gd name="T1" fmla="*/ 43 h 86"/>
                <a:gd name="T2" fmla="*/ 13 w 725"/>
                <a:gd name="T3" fmla="*/ 0 h 86"/>
                <a:gd name="T4" fmla="*/ 0 w 725"/>
                <a:gd name="T5" fmla="*/ 12 h 86"/>
                <a:gd name="T6" fmla="*/ 298 w 725"/>
                <a:gd name="T7" fmla="*/ 36 h 86"/>
                <a:gd name="T8" fmla="*/ 695 w 725"/>
                <a:gd name="T9" fmla="*/ 86 h 86"/>
                <a:gd name="T10" fmla="*/ 725 w 725"/>
                <a:gd name="T11" fmla="*/ 58 h 86"/>
                <a:gd name="T12" fmla="*/ 595 w 725"/>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725" h="86">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826000" y="5472113"/>
              <a:ext cx="5102225" cy="855663"/>
            </a:xfrm>
            <a:custGeom>
              <a:avLst/>
              <a:gdLst>
                <a:gd name="T0" fmla="*/ 1775 w 1775"/>
                <a:gd name="T1" fmla="*/ 213 h 297"/>
                <a:gd name="T2" fmla="*/ 1443 w 1775"/>
                <a:gd name="T3" fmla="*/ 57 h 297"/>
                <a:gd name="T4" fmla="*/ 1397 w 1775"/>
                <a:gd name="T5" fmla="*/ 95 h 297"/>
                <a:gd name="T6" fmla="*/ 205 w 1775"/>
                <a:gd name="T7" fmla="*/ 0 h 297"/>
                <a:gd name="T8" fmla="*/ 0 w 1775"/>
                <a:gd name="T9" fmla="*/ 93 h 297"/>
                <a:gd name="T10" fmla="*/ 309 w 1775"/>
                <a:gd name="T11" fmla="*/ 153 h 297"/>
                <a:gd name="T12" fmla="*/ 1225 w 1775"/>
                <a:gd name="T13" fmla="*/ 235 h 297"/>
                <a:gd name="T14" fmla="*/ 1153 w 1775"/>
                <a:gd name="T15" fmla="*/ 297 h 297"/>
                <a:gd name="T16" fmla="*/ 1775 w 1775"/>
                <a:gd name="T17" fmla="*/ 2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5" h="297">
                  <a:moveTo>
                    <a:pt x="1775" y="213"/>
                  </a:moveTo>
                  <a:cubicBezTo>
                    <a:pt x="1443" y="57"/>
                    <a:pt x="1443" y="57"/>
                    <a:pt x="1443" y="57"/>
                  </a:cubicBezTo>
                  <a:cubicBezTo>
                    <a:pt x="1397" y="95"/>
                    <a:pt x="1397" y="95"/>
                    <a:pt x="1397" y="95"/>
                  </a:cubicBezTo>
                  <a:cubicBezTo>
                    <a:pt x="1397" y="95"/>
                    <a:pt x="730" y="100"/>
                    <a:pt x="205" y="0"/>
                  </a:cubicBezTo>
                  <a:cubicBezTo>
                    <a:pt x="0" y="93"/>
                    <a:pt x="0" y="93"/>
                    <a:pt x="0" y="93"/>
                  </a:cubicBezTo>
                  <a:cubicBezTo>
                    <a:pt x="95" y="117"/>
                    <a:pt x="198" y="138"/>
                    <a:pt x="309" y="153"/>
                  </a:cubicBezTo>
                  <a:cubicBezTo>
                    <a:pt x="859" y="229"/>
                    <a:pt x="1225" y="235"/>
                    <a:pt x="1225" y="235"/>
                  </a:cubicBezTo>
                  <a:cubicBezTo>
                    <a:pt x="1153" y="297"/>
                    <a:pt x="1153" y="297"/>
                    <a:pt x="1153" y="297"/>
                  </a:cubicBezTo>
                  <a:lnTo>
                    <a:pt x="1775" y="2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6142538" y="3733800"/>
            <a:ext cx="1647550" cy="2362279"/>
            <a:chOff x="6285507" y="4056652"/>
            <a:chExt cx="1361612" cy="1952296"/>
          </a:xfrm>
        </p:grpSpPr>
        <p:grpSp>
          <p:nvGrpSpPr>
            <p:cNvPr id="3" name="Group 2"/>
            <p:cNvGrpSpPr/>
            <p:nvPr/>
          </p:nvGrpSpPr>
          <p:grpSpPr>
            <a:xfrm>
              <a:off x="6285507" y="4056652"/>
              <a:ext cx="1361612" cy="1952296"/>
              <a:chOff x="5808789" y="2272281"/>
              <a:chExt cx="1993536" cy="2858355"/>
            </a:xfrm>
          </p:grpSpPr>
          <p:sp>
            <p:nvSpPr>
              <p:cNvPr id="78" name="Rectangle 77"/>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nvGrpSpPr>
              <p:cNvPr id="79" name="Group 78"/>
              <p:cNvGrpSpPr/>
              <p:nvPr/>
            </p:nvGrpSpPr>
            <p:grpSpPr>
              <a:xfrm>
                <a:off x="5808789" y="2272281"/>
                <a:ext cx="1993536" cy="1989348"/>
                <a:chOff x="8140701" y="1890712"/>
                <a:chExt cx="1511300" cy="1508125"/>
              </a:xfrm>
            </p:grpSpPr>
            <p:sp>
              <p:nvSpPr>
                <p:cNvPr id="80"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1"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84" name="TextBox 83"/>
            <p:cNvSpPr txBox="1"/>
            <p:nvPr/>
          </p:nvSpPr>
          <p:spPr>
            <a:xfrm>
              <a:off x="6371735" y="4579222"/>
              <a:ext cx="1189156" cy="381541"/>
            </a:xfrm>
            <a:prstGeom prst="rect">
              <a:avLst/>
            </a:prstGeom>
            <a:noFill/>
          </p:spPr>
          <p:txBody>
            <a:bodyPr wrap="square" rtlCol="0" anchor="ctr">
              <a:spAutoFit/>
            </a:bodyPr>
            <a:lstStyle/>
            <a:p>
              <a:pPr algn="ctr"/>
              <a:r>
                <a:rPr lang="en-US" sz="1200" kern="0" dirty="0">
                  <a:latin typeface="Calibri" panose="020F0502020204030204" pitchFamily="34" charset="0"/>
                  <a:cs typeface="Calibri" panose="020F0502020204030204" pitchFamily="34" charset="0"/>
                </a:rPr>
                <a:t>Create meaningful visualizations</a:t>
              </a:r>
              <a:endParaRPr lang="en-US" sz="1200" dirty="0">
                <a:latin typeface="Calibri" panose="020F0502020204030204" pitchFamily="34" charset="0"/>
                <a:cs typeface="Calibri" panose="020F0502020204030204" pitchFamily="34" charset="0"/>
              </a:endParaRPr>
            </a:p>
          </p:txBody>
        </p:sp>
      </p:grpSp>
      <p:grpSp>
        <p:nvGrpSpPr>
          <p:cNvPr id="86" name="Group 85"/>
          <p:cNvGrpSpPr/>
          <p:nvPr/>
        </p:nvGrpSpPr>
        <p:grpSpPr>
          <a:xfrm>
            <a:off x="2642795" y="3090306"/>
            <a:ext cx="2072109" cy="2227477"/>
            <a:chOff x="6285507" y="4056652"/>
            <a:chExt cx="1361612" cy="1952296"/>
          </a:xfrm>
        </p:grpSpPr>
        <p:grpSp>
          <p:nvGrpSpPr>
            <p:cNvPr id="87" name="Group 86"/>
            <p:cNvGrpSpPr/>
            <p:nvPr/>
          </p:nvGrpSpPr>
          <p:grpSpPr>
            <a:xfrm>
              <a:off x="6285507" y="4056652"/>
              <a:ext cx="1361612" cy="1952296"/>
              <a:chOff x="5808789" y="2272281"/>
              <a:chExt cx="1993536" cy="2858355"/>
            </a:xfrm>
          </p:grpSpPr>
          <p:sp>
            <p:nvSpPr>
              <p:cNvPr id="89" name="Rectangle 88"/>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nvGrpSpPr>
              <p:cNvPr id="90" name="Group 89"/>
              <p:cNvGrpSpPr/>
              <p:nvPr/>
            </p:nvGrpSpPr>
            <p:grpSpPr>
              <a:xfrm>
                <a:off x="5808789" y="2272281"/>
                <a:ext cx="1993536" cy="1989348"/>
                <a:chOff x="8140701" y="1890712"/>
                <a:chExt cx="1511300" cy="1508125"/>
              </a:xfrm>
            </p:grpSpPr>
            <p:sp>
              <p:nvSpPr>
                <p:cNvPr id="91"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2"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88" name="TextBox 87"/>
            <p:cNvSpPr txBox="1"/>
            <p:nvPr/>
          </p:nvSpPr>
          <p:spPr>
            <a:xfrm>
              <a:off x="6371735" y="4567676"/>
              <a:ext cx="1189156" cy="404631"/>
            </a:xfrm>
            <a:prstGeom prst="rect">
              <a:avLst/>
            </a:prstGeom>
            <a:noFill/>
          </p:spPr>
          <p:txBody>
            <a:bodyPr wrap="square" rtlCol="0" anchor="ctr">
              <a:spAutoFit/>
            </a:bodyPr>
            <a:lstStyle/>
            <a:p>
              <a:pPr algn="ctr"/>
              <a:r>
                <a:rPr lang="en-US" sz="1200" kern="0" dirty="0">
                  <a:latin typeface="Calibri" panose="020F0502020204030204" pitchFamily="34" charset="0"/>
                  <a:cs typeface="Calibri" panose="020F0502020204030204" pitchFamily="34" charset="0"/>
                </a:rPr>
                <a:t>Data manipulations and created calculated Fields</a:t>
              </a:r>
              <a:endParaRPr lang="en-US" sz="1200" dirty="0">
                <a:latin typeface="Calibri" panose="020F0502020204030204" pitchFamily="34" charset="0"/>
                <a:cs typeface="Calibri" panose="020F0502020204030204" pitchFamily="34" charset="0"/>
              </a:endParaRPr>
            </a:p>
          </p:txBody>
        </p:sp>
      </p:grpSp>
      <p:grpSp>
        <p:nvGrpSpPr>
          <p:cNvPr id="100" name="Group 99"/>
          <p:cNvGrpSpPr/>
          <p:nvPr/>
        </p:nvGrpSpPr>
        <p:grpSpPr>
          <a:xfrm>
            <a:off x="34635" y="620689"/>
            <a:ext cx="1375481" cy="1572876"/>
            <a:chOff x="6285507" y="4056652"/>
            <a:chExt cx="1361612" cy="1952296"/>
          </a:xfrm>
        </p:grpSpPr>
        <p:grpSp>
          <p:nvGrpSpPr>
            <p:cNvPr id="101" name="Group 100"/>
            <p:cNvGrpSpPr/>
            <p:nvPr/>
          </p:nvGrpSpPr>
          <p:grpSpPr>
            <a:xfrm>
              <a:off x="6285507" y="4056652"/>
              <a:ext cx="1361612" cy="1952296"/>
              <a:chOff x="5808789" y="2272281"/>
              <a:chExt cx="1993536" cy="2858355"/>
            </a:xfrm>
          </p:grpSpPr>
          <p:sp>
            <p:nvSpPr>
              <p:cNvPr id="103" name="Rectangle 102"/>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nvGrpSpPr>
              <p:cNvPr id="104" name="Group 103"/>
              <p:cNvGrpSpPr/>
              <p:nvPr/>
            </p:nvGrpSpPr>
            <p:grpSpPr>
              <a:xfrm>
                <a:off x="5808789" y="2272281"/>
                <a:ext cx="1993536" cy="1989348"/>
                <a:chOff x="8140701" y="1890712"/>
                <a:chExt cx="1511300" cy="1508125"/>
              </a:xfrm>
            </p:grpSpPr>
            <p:sp>
              <p:nvSpPr>
                <p:cNvPr id="105"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6"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02" name="TextBox 101"/>
            <p:cNvSpPr txBox="1"/>
            <p:nvPr/>
          </p:nvSpPr>
          <p:spPr>
            <a:xfrm>
              <a:off x="6371735" y="4483474"/>
              <a:ext cx="1189156" cy="573031"/>
            </a:xfrm>
            <a:prstGeom prst="rect">
              <a:avLst/>
            </a:prstGeom>
            <a:noFill/>
          </p:spPr>
          <p:txBody>
            <a:bodyPr wrap="square" rtlCol="0" anchor="ctr">
              <a:spAutoFit/>
            </a:bodyPr>
            <a:lstStyle/>
            <a:p>
              <a:pPr algn="ctr"/>
              <a:r>
                <a:rPr lang="en-US" sz="1200" kern="0" dirty="0">
                  <a:latin typeface="Calibri" panose="020F0502020204030204" pitchFamily="34" charset="0"/>
                  <a:cs typeface="Calibri" panose="020F0502020204030204" pitchFamily="34" charset="0"/>
                </a:rPr>
                <a:t>Import dataset to Tableau</a:t>
              </a:r>
              <a:endParaRPr lang="en-US" sz="1200" dirty="0">
                <a:latin typeface="Calibri" panose="020F0502020204030204" pitchFamily="34" charset="0"/>
                <a:cs typeface="Calibri" panose="020F0502020204030204" pitchFamily="34" charset="0"/>
              </a:endParaRPr>
            </a:p>
          </p:txBody>
        </p:sp>
      </p:grpSp>
      <p:grpSp>
        <p:nvGrpSpPr>
          <p:cNvPr id="2" name="Group 1">
            <a:extLst>
              <a:ext uri="{FF2B5EF4-FFF2-40B4-BE49-F238E27FC236}">
                <a16:creationId xmlns:a16="http://schemas.microsoft.com/office/drawing/2014/main" id="{D122B5CD-B2C6-0A29-E926-E1B9F4D76CCC}"/>
              </a:ext>
            </a:extLst>
          </p:cNvPr>
          <p:cNvGrpSpPr/>
          <p:nvPr/>
        </p:nvGrpSpPr>
        <p:grpSpPr>
          <a:xfrm>
            <a:off x="4270222" y="1413045"/>
            <a:ext cx="1902920" cy="1466789"/>
            <a:chOff x="6285507" y="4056652"/>
            <a:chExt cx="1361612" cy="1952296"/>
          </a:xfrm>
        </p:grpSpPr>
        <p:grpSp>
          <p:nvGrpSpPr>
            <p:cNvPr id="4" name="Group 3">
              <a:extLst>
                <a:ext uri="{FF2B5EF4-FFF2-40B4-BE49-F238E27FC236}">
                  <a16:creationId xmlns:a16="http://schemas.microsoft.com/office/drawing/2014/main" id="{EE397C53-04B4-12D4-64E4-FFEDAEE8CD0C}"/>
                </a:ext>
              </a:extLst>
            </p:cNvPr>
            <p:cNvGrpSpPr/>
            <p:nvPr/>
          </p:nvGrpSpPr>
          <p:grpSpPr>
            <a:xfrm>
              <a:off x="6285507" y="4056652"/>
              <a:ext cx="1361612" cy="1952296"/>
              <a:chOff x="5808789" y="2272281"/>
              <a:chExt cx="1993536" cy="2858355"/>
            </a:xfrm>
          </p:grpSpPr>
          <p:sp>
            <p:nvSpPr>
              <p:cNvPr id="7" name="Rectangle 6">
                <a:extLst>
                  <a:ext uri="{FF2B5EF4-FFF2-40B4-BE49-F238E27FC236}">
                    <a16:creationId xmlns:a16="http://schemas.microsoft.com/office/drawing/2014/main" id="{7D3E14AB-C3EC-80B2-27FD-A23855D71D88}"/>
                  </a:ext>
                </a:extLst>
              </p:cNvPr>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nvGrpSpPr>
              <p:cNvPr id="13" name="Group 12">
                <a:extLst>
                  <a:ext uri="{FF2B5EF4-FFF2-40B4-BE49-F238E27FC236}">
                    <a16:creationId xmlns:a16="http://schemas.microsoft.com/office/drawing/2014/main" id="{09DCC872-7110-20F5-685F-AD6FD90431AB}"/>
                  </a:ext>
                </a:extLst>
              </p:cNvPr>
              <p:cNvGrpSpPr/>
              <p:nvPr/>
            </p:nvGrpSpPr>
            <p:grpSpPr>
              <a:xfrm>
                <a:off x="5808789" y="2272281"/>
                <a:ext cx="1993536" cy="1989348"/>
                <a:chOff x="8140701" y="1890712"/>
                <a:chExt cx="1511300" cy="1508125"/>
              </a:xfrm>
            </p:grpSpPr>
            <p:sp>
              <p:nvSpPr>
                <p:cNvPr id="14" name="Freeform 25">
                  <a:extLst>
                    <a:ext uri="{FF2B5EF4-FFF2-40B4-BE49-F238E27FC236}">
                      <a16:creationId xmlns:a16="http://schemas.microsoft.com/office/drawing/2014/main" id="{242544FD-AD76-3A5C-A702-8CEF8391500E}"/>
                    </a:ext>
                  </a:extLst>
                </p:cNvPr>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5" name="Freeform 26">
                  <a:extLst>
                    <a:ext uri="{FF2B5EF4-FFF2-40B4-BE49-F238E27FC236}">
                      <a16:creationId xmlns:a16="http://schemas.microsoft.com/office/drawing/2014/main" id="{D0B4377C-CF60-3BE0-58CF-9521E52E7C25}"/>
                    </a:ext>
                  </a:extLst>
                </p:cNvPr>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6" name="TextBox 5">
              <a:extLst>
                <a:ext uri="{FF2B5EF4-FFF2-40B4-BE49-F238E27FC236}">
                  <a16:creationId xmlns:a16="http://schemas.microsoft.com/office/drawing/2014/main" id="{C3D602B3-080F-8934-8B84-AB127EDB05F1}"/>
                </a:ext>
              </a:extLst>
            </p:cNvPr>
            <p:cNvSpPr txBox="1"/>
            <p:nvPr/>
          </p:nvSpPr>
          <p:spPr>
            <a:xfrm>
              <a:off x="6371735" y="4462752"/>
              <a:ext cx="1189156" cy="614476"/>
            </a:xfrm>
            <a:prstGeom prst="rect">
              <a:avLst/>
            </a:prstGeom>
            <a:noFill/>
          </p:spPr>
          <p:txBody>
            <a:bodyPr wrap="square" rtlCol="0" anchor="ctr">
              <a:spAutoFit/>
            </a:bodyPr>
            <a:lstStyle/>
            <a:p>
              <a:pPr algn="ctr"/>
              <a:r>
                <a:rPr lang="en-US" sz="1200" dirty="0">
                  <a:latin typeface="Calibri" panose="020F0502020204030204" pitchFamily="34" charset="0"/>
                  <a:cs typeface="Calibri" panose="020F0502020204030204" pitchFamily="34" charset="0"/>
                </a:rPr>
                <a:t>Review Project objectives</a:t>
              </a:r>
            </a:p>
          </p:txBody>
        </p:sp>
      </p:grpSp>
      <p:grpSp>
        <p:nvGrpSpPr>
          <p:cNvPr id="16" name="Group 15">
            <a:extLst>
              <a:ext uri="{FF2B5EF4-FFF2-40B4-BE49-F238E27FC236}">
                <a16:creationId xmlns:a16="http://schemas.microsoft.com/office/drawing/2014/main" id="{3E6960EF-0A67-C518-BE70-A78801CAF8CF}"/>
              </a:ext>
            </a:extLst>
          </p:cNvPr>
          <p:cNvGrpSpPr/>
          <p:nvPr/>
        </p:nvGrpSpPr>
        <p:grpSpPr>
          <a:xfrm>
            <a:off x="2019308" y="820140"/>
            <a:ext cx="1127886" cy="1466789"/>
            <a:chOff x="6285507" y="4056652"/>
            <a:chExt cx="1361612" cy="1952296"/>
          </a:xfrm>
        </p:grpSpPr>
        <p:grpSp>
          <p:nvGrpSpPr>
            <p:cNvPr id="17" name="Group 16">
              <a:extLst>
                <a:ext uri="{FF2B5EF4-FFF2-40B4-BE49-F238E27FC236}">
                  <a16:creationId xmlns:a16="http://schemas.microsoft.com/office/drawing/2014/main" id="{D9F6D72F-EAF1-BF48-FBB3-82F849C36212}"/>
                </a:ext>
              </a:extLst>
            </p:cNvPr>
            <p:cNvGrpSpPr/>
            <p:nvPr/>
          </p:nvGrpSpPr>
          <p:grpSpPr>
            <a:xfrm>
              <a:off x="6285507" y="4056652"/>
              <a:ext cx="1361612" cy="1952296"/>
              <a:chOff x="5808789" y="2272281"/>
              <a:chExt cx="1993536" cy="2858355"/>
            </a:xfrm>
          </p:grpSpPr>
          <p:sp>
            <p:nvSpPr>
              <p:cNvPr id="19" name="Rectangle 18">
                <a:extLst>
                  <a:ext uri="{FF2B5EF4-FFF2-40B4-BE49-F238E27FC236}">
                    <a16:creationId xmlns:a16="http://schemas.microsoft.com/office/drawing/2014/main" id="{BBD017D1-0BE2-59D6-3516-B21AACBA50FF}"/>
                  </a:ext>
                </a:extLst>
              </p:cNvPr>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grpSp>
            <p:nvGrpSpPr>
              <p:cNvPr id="20" name="Group 19">
                <a:extLst>
                  <a:ext uri="{FF2B5EF4-FFF2-40B4-BE49-F238E27FC236}">
                    <a16:creationId xmlns:a16="http://schemas.microsoft.com/office/drawing/2014/main" id="{1A66299C-603D-F1DB-B5D3-A13C340B8583}"/>
                  </a:ext>
                </a:extLst>
              </p:cNvPr>
              <p:cNvGrpSpPr/>
              <p:nvPr/>
            </p:nvGrpSpPr>
            <p:grpSpPr>
              <a:xfrm>
                <a:off x="5808789" y="2272281"/>
                <a:ext cx="1993536" cy="1989348"/>
                <a:chOff x="8140701" y="1890712"/>
                <a:chExt cx="1511300" cy="1508125"/>
              </a:xfrm>
            </p:grpSpPr>
            <p:sp>
              <p:nvSpPr>
                <p:cNvPr id="21" name="Freeform 25">
                  <a:extLst>
                    <a:ext uri="{FF2B5EF4-FFF2-40B4-BE49-F238E27FC236}">
                      <a16:creationId xmlns:a16="http://schemas.microsoft.com/office/drawing/2014/main" id="{EB808196-4CEE-AB6A-2A12-3349C7888469}"/>
                    </a:ext>
                  </a:extLst>
                </p:cNvPr>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26">
                  <a:extLst>
                    <a:ext uri="{FF2B5EF4-FFF2-40B4-BE49-F238E27FC236}">
                      <a16:creationId xmlns:a16="http://schemas.microsoft.com/office/drawing/2014/main" id="{7948E5DF-EAE8-5814-9365-8DFA16AE450B}"/>
                    </a:ext>
                  </a:extLst>
                </p:cNvPr>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8" name="TextBox 17">
              <a:extLst>
                <a:ext uri="{FF2B5EF4-FFF2-40B4-BE49-F238E27FC236}">
                  <a16:creationId xmlns:a16="http://schemas.microsoft.com/office/drawing/2014/main" id="{D10F1807-E78F-E56B-4BBF-107A33BC33C4}"/>
                </a:ext>
              </a:extLst>
            </p:cNvPr>
            <p:cNvSpPr txBox="1"/>
            <p:nvPr/>
          </p:nvSpPr>
          <p:spPr>
            <a:xfrm>
              <a:off x="6371735" y="4462752"/>
              <a:ext cx="1189156" cy="614476"/>
            </a:xfrm>
            <a:prstGeom prst="rect">
              <a:avLst/>
            </a:prstGeom>
            <a:noFill/>
          </p:spPr>
          <p:txBody>
            <a:bodyPr wrap="square" rtlCol="0" anchor="ctr">
              <a:spAutoFit/>
            </a:bodyPr>
            <a:lstStyle/>
            <a:p>
              <a:pPr algn="ctr"/>
              <a:r>
                <a:rPr lang="en-US" sz="1200" kern="0" dirty="0">
                  <a:latin typeface="Calibri" panose="020F0502020204030204" pitchFamily="34" charset="0"/>
                  <a:cs typeface="Calibri" panose="020F0502020204030204" pitchFamily="34" charset="0"/>
                </a:rPr>
                <a:t>Exploratory Analysis</a:t>
              </a:r>
              <a:endParaRPr lang="en-US" sz="1200" dirty="0">
                <a:latin typeface="Calibri" panose="020F0502020204030204" pitchFamily="34" charset="0"/>
                <a:cs typeface="Calibri" panose="020F0502020204030204" pitchFamily="34" charset="0"/>
              </a:endParaRPr>
            </a:p>
          </p:txBody>
        </p:sp>
      </p:grpSp>
      <p:sp>
        <p:nvSpPr>
          <p:cNvPr id="27" name="Title 1">
            <a:extLst>
              <a:ext uri="{FF2B5EF4-FFF2-40B4-BE49-F238E27FC236}">
                <a16:creationId xmlns:a16="http://schemas.microsoft.com/office/drawing/2014/main" id="{4A5BE14C-BAD3-D84C-03BE-472FF8C37169}"/>
              </a:ext>
            </a:extLst>
          </p:cNvPr>
          <p:cNvSpPr>
            <a:spLocks noGrp="1"/>
          </p:cNvSpPr>
          <p:nvPr>
            <p:ph type="title"/>
          </p:nvPr>
        </p:nvSpPr>
        <p:spPr>
          <a:xfrm>
            <a:off x="609440" y="45554"/>
            <a:ext cx="10969943" cy="711081"/>
          </a:xfrm>
        </p:spPr>
        <p:txBody>
          <a:bodyPr/>
          <a:lstStyle/>
          <a:p>
            <a:pPr algn="ctr"/>
            <a:r>
              <a:rPr lang="en-IN" dirty="0">
                <a:solidFill>
                  <a:schemeClr val="tx1">
                    <a:lumMod val="75000"/>
                    <a:lumOff val="25000"/>
                  </a:schemeClr>
                </a:solidFill>
              </a:rPr>
              <a:t>Project Structure Flow</a:t>
            </a:r>
          </a:p>
        </p:txBody>
      </p:sp>
    </p:spTree>
    <p:extLst>
      <p:ext uri="{BB962C8B-B14F-4D97-AF65-F5344CB8AC3E}">
        <p14:creationId xmlns:p14="http://schemas.microsoft.com/office/powerpoint/2010/main" val="25827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2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heel(1)">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heel(1)">
                                      <p:cBhvr>
                                        <p:cTn id="22" dur="20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C03-8836-ECAF-43D4-347D71425763}"/>
              </a:ext>
            </a:extLst>
          </p:cNvPr>
          <p:cNvSpPr>
            <a:spLocks noGrp="1"/>
          </p:cNvSpPr>
          <p:nvPr>
            <p:ph type="title"/>
          </p:nvPr>
        </p:nvSpPr>
        <p:spPr>
          <a:xfrm>
            <a:off x="693812" y="-131770"/>
            <a:ext cx="9402274" cy="824466"/>
          </a:xfrm>
        </p:spPr>
        <p:txBody>
          <a:bodyPr/>
          <a:lstStyle/>
          <a:p>
            <a:pPr algn="ctr"/>
            <a:r>
              <a:rPr lang="en-CA" dirty="0"/>
              <a:t>Results and Findings</a:t>
            </a:r>
          </a:p>
        </p:txBody>
      </p:sp>
      <p:pic>
        <p:nvPicPr>
          <p:cNvPr id="10" name="Picture 9">
            <a:extLst>
              <a:ext uri="{FF2B5EF4-FFF2-40B4-BE49-F238E27FC236}">
                <a16:creationId xmlns:a16="http://schemas.microsoft.com/office/drawing/2014/main" id="{4FF618E8-4864-C110-5489-A5F00D5189CB}"/>
              </a:ext>
            </a:extLst>
          </p:cNvPr>
          <p:cNvPicPr>
            <a:picLocks noChangeAspect="1"/>
          </p:cNvPicPr>
          <p:nvPr/>
        </p:nvPicPr>
        <p:blipFill>
          <a:blip r:embed="rId2"/>
          <a:stretch>
            <a:fillRect/>
          </a:stretch>
        </p:blipFill>
        <p:spPr>
          <a:xfrm>
            <a:off x="0" y="620688"/>
            <a:ext cx="6094412" cy="6225066"/>
          </a:xfrm>
          <a:prstGeom prst="rect">
            <a:avLst/>
          </a:prstGeom>
        </p:spPr>
      </p:pic>
      <p:pic>
        <p:nvPicPr>
          <p:cNvPr id="12" name="Picture 11">
            <a:extLst>
              <a:ext uri="{FF2B5EF4-FFF2-40B4-BE49-F238E27FC236}">
                <a16:creationId xmlns:a16="http://schemas.microsoft.com/office/drawing/2014/main" id="{1E577E1A-A60E-96ED-2582-59B4F2C04915}"/>
              </a:ext>
            </a:extLst>
          </p:cNvPr>
          <p:cNvPicPr>
            <a:picLocks noChangeAspect="1"/>
          </p:cNvPicPr>
          <p:nvPr/>
        </p:nvPicPr>
        <p:blipFill>
          <a:blip r:embed="rId3"/>
          <a:stretch>
            <a:fillRect/>
          </a:stretch>
        </p:blipFill>
        <p:spPr>
          <a:xfrm>
            <a:off x="6087522" y="620688"/>
            <a:ext cx="6094412" cy="6225066"/>
          </a:xfrm>
          <a:prstGeom prst="rect">
            <a:avLst/>
          </a:prstGeom>
        </p:spPr>
      </p:pic>
    </p:spTree>
    <p:extLst>
      <p:ext uri="{BB962C8B-B14F-4D97-AF65-F5344CB8AC3E}">
        <p14:creationId xmlns:p14="http://schemas.microsoft.com/office/powerpoint/2010/main" val="68862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80">
                                          <p:stCondLst>
                                            <p:cond delay="0"/>
                                          </p:stCondLst>
                                        </p:cTn>
                                        <p:tgtEl>
                                          <p:spTgt spid="12"/>
                                        </p:tgtEl>
                                      </p:cBhvr>
                                    </p:animEffect>
                                    <p:anim calcmode="lin" valueType="num">
                                      <p:cBhvr>
                                        <p:cTn id="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1" dur="26">
                                          <p:stCondLst>
                                            <p:cond delay="650"/>
                                          </p:stCondLst>
                                        </p:cTn>
                                        <p:tgtEl>
                                          <p:spTgt spid="12"/>
                                        </p:tgtEl>
                                      </p:cBhvr>
                                      <p:to x="100000" y="60000"/>
                                    </p:animScale>
                                    <p:animScale>
                                      <p:cBhvr>
                                        <p:cTn id="22" dur="166" decel="50000">
                                          <p:stCondLst>
                                            <p:cond delay="676"/>
                                          </p:stCondLst>
                                        </p:cTn>
                                        <p:tgtEl>
                                          <p:spTgt spid="12"/>
                                        </p:tgtEl>
                                      </p:cBhvr>
                                      <p:to x="100000" y="100000"/>
                                    </p:animScale>
                                    <p:animScale>
                                      <p:cBhvr>
                                        <p:cTn id="23" dur="26">
                                          <p:stCondLst>
                                            <p:cond delay="1312"/>
                                          </p:stCondLst>
                                        </p:cTn>
                                        <p:tgtEl>
                                          <p:spTgt spid="12"/>
                                        </p:tgtEl>
                                      </p:cBhvr>
                                      <p:to x="100000" y="80000"/>
                                    </p:animScale>
                                    <p:animScale>
                                      <p:cBhvr>
                                        <p:cTn id="24" dur="166" decel="50000">
                                          <p:stCondLst>
                                            <p:cond delay="1338"/>
                                          </p:stCondLst>
                                        </p:cTn>
                                        <p:tgtEl>
                                          <p:spTgt spid="12"/>
                                        </p:tgtEl>
                                      </p:cBhvr>
                                      <p:to x="100000" y="100000"/>
                                    </p:animScale>
                                    <p:animScale>
                                      <p:cBhvr>
                                        <p:cTn id="25" dur="26">
                                          <p:stCondLst>
                                            <p:cond delay="1642"/>
                                          </p:stCondLst>
                                        </p:cTn>
                                        <p:tgtEl>
                                          <p:spTgt spid="12"/>
                                        </p:tgtEl>
                                      </p:cBhvr>
                                      <p:to x="100000" y="90000"/>
                                    </p:animScale>
                                    <p:animScale>
                                      <p:cBhvr>
                                        <p:cTn id="26" dur="166" decel="50000">
                                          <p:stCondLst>
                                            <p:cond delay="1668"/>
                                          </p:stCondLst>
                                        </p:cTn>
                                        <p:tgtEl>
                                          <p:spTgt spid="12"/>
                                        </p:tgtEl>
                                      </p:cBhvr>
                                      <p:to x="100000" y="100000"/>
                                    </p:animScale>
                                    <p:animScale>
                                      <p:cBhvr>
                                        <p:cTn id="27" dur="26">
                                          <p:stCondLst>
                                            <p:cond delay="1808"/>
                                          </p:stCondLst>
                                        </p:cTn>
                                        <p:tgtEl>
                                          <p:spTgt spid="12"/>
                                        </p:tgtEl>
                                      </p:cBhvr>
                                      <p:to x="100000" y="95000"/>
                                    </p:animScale>
                                    <p:animScale>
                                      <p:cBhvr>
                                        <p:cTn id="2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C03-8836-ECAF-43D4-347D71425763}"/>
              </a:ext>
            </a:extLst>
          </p:cNvPr>
          <p:cNvSpPr>
            <a:spLocks noGrp="1"/>
          </p:cNvSpPr>
          <p:nvPr>
            <p:ph type="title"/>
          </p:nvPr>
        </p:nvSpPr>
        <p:spPr>
          <a:xfrm>
            <a:off x="693812" y="-131770"/>
            <a:ext cx="9402274" cy="824466"/>
          </a:xfrm>
        </p:spPr>
        <p:txBody>
          <a:bodyPr/>
          <a:lstStyle/>
          <a:p>
            <a:pPr algn="ctr"/>
            <a:r>
              <a:rPr lang="en-CA" dirty="0"/>
              <a:t>Results and Findings</a:t>
            </a:r>
          </a:p>
        </p:txBody>
      </p:sp>
      <p:pic>
        <p:nvPicPr>
          <p:cNvPr id="4" name="Picture 3">
            <a:extLst>
              <a:ext uri="{FF2B5EF4-FFF2-40B4-BE49-F238E27FC236}">
                <a16:creationId xmlns:a16="http://schemas.microsoft.com/office/drawing/2014/main" id="{6EFC9C5D-B562-64A8-EDBA-5D638FD95613}"/>
              </a:ext>
            </a:extLst>
          </p:cNvPr>
          <p:cNvPicPr>
            <a:picLocks noChangeAspect="1"/>
          </p:cNvPicPr>
          <p:nvPr/>
        </p:nvPicPr>
        <p:blipFill>
          <a:blip r:embed="rId2"/>
          <a:stretch>
            <a:fillRect/>
          </a:stretch>
        </p:blipFill>
        <p:spPr>
          <a:xfrm>
            <a:off x="16147" y="548680"/>
            <a:ext cx="5430193" cy="6309320"/>
          </a:xfrm>
          <a:prstGeom prst="rect">
            <a:avLst/>
          </a:prstGeom>
        </p:spPr>
      </p:pic>
      <p:pic>
        <p:nvPicPr>
          <p:cNvPr id="6" name="Picture 5">
            <a:extLst>
              <a:ext uri="{FF2B5EF4-FFF2-40B4-BE49-F238E27FC236}">
                <a16:creationId xmlns:a16="http://schemas.microsoft.com/office/drawing/2014/main" id="{24AE76D3-FF26-6888-44E7-DC8D6509046A}"/>
              </a:ext>
            </a:extLst>
          </p:cNvPr>
          <p:cNvPicPr>
            <a:picLocks noChangeAspect="1"/>
          </p:cNvPicPr>
          <p:nvPr/>
        </p:nvPicPr>
        <p:blipFill>
          <a:blip r:embed="rId3"/>
          <a:stretch>
            <a:fillRect/>
          </a:stretch>
        </p:blipFill>
        <p:spPr>
          <a:xfrm>
            <a:off x="5446340" y="548680"/>
            <a:ext cx="6706151" cy="6309320"/>
          </a:xfrm>
          <a:prstGeom prst="rect">
            <a:avLst/>
          </a:prstGeom>
        </p:spPr>
      </p:pic>
    </p:spTree>
    <p:extLst>
      <p:ext uri="{BB962C8B-B14F-4D97-AF65-F5344CB8AC3E}">
        <p14:creationId xmlns:p14="http://schemas.microsoft.com/office/powerpoint/2010/main" val="39289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D858-FA5A-386D-E3C8-EE8540028B8F}"/>
              </a:ext>
            </a:extLst>
          </p:cNvPr>
          <p:cNvSpPr>
            <a:spLocks noGrp="1"/>
          </p:cNvSpPr>
          <p:nvPr>
            <p:ph type="title"/>
          </p:nvPr>
        </p:nvSpPr>
        <p:spPr/>
        <p:txBody>
          <a:bodyPr/>
          <a:lstStyle/>
          <a:p>
            <a:pPr algn="ctr"/>
            <a:r>
              <a:rPr lang="en-CA" b="1" dirty="0"/>
              <a:t>Challenges and Learning Points</a:t>
            </a:r>
          </a:p>
        </p:txBody>
      </p:sp>
      <p:sp>
        <p:nvSpPr>
          <p:cNvPr id="3" name="Content Placeholder 2">
            <a:extLst>
              <a:ext uri="{FF2B5EF4-FFF2-40B4-BE49-F238E27FC236}">
                <a16:creationId xmlns:a16="http://schemas.microsoft.com/office/drawing/2014/main" id="{FD1F32C2-AFBA-8A4B-F5A8-4FDA4DFF37EC}"/>
              </a:ext>
            </a:extLst>
          </p:cNvPr>
          <p:cNvSpPr>
            <a:spLocks noGrp="1"/>
          </p:cNvSpPr>
          <p:nvPr>
            <p:ph idx="1"/>
          </p:nvPr>
        </p:nvSpPr>
        <p:spPr/>
        <p:txBody>
          <a:bodyPr/>
          <a:lstStyle/>
          <a:p>
            <a:r>
              <a:rPr lang="en-US" dirty="0"/>
              <a:t>First, I struggled with importing the JSON file as tableau. The resulting table was not accurate. I resolved this by importing the file into python and using pandas to convert it into a data frame, then exported it to CSV</a:t>
            </a:r>
            <a:r>
              <a:rPr lang="en-CA" dirty="0"/>
              <a:t>.</a:t>
            </a:r>
          </a:p>
          <a:p>
            <a:r>
              <a:rPr lang="en-US" dirty="0"/>
              <a:t>I also struggled with manipulating data on Tableau but I believe this will improve as I practice more with the application</a:t>
            </a:r>
            <a:r>
              <a:rPr lang="en-CA" dirty="0"/>
              <a:t>.</a:t>
            </a:r>
          </a:p>
          <a:p>
            <a:r>
              <a:rPr lang="en-US" dirty="0"/>
              <a:t>Lastly, I am not sure if it is due to the version of the application I have but I had some limitations with selecting certain visualizations that I needed</a:t>
            </a:r>
            <a:r>
              <a:rPr lang="en-CA" dirty="0"/>
              <a:t>.</a:t>
            </a:r>
          </a:p>
        </p:txBody>
      </p:sp>
    </p:spTree>
    <p:extLst>
      <p:ext uri="{BB962C8B-B14F-4D97-AF65-F5344CB8AC3E}">
        <p14:creationId xmlns:p14="http://schemas.microsoft.com/office/powerpoint/2010/main" val="2276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C2B-CFA4-B260-B77D-CE77D1CD2A8F}"/>
              </a:ext>
            </a:extLst>
          </p:cNvPr>
          <p:cNvSpPr>
            <a:spLocks noGrp="1"/>
          </p:cNvSpPr>
          <p:nvPr>
            <p:ph type="title"/>
          </p:nvPr>
        </p:nvSpPr>
        <p:spPr>
          <a:xfrm>
            <a:off x="609440" y="1310261"/>
            <a:ext cx="10969943" cy="3054843"/>
          </a:xfrm>
        </p:spPr>
        <p:txBody>
          <a:bodyPr/>
          <a:lstStyle/>
          <a:p>
            <a:pPr algn="ctr"/>
            <a:r>
              <a:rPr lang="en-US" sz="9600" dirty="0"/>
              <a:t>Thank you.</a:t>
            </a:r>
            <a:endParaRPr lang="en-CA" sz="9600" dirty="0"/>
          </a:p>
        </p:txBody>
      </p:sp>
    </p:spTree>
    <p:extLst>
      <p:ext uri="{BB962C8B-B14F-4D97-AF65-F5344CB8AC3E}">
        <p14:creationId xmlns:p14="http://schemas.microsoft.com/office/powerpoint/2010/main" val="239348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5744</TotalTime>
  <Words>214</Words>
  <Application>Microsoft Office PowerPoint</Application>
  <PresentationFormat>Custom</PresentationFormat>
  <Paragraphs>21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Data Visualization and Dashboards with Tableau</vt:lpstr>
      <vt:lpstr>Objective</vt:lpstr>
      <vt:lpstr>Project Structure Flow</vt:lpstr>
      <vt:lpstr>Results and Findings</vt:lpstr>
      <vt:lpstr>Results and Findings</vt:lpstr>
      <vt:lpstr>Challenges and Learning Points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Paul Abah</cp:lastModifiedBy>
  <cp:revision>111</cp:revision>
  <dcterms:created xsi:type="dcterms:W3CDTF">2013-09-12T13:05:01Z</dcterms:created>
  <dcterms:modified xsi:type="dcterms:W3CDTF">2023-09-24T15:31:17Z</dcterms:modified>
</cp:coreProperties>
</file>