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05/12/2013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366" y="764704"/>
            <a:ext cx="84484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Engines 1</a:t>
            </a:r>
          </a:p>
          <a:p>
            <a:pPr algn="ctr"/>
            <a:r>
              <a:rPr lang="en-GB" sz="6000" dirty="0" smtClean="0"/>
              <a:t>Design Patterns for Games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Based Games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Everything in BGE is a component</a:t>
            </a:r>
          </a:p>
          <a:p>
            <a:r>
              <a:rPr lang="en-GB" dirty="0" smtClean="0"/>
              <a:t>Most things extend </a:t>
            </a:r>
            <a:r>
              <a:rPr lang="en-GB" dirty="0" err="1" smtClean="0"/>
              <a:t>GameComponent</a:t>
            </a:r>
            <a:endParaRPr lang="en-GB" dirty="0" smtClean="0"/>
          </a:p>
          <a:p>
            <a:pPr lvl="1"/>
            <a:r>
              <a:rPr lang="en-IE" dirty="0"/>
              <a:t>virtual bool Initialise();</a:t>
            </a:r>
          </a:p>
          <a:p>
            <a:pPr lvl="1"/>
            <a:r>
              <a:rPr lang="en-IE" dirty="0"/>
              <a:t>virtual void Update(float </a:t>
            </a:r>
            <a:r>
              <a:rPr lang="en-IE" dirty="0" err="1"/>
              <a:t>timeDelta</a:t>
            </a:r>
            <a:r>
              <a:rPr lang="en-IE" dirty="0"/>
              <a:t>);</a:t>
            </a:r>
          </a:p>
          <a:p>
            <a:pPr lvl="1"/>
            <a:r>
              <a:rPr lang="en-IE" dirty="0"/>
              <a:t>virtual void Draw();</a:t>
            </a:r>
          </a:p>
          <a:p>
            <a:pPr lvl="1"/>
            <a:r>
              <a:rPr lang="en-IE" dirty="0"/>
              <a:t>virtual void </a:t>
            </a:r>
            <a:r>
              <a:rPr lang="en-IE" dirty="0" err="1"/>
              <a:t>Cleanup</a:t>
            </a:r>
            <a:r>
              <a:rPr lang="en-IE" dirty="0" smtClean="0"/>
              <a:t>();</a:t>
            </a:r>
            <a:endParaRPr lang="en-IE" dirty="0"/>
          </a:p>
          <a:p>
            <a:r>
              <a:rPr lang="en-GB" dirty="0" err="1" smtClean="0"/>
              <a:t>GameComponent’s</a:t>
            </a:r>
            <a:r>
              <a:rPr lang="en-GB" dirty="0" smtClean="0"/>
              <a:t> keep track of a list of children components &amp; parent component</a:t>
            </a:r>
          </a:p>
          <a:p>
            <a:pPr lvl="1"/>
            <a:r>
              <a:rPr lang="en-IE" dirty="0" err="1"/>
              <a:t>std</a:t>
            </a:r>
            <a:r>
              <a:rPr lang="en-IE" dirty="0"/>
              <a:t>::list&lt;</a:t>
            </a:r>
            <a:r>
              <a:rPr lang="en-IE" dirty="0" err="1"/>
              <a:t>std</a:t>
            </a:r>
            <a:r>
              <a:rPr lang="en-IE" dirty="0"/>
              <a:t>::</a:t>
            </a:r>
            <a:r>
              <a:rPr lang="en-IE" dirty="0" err="1"/>
              <a:t>shared_ptr</a:t>
            </a:r>
            <a:r>
              <a:rPr lang="en-IE" dirty="0"/>
              <a:t>&lt;</a:t>
            </a:r>
            <a:r>
              <a:rPr lang="en-IE" dirty="0" err="1"/>
              <a:t>GameComponent</a:t>
            </a:r>
            <a:r>
              <a:rPr lang="en-IE" dirty="0"/>
              <a:t>&gt;&gt; children</a:t>
            </a:r>
            <a:r>
              <a:rPr lang="en-IE" dirty="0" smtClean="0"/>
              <a:t>;</a:t>
            </a:r>
            <a:endParaRPr lang="en-GB" dirty="0" smtClean="0"/>
          </a:p>
          <a:p>
            <a:r>
              <a:rPr lang="en-GB" dirty="0" smtClean="0"/>
              <a:t>This is known as the aggregate design pattern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43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base class </a:t>
            </a:r>
            <a:r>
              <a:rPr lang="en-IE" dirty="0" err="1" smtClean="0"/>
              <a:t>GameComponent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Holds a list of </a:t>
            </a:r>
            <a:r>
              <a:rPr lang="en-IE" dirty="0" err="1" smtClean="0"/>
              <a:t>GameComponent</a:t>
            </a:r>
            <a:r>
              <a:rPr lang="en-IE" dirty="0" smtClean="0"/>
              <a:t> children references</a:t>
            </a:r>
          </a:p>
          <a:p>
            <a:r>
              <a:rPr lang="en-IE" dirty="0" smtClean="0"/>
              <a:t>Use Attach() to add something to the list.</a:t>
            </a:r>
          </a:p>
          <a:p>
            <a:r>
              <a:rPr lang="en-IE" dirty="0" smtClean="0"/>
              <a:t>Calls Initialise, Update and Draw on all children</a:t>
            </a:r>
          </a:p>
          <a:p>
            <a:r>
              <a:rPr lang="en-IE" dirty="0" smtClean="0"/>
              <a:t>All subclasses do their own work first then</a:t>
            </a:r>
          </a:p>
          <a:p>
            <a:r>
              <a:rPr lang="en-IE" dirty="0" smtClean="0"/>
              <a:t>Must</a:t>
            </a:r>
            <a:r>
              <a:rPr lang="en-IE" b="1" dirty="0" smtClean="0"/>
              <a:t> call the base class member function</a:t>
            </a:r>
            <a:r>
              <a:rPr lang="en-IE" dirty="0" smtClean="0"/>
              <a:t> so that the children get Initialised, Updated and Drawn!</a:t>
            </a:r>
          </a:p>
          <a:p>
            <a:pPr lvl="1"/>
            <a:r>
              <a:rPr lang="en-IE" dirty="0"/>
              <a:t>Are these depth first or breadth first?</a:t>
            </a:r>
            <a:endParaRPr lang="en-IE" dirty="0" smtClean="0"/>
          </a:p>
          <a:p>
            <a:r>
              <a:rPr lang="en-IE" dirty="0" smtClean="0"/>
              <a:t>This means that the scene is a graph of objects each contained by a parent object</a:t>
            </a:r>
          </a:p>
          <a:p>
            <a:r>
              <a:rPr lang="en-IE" dirty="0" smtClean="0"/>
              <a:t>The parent object in BGE is the Game instance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93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9299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Initialise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Initialise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initialised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Initialise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539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is used..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To implement a scene graph</a:t>
            </a:r>
          </a:p>
          <a:p>
            <a:pPr lvl="1"/>
            <a:r>
              <a:rPr lang="en-IE" dirty="0" smtClean="0"/>
              <a:t>Children objects have their world transforms multiplied by the parent world transform</a:t>
            </a:r>
          </a:p>
          <a:p>
            <a:r>
              <a:rPr lang="en-IE" dirty="0" smtClean="0"/>
              <a:t>Also to implement components &amp; controllers</a:t>
            </a:r>
          </a:p>
          <a:p>
            <a:pPr lvl="1"/>
            <a:r>
              <a:rPr lang="en-IE" dirty="0" smtClean="0"/>
              <a:t>Children objects have their Initialise Update and Draw functions called</a:t>
            </a:r>
          </a:p>
          <a:p>
            <a:pPr lvl="1"/>
            <a:r>
              <a:rPr lang="en-IE" dirty="0" smtClean="0"/>
              <a:t>Children objects can update the world transform of the parent (Controllers)</a:t>
            </a:r>
          </a:p>
          <a:p>
            <a:pPr lvl="1"/>
            <a:r>
              <a:rPr lang="en-IE" dirty="0" smtClean="0"/>
              <a:t>Children objects can use the world transform of the parent (</a:t>
            </a:r>
            <a:r>
              <a:rPr lang="en-IE" dirty="0" err="1" smtClean="0"/>
              <a:t>E.g</a:t>
            </a:r>
            <a:r>
              <a:rPr lang="en-IE" dirty="0" smtClean="0"/>
              <a:t> Model or </a:t>
            </a:r>
            <a:r>
              <a:rPr lang="en-IE" dirty="0" err="1" smtClean="0"/>
              <a:t>VectorDrawer</a:t>
            </a:r>
            <a:r>
              <a:rPr lang="en-IE" dirty="0" smtClean="0"/>
              <a:t>)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152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 ugly problems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Lots of duplication!</a:t>
            </a:r>
          </a:p>
          <a:p>
            <a:pPr lvl="1"/>
            <a:r>
              <a:rPr lang="en-IE" dirty="0" smtClean="0"/>
              <a:t>Controllers and models don’t need a world transform</a:t>
            </a:r>
          </a:p>
          <a:p>
            <a:pPr lvl="1"/>
            <a:r>
              <a:rPr lang="en-IE" dirty="0" smtClean="0"/>
              <a:t>They should simply use the transforms of the things they are attached to</a:t>
            </a:r>
          </a:p>
          <a:p>
            <a:r>
              <a:rPr lang="en-IE" dirty="0" smtClean="0"/>
              <a:t>Lots of copying of unnecessary copying of state around the place</a:t>
            </a:r>
          </a:p>
          <a:p>
            <a:r>
              <a:rPr lang="en-IE" dirty="0" smtClean="0"/>
              <a:t>Lots of complicated rules to remember</a:t>
            </a:r>
          </a:p>
          <a:p>
            <a:pPr lvl="1"/>
            <a:r>
              <a:rPr lang="en-IE" dirty="0" err="1" smtClean="0"/>
              <a:t>from_self</a:t>
            </a:r>
            <a:r>
              <a:rPr lang="en-IE" dirty="0" smtClean="0"/>
              <a:t>, </a:t>
            </a:r>
            <a:r>
              <a:rPr lang="en-IE" dirty="0" err="1" smtClean="0"/>
              <a:t>to_parent</a:t>
            </a:r>
            <a:r>
              <a:rPr lang="en-IE" dirty="0" smtClean="0"/>
              <a:t>, </a:t>
            </a:r>
            <a:r>
              <a:rPr lang="en-IE" dirty="0" err="1" smtClean="0"/>
              <a:t>from_parent</a:t>
            </a:r>
            <a:r>
              <a:rPr lang="en-IE" dirty="0" smtClean="0"/>
              <a:t> etc.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64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it should be?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Separate </a:t>
            </a:r>
            <a:r>
              <a:rPr lang="en-IE" dirty="0" err="1" smtClean="0"/>
              <a:t>GameObject</a:t>
            </a:r>
            <a:r>
              <a:rPr lang="en-IE" dirty="0" smtClean="0"/>
              <a:t> class</a:t>
            </a:r>
          </a:p>
          <a:p>
            <a:pPr lvl="1"/>
            <a:r>
              <a:rPr lang="en-IE" dirty="0" smtClean="0"/>
              <a:t>For things with a  world transform</a:t>
            </a:r>
          </a:p>
          <a:p>
            <a:r>
              <a:rPr lang="en-IE" dirty="0" smtClean="0"/>
              <a:t>Separate </a:t>
            </a:r>
            <a:r>
              <a:rPr lang="en-IE" dirty="0" err="1" smtClean="0"/>
              <a:t>GameComponent</a:t>
            </a:r>
            <a:r>
              <a:rPr lang="en-IE" dirty="0" smtClean="0"/>
              <a:t> class</a:t>
            </a:r>
          </a:p>
          <a:p>
            <a:pPr lvl="1"/>
            <a:r>
              <a:rPr lang="en-IE" dirty="0" smtClean="0"/>
              <a:t>For things without a world transform</a:t>
            </a:r>
          </a:p>
          <a:p>
            <a:pPr lvl="1"/>
            <a:r>
              <a:rPr lang="en-IE" dirty="0" smtClean="0"/>
              <a:t>Controllers are just a special type of </a:t>
            </a:r>
            <a:r>
              <a:rPr lang="en-IE" dirty="0" err="1" smtClean="0"/>
              <a:t>GameComponent</a:t>
            </a:r>
            <a:endParaRPr lang="en-IE" dirty="0" smtClean="0"/>
          </a:p>
          <a:p>
            <a:r>
              <a:rPr lang="en-IE" dirty="0" smtClean="0"/>
              <a:t>This is how Unity does it</a:t>
            </a:r>
          </a:p>
          <a:p>
            <a:r>
              <a:rPr lang="en-IE" dirty="0" smtClean="0"/>
              <a:t>And the next version of BGE (check out the BGENE branch</a:t>
            </a:r>
          </a:p>
          <a:p>
            <a:pPr lvl="1"/>
            <a:r>
              <a:rPr lang="en-IE" dirty="0" smtClean="0"/>
              <a:t>Doesn’t compile yet</a:t>
            </a:r>
          </a:p>
          <a:p>
            <a:pPr lvl="1"/>
            <a:r>
              <a:rPr lang="en-IE" dirty="0" smtClean="0"/>
              <a:t>I'm still not sure the best way to do this. I am open to suggestions or a pull request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138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PhysicsFactory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Factories</a:t>
            </a:r>
          </a:p>
          <a:p>
            <a:pPr lvl="1"/>
            <a:r>
              <a:rPr lang="en-IE" dirty="0" smtClean="0"/>
              <a:t>Hide the implementation details required to construct a complex object</a:t>
            </a:r>
          </a:p>
          <a:p>
            <a:pPr lvl="1"/>
            <a:r>
              <a:rPr lang="en-IE" dirty="0" smtClean="0"/>
              <a:t>Don’t need lots of parameters and lots of constructors</a:t>
            </a:r>
          </a:p>
          <a:p>
            <a:r>
              <a:rPr lang="en-IE" dirty="0" smtClean="0"/>
              <a:t>Technically a factory should be an interface that returns instances of a base class</a:t>
            </a:r>
          </a:p>
          <a:p>
            <a:r>
              <a:rPr lang="en-IE" dirty="0" smtClean="0"/>
              <a:t>Subclasses of the factory should create different subclasses of the base class type</a:t>
            </a:r>
          </a:p>
          <a:p>
            <a:r>
              <a:rPr lang="en-IE" dirty="0" smtClean="0"/>
              <a:t>I simplify things in BGE, there is just a </a:t>
            </a:r>
            <a:r>
              <a:rPr lang="en-IE" dirty="0" err="1" smtClean="0"/>
              <a:t>PhysicsFactory</a:t>
            </a:r>
            <a:r>
              <a:rPr lang="en-IE" dirty="0" smtClean="0"/>
              <a:t> class</a:t>
            </a:r>
          </a:p>
          <a:p>
            <a:pPr lvl="1"/>
            <a:r>
              <a:rPr lang="en-IE" dirty="0" smtClean="0"/>
              <a:t>Just encapsulates all the code for making physics things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268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AbstractFactory</a:t>
            </a:r>
            <a:endParaRPr lang="en-IE" dirty="0"/>
          </a:p>
        </p:txBody>
      </p:sp>
      <p:pic>
        <p:nvPicPr>
          <p:cNvPr id="4" name="Picture 4" descr="File:Builder UML class diagram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58256"/>
            <a:ext cx="76200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3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</a:t>
            </a:r>
            <a:r>
              <a:rPr lang="en-IE" dirty="0" err="1" smtClean="0"/>
              <a:t>PhysicsFactory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CreateSphere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radius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CreateCylinder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radius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CreateVehicle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CreateCameraPhysics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CreateGroundPhysics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CreateFromModel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(1));</a:t>
            </a:r>
          </a:p>
          <a:p>
            <a:endParaRPr lang="en-IE" sz="1600" dirty="0">
              <a:solidFill>
                <a:prstClr val="black"/>
              </a:solidFill>
              <a:latin typeface="Consolas"/>
            </a:endParaRPr>
          </a:p>
          <a:p>
            <a:r>
              <a:rPr lang="en-IE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CreateWall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startAt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blockWidth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= 5,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blockHeight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= 5, 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 err="1">
                <a:solidFill>
                  <a:srgbClr val="000080"/>
                </a:solidFill>
                <a:latin typeface="Consolas"/>
              </a:rPr>
              <a:t>blockDepth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= 5);</a:t>
            </a:r>
          </a:p>
          <a:p>
            <a:r>
              <a:rPr lang="en-IE" sz="16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600" dirty="0" err="1">
                <a:solidFill>
                  <a:srgbClr val="880000"/>
                </a:solidFill>
                <a:latin typeface="Consolas"/>
              </a:rPr>
              <a:t>CreateRandomObject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point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6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600" dirty="0">
                <a:solidFill>
                  <a:srgbClr val="000080"/>
                </a:solidFill>
                <a:latin typeface="Consolas"/>
              </a:rPr>
              <a:t>q</a:t>
            </a:r>
            <a:r>
              <a:rPr lang="en-IE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IE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830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Creating a box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PhysicsFactory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4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8000"/>
                </a:solidFill>
                <a:latin typeface="Consolas"/>
              </a:rPr>
              <a:t>// Create the shape</a:t>
            </a: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btCollisionShape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btBoxShape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 * 0.50);</a:t>
            </a: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btScalar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1;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FF"/>
                </a:solidFill>
                <a:latin typeface="Consolas"/>
              </a:rPr>
              <a:t>btVector3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(0,0,0);</a:t>
            </a:r>
          </a:p>
          <a:p>
            <a:pPr marL="0" indent="0">
              <a:buNone/>
            </a:pP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calculateLocalInertia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44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>
                <a:solidFill>
                  <a:srgbClr val="008000"/>
                </a:solidFill>
                <a:latin typeface="Consolas"/>
              </a:rPr>
              <a:t>// This is a container for the box model</a:t>
            </a: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make_shared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width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height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depth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 err="1">
                <a:solidFill>
                  <a:srgbClr val="A000A0"/>
                </a:solidFill>
                <a:latin typeface="Consolas"/>
              </a:rPr>
              <a:t>from_child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FF"/>
                </a:solidFill>
                <a:latin typeface="Consolas"/>
              </a:rPr>
              <a:t>Game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>
                <a:solidFill>
                  <a:srgbClr val="880000"/>
                </a:solidFill>
                <a:latin typeface="Consolas"/>
              </a:rPr>
              <a:t>Instance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()-&gt;</a:t>
            </a:r>
            <a:r>
              <a:rPr lang="en-IE" sz="4400" dirty="0">
                <a:solidFill>
                  <a:srgbClr val="880000"/>
                </a:solidFill>
                <a:latin typeface="Consolas"/>
              </a:rPr>
              <a:t>Attach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>
                <a:solidFill>
                  <a:srgbClr val="008000"/>
                </a:solidFill>
                <a:latin typeface="Consolas"/>
              </a:rPr>
              <a:t>// Create the rigid body</a:t>
            </a: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btDefaultMotionState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btDefaultMotionState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btTransform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GLToBtQuat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quat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4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GLToBtVector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pos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btRigidBodyConstructionInfo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fallRigidBodyCI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mass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boxInertia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btRigidBody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fallRigidBodyCI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setFriction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(567);</a:t>
            </a:r>
          </a:p>
          <a:p>
            <a:pPr marL="0" indent="0">
              <a:buNone/>
            </a:pPr>
            <a:r>
              <a:rPr lang="en-IE" sz="4400" dirty="0" err="1">
                <a:solidFill>
                  <a:srgbClr val="000080"/>
                </a:solidFill>
                <a:latin typeface="Consolas"/>
              </a:rPr>
              <a:t>dynamicsWorld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addRigidBody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>
                <a:solidFill>
                  <a:srgbClr val="008000"/>
                </a:solidFill>
                <a:latin typeface="Consolas"/>
              </a:rPr>
              <a:t>// Create the physics component and add it to the box</a:t>
            </a: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make_shared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boxShape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boxMotionState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4400" dirty="0">
                <a:solidFill>
                  <a:srgbClr val="A31515"/>
                </a:solidFill>
                <a:latin typeface="Consolas"/>
              </a:rPr>
              <a:t>"Box"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setUserPointer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4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get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setCollisionFlags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>
                <a:solidFill>
                  <a:srgbClr val="000080"/>
                </a:solidFill>
                <a:latin typeface="Consolas"/>
              </a:rPr>
              <a:t>body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 err="1">
                <a:solidFill>
                  <a:srgbClr val="880000"/>
                </a:solidFill>
                <a:latin typeface="Consolas"/>
              </a:rPr>
              <a:t>getCollisionFlags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() | </a:t>
            </a:r>
            <a:r>
              <a:rPr lang="en-IE" sz="4400" dirty="0" err="1">
                <a:solidFill>
                  <a:srgbClr val="0000FF"/>
                </a:solidFill>
                <a:latin typeface="Consolas"/>
              </a:rPr>
              <a:t>btCollisionObject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4400" dirty="0">
                <a:solidFill>
                  <a:srgbClr val="A000A0"/>
                </a:solidFill>
                <a:latin typeface="Consolas"/>
              </a:rPr>
              <a:t>CF_CUSTOM_MATERIAL_CALLBACK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4400" dirty="0">
                <a:solidFill>
                  <a:srgbClr val="000080"/>
                </a:solidFill>
                <a:latin typeface="Consolas"/>
              </a:rPr>
              <a:t>box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sz="4400" dirty="0">
                <a:solidFill>
                  <a:srgbClr val="880000"/>
                </a:solidFill>
                <a:latin typeface="Consolas"/>
              </a:rPr>
              <a:t>Attach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4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4400" dirty="0" err="1">
                <a:solidFill>
                  <a:srgbClr val="000080"/>
                </a:solidFill>
                <a:latin typeface="Consolas"/>
              </a:rPr>
              <a:t>boxController</a:t>
            </a:r>
            <a:r>
              <a:rPr lang="en-IE" sz="4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4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IE" sz="4400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39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 we will answer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are design patterns and why are they important</a:t>
            </a:r>
          </a:p>
          <a:p>
            <a:r>
              <a:rPr lang="en-IE" dirty="0" smtClean="0"/>
              <a:t>What problems in games do design patterns address</a:t>
            </a:r>
          </a:p>
          <a:p>
            <a:r>
              <a:rPr lang="en-IE" dirty="0" smtClean="0"/>
              <a:t>Examples of design patterns in BGE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503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use it…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PhysicsController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box1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physicsFactory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CreateBox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(1,1,4,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(5, 5, 0),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()); 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r>
              <a:rPr lang="en-IE" dirty="0" smtClean="0"/>
              <a:t>From the </a:t>
            </a:r>
            <a:r>
              <a:rPr lang="en-IE" dirty="0" err="1" smtClean="0"/>
              <a:t>PhysicsController</a:t>
            </a:r>
            <a:r>
              <a:rPr lang="en-IE" dirty="0" smtClean="0"/>
              <a:t> you can get access to the parent object and all the bullet objects</a:t>
            </a:r>
          </a:p>
          <a:p>
            <a:r>
              <a:rPr lang="en-IE" dirty="0" smtClean="0"/>
              <a:t>You could even get the model if you really wanted 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554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Lazy Loading &amp; Instancing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Inspired by XNA, I created the Content class with static methods for loading stuff:</a:t>
            </a:r>
          </a:p>
          <a:p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localTransform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(1));</a:t>
            </a:r>
          </a:p>
          <a:p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FMOD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looped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LoadShaderPair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LoadTexture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path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855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Cacheing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 smtClean="0">
                <a:solidFill>
                  <a:prstClr val="black"/>
                </a:solidFill>
              </a:rPr>
              <a:t>Content.h</a:t>
            </a:r>
            <a:r>
              <a:rPr lang="en-IE" dirty="0" smtClean="0">
                <a:solidFill>
                  <a:prstClr val="black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&gt;&gt;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textures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shaders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FMOD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&gt;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sounds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IE" sz="3100" dirty="0" smtClean="0">
                <a:solidFill>
                  <a:prstClr val="black"/>
                </a:solidFill>
              </a:rPr>
              <a:t>Content.cpp:</a:t>
            </a:r>
            <a:endParaRPr lang="en-IE" sz="31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&gt;&gt;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textures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shaders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FMOD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*&gt;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sounds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FMOD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*&gt;();</a:t>
            </a:r>
          </a:p>
          <a:p>
            <a:pPr marL="914400" lvl="1" indent="-457200"/>
            <a:endParaRPr lang="en-IE" dirty="0" smtClean="0">
              <a:solidFill>
                <a:prstClr val="black"/>
              </a:solidFill>
              <a:latin typeface="+mj-lt"/>
            </a:endParaRPr>
          </a:p>
          <a:p>
            <a:pPr marL="457200" lvl="1" indent="0">
              <a:buNone/>
            </a:pPr>
            <a:endParaRPr lang="en-IE" dirty="0" smtClean="0">
              <a:solidFill>
                <a:prstClr val="black"/>
              </a:solidFill>
              <a:latin typeface="Consolas"/>
            </a:endParaRP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447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Always check the cache </a:t>
            </a:r>
            <a:br>
              <a:rPr lang="en-IE" dirty="0" smtClean="0"/>
            </a:br>
            <a:r>
              <a:rPr lang="en-IE" dirty="0" smtClean="0"/>
              <a:t>before loading content…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FMOD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looped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First check to see if it's already loaded and if so, just return it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FMOD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Sound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*&gt;::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sounds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find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sounds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second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textures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textureName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texture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IE" dirty="0" smtClean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81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localTransform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First check to see if it's already loaded and if so, just return it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models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find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models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second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model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IE" dirty="0" smtClean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532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LoadTexture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textureName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First check to see if it's already loaded and if so, just return it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GLuint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textures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find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textureName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Content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textures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second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…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textures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textureName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texture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IE" dirty="0" smtClean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0204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Aggregate</a:t>
            </a:r>
          </a:p>
          <a:p>
            <a:r>
              <a:rPr lang="en-IE" dirty="0" smtClean="0"/>
              <a:t>Scene graph</a:t>
            </a:r>
          </a:p>
          <a:p>
            <a:r>
              <a:rPr lang="en-IE" dirty="0" smtClean="0"/>
              <a:t>Components</a:t>
            </a:r>
          </a:p>
          <a:p>
            <a:r>
              <a:rPr lang="en-IE" dirty="0" err="1" smtClean="0"/>
              <a:t>Comtrollers</a:t>
            </a:r>
            <a:endParaRPr lang="en-IE" dirty="0" smtClean="0"/>
          </a:p>
          <a:p>
            <a:r>
              <a:rPr lang="en-IE" dirty="0" smtClean="0"/>
              <a:t>Singleton</a:t>
            </a:r>
          </a:p>
          <a:p>
            <a:r>
              <a:rPr lang="en-IE" dirty="0" smtClean="0"/>
              <a:t>Factory</a:t>
            </a:r>
          </a:p>
          <a:p>
            <a:r>
              <a:rPr lang="en-IE" dirty="0" smtClean="0"/>
              <a:t>Instancing</a:t>
            </a:r>
          </a:p>
          <a:p>
            <a:r>
              <a:rPr lang="en-IE" dirty="0" smtClean="0"/>
              <a:t>Lazy loading</a:t>
            </a:r>
          </a:p>
          <a:p>
            <a:r>
              <a:rPr lang="en-IE" dirty="0" smtClean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7527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are design patterns?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A very famous book</a:t>
            </a:r>
          </a:p>
          <a:p>
            <a:r>
              <a:rPr lang="en-IE" dirty="0" smtClean="0"/>
              <a:t>Published in 1994</a:t>
            </a:r>
          </a:p>
          <a:p>
            <a:r>
              <a:rPr lang="en-IE" dirty="0" smtClean="0"/>
              <a:t>Common solutions to problems in software </a:t>
            </a:r>
            <a:r>
              <a:rPr lang="en-IE" dirty="0" err="1" smtClean="0"/>
              <a:t>developmnent</a:t>
            </a:r>
            <a:endParaRPr lang="en-IE" dirty="0" smtClean="0"/>
          </a:p>
          <a:p>
            <a:r>
              <a:rPr lang="en-IE" dirty="0" smtClean="0"/>
              <a:t>Part 1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capabilities and pitfalls of object-oriented </a:t>
            </a:r>
            <a:r>
              <a:rPr lang="en-IE" dirty="0" smtClean="0"/>
              <a:t>programming</a:t>
            </a:r>
          </a:p>
          <a:p>
            <a:r>
              <a:rPr lang="en-IE" dirty="0" smtClean="0"/>
              <a:t>Part 2</a:t>
            </a:r>
          </a:p>
          <a:p>
            <a:pPr lvl="1"/>
            <a:r>
              <a:rPr lang="en-IE" dirty="0" smtClean="0"/>
              <a:t>23 </a:t>
            </a:r>
            <a:r>
              <a:rPr lang="en-IE" dirty="0"/>
              <a:t>classic software design patterns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41" y="1340768"/>
            <a:ext cx="3884585" cy="485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9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Principles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1800" dirty="0"/>
              <a:t>Program to an 'interface', not an </a:t>
            </a:r>
            <a:r>
              <a:rPr lang="en-IE" sz="1800" dirty="0" smtClean="0"/>
              <a:t>'implementation‘</a:t>
            </a:r>
          </a:p>
          <a:p>
            <a:pPr lvl="1"/>
            <a:r>
              <a:rPr lang="en-IE" sz="1400" dirty="0" smtClean="0"/>
              <a:t>Clients are unaware </a:t>
            </a:r>
            <a:r>
              <a:rPr lang="en-IE" sz="1400" dirty="0"/>
              <a:t>of the specific types of objects they use, as long as the object adheres to the interface</a:t>
            </a:r>
          </a:p>
          <a:p>
            <a:pPr lvl="1"/>
            <a:r>
              <a:rPr lang="en-IE" sz="1400" dirty="0" smtClean="0"/>
              <a:t>Clients </a:t>
            </a:r>
            <a:r>
              <a:rPr lang="en-IE" sz="1400" dirty="0"/>
              <a:t>remain unaware of the classes that implement these objects; clients only know about the abstract class(</a:t>
            </a:r>
            <a:r>
              <a:rPr lang="en-IE" sz="1400" dirty="0" err="1"/>
              <a:t>es</a:t>
            </a:r>
            <a:r>
              <a:rPr lang="en-IE" sz="1400" dirty="0"/>
              <a:t>) defining the </a:t>
            </a:r>
            <a:r>
              <a:rPr lang="en-IE" sz="1400" dirty="0" smtClean="0"/>
              <a:t>interface</a:t>
            </a:r>
          </a:p>
          <a:p>
            <a:r>
              <a:rPr lang="en-IE" sz="1800" dirty="0" smtClean="0"/>
              <a:t>Interfaces lead </a:t>
            </a:r>
            <a:r>
              <a:rPr lang="en-IE" sz="1800" dirty="0"/>
              <a:t>to dynamic binding and </a:t>
            </a:r>
            <a:r>
              <a:rPr lang="en-IE" sz="1800" dirty="0" smtClean="0"/>
              <a:t>polymorphism (central </a:t>
            </a:r>
            <a:r>
              <a:rPr lang="en-IE" sz="1800" dirty="0"/>
              <a:t>features of object-oriented </a:t>
            </a:r>
            <a:r>
              <a:rPr lang="en-IE" sz="1800" dirty="0" smtClean="0"/>
              <a:t>programming).</a:t>
            </a:r>
          </a:p>
          <a:p>
            <a:r>
              <a:rPr lang="en-IE" sz="1800" dirty="0" smtClean="0"/>
              <a:t>Inheritance is referred to as white-box reuse</a:t>
            </a:r>
          </a:p>
          <a:p>
            <a:pPr lvl="1"/>
            <a:r>
              <a:rPr lang="en-IE" sz="1400" dirty="0" smtClean="0"/>
              <a:t>The </a:t>
            </a:r>
            <a:r>
              <a:rPr lang="en-IE" sz="1400" dirty="0"/>
              <a:t>internals of parent classes are often visible to </a:t>
            </a:r>
            <a:r>
              <a:rPr lang="en-IE" sz="1400" dirty="0" smtClean="0"/>
              <a:t>subclasses</a:t>
            </a:r>
          </a:p>
          <a:p>
            <a:r>
              <a:rPr lang="en-IE" sz="1800" dirty="0" smtClean="0"/>
              <a:t>Object </a:t>
            </a:r>
            <a:r>
              <a:rPr lang="en-IE" sz="1800" dirty="0"/>
              <a:t>composition </a:t>
            </a:r>
            <a:r>
              <a:rPr lang="en-IE" sz="1800" dirty="0" smtClean="0"/>
              <a:t>is black-box </a:t>
            </a:r>
            <a:r>
              <a:rPr lang="en-IE" sz="1800" dirty="0"/>
              <a:t>reuse </a:t>
            </a:r>
            <a:endParaRPr lang="en-IE" sz="1800" dirty="0" smtClean="0"/>
          </a:p>
          <a:p>
            <a:pPr lvl="1"/>
            <a:r>
              <a:rPr lang="en-IE" sz="1400" dirty="0" smtClean="0"/>
              <a:t>No </a:t>
            </a:r>
            <a:r>
              <a:rPr lang="en-IE" sz="1400" dirty="0"/>
              <a:t>internal details of composed objects need be visible in the code using </a:t>
            </a:r>
            <a:r>
              <a:rPr lang="en-IE" sz="1400" dirty="0" smtClean="0"/>
              <a:t>them</a:t>
            </a:r>
          </a:p>
          <a:p>
            <a:r>
              <a:rPr lang="en-IE" sz="1800" dirty="0"/>
              <a:t>"Because inheritance exposes a subclass to details of its parent's implementation, it's often said that 'inheritance breaks encapsulation</a:t>
            </a:r>
            <a:r>
              <a:rPr lang="en-IE" sz="1800" dirty="0" smtClean="0"/>
              <a:t>'“</a:t>
            </a:r>
          </a:p>
          <a:p>
            <a:r>
              <a:rPr lang="en-IE" sz="1800" dirty="0"/>
              <a:t>Using inheritance is recommended mainly when adding to the functionality of existing components, reusing most of the old code and adding relatively small amounts of new </a:t>
            </a:r>
            <a:r>
              <a:rPr lang="en-IE" sz="1800" dirty="0" smtClean="0"/>
              <a:t>code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41489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Creational</a:t>
            </a:r>
          </a:p>
          <a:p>
            <a:pPr lvl="1"/>
            <a:r>
              <a:rPr lang="en-IE" dirty="0" smtClean="0"/>
              <a:t>Factory</a:t>
            </a:r>
          </a:p>
          <a:p>
            <a:pPr lvl="1"/>
            <a:r>
              <a:rPr lang="en-IE" dirty="0" smtClean="0"/>
              <a:t>Prototype</a:t>
            </a:r>
          </a:p>
          <a:p>
            <a:pPr lvl="1"/>
            <a:r>
              <a:rPr lang="en-IE" dirty="0" smtClean="0"/>
              <a:t>Singleton</a:t>
            </a:r>
          </a:p>
          <a:p>
            <a:r>
              <a:rPr lang="en-IE" dirty="0" smtClean="0"/>
              <a:t>Structural</a:t>
            </a:r>
          </a:p>
          <a:p>
            <a:pPr lvl="1"/>
            <a:r>
              <a:rPr lang="en-IE" dirty="0" smtClean="0"/>
              <a:t>Adapter</a:t>
            </a:r>
          </a:p>
          <a:p>
            <a:pPr lvl="1"/>
            <a:r>
              <a:rPr lang="en-IE" dirty="0" smtClean="0"/>
              <a:t>Composite</a:t>
            </a:r>
          </a:p>
          <a:p>
            <a:pPr lvl="1"/>
            <a:r>
              <a:rPr lang="en-IE" dirty="0" smtClean="0"/>
              <a:t>Decorator</a:t>
            </a:r>
          </a:p>
          <a:p>
            <a:pPr lvl="1"/>
            <a:r>
              <a:rPr lang="en-IE" dirty="0" smtClean="0"/>
              <a:t>Proxy</a:t>
            </a:r>
          </a:p>
          <a:p>
            <a:r>
              <a:rPr lang="en-IE" dirty="0" err="1" smtClean="0"/>
              <a:t>Behaviorable</a:t>
            </a:r>
            <a:endParaRPr lang="en-IE" dirty="0" smtClean="0"/>
          </a:p>
          <a:p>
            <a:pPr lvl="1"/>
            <a:r>
              <a:rPr lang="en-IE" dirty="0" smtClean="0"/>
              <a:t>Interpreter</a:t>
            </a:r>
          </a:p>
          <a:p>
            <a:pPr lvl="1"/>
            <a:r>
              <a:rPr lang="en-IE" dirty="0" smtClean="0"/>
              <a:t>Iterator</a:t>
            </a:r>
          </a:p>
          <a:p>
            <a:pPr lvl="1"/>
            <a:r>
              <a:rPr lang="en-IE" dirty="0" smtClean="0"/>
              <a:t>Observer</a:t>
            </a:r>
          </a:p>
          <a:p>
            <a:pPr lvl="1"/>
            <a:r>
              <a:rPr lang="en-IE" dirty="0" smtClean="0"/>
              <a:t>State</a:t>
            </a:r>
            <a:endParaRPr lang="en-IE" dirty="0"/>
          </a:p>
        </p:txBody>
      </p:sp>
      <p:pic>
        <p:nvPicPr>
          <p:cNvPr id="2050" name="Picture 2" descr="File:State Design Pattern UML Class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44767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Builder UML class diagra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28800"/>
            <a:ext cx="4818227" cy="165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Lazy loading</a:t>
            </a:r>
          </a:p>
          <a:p>
            <a:pPr lvl="1"/>
            <a:r>
              <a:rPr lang="en-IE" dirty="0" smtClean="0"/>
              <a:t>Loading on demand. Defer </a:t>
            </a:r>
            <a:r>
              <a:rPr lang="en-IE" dirty="0"/>
              <a:t>initialization of an object until the point at which it is needed</a:t>
            </a:r>
            <a:endParaRPr lang="en-IE" dirty="0" smtClean="0"/>
          </a:p>
          <a:p>
            <a:r>
              <a:rPr lang="en-IE" dirty="0" smtClean="0"/>
              <a:t>Instancing</a:t>
            </a:r>
          </a:p>
          <a:p>
            <a:pPr lvl="1"/>
            <a:r>
              <a:rPr lang="en-IE" dirty="0" smtClean="0"/>
              <a:t>Rendering </a:t>
            </a:r>
            <a:r>
              <a:rPr lang="en-IE" dirty="0"/>
              <a:t>multiple copies of the same mesh in a scene at </a:t>
            </a:r>
            <a:r>
              <a:rPr lang="en-IE" dirty="0" smtClean="0"/>
              <a:t>once</a:t>
            </a:r>
          </a:p>
          <a:p>
            <a:r>
              <a:rPr lang="en-IE" dirty="0" smtClean="0"/>
              <a:t>Controller</a:t>
            </a:r>
          </a:p>
          <a:p>
            <a:pPr lvl="1"/>
            <a:r>
              <a:rPr lang="en-IE" dirty="0"/>
              <a:t>Update a </a:t>
            </a:r>
            <a:r>
              <a:rPr lang="en-IE" dirty="0" smtClean="0"/>
              <a:t>game objects state </a:t>
            </a:r>
            <a:r>
              <a:rPr lang="en-IE" dirty="0"/>
              <a:t>based on </a:t>
            </a:r>
            <a:r>
              <a:rPr lang="en-IE" dirty="0" smtClean="0"/>
              <a:t>circumstance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8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Some goals for BGE </a:t>
            </a:r>
            <a:br>
              <a:rPr lang="en-IE" dirty="0" smtClean="0"/>
            </a:br>
            <a:r>
              <a:rPr lang="en-IE" dirty="0" smtClean="0"/>
              <a:t>(or any other game engine)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Keep track of everything in the scene</a:t>
            </a:r>
          </a:p>
          <a:p>
            <a:r>
              <a:rPr lang="en-IE" dirty="0" smtClean="0"/>
              <a:t>Allow game objects to be assembled from components – increase code reuse and flexibility</a:t>
            </a:r>
          </a:p>
          <a:p>
            <a:r>
              <a:rPr lang="en-IE" dirty="0" smtClean="0"/>
              <a:t>Allow easy creation of composite objects such as physics objects</a:t>
            </a:r>
          </a:p>
          <a:p>
            <a:r>
              <a:rPr lang="en-IE" dirty="0" smtClean="0"/>
              <a:t>Allow lazy loading of game assets</a:t>
            </a:r>
          </a:p>
          <a:p>
            <a:r>
              <a:rPr lang="en-IE" dirty="0" smtClean="0"/>
              <a:t>Support instancing</a:t>
            </a:r>
          </a:p>
          <a:p>
            <a:r>
              <a:rPr lang="en-IE" dirty="0" smtClean="0"/>
              <a:t>State management of game components</a:t>
            </a:r>
          </a:p>
          <a:p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609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Implemented in BGE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Keep track of everything in the scene</a:t>
            </a:r>
          </a:p>
          <a:p>
            <a:pPr lvl="1"/>
            <a:r>
              <a:rPr lang="en-IE" b="1" dirty="0" smtClean="0"/>
              <a:t>Aggregate</a:t>
            </a:r>
            <a:r>
              <a:rPr lang="en-IE" dirty="0" smtClean="0"/>
              <a:t> design pattern</a:t>
            </a:r>
          </a:p>
          <a:p>
            <a:pPr lvl="1"/>
            <a:r>
              <a:rPr lang="en-IE" dirty="0" smtClean="0"/>
              <a:t>Game instance is a </a:t>
            </a:r>
            <a:r>
              <a:rPr lang="en-IE" b="1" dirty="0" smtClean="0"/>
              <a:t>singleton</a:t>
            </a:r>
          </a:p>
          <a:p>
            <a:r>
              <a:rPr lang="en-IE" dirty="0" smtClean="0"/>
              <a:t>Allow game objects to be assembled from components – </a:t>
            </a:r>
          </a:p>
          <a:p>
            <a:pPr lvl="1"/>
            <a:r>
              <a:rPr lang="en-IE" dirty="0" smtClean="0"/>
              <a:t>Increase code reuse and flexibility without making subclasses</a:t>
            </a:r>
          </a:p>
          <a:p>
            <a:pPr lvl="1"/>
            <a:r>
              <a:rPr lang="en-IE" dirty="0" smtClean="0"/>
              <a:t>Assemble components in unexpected ways</a:t>
            </a:r>
          </a:p>
          <a:p>
            <a:pPr lvl="1"/>
            <a:r>
              <a:rPr lang="en-IE" dirty="0" smtClean="0"/>
              <a:t>Use a base class interface </a:t>
            </a:r>
            <a:r>
              <a:rPr lang="en-IE" b="1" dirty="0" err="1" smtClean="0"/>
              <a:t>GameComponent</a:t>
            </a:r>
            <a:endParaRPr lang="en-IE" b="1" dirty="0" smtClean="0"/>
          </a:p>
          <a:p>
            <a:pPr lvl="1"/>
            <a:r>
              <a:rPr lang="en-IE" b="1" dirty="0" smtClean="0"/>
              <a:t>Aggregate design pattern</a:t>
            </a:r>
          </a:p>
          <a:p>
            <a:r>
              <a:rPr lang="en-IE" dirty="0" smtClean="0"/>
              <a:t>Allow easy creation of composite objects such as physics objects</a:t>
            </a:r>
          </a:p>
          <a:p>
            <a:pPr lvl="1"/>
            <a:r>
              <a:rPr lang="en-IE" dirty="0" smtClean="0"/>
              <a:t>Creating physics objects is complicated so use </a:t>
            </a:r>
            <a:r>
              <a:rPr lang="en-IE" b="1" dirty="0" err="1" smtClean="0"/>
              <a:t>PhysicsFactory</a:t>
            </a:r>
            <a:endParaRPr lang="en-IE" b="1" dirty="0" smtClean="0"/>
          </a:p>
          <a:p>
            <a:r>
              <a:rPr lang="en-IE" dirty="0" smtClean="0"/>
              <a:t>Allow lazy loading of game assets</a:t>
            </a:r>
          </a:p>
          <a:p>
            <a:pPr lvl="1"/>
            <a:r>
              <a:rPr lang="en-IE" dirty="0" smtClean="0"/>
              <a:t>Use the static methods on the </a:t>
            </a:r>
            <a:r>
              <a:rPr lang="en-IE" b="1" dirty="0" smtClean="0"/>
              <a:t>Content</a:t>
            </a:r>
            <a:r>
              <a:rPr lang="en-IE" dirty="0" smtClean="0"/>
              <a:t> class</a:t>
            </a:r>
          </a:p>
          <a:p>
            <a:r>
              <a:rPr lang="en-IE" dirty="0" smtClean="0"/>
              <a:t>Support instancing</a:t>
            </a:r>
          </a:p>
          <a:p>
            <a:pPr lvl="1"/>
            <a:r>
              <a:rPr lang="en-IE" dirty="0"/>
              <a:t>Use the static methods on the </a:t>
            </a:r>
            <a:r>
              <a:rPr lang="en-IE" b="1" dirty="0"/>
              <a:t>Content</a:t>
            </a:r>
            <a:r>
              <a:rPr lang="en-IE" dirty="0"/>
              <a:t> </a:t>
            </a:r>
            <a:r>
              <a:rPr lang="en-IE" dirty="0" smtClean="0"/>
              <a:t>class</a:t>
            </a:r>
          </a:p>
          <a:p>
            <a:pPr lvl="1"/>
            <a:r>
              <a:rPr lang="en-IE" dirty="0" smtClean="0"/>
              <a:t>Content </a:t>
            </a:r>
            <a:r>
              <a:rPr lang="en-IE" b="1" dirty="0" smtClean="0"/>
              <a:t>caches</a:t>
            </a:r>
            <a:r>
              <a:rPr lang="en-IE" dirty="0" smtClean="0"/>
              <a:t> content items</a:t>
            </a:r>
          </a:p>
          <a:p>
            <a:r>
              <a:rPr lang="en-IE" dirty="0" smtClean="0"/>
              <a:t>State management of game components</a:t>
            </a:r>
          </a:p>
          <a:p>
            <a:pPr lvl="1"/>
            <a:r>
              <a:rPr lang="en-IE" dirty="0" err="1" smtClean="0"/>
              <a:t>StateMachine</a:t>
            </a:r>
            <a:r>
              <a:rPr lang="en-IE" dirty="0" smtClean="0"/>
              <a:t> controller</a:t>
            </a:r>
          </a:p>
          <a:p>
            <a:pPr lvl="1"/>
            <a:r>
              <a:rPr lang="en-IE" dirty="0" smtClean="0"/>
              <a:t>Can be attached to any object</a:t>
            </a:r>
          </a:p>
          <a:p>
            <a:pPr lvl="1"/>
            <a:r>
              <a:rPr lang="en-IE" dirty="0" smtClean="0"/>
              <a:t>Will cover this in Semester 2</a:t>
            </a:r>
          </a:p>
          <a:p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107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BGE </a:t>
            </a:r>
            <a:r>
              <a:rPr lang="en-IE" dirty="0" err="1" smtClean="0"/>
              <a:t>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aggregate design pattern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483768" y="2276872"/>
            <a:ext cx="3312368" cy="290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Game Component</a:t>
            </a:r>
          </a:p>
          <a:p>
            <a:pPr algn="ctr"/>
            <a:endParaRPr lang="en-IE" b="1" dirty="0" smtClean="0"/>
          </a:p>
          <a:p>
            <a:pPr algn="ctr"/>
            <a:endParaRPr lang="en-IE" dirty="0" smtClean="0"/>
          </a:p>
          <a:p>
            <a:r>
              <a:rPr lang="en-IE" dirty="0" smtClean="0"/>
              <a:t>Initialise()</a:t>
            </a:r>
          </a:p>
          <a:p>
            <a:r>
              <a:rPr lang="en-IE" dirty="0" smtClean="0"/>
              <a:t>Update(</a:t>
            </a:r>
            <a:r>
              <a:rPr lang="en-IE" dirty="0" err="1" smtClean="0"/>
              <a:t>timeDelta</a:t>
            </a:r>
            <a:r>
              <a:rPr lang="en-IE" dirty="0" smtClean="0"/>
              <a:t>)</a:t>
            </a:r>
          </a:p>
          <a:p>
            <a:r>
              <a:rPr lang="en-IE" dirty="0" smtClean="0"/>
              <a:t>Draw()</a:t>
            </a:r>
          </a:p>
          <a:p>
            <a:r>
              <a:rPr lang="en-IE" dirty="0" err="1" smtClean="0"/>
              <a:t>Cleanup</a:t>
            </a:r>
            <a:r>
              <a:rPr lang="en-IE" dirty="0" smtClean="0"/>
              <a:t>()</a:t>
            </a:r>
          </a:p>
          <a:p>
            <a:r>
              <a:rPr lang="en-IE" dirty="0" smtClean="0"/>
              <a:t>Attach(</a:t>
            </a:r>
            <a:r>
              <a:rPr lang="en-IE" dirty="0" err="1" smtClean="0"/>
              <a:t>GameComponent</a:t>
            </a:r>
            <a:r>
              <a:rPr lang="en-IE" dirty="0" smtClean="0"/>
              <a:t> c)</a:t>
            </a:r>
          </a:p>
          <a:p>
            <a:r>
              <a:rPr lang="en-IE" dirty="0" smtClean="0"/>
              <a:t>list&lt;</a:t>
            </a:r>
            <a:r>
              <a:rPr lang="en-IE" dirty="0" err="1" smtClean="0"/>
              <a:t>GameComponent</a:t>
            </a:r>
            <a:r>
              <a:rPr lang="en-IE" dirty="0" smtClean="0"/>
              <a:t>&gt; children</a:t>
            </a:r>
            <a:endParaRPr lang="en-I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96136" y="486916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36296" y="342900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96136" y="34290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9957" y="44371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0..*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303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1624</Words>
  <Application>Microsoft Office PowerPoint</Application>
  <PresentationFormat>On-screen Show (4:3)</PresentationFormat>
  <Paragraphs>263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Questions we will answer</vt:lpstr>
      <vt:lpstr>What are design patterns?</vt:lpstr>
      <vt:lpstr>Principles</vt:lpstr>
      <vt:lpstr>Some examples</vt:lpstr>
      <vt:lpstr>Some more!</vt:lpstr>
      <vt:lpstr>Some goals for BGE  (or any other game engine)</vt:lpstr>
      <vt:lpstr>Implemented in BGE</vt:lpstr>
      <vt:lpstr>BGE GameComponents</vt:lpstr>
      <vt:lpstr>Component Based Games Engines</vt:lpstr>
      <vt:lpstr>The base class GameComponent</vt:lpstr>
      <vt:lpstr>PowerPoint Presentation</vt:lpstr>
      <vt:lpstr>This is used..</vt:lpstr>
      <vt:lpstr>3 ugly problems</vt:lpstr>
      <vt:lpstr>How it should be?</vt:lpstr>
      <vt:lpstr>The PhysicsFactory</vt:lpstr>
      <vt:lpstr>AbstractFactory</vt:lpstr>
      <vt:lpstr>In PhysicsFactory</vt:lpstr>
      <vt:lpstr>Example: Creating a box</vt:lpstr>
      <vt:lpstr>To use it…</vt:lpstr>
      <vt:lpstr>Lazy Loading &amp; Instancing</vt:lpstr>
      <vt:lpstr>Cacheing</vt:lpstr>
      <vt:lpstr>Always check the cache  before loading content…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173</cp:revision>
  <cp:lastPrinted>2011-10-26T17:39:23Z</cp:lastPrinted>
  <dcterms:created xsi:type="dcterms:W3CDTF">2010-11-17T15:56:37Z</dcterms:created>
  <dcterms:modified xsi:type="dcterms:W3CDTF">2013-12-05T18:29:21Z</dcterms:modified>
</cp:coreProperties>
</file>