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68" r:id="rId6"/>
    <p:sldId id="272" r:id="rId7"/>
    <p:sldId id="259" r:id="rId8"/>
    <p:sldId id="260" r:id="rId9"/>
    <p:sldId id="270" r:id="rId10"/>
    <p:sldId id="273" r:id="rId11"/>
    <p:sldId id="262" r:id="rId12"/>
    <p:sldId id="263" r:id="rId13"/>
  </p:sldIdLst>
  <p:sldSz cx="14630400" cy="8229600"/>
  <p:notesSz cx="8229600" cy="14630400"/>
  <p:embeddedFontLst>
    <p:embeddedFont>
      <p:font typeface="Crimson Pro Semi Bold" panose="020B0604020202020204" charset="0"/>
      <p:regular r:id="rId15"/>
    </p:embeddedFont>
    <p:embeddedFont>
      <p:font typeface="Heebo" pitchFamily="2" charset="-79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41" autoAdjust="0"/>
  </p:normalViewPr>
  <p:slideViewPr>
    <p:cSldViewPr snapToGrid="0" snapToObjects="1">
      <p:cViewPr varScale="1">
        <p:scale>
          <a:sx n="50" d="100"/>
          <a:sy n="50" d="100"/>
        </p:scale>
        <p:origin x="10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80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7E294-2EC9-956C-F79A-49B26423C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4F677-51C2-0E9C-918A-E46E0AD84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98A6C-3DBD-3993-D3E4-7168A80BC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19ADB-C585-2F8A-E97A-0A04A948A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06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B72E5-ACBD-0168-7912-F65E284D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7DB44-D787-433C-B3A2-9A5854B2C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836C5-6EFA-78DF-653A-86BE650A6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Overall Sales Trends: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revenue amounted to $140,707,584 with a profit of $9,371,821, representing a 9.33% profit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sales have shown a progressive increase, peaking at $5.8M in July 2003, while online sales experienced fluctuations, showing a significant upward trend from mid-2003 onwards.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D4625-E926-18FF-3A46-25F8A48E7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80AE-4A5B-7967-ACFA-0EF5CA91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8CBEF-8262-1D6B-BCA5-16948C5A8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1AD07-D32C-E0DE-1D89-AF3153E0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Yearly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FY2004 generated the highest revenue at $67,148,244.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August consistently recorded the highest sales contribution across years, with August 2003 alone accounting for 4.82% of total revenue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09D7-A4D9-EF91-62EA-8163B788F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46CF-4E80-EC6C-58E2-581212A5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67C56-96B4-1469-98C4-70A6DAB5C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F12B4-665A-63E5-9FEB-064A1C1CC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34634-5AF4-4DBD-27DA-15F353E0E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Top Sales Drivers: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emerged as the top factor, contributing 35.57% of sales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ranged between $30,360.81 and $12,128,306.44, showing significant disparities in product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Product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Bikes</a:t>
            </a:r>
            <a:r>
              <a:rPr lang="en-US" dirty="0"/>
              <a:t> dominated revenue generation ($94.65M), with road bikes leading at over $40M.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Accessories like helmets and tires performed best within their category, contributing 42% and 21% of accessory revenue,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Top-selling product: "Mountain-200 Black, 38" at 7.19% of total bike sales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6A107-7743-5154-9AEB-5111041EF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81888-05B6-AE00-581D-3F844C923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D03C7-F39E-DF48-468A-CC75845D2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Regional Sales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sales contributed 51.21% of total dues, with the USA leading geographically.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provinces by revenue: California, Washington, and England.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channels exhibited higher average total dues compared to online.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B66A2-9EB8-1ABA-69EB-B0E3DA782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77692" y="2277547"/>
            <a:ext cx="9412777" cy="2931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Adventure Works Sales Analysis Report For Executive Leadership.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126328" y="53905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report analyzes Adventure Works sales data, providing insights into revenue trends, product performance, and regional sales patterns.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7A57B-1E2A-DEDD-5D65-CC652CCE874A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mountains and sun&#10;&#10;Description automatically generated">
            <a:extLst>
              <a:ext uri="{FF2B5EF4-FFF2-40B4-BE49-F238E27FC236}">
                <a16:creationId xmlns:a16="http://schemas.microsoft.com/office/drawing/2014/main" id="{7F15B3ED-6580-CAA7-A27F-5342C871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1" y="512445"/>
            <a:ext cx="4937760" cy="4937760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FB085957-EBFF-187F-772B-A3D07997E11D}"/>
              </a:ext>
            </a:extLst>
          </p:cNvPr>
          <p:cNvSpPr/>
          <p:nvPr/>
        </p:nvSpPr>
        <p:spPr>
          <a:xfrm>
            <a:off x="344903" y="620801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50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Paul Lemaron 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50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Turing College- DA</a:t>
            </a:r>
            <a:endParaRPr lang="en-US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418AA-7053-C5DB-D55A-CBEF9434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C1DE627F-9AF9-34D6-30A9-06A78EC5A318}"/>
              </a:ext>
            </a:extLst>
          </p:cNvPr>
          <p:cNvSpPr/>
          <p:nvPr/>
        </p:nvSpPr>
        <p:spPr>
          <a:xfrm>
            <a:off x="649488" y="2083063"/>
            <a:ext cx="218216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A773D-056B-CCEF-40EB-4CE09FF4967B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9FB723DF-C962-F9E2-B08F-8C11E9C0B053}"/>
              </a:ext>
            </a:extLst>
          </p:cNvPr>
          <p:cNvSpPr/>
          <p:nvPr/>
        </p:nvSpPr>
        <p:spPr>
          <a:xfrm>
            <a:off x="3241300" y="2083063"/>
            <a:ext cx="339225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C4F35-2543-E64F-EF38-CE7D9F48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9770"/>
              </p:ext>
            </p:extLst>
          </p:nvPr>
        </p:nvGraphicFramePr>
        <p:xfrm>
          <a:off x="516138" y="1283393"/>
          <a:ext cx="13331424" cy="2430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2856">
                  <a:extLst>
                    <a:ext uri="{9D8B030D-6E8A-4147-A177-3AD203B41FA5}">
                      <a16:colId xmlns:a16="http://schemas.microsoft.com/office/drawing/2014/main" val="412390208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618202212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03091013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66445820"/>
                    </a:ext>
                  </a:extLst>
                </a:gridCol>
              </a:tblGrid>
              <a:tr h="47951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Provinces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Avg Revenue/Country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Avg Revenue/province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2418"/>
                  </a:ext>
                </a:extLst>
              </a:tr>
              <a:tr h="1377655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6</a:t>
                      </a:r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2500" b="1" dirty="0"/>
                        <a:t>70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2500" b="1" dirty="0"/>
                        <a:t>$23.45M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$ 2.01M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85154"/>
                  </a:ext>
                </a:extLst>
              </a:tr>
            </a:tbl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BBA0151C-FE52-B313-A072-5670AFF6EFE0}"/>
              </a:ext>
            </a:extLst>
          </p:cNvPr>
          <p:cNvSpPr/>
          <p:nvPr/>
        </p:nvSpPr>
        <p:spPr>
          <a:xfrm>
            <a:off x="796561" y="34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Regionals Overview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B59D8-1EDE-CE69-8451-795A7607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752273"/>
            <a:ext cx="1110615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54653F2-883F-6813-441E-78BF13BB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92" y="116378"/>
            <a:ext cx="7297168" cy="46270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3740" y="1333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Channel Analysis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40" y="118225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3740" y="19760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Offline Sales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93740" y="246646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sales had a significant impact on total revenue.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654" y="118225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854654" y="19760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Online Sales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854654" y="2466461"/>
            <a:ext cx="4120872" cy="1386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Online sales contributed to a smaller portion of total revenue but continues to show a steady rise over the years.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10F49-EE9F-F5EC-E2B5-ADE362D182EE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7249A-D78B-F883-4EFF-52ED176BC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98" y="3918543"/>
            <a:ext cx="11739952" cy="40201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8153" y="246156"/>
            <a:ext cx="7556421" cy="75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791574"/>
            <a:ext cx="12174065" cy="4708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052E6-0BB0-9979-7D21-93AD104D4831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096D5-F16C-F575-4A94-C9A5E73B37E6}"/>
              </a:ext>
            </a:extLst>
          </p:cNvPr>
          <p:cNvSpPr txBox="1"/>
          <p:nvPr/>
        </p:nvSpPr>
        <p:spPr>
          <a:xfrm>
            <a:off x="793790" y="2057399"/>
            <a:ext cx="130428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Online Sales: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in online channels as they show potential of growth from </a:t>
            </a:r>
            <a:r>
              <a:rPr lang="en-US" sz="3200" dirty="0"/>
              <a:t>$484,946 to an all-time high of $2.1M sales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 Performers: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bikes and top accessories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helmets.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Pricing: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dynamic and competitive pricing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Regionally: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 top regions and explore underperformers.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Seasons: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for peak sales in August 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0" y="1685092"/>
            <a:ext cx="45719" cy="4178975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358622" y="218015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87880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73110" y="2025253"/>
            <a:ext cx="1216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What is the Overall Sales Overview over the years?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524363"/>
            <a:ext cx="8328076" cy="9213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Understanding the different sources of revenue, and revenue generation over the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Years..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371391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87880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49536" y="3559016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3445669"/>
            <a:ext cx="5302243" cy="423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What are the product sales trends?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Revenue generation by product categories, and subcategories.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524768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87880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052036" y="5092779"/>
            <a:ext cx="16383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4979432"/>
            <a:ext cx="4052412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What is the sales trends per region?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7" y="5469850"/>
            <a:ext cx="7745494" cy="847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Analysis of the revenue and profits generation by year, the sales sources distribution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By regions, Total products quantity per 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0EC1C1-1183-22D5-8A35-569654093433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6561" y="1342525"/>
            <a:ext cx="63385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Performance Indicators</a:t>
            </a:r>
            <a:endParaRPr lang="en-US" sz="3500" dirty="0"/>
          </a:p>
        </p:txBody>
      </p:sp>
      <p:sp>
        <p:nvSpPr>
          <p:cNvPr id="5" name="Text 2"/>
          <p:cNvSpPr/>
          <p:nvPr/>
        </p:nvSpPr>
        <p:spPr>
          <a:xfrm>
            <a:off x="649488" y="2083063"/>
            <a:ext cx="218216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0A3A7-6D25-4292-8393-038D83CF83B9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32744BC7-E130-4F70-E8EF-B74087F88BE0}"/>
              </a:ext>
            </a:extLst>
          </p:cNvPr>
          <p:cNvSpPr/>
          <p:nvPr/>
        </p:nvSpPr>
        <p:spPr>
          <a:xfrm>
            <a:off x="3241300" y="2083063"/>
            <a:ext cx="339225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EDC681-8B40-9720-182F-3F83A32EC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16027"/>
              </p:ext>
            </p:extLst>
          </p:nvPr>
        </p:nvGraphicFramePr>
        <p:xfrm>
          <a:off x="649488" y="2083062"/>
          <a:ext cx="13331424" cy="40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856">
                  <a:extLst>
                    <a:ext uri="{9D8B030D-6E8A-4147-A177-3AD203B41FA5}">
                      <a16:colId xmlns:a16="http://schemas.microsoft.com/office/drawing/2014/main" val="412390208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618202212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03091013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66445820"/>
                    </a:ext>
                  </a:extLst>
                </a:gridCol>
              </a:tblGrid>
              <a:tr h="150883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%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2418"/>
                  </a:ext>
                </a:extLst>
              </a:tr>
              <a:tr h="2576150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2800" b="1" dirty="0"/>
                        <a:t>31465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2800" b="1" dirty="0"/>
                        <a:t>$140,707, 584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$9,371, 821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  <a:p>
                      <a:pPr algn="ctr"/>
                      <a:endParaRPr lang="en-US" sz="2800" b="1" dirty="0"/>
                    </a:p>
                    <a:p>
                      <a:pPr algn="ctr"/>
                      <a:r>
                        <a:rPr lang="en-US" sz="2800" b="1" dirty="0"/>
                        <a:t>9.33%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85154"/>
                  </a:ext>
                </a:extLst>
              </a:tr>
            </a:tbl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EE628DDD-55E8-77E5-4784-57DDA1C0AA51}"/>
              </a:ext>
            </a:extLst>
          </p:cNvPr>
          <p:cNvSpPr/>
          <p:nvPr/>
        </p:nvSpPr>
        <p:spPr>
          <a:xfrm>
            <a:off x="796561" y="34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Overview</a:t>
            </a:r>
            <a:endParaRPr lang="en-US" sz="4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BBE3-97D9-A9D0-0F60-64F835DF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08ED2FA-EBED-80A5-580D-CF4DF0375322}"/>
              </a:ext>
            </a:extLst>
          </p:cNvPr>
          <p:cNvSpPr/>
          <p:nvPr/>
        </p:nvSpPr>
        <p:spPr>
          <a:xfrm>
            <a:off x="482408" y="-120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Overview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47C60B3-47EC-10CA-20D4-782E288504DC}"/>
              </a:ext>
            </a:extLst>
          </p:cNvPr>
          <p:cNvSpPr/>
          <p:nvPr/>
        </p:nvSpPr>
        <p:spPr>
          <a:xfrm flipH="1">
            <a:off x="272511" y="1855849"/>
            <a:ext cx="83832" cy="4212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760441DC-8506-7DC2-D6C3-C72D34A0A087}"/>
              </a:ext>
            </a:extLst>
          </p:cNvPr>
          <p:cNvSpPr/>
          <p:nvPr/>
        </p:nvSpPr>
        <p:spPr>
          <a:xfrm>
            <a:off x="610476" y="2180153"/>
            <a:ext cx="608236" cy="486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DFD9D482-3BE1-D91F-3EAA-9EB6364F0EC7}"/>
              </a:ext>
            </a:extLst>
          </p:cNvPr>
          <p:cNvSpPr/>
          <p:nvPr/>
        </p:nvSpPr>
        <p:spPr>
          <a:xfrm>
            <a:off x="130654" y="1940243"/>
            <a:ext cx="300103" cy="565904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20D0AC4-77A6-F75B-2792-AEABCD9837F6}"/>
              </a:ext>
            </a:extLst>
          </p:cNvPr>
          <p:cNvSpPr/>
          <p:nvPr/>
        </p:nvSpPr>
        <p:spPr>
          <a:xfrm>
            <a:off x="324964" y="2025253"/>
            <a:ext cx="93238" cy="543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9BA00A8-0857-FE5D-F0F0-E2CDF1430263}"/>
              </a:ext>
            </a:extLst>
          </p:cNvPr>
          <p:cNvSpPr/>
          <p:nvPr/>
        </p:nvSpPr>
        <p:spPr>
          <a:xfrm>
            <a:off x="1633343" y="1911906"/>
            <a:ext cx="217248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Offline Sales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43E2E6A-2FFA-9DE9-F2D6-9CFAE5D5435A}"/>
              </a:ext>
            </a:extLst>
          </p:cNvPr>
          <p:cNvSpPr/>
          <p:nvPr/>
        </p:nvSpPr>
        <p:spPr>
          <a:xfrm>
            <a:off x="1633341" y="2402324"/>
            <a:ext cx="5547011" cy="7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sells demonstrated an unsteady but progressive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Rise over the years while generating $5.8M at the highest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In July 2003.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E87AA7FA-0500-B652-14D3-E61D76F55BEA}"/>
              </a:ext>
            </a:extLst>
          </p:cNvPr>
          <p:cNvSpPr/>
          <p:nvPr/>
        </p:nvSpPr>
        <p:spPr>
          <a:xfrm>
            <a:off x="610476" y="3713917"/>
            <a:ext cx="608236" cy="486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EAB238CA-63EC-8272-FA98-4630789F2E61}"/>
              </a:ext>
            </a:extLst>
          </p:cNvPr>
          <p:cNvSpPr/>
          <p:nvPr/>
        </p:nvSpPr>
        <p:spPr>
          <a:xfrm>
            <a:off x="130654" y="3474006"/>
            <a:ext cx="391016" cy="8150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ACFA80F-5A0F-BE1B-2649-43A82A792B4D}"/>
              </a:ext>
            </a:extLst>
          </p:cNvPr>
          <p:cNvSpPr/>
          <p:nvPr/>
        </p:nvSpPr>
        <p:spPr>
          <a:xfrm>
            <a:off x="301391" y="3559016"/>
            <a:ext cx="129366" cy="543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41AFC064-881F-3C8D-54C8-A0DAC265F02A}"/>
              </a:ext>
            </a:extLst>
          </p:cNvPr>
          <p:cNvSpPr/>
          <p:nvPr/>
        </p:nvSpPr>
        <p:spPr>
          <a:xfrm>
            <a:off x="1564265" y="3590269"/>
            <a:ext cx="217248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Online Sales</a:t>
            </a:r>
            <a:endParaRPr lang="en-US" sz="22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3B9C5308-A241-931E-144D-A65AA6A3F341}"/>
              </a:ext>
            </a:extLst>
          </p:cNvPr>
          <p:cNvSpPr/>
          <p:nvPr/>
        </p:nvSpPr>
        <p:spPr>
          <a:xfrm>
            <a:off x="1564264" y="4080687"/>
            <a:ext cx="4573494" cy="579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Revenue decreased significantly between 2001 and 2004.</a:t>
            </a:r>
            <a:endParaRPr lang="en-US" sz="175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2B45C30-9987-4924-FDA0-550C059738C6}"/>
              </a:ext>
            </a:extLst>
          </p:cNvPr>
          <p:cNvSpPr/>
          <p:nvPr/>
        </p:nvSpPr>
        <p:spPr>
          <a:xfrm>
            <a:off x="130654" y="5007769"/>
            <a:ext cx="391016" cy="8150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25F6294C-1C2B-7F44-BAD1-BCEA98B3D329}"/>
              </a:ext>
            </a:extLst>
          </p:cNvPr>
          <p:cNvSpPr/>
          <p:nvPr/>
        </p:nvSpPr>
        <p:spPr>
          <a:xfrm>
            <a:off x="303890" y="5092779"/>
            <a:ext cx="125534" cy="543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67FD62A7-F080-3B04-936D-4AED55E61FD6}"/>
              </a:ext>
            </a:extLst>
          </p:cNvPr>
          <p:cNvSpPr/>
          <p:nvPr/>
        </p:nvSpPr>
        <p:spPr>
          <a:xfrm>
            <a:off x="574123" y="534927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543784F5-2251-9211-DFCD-211AA385BA6A}"/>
              </a:ext>
            </a:extLst>
          </p:cNvPr>
          <p:cNvSpPr/>
          <p:nvPr/>
        </p:nvSpPr>
        <p:spPr>
          <a:xfrm>
            <a:off x="1579505" y="5185887"/>
            <a:ext cx="217248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Revenue Trend</a:t>
            </a:r>
            <a:endParaRPr lang="en-US" sz="2200" dirty="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D1288A5E-1586-64A9-2B3E-30F68A2DF773}"/>
              </a:ext>
            </a:extLst>
          </p:cNvPr>
          <p:cNvSpPr/>
          <p:nvPr/>
        </p:nvSpPr>
        <p:spPr>
          <a:xfrm>
            <a:off x="1579504" y="5676305"/>
            <a:ext cx="4573494" cy="579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Online sales started trending upwards in July 2003.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F617B1-E34A-24F2-3062-CCBF96D3A002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719FEF-AA65-0005-7205-15F9F8A8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1640589"/>
            <a:ext cx="7284720" cy="4948422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B4DB8305-BF39-C54B-FF37-94C9D0C0BB05}"/>
              </a:ext>
            </a:extLst>
          </p:cNvPr>
          <p:cNvSpPr/>
          <p:nvPr/>
        </p:nvSpPr>
        <p:spPr>
          <a:xfrm>
            <a:off x="521670" y="781238"/>
            <a:ext cx="68240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Channels &amp; Revenue Generation 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184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8C69D-1B42-1550-2C18-EAD79D5D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4A016D-D082-5018-7B6E-539B4CFAEB40}"/>
              </a:ext>
            </a:extLst>
          </p:cNvPr>
          <p:cNvSpPr/>
          <p:nvPr/>
        </p:nvSpPr>
        <p:spPr>
          <a:xfrm>
            <a:off x="796561" y="864754"/>
            <a:ext cx="4224326" cy="46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Yearly Revenue  </a:t>
            </a:r>
            <a:endParaRPr lang="en-US" sz="35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BEDFE80-E5D3-1BF5-A180-4BFCD8B5F576}"/>
              </a:ext>
            </a:extLst>
          </p:cNvPr>
          <p:cNvSpPr/>
          <p:nvPr/>
        </p:nvSpPr>
        <p:spPr>
          <a:xfrm>
            <a:off x="649488" y="2083063"/>
            <a:ext cx="218216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56A3A0-487C-AEA1-9C1E-0EE5C2594754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1CC98654-16D8-1F53-051F-986DFAED9D0F}"/>
              </a:ext>
            </a:extLst>
          </p:cNvPr>
          <p:cNvSpPr/>
          <p:nvPr/>
        </p:nvSpPr>
        <p:spPr>
          <a:xfrm>
            <a:off x="3241300" y="2083063"/>
            <a:ext cx="339225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45D04E-DD6A-92FB-0148-72FE57E02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14353"/>
              </p:ext>
            </p:extLst>
          </p:nvPr>
        </p:nvGraphicFramePr>
        <p:xfrm>
          <a:off x="649488" y="1547167"/>
          <a:ext cx="7812868" cy="247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3217">
                  <a:extLst>
                    <a:ext uri="{9D8B030D-6E8A-4147-A177-3AD203B41FA5}">
                      <a16:colId xmlns:a16="http://schemas.microsoft.com/office/drawing/2014/main" val="4123902089"/>
                    </a:ext>
                  </a:extLst>
                </a:gridCol>
                <a:gridCol w="1953217">
                  <a:extLst>
                    <a:ext uri="{9D8B030D-6E8A-4147-A177-3AD203B41FA5}">
                      <a16:colId xmlns:a16="http://schemas.microsoft.com/office/drawing/2014/main" val="618202212"/>
                    </a:ext>
                  </a:extLst>
                </a:gridCol>
                <a:gridCol w="1953217">
                  <a:extLst>
                    <a:ext uri="{9D8B030D-6E8A-4147-A177-3AD203B41FA5}">
                      <a16:colId xmlns:a16="http://schemas.microsoft.com/office/drawing/2014/main" val="3030910139"/>
                    </a:ext>
                  </a:extLst>
                </a:gridCol>
                <a:gridCol w="1953217">
                  <a:extLst>
                    <a:ext uri="{9D8B030D-6E8A-4147-A177-3AD203B41FA5}">
                      <a16:colId xmlns:a16="http://schemas.microsoft.com/office/drawing/2014/main" val="366445820"/>
                    </a:ext>
                  </a:extLst>
                </a:gridCol>
              </a:tblGrid>
              <a:tr h="4795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FY2002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FY2003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FY2004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Total Revenue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2418"/>
                  </a:ext>
                </a:extLst>
              </a:tr>
              <a:tr h="1377655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$29, 917, 523</a:t>
                      </a:r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800" b="1" dirty="0"/>
                        <a:t>$43,585,635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1800" b="1" dirty="0"/>
                        <a:t>$67,148,244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  <a:p>
                      <a:pPr algn="ctr"/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$140,707, 584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85154"/>
                  </a:ext>
                </a:extLst>
              </a:tr>
            </a:tbl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586EB3C4-5743-FFA5-EEBE-33D4D04F6A26}"/>
              </a:ext>
            </a:extLst>
          </p:cNvPr>
          <p:cNvSpPr/>
          <p:nvPr/>
        </p:nvSpPr>
        <p:spPr>
          <a:xfrm>
            <a:off x="796561" y="34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Overview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6A156-1BCD-1DE9-7E92-A02DB87E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3" y="3395308"/>
            <a:ext cx="14048509" cy="4717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68990" y="1192837"/>
            <a:ext cx="2400845" cy="708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Highest Revenue</a:t>
            </a:r>
            <a:endParaRPr lang="en-US" sz="2200" b="1" dirty="0"/>
          </a:p>
        </p:txBody>
      </p:sp>
      <p:sp>
        <p:nvSpPr>
          <p:cNvPr id="7" name="Text 2"/>
          <p:cNvSpPr/>
          <p:nvPr/>
        </p:nvSpPr>
        <p:spPr>
          <a:xfrm>
            <a:off x="8668989" y="1773982"/>
            <a:ext cx="2734626" cy="1439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2004 had the highest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total revenue.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463513" y="1157562"/>
            <a:ext cx="15398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Revenue Distribution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11463512" y="1528616"/>
            <a:ext cx="2734626" cy="2195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August 2003 contributed 4.82% of total revenue.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Best Sales Month always trends highest in August.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251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73855-56DE-5F52-BA9C-30C21BA0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7648D73-668F-20E4-2597-DCEA12914C12}"/>
              </a:ext>
            </a:extLst>
          </p:cNvPr>
          <p:cNvSpPr/>
          <p:nvPr/>
        </p:nvSpPr>
        <p:spPr>
          <a:xfrm>
            <a:off x="796561" y="864754"/>
            <a:ext cx="4224326" cy="46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Yearly Revenue  </a:t>
            </a:r>
            <a:endParaRPr lang="en-US" sz="35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819134A-C485-1B53-636E-859C4E72A9D4}"/>
              </a:ext>
            </a:extLst>
          </p:cNvPr>
          <p:cNvSpPr/>
          <p:nvPr/>
        </p:nvSpPr>
        <p:spPr>
          <a:xfrm>
            <a:off x="649488" y="2083063"/>
            <a:ext cx="218216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648D2-221C-20CD-BCC9-F2EDE2832358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020B373F-5FFB-AF25-A6E7-AD3F66E8610B}"/>
              </a:ext>
            </a:extLst>
          </p:cNvPr>
          <p:cNvSpPr/>
          <p:nvPr/>
        </p:nvSpPr>
        <p:spPr>
          <a:xfrm>
            <a:off x="3241300" y="2083063"/>
            <a:ext cx="339225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4078FF-465F-CF59-9E55-34420AF4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2895"/>
              </p:ext>
            </p:extLst>
          </p:nvPr>
        </p:nvGraphicFramePr>
        <p:xfrm>
          <a:off x="649488" y="2350193"/>
          <a:ext cx="13331424" cy="318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32856">
                  <a:extLst>
                    <a:ext uri="{9D8B030D-6E8A-4147-A177-3AD203B41FA5}">
                      <a16:colId xmlns:a16="http://schemas.microsoft.com/office/drawing/2014/main" val="412390208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618202212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03091013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66445820"/>
                    </a:ext>
                  </a:extLst>
                </a:gridCol>
              </a:tblGrid>
              <a:tr h="47951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No.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Products Categories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Products Sub-categories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/>
                        <a:t>Avg Revenue/product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2418"/>
                  </a:ext>
                </a:extLst>
              </a:tr>
              <a:tr h="1377655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266</a:t>
                      </a:r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5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2500" b="1" dirty="0"/>
                        <a:t>4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2500" b="1" dirty="0"/>
                        <a:t>35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  <a:p>
                      <a:pPr algn="ctr"/>
                      <a:endParaRPr lang="en-US" sz="25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/>
                        <a:t>$ 35, 232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85154"/>
                  </a:ext>
                </a:extLst>
              </a:tr>
            </a:tbl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CF6E1B42-C297-DEE8-BA05-FAAC8E78DF1D}"/>
              </a:ext>
            </a:extLst>
          </p:cNvPr>
          <p:cNvSpPr/>
          <p:nvPr/>
        </p:nvSpPr>
        <p:spPr>
          <a:xfrm>
            <a:off x="796561" y="34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Products Overview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52702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820" y="1373554"/>
            <a:ext cx="5454320" cy="960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Reasons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7861" y="2909985"/>
            <a:ext cx="469627" cy="490419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95719" y="2994996"/>
            <a:ext cx="207888" cy="454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10465" y="2994996"/>
            <a:ext cx="4843855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Highest Total Sales</a:t>
            </a:r>
            <a:endParaRPr lang="en-US" sz="2200" b="1" dirty="0"/>
          </a:p>
        </p:txBody>
      </p:sp>
      <p:sp>
        <p:nvSpPr>
          <p:cNvPr id="7" name="Text 4"/>
          <p:cNvSpPr/>
          <p:nvPr/>
        </p:nvSpPr>
        <p:spPr>
          <a:xfrm>
            <a:off x="133500" y="3466641"/>
            <a:ext cx="4056612" cy="484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Price had the highest total sales.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0820" y="4161599"/>
            <a:ext cx="352787" cy="55122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1585" y="4270913"/>
            <a:ext cx="288439" cy="454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10978" y="4222936"/>
            <a:ext cx="3445634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Range</a:t>
            </a:r>
            <a:endParaRPr lang="en-US" sz="2200" b="1" dirty="0"/>
          </a:p>
        </p:txBody>
      </p:sp>
      <p:sp>
        <p:nvSpPr>
          <p:cNvPr id="11" name="Text 8"/>
          <p:cNvSpPr/>
          <p:nvPr/>
        </p:nvSpPr>
        <p:spPr>
          <a:xfrm>
            <a:off x="545437" y="4713355"/>
            <a:ext cx="5001907" cy="969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Total sales ranged from $ 30,360.81 to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$ 12,128,306.44.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1584" y="5652876"/>
            <a:ext cx="435903" cy="454754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223645" y="5737888"/>
            <a:ext cx="150772" cy="3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24462" y="5673053"/>
            <a:ext cx="4843855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Price Contribution</a:t>
            </a:r>
            <a:endParaRPr lang="en-US" sz="2200" b="1" dirty="0"/>
          </a:p>
        </p:txBody>
      </p:sp>
      <p:sp>
        <p:nvSpPr>
          <p:cNvPr id="15" name="Text 12"/>
          <p:cNvSpPr/>
          <p:nvPr/>
        </p:nvSpPr>
        <p:spPr>
          <a:xfrm>
            <a:off x="610464" y="6158038"/>
            <a:ext cx="4210917" cy="948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Price accounted for 35.57% of total sales.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A4C57-96FA-C58B-B0B9-149A41BC300C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3AF020-C75C-9798-06E8-4C25BD16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85" y="342900"/>
            <a:ext cx="8153678" cy="7407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9177" y="1466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Product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5852"/>
            <a:ext cx="75564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219177" y="909367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446825" y="105307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Category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963805" y="1053075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Revenue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476978" y="105307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Quantity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19177" y="1559686"/>
            <a:ext cx="5000523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46825" y="170339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Bikes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963805" y="1703395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$94,651,172.71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476978" y="170339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90,268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19177" y="2210006"/>
            <a:ext cx="5000523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46825" y="2353714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Components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963805" y="2353714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$11,802, 593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5476978" y="2353714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49,044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219176" y="2896249"/>
            <a:ext cx="5000523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446825" y="3004033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Clothing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2963805" y="3004033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$ 2,120,542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5476978" y="3004033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73,670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219177" y="3510644"/>
            <a:ext cx="5000523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442432" y="3688457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Accessories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2963805" y="3654353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$ 1,272,072.89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5476978" y="3654353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61,932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77DD0-BA49-C316-69D5-33E4B67546DF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DE53C1-D5F7-2D7E-7E9A-C4A2B197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72" y="255593"/>
            <a:ext cx="7969560" cy="7523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6C99D-7800-478C-BFE8-BF2C2F53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968218A-CF21-8632-F142-5EBC03C32AAD}"/>
              </a:ext>
            </a:extLst>
          </p:cNvPr>
          <p:cNvSpPr/>
          <p:nvPr/>
        </p:nvSpPr>
        <p:spPr>
          <a:xfrm>
            <a:off x="8780243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Regional Sales Analysis</a:t>
            </a:r>
            <a:endParaRPr lang="en-US" sz="38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D1C4CF6C-D150-5697-ADB5-BB1D290B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43" y="1440894"/>
            <a:ext cx="976670" cy="156281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FCDEEA52-B1C0-CF50-8527-4472936E6B2D}"/>
              </a:ext>
            </a:extLst>
          </p:cNvPr>
          <p:cNvSpPr/>
          <p:nvPr/>
        </p:nvSpPr>
        <p:spPr>
          <a:xfrm>
            <a:off x="10049925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Total Due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A6B10CD-9C96-80B9-98B0-27B9D125A6C6}"/>
              </a:ext>
            </a:extLst>
          </p:cNvPr>
          <p:cNvSpPr/>
          <p:nvPr/>
        </p:nvSpPr>
        <p:spPr>
          <a:xfrm>
            <a:off x="10049925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sales had higher total due than online.</a:t>
            </a:r>
            <a:endParaRPr lang="en-US" sz="15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6AEDCB88-E4C1-0E43-66AE-366A351B0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243" y="3003709"/>
            <a:ext cx="976670" cy="1562814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BCF53BCB-ED07-6413-73E1-33CA9E1D5219}"/>
              </a:ext>
            </a:extLst>
          </p:cNvPr>
          <p:cNvSpPr/>
          <p:nvPr/>
        </p:nvSpPr>
        <p:spPr>
          <a:xfrm>
            <a:off x="10049925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USA Contribution</a:t>
            </a:r>
            <a:endParaRPr lang="en-US" sz="19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3FA626B-3F70-05EB-B006-36DDC1C6FE83}"/>
              </a:ext>
            </a:extLst>
          </p:cNvPr>
          <p:cNvSpPr/>
          <p:nvPr/>
        </p:nvSpPr>
        <p:spPr>
          <a:xfrm>
            <a:off x="10049925" y="362128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USA offline sales contributed 51.21% of total due.</a:t>
            </a:r>
            <a:endParaRPr lang="en-US" sz="15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5146D5C3-1637-9DC8-0DE4-5C0AE31C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243" y="4566523"/>
            <a:ext cx="976670" cy="1562814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B66EEC6-764D-05AC-FAF2-A8E982463718}"/>
              </a:ext>
            </a:extLst>
          </p:cNvPr>
          <p:cNvSpPr/>
          <p:nvPr/>
        </p:nvSpPr>
        <p:spPr>
          <a:xfrm>
            <a:off x="10049925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Average Total Due</a:t>
            </a:r>
            <a:endParaRPr lang="en-US" sz="19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3541AB4D-9F7E-E997-6A58-3E5477B7B768}"/>
              </a:ext>
            </a:extLst>
          </p:cNvPr>
          <p:cNvSpPr/>
          <p:nvPr/>
        </p:nvSpPr>
        <p:spPr>
          <a:xfrm>
            <a:off x="10049925" y="5184100"/>
            <a:ext cx="4580475" cy="1023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sales had higher average total due than online.</a:t>
            </a:r>
            <a:endParaRPr lang="en-US" sz="150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261EB302-732D-D1CB-2924-ABA340DBE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243" y="6129338"/>
            <a:ext cx="976670" cy="1562814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C3D9A708-069A-AEC9-D9F4-57E3A6696B42}"/>
              </a:ext>
            </a:extLst>
          </p:cNvPr>
          <p:cNvSpPr/>
          <p:nvPr/>
        </p:nvSpPr>
        <p:spPr>
          <a:xfrm>
            <a:off x="10049925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Top 3 Provinces</a:t>
            </a:r>
            <a:endParaRPr lang="en-US" sz="19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015B6B98-9E07-3505-8904-2E7C1058071D}"/>
              </a:ext>
            </a:extLst>
          </p:cNvPr>
          <p:cNvSpPr/>
          <p:nvPr/>
        </p:nvSpPr>
        <p:spPr>
          <a:xfrm>
            <a:off x="10049925" y="674691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California had the highest revenue, followed by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Washington and England.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F606E-ACA1-A1BF-4ECE-60052697663F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7E1AE-7FA8-DEC8-9B38-5875595C2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37449"/>
            <a:ext cx="8780243" cy="4350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1FD4A-0A1E-B131-3BFE-A8EA468AB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7" y="4761786"/>
            <a:ext cx="8626645" cy="3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739</Words>
  <Application>Microsoft Office PowerPoint</Application>
  <PresentationFormat>Custom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Heebo</vt:lpstr>
      <vt:lpstr>Crimson Pro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Paul Lemaron</cp:lastModifiedBy>
  <cp:revision>62</cp:revision>
  <dcterms:created xsi:type="dcterms:W3CDTF">2024-11-24T13:03:31Z</dcterms:created>
  <dcterms:modified xsi:type="dcterms:W3CDTF">2024-11-26T14:13:28Z</dcterms:modified>
</cp:coreProperties>
</file>