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70" r:id="rId14"/>
    <p:sldId id="265" r:id="rId15"/>
    <p:sldId id="267" r:id="rId16"/>
    <p:sldId id="271" r:id="rId17"/>
    <p:sldId id="272" r:id="rId18"/>
    <p:sldId id="276" r:id="rId19"/>
    <p:sldId id="274" r:id="rId20"/>
    <p:sldId id="275" r:id="rId21"/>
    <p:sldId id="278" r:id="rId22"/>
    <p:sldId id="279" r:id="rId23"/>
    <p:sldId id="280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ACEC"/>
    <a:srgbClr val="E2E4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0709AE-14D7-40E5-B4A3-325FF8F05CDE}" v="9" dt="2025-10-19T15:17:35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BFF54-5F4E-490B-8326-70178CEBA7BE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61AF3-DF8A-4888-AABA-1F4251885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07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4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7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4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52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82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8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4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9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2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89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4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E5F3D4-2C8F-4589-B2BB-0316E94FBFB3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437D30-1225-48FB-A154-275C960A2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0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085E-5A69-3B7D-3721-69B930BFD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Rezolvarea problemei „Hangman”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DB8D2-DF69-BFDE-2A5D-6A48D62CC4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o-RO" sz="1800" dirty="0"/>
              <a:t>Lupșe Paul-Ștefan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428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A8778-CFB2-0E76-AFDF-3D4A3B8536A9}"/>
              </a:ext>
            </a:extLst>
          </p:cNvPr>
          <p:cNvSpPr txBox="1"/>
          <p:nvPr/>
        </p:nvSpPr>
        <p:spPr>
          <a:xfrm>
            <a:off x="2100404" y="1004935"/>
            <a:ext cx="3995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Structura</a:t>
            </a:r>
            <a:r>
              <a:rPr lang="en-US" sz="3200" dirty="0"/>
              <a:t> </a:t>
            </a:r>
            <a:r>
              <a:rPr lang="en-US" sz="3200" dirty="0" err="1"/>
              <a:t>algoritmului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D3D84-1BB0-6947-FB39-23B426D06826}"/>
              </a:ext>
            </a:extLst>
          </p:cNvPr>
          <p:cNvSpPr txBox="1"/>
          <p:nvPr/>
        </p:nvSpPr>
        <p:spPr>
          <a:xfrm>
            <a:off x="2100405" y="2368969"/>
            <a:ext cx="73242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Culegerea</a:t>
            </a:r>
            <a:r>
              <a:rPr lang="en-US" sz="2400" dirty="0"/>
              <a:t> </a:t>
            </a:r>
            <a:r>
              <a:rPr lang="en-US" sz="2400" dirty="0" err="1"/>
              <a:t>datelor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 err="1"/>
              <a:t>Selec</a:t>
            </a:r>
            <a:r>
              <a:rPr lang="ro-RO" sz="2400" dirty="0"/>
              <a:t>ționarea cuvintelor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/>
              <a:t>Propunerea literelor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/>
              <a:t>Reducerea candidaților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/>
              <a:t>Utilizarea forței brute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98A288-4AA2-2C8C-BC67-EF1770B2F43B}"/>
              </a:ext>
            </a:extLst>
          </p:cNvPr>
          <p:cNvSpPr txBox="1"/>
          <p:nvPr/>
        </p:nvSpPr>
        <p:spPr>
          <a:xfrm>
            <a:off x="2100406" y="1793774"/>
            <a:ext cx="7324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Algoritmul de rezolvare prezintă următoarele etape</a:t>
            </a:r>
            <a:r>
              <a:rPr lang="en-US" sz="24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8680D-F4FA-7FEA-7599-773FFB369970}"/>
              </a:ext>
            </a:extLst>
          </p:cNvPr>
          <p:cNvSpPr txBox="1"/>
          <p:nvPr/>
        </p:nvSpPr>
        <p:spPr>
          <a:xfrm>
            <a:off x="1593410" y="0"/>
            <a:ext cx="27794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0ACEC"/>
                </a:solidFill>
              </a:rPr>
              <a:t>Algoritmul de rezolvare</a:t>
            </a:r>
            <a:endParaRPr lang="en-US" dirty="0">
              <a:solidFill>
                <a:srgbClr val="30ACEC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304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B0E6D-2E6A-06A4-F9C0-BCB8B766F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59598-A698-4F53-6C64-020412B81FCC}"/>
              </a:ext>
            </a:extLst>
          </p:cNvPr>
          <p:cNvSpPr txBox="1"/>
          <p:nvPr/>
        </p:nvSpPr>
        <p:spPr>
          <a:xfrm>
            <a:off x="1602463" y="0"/>
            <a:ext cx="2408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0ACEC"/>
                </a:solidFill>
              </a:rPr>
              <a:t>Algoritmul de rezolvare</a:t>
            </a:r>
            <a:endParaRPr lang="en-US" dirty="0">
              <a:solidFill>
                <a:srgbClr val="30ACE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0E4D42-2F26-E313-184B-BB85CF8CBB4D}"/>
              </a:ext>
            </a:extLst>
          </p:cNvPr>
          <p:cNvSpPr txBox="1"/>
          <p:nvPr/>
        </p:nvSpPr>
        <p:spPr>
          <a:xfrm>
            <a:off x="2329758" y="839181"/>
            <a:ext cx="753248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err="1"/>
              <a:t>Culegerea</a:t>
            </a:r>
            <a:r>
              <a:rPr lang="en-US" sz="2400" b="1" dirty="0"/>
              <a:t> </a:t>
            </a:r>
            <a:r>
              <a:rPr lang="en-US" sz="2400" b="1" dirty="0" err="1"/>
              <a:t>datelor</a:t>
            </a:r>
            <a:r>
              <a:rPr lang="en-US" sz="2400" dirty="0"/>
              <a:t>: </a:t>
            </a:r>
            <a:r>
              <a:rPr lang="ro-RO" sz="2400" dirty="0"/>
              <a:t>este accesat fișierul dicționar și sunt stocate toate cuvintele din acesta într-o listă.</a:t>
            </a:r>
          </a:p>
          <a:p>
            <a:pPr marL="457200" indent="-457200">
              <a:buFont typeface="+mj-lt"/>
              <a:buAutoNum type="arabicPeriod"/>
            </a:pPr>
            <a:endParaRPr lang="ro-RO" sz="2400" dirty="0"/>
          </a:p>
          <a:p>
            <a:pPr marL="457200" indent="-457200">
              <a:buFont typeface="+mj-lt"/>
              <a:buAutoNum type="arabicPeriod"/>
            </a:pPr>
            <a:r>
              <a:rPr lang="ro-RO" sz="2400" b="1" dirty="0"/>
              <a:t>Selecționarea cuvintelor</a:t>
            </a:r>
            <a:r>
              <a:rPr lang="en-US" sz="2400" dirty="0"/>
              <a:t>:</a:t>
            </a:r>
            <a:r>
              <a:rPr lang="ro-RO" sz="2400" dirty="0"/>
              <a:t> înainte de începerea propunerii literelor, este construită o listă de cuvinte, la care ne vom referi sub numele de </a:t>
            </a:r>
            <a:r>
              <a:rPr lang="en-US" sz="2400" dirty="0"/>
              <a:t>“</a:t>
            </a:r>
            <a:r>
              <a:rPr lang="ro-RO" sz="2400" dirty="0"/>
              <a:t>cuvinte candidate</a:t>
            </a:r>
            <a:r>
              <a:rPr lang="en-US" sz="2400" dirty="0"/>
              <a:t>”</a:t>
            </a:r>
            <a:r>
              <a:rPr lang="ro-RO" sz="2400" dirty="0"/>
              <a:t>, care ar putea fii cuvântul </a:t>
            </a:r>
            <a:r>
              <a:rPr lang="en-US" sz="2400" dirty="0" err="1"/>
              <a:t>ce</a:t>
            </a:r>
            <a:r>
              <a:rPr lang="ro-RO" sz="2400" dirty="0"/>
              <a:t> trebuie ghicit.</a:t>
            </a:r>
          </a:p>
          <a:p>
            <a:pPr marL="457200" indent="-457200">
              <a:buFont typeface="+mj-lt"/>
              <a:buAutoNum type="arabicPeriod"/>
            </a:pPr>
            <a:endParaRPr lang="ro-RO" sz="2400" dirty="0"/>
          </a:p>
          <a:p>
            <a:pPr marL="457200" indent="-457200">
              <a:buFont typeface="+mj-lt"/>
              <a:buAutoNum type="arabicPeriod"/>
            </a:pPr>
            <a:r>
              <a:rPr lang="ro-RO" sz="2400" b="1" dirty="0"/>
              <a:t>Propunerea literelor</a:t>
            </a:r>
            <a:r>
              <a:rPr lang="en-US" sz="2400" dirty="0"/>
              <a:t>: </a:t>
            </a:r>
            <a:r>
              <a:rPr lang="en-US" sz="2400" dirty="0" err="1"/>
              <a:t>lista</a:t>
            </a:r>
            <a:r>
              <a:rPr lang="en-US" sz="2400" dirty="0"/>
              <a:t> de </a:t>
            </a:r>
            <a:r>
              <a:rPr lang="en-US" sz="2400" dirty="0" err="1"/>
              <a:t>cuvinte</a:t>
            </a:r>
            <a:r>
              <a:rPr lang="en-US" sz="2400" dirty="0"/>
              <a:t> candidate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parcurs</a:t>
            </a:r>
            <a:r>
              <a:rPr lang="ro-RO" sz="2400" dirty="0"/>
              <a:t>ă o singură dată. </a:t>
            </a:r>
            <a:r>
              <a:rPr lang="en-US" sz="2400" dirty="0"/>
              <a:t>Se </a:t>
            </a:r>
            <a:r>
              <a:rPr lang="en-US" sz="2400" dirty="0" err="1"/>
              <a:t>aleg</a:t>
            </a:r>
            <a:r>
              <a:rPr lang="ro-RO" sz="2400" dirty="0"/>
              <a:t>e</a:t>
            </a:r>
            <a:r>
              <a:rPr lang="en-US" sz="2400" dirty="0"/>
              <a:t>, pe r</a:t>
            </a:r>
            <a:r>
              <a:rPr lang="ro-RO" sz="2400" dirty="0"/>
              <a:t>ând, fiecare literă din candidat, care nu a fost încercată la acel moment pe parcursul ghicirii</a:t>
            </a:r>
            <a:r>
              <a:rPr lang="en-US" sz="2400" dirty="0"/>
              <a:t>, </a:t>
            </a:r>
            <a:r>
              <a:rPr lang="ro-RO" sz="2400" dirty="0"/>
              <a:t>și este propusă pentru ghicire.</a:t>
            </a:r>
          </a:p>
          <a:p>
            <a:pPr marL="457200" indent="-457200">
              <a:buFont typeface="+mj-lt"/>
              <a:buAutoNum type="arabicPeriod"/>
            </a:pPr>
            <a:endParaRPr lang="ro-RO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79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C6629-F9D6-BF5E-B484-9F3C1E853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1D91EF-AE26-8D7E-1864-CF3EA7AE7259}"/>
              </a:ext>
            </a:extLst>
          </p:cNvPr>
          <p:cNvSpPr txBox="1"/>
          <p:nvPr/>
        </p:nvSpPr>
        <p:spPr>
          <a:xfrm>
            <a:off x="1602462" y="0"/>
            <a:ext cx="270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0ACEC"/>
                </a:solidFill>
              </a:rPr>
              <a:t>Algoritmul de rezolvare</a:t>
            </a:r>
            <a:endParaRPr lang="en-US" dirty="0">
              <a:solidFill>
                <a:srgbClr val="30ACE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F57A5E-AC44-6155-6FF1-4E4B1B569067}"/>
              </a:ext>
            </a:extLst>
          </p:cNvPr>
          <p:cNvSpPr txBox="1"/>
          <p:nvPr/>
        </p:nvSpPr>
        <p:spPr>
          <a:xfrm>
            <a:off x="2230170" y="1166842"/>
            <a:ext cx="77316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o-RO" sz="2400" dirty="0"/>
          </a:p>
          <a:p>
            <a:pPr marL="457200" indent="-457200">
              <a:buFont typeface="+mj-lt"/>
              <a:buAutoNum type="arabicPeriod" startAt="4"/>
            </a:pPr>
            <a:r>
              <a:rPr lang="ro-RO" sz="2400" b="1" dirty="0"/>
              <a:t>Reducerea listei de candidați</a:t>
            </a:r>
            <a:r>
              <a:rPr lang="en-US" sz="2400" dirty="0"/>
              <a:t>: </a:t>
            </a:r>
            <a:r>
              <a:rPr lang="ro-RO" sz="2400" dirty="0"/>
              <a:t>dacă este ghicită cel puțin o literă, se efectuează, de fiecare dată, o reducere a candidaților, prin reevaluarea condiției de potrivire a tuturor candidaților. </a:t>
            </a:r>
          </a:p>
          <a:p>
            <a:pPr marL="457200" indent="-457200">
              <a:buFont typeface="+mj-lt"/>
              <a:buAutoNum type="arabicPeriod" startAt="4"/>
            </a:pPr>
            <a:endParaRPr lang="ro-RO" sz="2400" dirty="0"/>
          </a:p>
          <a:p>
            <a:pPr marL="457200" indent="-457200">
              <a:buFont typeface="+mj-lt"/>
              <a:buAutoNum type="arabicPeriod" startAt="4"/>
            </a:pPr>
            <a:r>
              <a:rPr lang="ro-RO" sz="2400" b="1" dirty="0"/>
              <a:t>Utilizarea forței brute</a:t>
            </a:r>
            <a:r>
              <a:rPr lang="en-US" sz="2400" dirty="0"/>
              <a:t>:</a:t>
            </a:r>
            <a:r>
              <a:rPr lang="ro-RO" sz="2400" dirty="0"/>
              <a:t> dacă algoritmul epuizează lista de candidați și cuvântul nu este ghicit, atunci se folosește forța brută</a:t>
            </a:r>
            <a:r>
              <a:rPr lang="en-US" sz="2400" dirty="0"/>
              <a:t> ca </a:t>
            </a:r>
            <a:r>
              <a:rPr lang="ro-RO" sz="2400" dirty="0"/>
              <a:t>și un mecanism de siguranță. Forța brută constă în propunerea literelor în ordinea frecvenței acestora în limba română.</a:t>
            </a:r>
            <a:endParaRPr lang="en-US" sz="2400" dirty="0"/>
          </a:p>
          <a:p>
            <a:pPr marL="457200" indent="-457200">
              <a:buFont typeface="+mj-lt"/>
              <a:buAutoNum type="arabicPeriod" startAt="4"/>
            </a:pP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69845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F494-8E91-A808-B855-3AC9F205B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4400" dirty="0"/>
              <a:t>Eficiența algoritmului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8421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DD31F-4190-841D-1B3E-0332BA25B06C}"/>
              </a:ext>
            </a:extLst>
          </p:cNvPr>
          <p:cNvSpPr txBox="1"/>
          <p:nvPr/>
        </p:nvSpPr>
        <p:spPr>
          <a:xfrm>
            <a:off x="1566248" y="0"/>
            <a:ext cx="263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0ACEC"/>
                </a:solidFill>
              </a:rPr>
              <a:t>Eficiența algoritmului</a:t>
            </a:r>
            <a:endParaRPr lang="en-US" dirty="0">
              <a:solidFill>
                <a:srgbClr val="30ACE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426AC-2C9B-DBA8-6668-B7C7F8D4859E}"/>
              </a:ext>
            </a:extLst>
          </p:cNvPr>
          <p:cNvSpPr txBox="1"/>
          <p:nvPr/>
        </p:nvSpPr>
        <p:spPr>
          <a:xfrm>
            <a:off x="2203010" y="982176"/>
            <a:ext cx="77859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Eficiența algoritmului variază funcție atât de cuvântul ce trebuie ghicit, cât și de dicționarul folosit.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Un caz ideal ar fi folosirea unui dicționar care conține doar cuvântul ce trebuie ghicit.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 În cazul cel mai rău, cuvântul care trebuie ghicit nu se află în dicționar, și, în același timp, este format din cele mai puțin folosite litere din limba română.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Cu toate acestea,  în medie, a fost observată o creștere de până la 50% în performanță, față de simpla utilizare a forței brute.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86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39AB-9888-612D-FBD2-C5B439486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4400" dirty="0"/>
              <a:t>Limitări &amp; potențiale îmbunătățiri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E2110-6299-634F-D034-A85F146D2D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07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6725D-6F18-B751-B871-CD8373414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6A25A2-0F4C-9795-57BF-09D6CF040DA6}"/>
              </a:ext>
            </a:extLst>
          </p:cNvPr>
          <p:cNvSpPr txBox="1"/>
          <p:nvPr/>
        </p:nvSpPr>
        <p:spPr>
          <a:xfrm>
            <a:off x="1593408" y="0"/>
            <a:ext cx="353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0ACEC"/>
                </a:solidFill>
              </a:rPr>
              <a:t>Limitări &amp; potențiale îmbunătățiri</a:t>
            </a:r>
            <a:endParaRPr lang="en-US" dirty="0">
              <a:solidFill>
                <a:srgbClr val="30ACE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5F13F-6723-B44C-82F5-F4D215502A8C}"/>
              </a:ext>
            </a:extLst>
          </p:cNvPr>
          <p:cNvSpPr txBox="1"/>
          <p:nvPr/>
        </p:nvSpPr>
        <p:spPr>
          <a:xfrm>
            <a:off x="2243750" y="1079904"/>
            <a:ext cx="77045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La momentul de față, aplicația este limitată la limba română, deși adăugarea unei noi limbi este o sarcină trivială.</a:t>
            </a:r>
          </a:p>
          <a:p>
            <a:endParaRPr lang="ro-R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În termeni de performanță, limitarea principală este </a:t>
            </a:r>
            <a:r>
              <a:rPr lang="ro-RO" sz="2400" b="1" dirty="0"/>
              <a:t>prezența cuvântul </a:t>
            </a:r>
            <a:r>
              <a:rPr lang="ro-RO" sz="2400" dirty="0"/>
              <a:t>în lista de cuvinte știute. Pentru rezolvarea acestei probleme se poate recurge la folosirea unei liste de cuvinte mai mari.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 O soluție mai complexă ar fii generarea unei liste formate din toate cuvintele derivate din cele de bază ale limbii române.</a:t>
            </a:r>
          </a:p>
          <a:p>
            <a:endParaRPr lang="ro-RO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1146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342F1-4AF2-40DE-4570-E76488D6E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5E12E-C048-0931-7B2B-F97BEB43480E}"/>
              </a:ext>
            </a:extLst>
          </p:cNvPr>
          <p:cNvSpPr txBox="1"/>
          <p:nvPr/>
        </p:nvSpPr>
        <p:spPr>
          <a:xfrm>
            <a:off x="1566248" y="0"/>
            <a:ext cx="347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0ACEC"/>
                </a:solidFill>
              </a:rPr>
              <a:t>Limitări &amp; potențiale îmbunătățiri</a:t>
            </a:r>
            <a:endParaRPr lang="en-US" dirty="0">
              <a:solidFill>
                <a:srgbClr val="30ACE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E4C33-0C55-2420-09CB-1CA6179501EA}"/>
              </a:ext>
            </a:extLst>
          </p:cNvPr>
          <p:cNvSpPr txBox="1"/>
          <p:nvPr/>
        </p:nvSpPr>
        <p:spPr>
          <a:xfrm>
            <a:off x="2179622" y="1679479"/>
            <a:ext cx="753474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În cazul în care cuvântul se află în lista de cuvinte știute, o îmbunătățire a performanței poate fii realizată în etapa de propunere a literelor, pe baza candidaților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ro-RO" sz="2400" dirty="0"/>
              <a:t>În loc să luăm fiecare literă din fiecare candidat, pe rând, am putea să calculăm frecvența fiecărei litere din lista de candidați, și să propunem literele în ordinea acelor frecvențe.</a:t>
            </a:r>
          </a:p>
        </p:txBody>
      </p:sp>
    </p:spTree>
    <p:extLst>
      <p:ext uri="{BB962C8B-B14F-4D97-AF65-F5344CB8AC3E}">
        <p14:creationId xmlns:p14="http://schemas.microsoft.com/office/powerpoint/2010/main" val="3359485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FE82-B128-3265-A077-BA72EF9A7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4400" dirty="0"/>
              <a:t>Demonstrație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F3EE2-89F7-C2D6-4499-38461049D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53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DF9C1-BB7B-62FF-5996-5E24362C444C}"/>
              </a:ext>
            </a:extLst>
          </p:cNvPr>
          <p:cNvSpPr txBox="1"/>
          <p:nvPr/>
        </p:nvSpPr>
        <p:spPr>
          <a:xfrm>
            <a:off x="1602463" y="9053"/>
            <a:ext cx="163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0ACEC"/>
                </a:solidFill>
              </a:rPr>
              <a:t>Demonstrație</a:t>
            </a:r>
            <a:endParaRPr lang="en-US" dirty="0">
              <a:solidFill>
                <a:srgbClr val="30ACE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B4AB0-CF3B-77D5-35E3-791923D3ADBD}"/>
              </a:ext>
            </a:extLst>
          </p:cNvPr>
          <p:cNvSpPr txBox="1"/>
          <p:nvPr/>
        </p:nvSpPr>
        <p:spPr>
          <a:xfrm>
            <a:off x="2119311" y="1776423"/>
            <a:ext cx="8415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Considerăm situația în care un utilizator dorește să aplice algoritmul pentru un fișier de intrare cu numele </a:t>
            </a:r>
            <a:r>
              <a:rPr lang="en-US" sz="2400" dirty="0"/>
              <a:t>“</a:t>
            </a:r>
            <a:r>
              <a:rPr lang="en-US" sz="2400" dirty="0" err="1"/>
              <a:t>example_input</a:t>
            </a:r>
            <a:r>
              <a:rPr lang="en-US" sz="2400" dirty="0"/>
              <a:t>”</a:t>
            </a:r>
            <a:r>
              <a:rPr lang="ro-RO" sz="2400" dirty="0"/>
              <a:t>, și un fișier de ieșire cu numele </a:t>
            </a:r>
            <a:r>
              <a:rPr lang="en-US" sz="2400" dirty="0"/>
              <a:t>“</a:t>
            </a:r>
            <a:r>
              <a:rPr lang="en-US" sz="2400" dirty="0" err="1"/>
              <a:t>example_output</a:t>
            </a:r>
            <a:r>
              <a:rPr lang="en-US" sz="2400" dirty="0"/>
              <a:t>”.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6116AF-291F-CF5C-8A58-BE3FB7CEA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1" y="4695687"/>
            <a:ext cx="8158590" cy="205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E7B3FE-F9F9-5C95-66D2-8614BB1C82B5}"/>
              </a:ext>
            </a:extLst>
          </p:cNvPr>
          <p:cNvSpPr txBox="1"/>
          <p:nvPr/>
        </p:nvSpPr>
        <p:spPr>
          <a:xfrm>
            <a:off x="2119311" y="4896100"/>
            <a:ext cx="8158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/>
              <a:t>linia de comandă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B7BB6-B6DE-2F31-10BF-F7DBC20B617C}"/>
              </a:ext>
            </a:extLst>
          </p:cNvPr>
          <p:cNvSpPr txBox="1"/>
          <p:nvPr/>
        </p:nvSpPr>
        <p:spPr>
          <a:xfrm>
            <a:off x="2119311" y="3236055"/>
            <a:ext cx="8158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În acest caz, utilizatorul poate să ruleze aplicația, în interiorul unui terminal deschis în folder-ul de bază al aplicației, cu ajutorul următoarei linii de comandă</a:t>
            </a:r>
            <a:r>
              <a:rPr lang="en-US" sz="2400" dirty="0"/>
              <a:t>:</a:t>
            </a:r>
            <a:r>
              <a:rPr lang="ro-RO" sz="24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00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2A10-1768-208F-BE7B-CFA387FD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3287" y="685800"/>
            <a:ext cx="10018713" cy="1752599"/>
          </a:xfrm>
        </p:spPr>
        <p:txBody>
          <a:bodyPr/>
          <a:lstStyle/>
          <a:p>
            <a:pPr algn="l"/>
            <a:r>
              <a:rPr lang="ro-RO" dirty="0"/>
              <a:t>Conținut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DA32DA-F673-A2B3-7F01-8A59E8BD03C2}"/>
              </a:ext>
            </a:extLst>
          </p:cNvPr>
          <p:cNvSpPr txBox="1"/>
          <p:nvPr/>
        </p:nvSpPr>
        <p:spPr>
          <a:xfrm>
            <a:off x="2173287" y="2438399"/>
            <a:ext cx="51962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o-RO" sz="2400" dirty="0"/>
              <a:t>Introducere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/>
              <a:t>Analiza problemei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/>
              <a:t>Algoritmul de rezolvare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/>
              <a:t>Eficiența algoritmului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/>
              <a:t>Limitări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/>
              <a:t>Îmbunătățiri viitoare</a:t>
            </a:r>
          </a:p>
          <a:p>
            <a:pPr marL="342900" indent="-342900">
              <a:buFont typeface="+mj-lt"/>
              <a:buAutoNum type="arabicPeriod"/>
            </a:pPr>
            <a:r>
              <a:rPr lang="ro-RO" sz="2400" dirty="0"/>
              <a:t>Demonstrație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623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98783-87F8-7EA5-597E-8E0F8D8A4F07}"/>
              </a:ext>
            </a:extLst>
          </p:cNvPr>
          <p:cNvSpPr txBox="1"/>
          <p:nvPr/>
        </p:nvSpPr>
        <p:spPr>
          <a:xfrm>
            <a:off x="6095999" y="5458697"/>
            <a:ext cx="54563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/>
              <a:t>fișier de ieșire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BE01E-80F5-4A1F-197B-A9FC7744D10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4" y="1852055"/>
            <a:ext cx="4097328" cy="13153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B61FE1-65A0-442A-1FE0-7DF3F732DAF4}"/>
              </a:ext>
            </a:extLst>
          </p:cNvPr>
          <p:cNvSpPr txBox="1"/>
          <p:nvPr/>
        </p:nvSpPr>
        <p:spPr>
          <a:xfrm>
            <a:off x="6657974" y="3167390"/>
            <a:ext cx="40973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100" dirty="0"/>
              <a:t>fișier de intrare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40125-CE4C-ABB5-ED96-27419D498570}"/>
              </a:ext>
            </a:extLst>
          </p:cNvPr>
          <p:cNvSpPr txBox="1"/>
          <p:nvPr/>
        </p:nvSpPr>
        <p:spPr>
          <a:xfrm>
            <a:off x="1995029" y="1909557"/>
            <a:ext cx="3933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Totodată, considerăm fișierul de </a:t>
            </a:r>
            <a:r>
              <a:rPr lang="ro-RO" sz="2400" b="1" dirty="0"/>
              <a:t>intrare</a:t>
            </a:r>
            <a:r>
              <a:rPr lang="en-US" sz="2400" dirty="0"/>
              <a:t> “</a:t>
            </a:r>
            <a:r>
              <a:rPr lang="en-US" sz="2400" dirty="0" err="1"/>
              <a:t>example_input</a:t>
            </a:r>
            <a:r>
              <a:rPr lang="en-US" sz="2400" dirty="0"/>
              <a:t>”</a:t>
            </a:r>
            <a:r>
              <a:rPr lang="ro-RO" sz="2400" dirty="0"/>
              <a:t> ca având următorul conținut</a:t>
            </a:r>
            <a:r>
              <a:rPr lang="en-US" sz="2400" dirty="0"/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EB84B-3202-C2BB-BBE6-FE9A01B39557}"/>
              </a:ext>
            </a:extLst>
          </p:cNvPr>
          <p:cNvSpPr txBox="1"/>
          <p:nvPr/>
        </p:nvSpPr>
        <p:spPr>
          <a:xfrm>
            <a:off x="1995029" y="3927813"/>
            <a:ext cx="4268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/>
              <a:t>În acest caz, fișierul de </a:t>
            </a:r>
            <a:r>
              <a:rPr lang="ro-RO" sz="2400" b="1" dirty="0"/>
              <a:t>ieșire</a:t>
            </a:r>
            <a:r>
              <a:rPr lang="ro-RO" sz="2400" dirty="0"/>
              <a:t> </a:t>
            </a:r>
            <a:r>
              <a:rPr lang="en-US" sz="2400" dirty="0"/>
              <a:t>“</a:t>
            </a:r>
            <a:r>
              <a:rPr lang="en-US" sz="2400" dirty="0" err="1"/>
              <a:t>example_output</a:t>
            </a:r>
            <a:r>
              <a:rPr lang="en-US" sz="2400" dirty="0"/>
              <a:t>”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avea</a:t>
            </a:r>
            <a:r>
              <a:rPr lang="en-US" sz="2400" dirty="0"/>
              <a:t> </a:t>
            </a:r>
            <a:r>
              <a:rPr lang="en-US" sz="2400" dirty="0" err="1"/>
              <a:t>urm</a:t>
            </a:r>
            <a:r>
              <a:rPr lang="ro-RO" sz="2400" dirty="0"/>
              <a:t>ătorul conținut</a:t>
            </a:r>
            <a:r>
              <a:rPr lang="en-US" sz="2400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0F3F0-9CD7-12CF-B410-76D4CC4766BA}"/>
              </a:ext>
            </a:extLst>
          </p:cNvPr>
          <p:cNvSpPr txBox="1"/>
          <p:nvPr/>
        </p:nvSpPr>
        <p:spPr>
          <a:xfrm>
            <a:off x="1602463" y="9053"/>
            <a:ext cx="163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0ACEC"/>
                </a:solidFill>
              </a:rPr>
              <a:t>Demonstrație</a:t>
            </a:r>
            <a:endParaRPr lang="en-US" dirty="0">
              <a:solidFill>
                <a:srgbClr val="30ACEC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83E706-2246-16F3-299A-45302C49A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702" y="3497945"/>
            <a:ext cx="5660943" cy="1883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3639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8C91-C945-8524-2E30-5D77CEDFA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Întrebări?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0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FBF9-4E88-D767-DD69-1B08D4C21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4400" dirty="0"/>
              <a:t>Introducere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5501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14BFEA-349B-F6E7-3CCB-4C8BD32ADEEF}"/>
              </a:ext>
            </a:extLst>
          </p:cNvPr>
          <p:cNvSpPr txBox="1"/>
          <p:nvPr/>
        </p:nvSpPr>
        <p:spPr>
          <a:xfrm>
            <a:off x="1890665" y="1351508"/>
            <a:ext cx="84106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Problema se bazează pe jocul copilăresc </a:t>
            </a:r>
            <a:r>
              <a:rPr lang="en-US" sz="2400" dirty="0"/>
              <a:t>“</a:t>
            </a:r>
            <a:r>
              <a:rPr lang="en-US" sz="2400" dirty="0" err="1"/>
              <a:t>Sp</a:t>
            </a:r>
            <a:r>
              <a:rPr lang="ro-RO" sz="2400" dirty="0"/>
              <a:t>ânzurătoarea</a:t>
            </a:r>
            <a:r>
              <a:rPr lang="en-US" sz="2400" dirty="0"/>
              <a:t>”</a:t>
            </a:r>
            <a:r>
              <a:rPr lang="ro-RO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Scopul jocului este ghicirea unui cuvânt ascuns într-un </a:t>
            </a:r>
            <a:r>
              <a:rPr lang="ro-RO" sz="2400" b="1" dirty="0"/>
              <a:t>număr de pași minim</a:t>
            </a:r>
            <a:r>
              <a:rPr lang="ro-RO" sz="2400" dirty="0"/>
              <a:t>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Jocul</a:t>
            </a:r>
            <a:r>
              <a:rPr lang="en-US" sz="2400" dirty="0"/>
              <a:t> </a:t>
            </a:r>
            <a:r>
              <a:rPr lang="en-US" sz="2400" dirty="0" err="1"/>
              <a:t>implic</a:t>
            </a:r>
            <a:r>
              <a:rPr lang="ro-RO" sz="2400" dirty="0"/>
              <a:t>ă doi jucători</a:t>
            </a:r>
            <a:r>
              <a:rPr lang="en-US" sz="2400" dirty="0"/>
              <a:t>: cel care </a:t>
            </a:r>
            <a:r>
              <a:rPr lang="en-US" sz="2400" dirty="0" err="1"/>
              <a:t>ghice</a:t>
            </a:r>
            <a:r>
              <a:rPr lang="ro-RO" sz="2400" dirty="0"/>
              <a:t>ște și cel care sugerează cuvântul.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Ghicirea este asistată de abilitatea ghicitorului de a propune litere, ceea ce reprezintă </a:t>
            </a:r>
            <a:r>
              <a:rPr lang="ro-RO" sz="2400" b="1" dirty="0"/>
              <a:t>un pas</a:t>
            </a:r>
            <a:r>
              <a:rPr lang="ro-RO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Propunerea unei litere corecte (aflate în cuvânt) determină dezvăluirea </a:t>
            </a:r>
            <a:r>
              <a:rPr lang="ro-RO" sz="2400" b="1" dirty="0"/>
              <a:t>tuturor</a:t>
            </a:r>
            <a:r>
              <a:rPr lang="ro-RO" sz="2400" dirty="0"/>
              <a:t> aparițiilor acestei litere.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Este posibilă și propunerea directă a cuvântului, dar o propunere greșită duce la </a:t>
            </a:r>
            <a:r>
              <a:rPr lang="ro-RO" sz="2400" b="1" dirty="0"/>
              <a:t>pierderea jocului</a:t>
            </a:r>
            <a:r>
              <a:rPr lang="ro-RO" sz="2400" dirty="0"/>
              <a:t>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67C747-EF94-1442-C4B6-078D50BACC0E}"/>
              </a:ext>
            </a:extLst>
          </p:cNvPr>
          <p:cNvSpPr txBox="1"/>
          <p:nvPr/>
        </p:nvSpPr>
        <p:spPr>
          <a:xfrm>
            <a:off x="1602462" y="0"/>
            <a:ext cx="1430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0ACEC"/>
                </a:solidFill>
              </a:rPr>
              <a:t>Introducere</a:t>
            </a:r>
            <a:endParaRPr lang="en-US" dirty="0">
              <a:solidFill>
                <a:srgbClr val="30A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0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F296-E2CA-08F7-6378-46F515CC9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4400" dirty="0"/>
              <a:t>Analiza problemei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5394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39F59-6FFA-53D2-A440-94637D5ABD5A}"/>
              </a:ext>
            </a:extLst>
          </p:cNvPr>
          <p:cNvSpPr txBox="1"/>
          <p:nvPr/>
        </p:nvSpPr>
        <p:spPr>
          <a:xfrm>
            <a:off x="1602462" y="0"/>
            <a:ext cx="2037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0ACEC"/>
                </a:solidFill>
              </a:rPr>
              <a:t>Analiza problemei</a:t>
            </a:r>
            <a:endParaRPr lang="en-US" dirty="0">
              <a:solidFill>
                <a:srgbClr val="30ACE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476E4-1B3F-54FD-EF12-A459CE3B2A0D}"/>
              </a:ext>
            </a:extLst>
          </p:cNvPr>
          <p:cNvSpPr txBox="1"/>
          <p:nvPr/>
        </p:nvSpPr>
        <p:spPr>
          <a:xfrm>
            <a:off x="1919336" y="1536174"/>
            <a:ext cx="82401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sz="2400" dirty="0"/>
              <a:t>Datorită dezvăluirii aparițiilor literelor corect propuse, ghicirea unui cuvânt poate fii efectuată într-un număr maxim de </a:t>
            </a:r>
            <a:r>
              <a:rPr lang="ro-RO" sz="2400" b="1" dirty="0"/>
              <a:t>31 de pași</a:t>
            </a:r>
            <a:r>
              <a:rPr lang="ro-RO" sz="2400" dirty="0"/>
              <a:t>, oricare ar fii cuvântul respec</a:t>
            </a:r>
            <a:r>
              <a:rPr lang="en-US" sz="2400" dirty="0"/>
              <a:t>t</a:t>
            </a:r>
            <a:r>
              <a:rPr lang="ro-RO" sz="2400" dirty="0"/>
              <a:t>iv.</a:t>
            </a:r>
          </a:p>
          <a:p>
            <a:pPr algn="just"/>
            <a:endParaRPr lang="ro-RO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sz="2400" dirty="0"/>
              <a:t>Numărul minim de pași efectuați posibil este egal cardinalul</a:t>
            </a:r>
            <a:r>
              <a:rPr lang="en-US" sz="2400" dirty="0" err="1"/>
              <a:t>ui</a:t>
            </a:r>
            <a:r>
              <a:rPr lang="ro-RO" sz="2400" dirty="0"/>
              <a:t> mulțimii literelor din care este format cuvântul.</a:t>
            </a:r>
          </a:p>
          <a:p>
            <a:pPr algn="just"/>
            <a:endParaRPr lang="ro-RO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o-RO" sz="2400" dirty="0"/>
              <a:t>Numărul minim de pași poate fii </a:t>
            </a:r>
            <a:r>
              <a:rPr lang="en-US" sz="2400" dirty="0" err="1"/>
              <a:t>redus</a:t>
            </a:r>
            <a:r>
              <a:rPr lang="en-US" sz="2400" dirty="0"/>
              <a:t> </a:t>
            </a:r>
            <a:r>
              <a:rPr lang="ro-RO" sz="2400" dirty="0"/>
              <a:t>dacă luăm în considerare propunerea directă a cuvântului, dar rezolvările prezentate în cele ce urmează nu iau in considerare această opțiune.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897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CF3E8-31CA-76FC-5F7A-1CA6301227FD}"/>
              </a:ext>
            </a:extLst>
          </p:cNvPr>
          <p:cNvSpPr txBox="1"/>
          <p:nvPr/>
        </p:nvSpPr>
        <p:spPr>
          <a:xfrm>
            <a:off x="1602463" y="0"/>
            <a:ext cx="1982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0ACEC"/>
                </a:solidFill>
              </a:rPr>
              <a:t>Analiza problemei</a:t>
            </a:r>
            <a:endParaRPr lang="en-US" dirty="0">
              <a:solidFill>
                <a:srgbClr val="30ACE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F22426-ABA2-6196-0559-20640F50308A}"/>
              </a:ext>
            </a:extLst>
          </p:cNvPr>
          <p:cNvSpPr txBox="1"/>
          <p:nvPr/>
        </p:nvSpPr>
        <p:spPr>
          <a:xfrm>
            <a:off x="2257331" y="1166842"/>
            <a:ext cx="76773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O soluție banală la această problemă ar fii propunerea tuturor literelor în ordine alfabetică. Aceasta este o soluție ineficientă datorită variației mulțimii de litere din care sunt formate cuvintele din dicționar.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O îmbunătățire a acestei soluții este propunerea tuturor literelor în ordinea </a:t>
            </a:r>
            <a:r>
              <a:rPr lang="ro-RO" sz="2400" b="1" dirty="0"/>
              <a:t>frecvenței</a:t>
            </a:r>
            <a:r>
              <a:rPr lang="ro-RO" sz="2400" dirty="0"/>
              <a:t> acestora în dicționar. Eficiența este crescută datorită șansei crescute de a propune o literă aflată în cuvânt.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Cu toate acestea, în cazul celei de-a doua soluții, numărul de pași mediu efectuați este aproximativ 16.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372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E0E5-8D23-DC9A-CAA7-EE3EBD7C8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o-RO" sz="4800" dirty="0"/>
              <a:t>Algoritmul de rezolvare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86619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47610-5208-D1A1-0F42-EAEA1E232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54871-F6F4-413D-1747-CEA91A7FD45C}"/>
              </a:ext>
            </a:extLst>
          </p:cNvPr>
          <p:cNvSpPr txBox="1"/>
          <p:nvPr/>
        </p:nvSpPr>
        <p:spPr>
          <a:xfrm>
            <a:off x="1602462" y="0"/>
            <a:ext cx="2562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>
                <a:solidFill>
                  <a:srgbClr val="30ACEC"/>
                </a:solidFill>
              </a:rPr>
              <a:t>Algoritmul de rezolvare</a:t>
            </a:r>
            <a:endParaRPr lang="en-US" dirty="0">
              <a:solidFill>
                <a:srgbClr val="30ACE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18831-9E7D-F93A-6BC2-8A30D12EF201}"/>
              </a:ext>
            </a:extLst>
          </p:cNvPr>
          <p:cNvSpPr txBox="1"/>
          <p:nvPr/>
        </p:nvSpPr>
        <p:spPr>
          <a:xfrm>
            <a:off x="2302598" y="1166842"/>
            <a:ext cx="75868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Soluția prezentată în continuare prezintă o diferență drastică față de cele menționate anterior. Aceasta se bazează pe o </a:t>
            </a:r>
            <a:r>
              <a:rPr lang="ro-RO" sz="2400" b="1" dirty="0"/>
              <a:t>listă</a:t>
            </a:r>
            <a:r>
              <a:rPr lang="ro-RO" sz="2400" dirty="0"/>
              <a:t> în care este stocată o mulțime vastă de cuvinte, cu ajutorul căruia se vor alege literele spre propunere într-un mod mai </a:t>
            </a:r>
            <a:r>
              <a:rPr lang="ro-RO" sz="2400" b="1" dirty="0"/>
              <a:t>inteligent</a:t>
            </a:r>
            <a:r>
              <a:rPr lang="ro-RO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În acest sens sunt simulate, într-o anumită măsură, cunoștiințele vaste ale unui jucător, de care se folosește pentru a ghici cuvântul propus.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o-RO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o-RO" sz="2400" dirty="0"/>
              <a:t>Scopul principal al optimizării este </a:t>
            </a:r>
            <a:r>
              <a:rPr lang="ro-RO" sz="2400" b="1" dirty="0"/>
              <a:t>găsirea cuvântului </a:t>
            </a:r>
            <a:r>
              <a:rPr lang="ro-RO" sz="2400" dirty="0"/>
              <a:t>prin mulțimea de cuvinte memorate.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3481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0781EDCB846045A61B8C1757B90F59" ma:contentTypeVersion="5" ma:contentTypeDescription="Create a new document." ma:contentTypeScope="" ma:versionID="a5ccd97dafe92c0a23074928e82b504a">
  <xsd:schema xmlns:xsd="http://www.w3.org/2001/XMLSchema" xmlns:xs="http://www.w3.org/2001/XMLSchema" xmlns:p="http://schemas.microsoft.com/office/2006/metadata/properties" xmlns:ns3="fe540e69-2d1c-449d-8fa7-5313f04f1d97" targetNamespace="http://schemas.microsoft.com/office/2006/metadata/properties" ma:root="true" ma:fieldsID="25dc45eb0668daa6de1acebf749af977" ns3:_="">
    <xsd:import namespace="fe540e69-2d1c-449d-8fa7-5313f04f1d9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40e69-2d1c-449d-8fa7-5313f04f1d9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2728DB-0720-408C-9086-D01EFB4154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FAEEB0-5449-4833-A64C-078765D689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540e69-2d1c-449d-8fa7-5313f04f1d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B44652-6E8A-4FC1-9D95-CFB776D296E0}">
  <ds:schemaRefs>
    <ds:schemaRef ds:uri="http://purl.org/dc/terms/"/>
    <ds:schemaRef ds:uri="http://schemas.openxmlformats.org/package/2006/metadata/core-properties"/>
    <ds:schemaRef ds:uri="http://www.w3.org/XML/1998/namespace"/>
    <ds:schemaRef ds:uri="fe540e69-2d1c-449d-8fa7-5313f04f1d97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121</TotalTime>
  <Words>941</Words>
  <Application>Microsoft Office PowerPoint</Application>
  <PresentationFormat>Widescreen</PresentationFormat>
  <Paragraphs>89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Arial</vt:lpstr>
      <vt:lpstr>Corbel</vt:lpstr>
      <vt:lpstr>Parallax</vt:lpstr>
      <vt:lpstr>Rezolvarea problemei „Hangman”</vt:lpstr>
      <vt:lpstr>Conținut</vt:lpstr>
      <vt:lpstr>Introducere</vt:lpstr>
      <vt:lpstr>PowerPoint Presentation</vt:lpstr>
      <vt:lpstr>Analiza problemei</vt:lpstr>
      <vt:lpstr>PowerPoint Presentation</vt:lpstr>
      <vt:lpstr>PowerPoint Presentation</vt:lpstr>
      <vt:lpstr>Algoritmul de rezolvare</vt:lpstr>
      <vt:lpstr>PowerPoint Presentation</vt:lpstr>
      <vt:lpstr>PowerPoint Presentation</vt:lpstr>
      <vt:lpstr>PowerPoint Presentation</vt:lpstr>
      <vt:lpstr>PowerPoint Presentation</vt:lpstr>
      <vt:lpstr>Eficiența algoritmului</vt:lpstr>
      <vt:lpstr>PowerPoint Presentation</vt:lpstr>
      <vt:lpstr>Limitări &amp; potențiale îmbunătățiri</vt:lpstr>
      <vt:lpstr>PowerPoint Presentation</vt:lpstr>
      <vt:lpstr>PowerPoint Presentation</vt:lpstr>
      <vt:lpstr>Demonstrație</vt:lpstr>
      <vt:lpstr>PowerPoint Presentation</vt:lpstr>
      <vt:lpstr>PowerPoint Presentation</vt:lpstr>
      <vt:lpstr>Întrebări?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Stefan Lupse</dc:creator>
  <cp:lastModifiedBy>Paul Stefan Lupse</cp:lastModifiedBy>
  <cp:revision>5</cp:revision>
  <dcterms:created xsi:type="dcterms:W3CDTF">2025-10-19T12:20:42Z</dcterms:created>
  <dcterms:modified xsi:type="dcterms:W3CDTF">2025-10-19T17:33:20Z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2025-10-19T14:45:26Z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d2430bf8-f36a-452d-bdff-6f71ae18ba52</vt:lpwstr>
  </property>
  <property fmtid="{D5CDD505-2E9C-101B-9397-08002B2CF9AE}" pid="8" name="MSIP_Label_5b58b62f-6f94-46bd-8089-18e64b0a9abb_ContentBits">
    <vt:lpwstr>0</vt:lpwstr>
  </property>
  <property fmtid="{D5CDD505-2E9C-101B-9397-08002B2CF9AE}" pid="9" name="MSIP_Label_5b58b62f-6f94-46bd-8089-18e64b0a9abb_Tag">
    <vt:lpwstr>10, 3, 0, 1</vt:lpwstr>
  </property>
  <property fmtid="{D5CDD505-2E9C-101B-9397-08002B2CF9AE}" pid="10" name="ContentTypeId">
    <vt:lpwstr>0x010100310781EDCB846045A61B8C1757B90F59</vt:lpwstr>
  </property>
</Properties>
</file>