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68" r:id="rId3"/>
    <p:sldId id="274" r:id="rId4"/>
    <p:sldId id="265" r:id="rId5"/>
    <p:sldId id="260" r:id="rId6"/>
    <p:sldId id="271" r:id="rId7"/>
    <p:sldId id="261" r:id="rId8"/>
    <p:sldId id="269" r:id="rId9"/>
    <p:sldId id="298" r:id="rId10"/>
    <p:sldId id="299" r:id="rId11"/>
    <p:sldId id="267" r:id="rId12"/>
    <p:sldId id="300" r:id="rId13"/>
    <p:sldId id="276" r:id="rId14"/>
  </p:sldIdLst>
  <p:sldSz cx="9144000" cy="5143500" type="screen16x9"/>
  <p:notesSz cx="6858000" cy="9144000"/>
  <p:embeddedFontLst>
    <p:embeddedFont>
      <p:font typeface="Advent Pro Light" panose="02000506040000020004" pitchFamily="2" charset="77"/>
      <p:regular r:id="rId16"/>
      <p:bold r:id="rId17"/>
    </p:embeddedFont>
    <p:embeddedFont>
      <p:font typeface="Anton" pitchFamily="2" charset="77"/>
      <p:regular r:id="rId18"/>
    </p:embeddedFont>
    <p:embeddedFont>
      <p:font typeface="Fira Sans Condensed Light" panose="020F0302020204030204" pitchFamily="34" charset="0"/>
      <p:regular r:id="rId19"/>
      <p:bold r:id="rId20"/>
      <p:italic r:id="rId21"/>
      <p:boldItalic r:id="rId22"/>
    </p:embeddedFont>
    <p:embeddedFont>
      <p:font typeface="Rajdhani" panose="02000000000000000000" pitchFamily="2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E5B0F3-3E45-4AED-B456-89C911679605}">
  <a:tblStyle styleId="{19E5B0F3-3E45-4AED-B456-89C9116796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242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34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46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2" r:id="rId8"/>
    <p:sldLayoutId id="2147483664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493061" y="1558425"/>
            <a:ext cx="6157878" cy="14009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QA CINEMAS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2879550" y="2824234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TEAM LIGHTNING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1800209" y="1418700"/>
            <a:ext cx="5543581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FRONT-END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08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FUNCTIONALITY</a:t>
            </a:r>
            <a:br>
              <a:rPr lang="en" dirty="0"/>
            </a:b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/>
          </p:nvPr>
        </p:nvSpPr>
        <p:spPr>
          <a:xfrm>
            <a:off x="3662246" y="1395983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  <a:endParaRPr dirty="0"/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 idx="2"/>
          </p:nvPr>
        </p:nvSpPr>
        <p:spPr>
          <a:xfrm>
            <a:off x="3651300" y="1788988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OPENING TIMES</a:t>
            </a:r>
            <a:endParaRPr dirty="0"/>
          </a:p>
        </p:txBody>
      </p:sp>
      <p:sp>
        <p:nvSpPr>
          <p:cNvPr id="687" name="Google Shape;687;p35"/>
          <p:cNvSpPr txBox="1">
            <a:spLocks noGrp="1"/>
          </p:cNvSpPr>
          <p:nvPr>
            <p:ph type="title" idx="4"/>
          </p:nvPr>
        </p:nvSpPr>
        <p:spPr>
          <a:xfrm>
            <a:off x="3651300" y="3002450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CLASSIFICATIONS</a:t>
            </a:r>
            <a:endParaRPr dirty="0"/>
          </a:p>
        </p:txBody>
      </p:sp>
      <p:sp>
        <p:nvSpPr>
          <p:cNvPr id="689" name="Google Shape;689;p35"/>
          <p:cNvSpPr txBox="1">
            <a:spLocks noGrp="1"/>
          </p:cNvSpPr>
          <p:nvPr>
            <p:ph type="title" idx="6"/>
          </p:nvPr>
        </p:nvSpPr>
        <p:spPr>
          <a:xfrm>
            <a:off x="3651300" y="2190688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LISTINGS GALLERY</a:t>
            </a:r>
            <a:endParaRPr dirty="0"/>
          </a:p>
        </p:txBody>
      </p:sp>
      <p:sp>
        <p:nvSpPr>
          <p:cNvPr id="691" name="Google Shape;691;p35"/>
          <p:cNvSpPr txBox="1">
            <a:spLocks noGrp="1"/>
          </p:cNvSpPr>
          <p:nvPr>
            <p:ph type="title" idx="8"/>
          </p:nvPr>
        </p:nvSpPr>
        <p:spPr>
          <a:xfrm>
            <a:off x="3651300" y="2602133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RELEASES</a:t>
            </a:r>
            <a:endParaRPr dirty="0"/>
          </a:p>
        </p:txBody>
      </p:sp>
      <p:sp>
        <p:nvSpPr>
          <p:cNvPr id="693" name="Google Shape;693;p35"/>
          <p:cNvSpPr txBox="1">
            <a:spLocks noGrp="1"/>
          </p:cNvSpPr>
          <p:nvPr>
            <p:ph type="title" idx="13"/>
          </p:nvPr>
        </p:nvSpPr>
        <p:spPr>
          <a:xfrm>
            <a:off x="3848850" y="3372074"/>
            <a:ext cx="14463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THERE</a:t>
            </a:r>
            <a:endParaRPr dirty="0"/>
          </a:p>
        </p:txBody>
      </p:sp>
      <p:sp>
        <p:nvSpPr>
          <p:cNvPr id="27" name="Google Shape;683;p35">
            <a:extLst>
              <a:ext uri="{FF2B5EF4-FFF2-40B4-BE49-F238E27FC236}">
                <a16:creationId xmlns:a16="http://schemas.microsoft.com/office/drawing/2014/main" id="{B14CBA7C-BB55-B9CE-10EE-A190087DE608}"/>
              </a:ext>
            </a:extLst>
          </p:cNvPr>
          <p:cNvSpPr txBox="1">
            <a:spLocks/>
          </p:cNvSpPr>
          <p:nvPr/>
        </p:nvSpPr>
        <p:spPr>
          <a:xfrm>
            <a:off x="3651300" y="3771272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dirty="0"/>
              <a:t>SITE NAVIGATION</a:t>
            </a:r>
          </a:p>
        </p:txBody>
      </p:sp>
      <p:sp>
        <p:nvSpPr>
          <p:cNvPr id="28" name="Google Shape;683;p35">
            <a:extLst>
              <a:ext uri="{FF2B5EF4-FFF2-40B4-BE49-F238E27FC236}">
                <a16:creationId xmlns:a16="http://schemas.microsoft.com/office/drawing/2014/main" id="{FC452C04-54D9-F98E-AC0A-BA38B2A7655A}"/>
              </a:ext>
            </a:extLst>
          </p:cNvPr>
          <p:cNvSpPr txBox="1">
            <a:spLocks/>
          </p:cNvSpPr>
          <p:nvPr/>
        </p:nvSpPr>
        <p:spPr>
          <a:xfrm>
            <a:off x="3651300" y="4172972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dirty="0"/>
              <a:t>EMAIL 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SPRINTS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/>
          </p:nvPr>
        </p:nvSpPr>
        <p:spPr>
          <a:xfrm>
            <a:off x="2545900" y="3071571"/>
            <a:ext cx="4052199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IMPLEMENT VARIABLE TICKET PRICES </a:t>
            </a:r>
            <a:br>
              <a:rPr lang="en" dirty="0"/>
            </a:br>
            <a:r>
              <a:rPr lang="en" dirty="0"/>
              <a:t>(I.E. CHILD, CONCESSION/ CARER TICKETS)</a:t>
            </a:r>
            <a:br>
              <a:rPr lang="en" dirty="0"/>
            </a:br>
            <a:br>
              <a:rPr lang="en" dirty="0"/>
            </a:br>
            <a:r>
              <a:rPr lang="en" dirty="0"/>
              <a:t>SEARCH FUNCTIONALITY</a:t>
            </a:r>
            <a:br>
              <a:rPr lang="en" dirty="0"/>
            </a:br>
            <a:br>
              <a:rPr lang="en" dirty="0"/>
            </a:br>
            <a:r>
              <a:rPr lang="en" dirty="0"/>
              <a:t>SEAT SELECTION SYSTEM</a:t>
            </a:r>
            <a:br>
              <a:rPr lang="en" dirty="0"/>
            </a:br>
            <a:br>
              <a:rPr lang="en" dirty="0"/>
            </a:br>
            <a:r>
              <a:rPr lang="en" dirty="0"/>
              <a:t>MORE FEATURES FROM WISHLIST IMPLEMENTED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3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REVIEW</a:t>
            </a:r>
            <a:endParaRPr dirty="0"/>
          </a:p>
        </p:txBody>
      </p:sp>
      <p:grpSp>
        <p:nvGrpSpPr>
          <p:cNvPr id="1745" name="Google Shape;1745;p44"/>
          <p:cNvGrpSpPr/>
          <p:nvPr/>
        </p:nvGrpSpPr>
        <p:grpSpPr>
          <a:xfrm>
            <a:off x="656395" y="1676343"/>
            <a:ext cx="3533290" cy="2691052"/>
            <a:chOff x="3578510" y="1419647"/>
            <a:chExt cx="4021500" cy="3062887"/>
          </a:xfrm>
        </p:grpSpPr>
        <p:sp>
          <p:nvSpPr>
            <p:cNvPr id="1746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751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3" name="Google Shape;1753;p44"/>
          <p:cNvSpPr txBox="1">
            <a:spLocks noGrp="1"/>
          </p:cNvSpPr>
          <p:nvPr>
            <p:ph type="subTitle" idx="4294967295"/>
          </p:nvPr>
        </p:nvSpPr>
        <p:spPr>
          <a:xfrm flipH="1">
            <a:off x="4842774" y="2091500"/>
            <a:ext cx="3644827" cy="14034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GB" sz="1600" dirty="0"/>
              <a:t>Good team-work with utilisation of divide and conquer method to ensure tasks were done in a timely manner.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600" dirty="0"/>
              <a:t>Most function in requirement implemented with features yet to be added.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600" dirty="0"/>
              <a:t>Great use of version control to ensure there were conflicting when it came to contributing work. </a:t>
            </a:r>
          </a:p>
        </p:txBody>
      </p:sp>
      <p:cxnSp>
        <p:nvCxnSpPr>
          <p:cNvPr id="1754" name="Google Shape;1754;p44"/>
          <p:cNvCxnSpPr/>
          <p:nvPr/>
        </p:nvCxnSpPr>
        <p:spPr>
          <a:xfrm>
            <a:off x="4572100" y="247790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09AF989-8201-399B-597C-7EDE412C61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77773" y="1789217"/>
            <a:ext cx="3293432" cy="200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71445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BACK-END DEVELOPMENT</a:t>
            </a:r>
            <a:endParaRPr sz="1400" dirty="0"/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8059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FRONT-END DEVELOPMENT  </a:t>
            </a:r>
            <a:endParaRPr sz="1400" dirty="0"/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2260075" y="1266013"/>
            <a:ext cx="1532400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BACK-END DEVELOPMENT, DOCUMENTATION AND DATABASE</a:t>
            </a:r>
            <a:endParaRPr sz="1400" dirty="0"/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8974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BACK-END DEVELOPMENT AND SCRUM MASTER</a:t>
            </a:r>
            <a:endParaRPr sz="1400" dirty="0"/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5351471" y="1266013"/>
            <a:ext cx="1532400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FRONT-END DEVELOPMENT AND DOCUMENTATION</a:t>
            </a:r>
            <a:endParaRPr sz="1400" dirty="0"/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1972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DIAGOR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2886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PAUL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651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ABDUL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SAYED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7429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LEE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cxnSpLocks/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cxnSpLocks/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cxnSpLocks/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cxnSpLocks/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13B40E7-7438-0993-1929-F2DC420F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502" y="2767945"/>
            <a:ext cx="668919" cy="371400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5403C802-B5AE-5F5D-7202-8E9234F7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41" y="2771802"/>
            <a:ext cx="668919" cy="371400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432ABFB-D5AD-9FD1-0E67-AB4066E4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925" y="2733295"/>
            <a:ext cx="440700" cy="4407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32AC861-1313-4A38-31F6-D03B94799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261" y="2731313"/>
            <a:ext cx="444664" cy="444664"/>
          </a:xfrm>
          <a:prstGeom prst="rect">
            <a:avLst/>
          </a:prstGeom>
        </p:spPr>
      </p:pic>
      <p:pic>
        <p:nvPicPr>
          <p:cNvPr id="57" name="Picture 56" descr="Logo&#10;&#10;Description automatically generated">
            <a:extLst>
              <a:ext uri="{FF2B5EF4-FFF2-40B4-BE49-F238E27FC236}">
                <a16:creationId xmlns:a16="http://schemas.microsoft.com/office/drawing/2014/main" id="{764F9CD2-6616-DFE6-7DBE-1CDFDC060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068" y="2729331"/>
            <a:ext cx="444664" cy="4446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2088349" y="1790024"/>
            <a:ext cx="2281289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Programming language used for web development, specifically used for our API.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604" name="Google Shape;1604;p42"/>
          <p:cNvSpPr txBox="1"/>
          <p:nvPr/>
        </p:nvSpPr>
        <p:spPr>
          <a:xfrm>
            <a:off x="4296292" y="3375675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Jira was used to create our Kanban board and set up our sprints from the SCRUM template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627" name="Google Shape;1627;p42"/>
          <p:cNvGrpSpPr/>
          <p:nvPr/>
        </p:nvGrpSpPr>
        <p:grpSpPr>
          <a:xfrm>
            <a:off x="685928" y="1318008"/>
            <a:ext cx="1359588" cy="1359588"/>
            <a:chOff x="885403" y="1571142"/>
            <a:chExt cx="2598600" cy="2598600"/>
          </a:xfrm>
        </p:grpSpPr>
        <p:sp>
          <p:nvSpPr>
            <p:cNvPr id="162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42"/>
          <p:cNvGrpSpPr/>
          <p:nvPr/>
        </p:nvGrpSpPr>
        <p:grpSpPr>
          <a:xfrm rot="9050597">
            <a:off x="4813463" y="1313173"/>
            <a:ext cx="1359571" cy="1359571"/>
            <a:chOff x="885403" y="1571142"/>
            <a:chExt cx="2598600" cy="2598600"/>
          </a:xfrm>
        </p:grpSpPr>
        <p:sp>
          <p:nvSpPr>
            <p:cNvPr id="1654" name="Google Shape;1654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42"/>
          <p:cNvGrpSpPr/>
          <p:nvPr/>
        </p:nvGrpSpPr>
        <p:grpSpPr>
          <a:xfrm rot="3938964">
            <a:off x="2906553" y="2897387"/>
            <a:ext cx="1359428" cy="1359428"/>
            <a:chOff x="885403" y="1571142"/>
            <a:chExt cx="2598600" cy="2598600"/>
          </a:xfrm>
        </p:grpSpPr>
        <p:sp>
          <p:nvSpPr>
            <p:cNvPr id="1680" name="Google Shape;1680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42"/>
          <p:cNvSpPr txBox="1"/>
          <p:nvPr/>
        </p:nvSpPr>
        <p:spPr>
          <a:xfrm>
            <a:off x="6238524" y="1790024"/>
            <a:ext cx="2336764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Git was used as our version control system and GitHub was used for our repositories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1" name="Google Shape;1711;p42"/>
          <p:cNvSpPr txBox="1"/>
          <p:nvPr/>
        </p:nvSpPr>
        <p:spPr>
          <a:xfrm>
            <a:off x="2088350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JAVASCRIPT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2" name="Google Shape;1712;p42"/>
          <p:cNvSpPr txBox="1"/>
          <p:nvPr/>
        </p:nvSpPr>
        <p:spPr>
          <a:xfrm>
            <a:off x="4296292" y="315115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JIRA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3" name="Google Shape;1713;p42"/>
          <p:cNvSpPr txBox="1"/>
          <p:nvPr/>
        </p:nvSpPr>
        <p:spPr>
          <a:xfrm>
            <a:off x="6238525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Git - GitHub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87" name="Picture 86" descr="Logo&#10;&#10;Description automatically generated">
            <a:extLst>
              <a:ext uri="{FF2B5EF4-FFF2-40B4-BE49-F238E27FC236}">
                <a16:creationId xmlns:a16="http://schemas.microsoft.com/office/drawing/2014/main" id="{390B9AF8-AFB8-E34B-B36F-72BA3551F62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9940" y="1676257"/>
            <a:ext cx="547290" cy="547290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50595B9-74A3-908A-3DE8-552CDFF8D75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H="1">
            <a:off x="5260746" y="1760504"/>
            <a:ext cx="464898" cy="46489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E4D2664-7B6E-A0E3-E6AC-B3C6A4BB856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323645" y="3301947"/>
            <a:ext cx="537848" cy="5378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000" y="8666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 - THE MERN STACK</a:t>
            </a:r>
            <a:endParaRPr dirty="0"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2240562483"/>
              </p:ext>
            </p:extLst>
          </p:nvPr>
        </p:nvGraphicFramePr>
        <p:xfrm>
          <a:off x="1248350" y="2202525"/>
          <a:ext cx="6647300" cy="1693025"/>
        </p:xfrm>
        <a:graphic>
          <a:graphicData uri="http://schemas.openxmlformats.org/drawingml/2006/table">
            <a:tbl>
              <a:tblPr>
                <a:noFill/>
                <a:tableStyleId>{19E5B0F3-3E45-4AED-B456-89C911679605}</a:tableStyleId>
              </a:tblPr>
              <a:tblGrid>
                <a:gridCol w="16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MONGODB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EXPRESS.JS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NODE.JS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REACT JS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Open source, NO-SQL database management program.</a:t>
                      </a:r>
                      <a:endParaRPr sz="1050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Back-end framework for building web applications and API’s.</a:t>
                      </a:r>
                      <a:endParaRPr sz="1050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Open source, cross-platform, back-end JavaScript runtime environment. </a:t>
                      </a:r>
                      <a:endParaRPr sz="1050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Front-end JavaScript library </a:t>
                      </a:r>
                      <a:r>
                        <a:rPr lang="en-GB" sz="1050" b="0" i="0" dirty="0">
                          <a:solidFill>
                            <a:srgbClr val="BDC1C6"/>
                          </a:solidFill>
                          <a:effectLst/>
                          <a:latin typeface="arial" panose="020B0604020202020204" pitchFamily="34" charset="0"/>
                        </a:rPr>
                        <a:t>for building user interfaces based on UI components.</a:t>
                      </a:r>
                      <a:endParaRPr sz="1050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br>
              <a:rPr lang="en" dirty="0"/>
            </a:br>
            <a:r>
              <a:rPr lang="en" dirty="0"/>
              <a:t>TIMELINE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595819" y="826195"/>
            <a:ext cx="2451656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Pre-planning, creation of Jira Board and Git Repositories.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821099"/>
            <a:ext cx="2063700" cy="6264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16/05/2022</a:t>
            </a:r>
            <a:endParaRPr sz="2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1724612"/>
            <a:ext cx="234427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SPRINT 1: Back-end focus on completing functionality for all required features. Front-end started.</a:t>
            </a:r>
            <a:endParaRPr b="1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693696" y="2848331"/>
            <a:ext cx="2353779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SPRINT 2: Front-end pages completion and API implementation. 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4" y="3658849"/>
            <a:ext cx="234427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Final deliverable presented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729296"/>
            <a:ext cx="2063700" cy="6264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18/05/2022</a:t>
            </a:r>
            <a:endParaRPr sz="2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87829" y="2848331"/>
            <a:ext cx="2063700" cy="6264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23/05/2022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83775" y="3660772"/>
            <a:ext cx="2063700" cy="6264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27/05/2022</a:t>
            </a:r>
            <a:endParaRPr sz="2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stCxn id="144" idx="3"/>
            <a:endCxn id="145" idx="1"/>
          </p:cNvCxnSpPr>
          <p:nvPr/>
        </p:nvCxnSpPr>
        <p:spPr>
          <a:xfrm flipV="1">
            <a:off x="6047475" y="1134299"/>
            <a:ext cx="208550" cy="509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  <a:stCxn id="149" idx="3"/>
            <a:endCxn id="146" idx="1"/>
          </p:cNvCxnSpPr>
          <p:nvPr/>
        </p:nvCxnSpPr>
        <p:spPr>
          <a:xfrm flipV="1">
            <a:off x="6047475" y="2037812"/>
            <a:ext cx="208550" cy="468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  <a:stCxn id="147" idx="3"/>
            <a:endCxn id="150" idx="1"/>
          </p:cNvCxnSpPr>
          <p:nvPr/>
        </p:nvCxnSpPr>
        <p:spPr>
          <a:xfrm>
            <a:off x="6047475" y="3161531"/>
            <a:ext cx="24035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cxnSpLocks/>
            <a:stCxn id="151" idx="3"/>
            <a:endCxn id="148" idx="1"/>
          </p:cNvCxnSpPr>
          <p:nvPr/>
        </p:nvCxnSpPr>
        <p:spPr>
          <a:xfrm flipV="1">
            <a:off x="6047475" y="3972049"/>
            <a:ext cx="208549" cy="192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11699" y="92501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JIRA BOARD</a:t>
            </a:r>
            <a:endParaRPr sz="4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DBCE-B99C-CA9B-90D3-2C5016D696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75069" y="1203101"/>
            <a:ext cx="3593861" cy="2968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A06DEF-1172-009A-E6C8-95004B942DDC}"/>
              </a:ext>
            </a:extLst>
          </p:cNvPr>
          <p:cNvSpPr/>
          <p:nvPr/>
        </p:nvSpPr>
        <p:spPr>
          <a:xfrm>
            <a:off x="1767253" y="4436885"/>
            <a:ext cx="5609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en-GB" kern="1200" dirty="0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https://</a:t>
            </a:r>
            <a:r>
              <a:rPr lang="en-GB" kern="1200" dirty="0" err="1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sayedsakkaf.atlassian.net</a:t>
            </a:r>
            <a:r>
              <a:rPr lang="en-GB" kern="1200" dirty="0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/</a:t>
            </a:r>
            <a:r>
              <a:rPr lang="en-GB" kern="1200" dirty="0" err="1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jira</a:t>
            </a:r>
            <a:r>
              <a:rPr lang="en-GB" kern="1200" dirty="0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/software/projects/QC/boards/5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VERSION CONTROL – FEATURE-BRANCH-MODEL</a:t>
            </a:r>
            <a:endParaRPr sz="3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0B3541-0D84-924A-B1DC-0E3C3732855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376223" y="2181929"/>
            <a:ext cx="2623284" cy="1293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913526-8554-55C1-6DD7-5482BD7A4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931" y="1419997"/>
            <a:ext cx="1734929" cy="2817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1800209" y="1418700"/>
            <a:ext cx="5543581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ASSESSMENT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1800209" y="1418700"/>
            <a:ext cx="5543581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BACK-END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97313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318</Words>
  <Application>Microsoft Macintosh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StarSymbol</vt:lpstr>
      <vt:lpstr>Anton</vt:lpstr>
      <vt:lpstr>Rajdhani</vt:lpstr>
      <vt:lpstr>Advent Pro Light</vt:lpstr>
      <vt:lpstr>Fira Sans Condensed Light</vt:lpstr>
      <vt:lpstr>Ai Tech Agency by Slidesgo</vt:lpstr>
      <vt:lpstr>QA CINEMAS</vt:lpstr>
      <vt:lpstr>THE TEAM</vt:lpstr>
      <vt:lpstr>TECHNOLOGIES USED</vt:lpstr>
      <vt:lpstr>TECHNOLOGIES USED - THE MERN STACK</vt:lpstr>
      <vt:lpstr>PROJECT TIMELINE</vt:lpstr>
      <vt:lpstr>JIRA BOARD</vt:lpstr>
      <vt:lpstr>VERSION CONTROL – FEATURE-BRANCH-MODEL</vt:lpstr>
      <vt:lpstr>RISK ASSESSMENT</vt:lpstr>
      <vt:lpstr> BACK-END DEMO</vt:lpstr>
      <vt:lpstr> FRONT-END DEMO</vt:lpstr>
      <vt:lpstr>CURRENT FUNCTIONALITY </vt:lpstr>
      <vt:lpstr>FUTURE SPRINTS</vt:lpstr>
      <vt:lpstr>PROJECT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CINEMAS</dc:title>
  <cp:lastModifiedBy>Sayed Sakkaf</cp:lastModifiedBy>
  <cp:revision>5</cp:revision>
  <dcterms:modified xsi:type="dcterms:W3CDTF">2022-05-27T07:48:36Z</dcterms:modified>
</cp:coreProperties>
</file>