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43536-9A67-4139-89B0-FE32005CD1C0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AE03E-591F-4E70-93CD-EF4B71CF6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31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1533525"/>
          </a:xfrm>
          <a:ln>
            <a:noFill/>
          </a:ln>
        </p:spPr>
        <p:txBody>
          <a:bodyPr/>
          <a:lstStyle/>
          <a:p>
            <a:pPr algn="ctr" eaLnBrk="1" hangingPunct="1"/>
            <a:r>
              <a:rPr lang="en-GB" altLang="en-US" sz="4400" dirty="0" smtClean="0">
                <a:solidFill>
                  <a:schemeClr val="accent1">
                    <a:lumMod val="75000"/>
                  </a:schemeClr>
                </a:solidFill>
              </a:rPr>
              <a:t>Algorithms &amp; Data Structures (M)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225" y="3644900"/>
            <a:ext cx="8345488" cy="1512888"/>
          </a:xfrm>
        </p:spPr>
        <p:txBody>
          <a:bodyPr/>
          <a:lstStyle/>
          <a:p>
            <a:pPr algn="ctr" eaLnBrk="1" hangingPunct="1"/>
            <a:r>
              <a:rPr lang="en-GB" altLang="en-US" sz="3600" b="0" dirty="0" smtClean="0"/>
              <a:t>2018</a:t>
            </a:r>
            <a:endParaRPr lang="en-GB" altLang="en-US" sz="3600" b="0" dirty="0" smtClean="0">
              <a:cs typeface="Arial" charset="0"/>
            </a:endParaRPr>
          </a:p>
          <a:p>
            <a:pPr algn="ctr" eaLnBrk="1" hangingPunct="1"/>
            <a:r>
              <a:rPr lang="en-GB" altLang="en-US" sz="3600" b="0" dirty="0" err="1" smtClean="0"/>
              <a:t>Dr.</a:t>
            </a:r>
            <a:r>
              <a:rPr lang="en-GB" altLang="en-US" sz="3600" b="0" dirty="0" smtClean="0"/>
              <a:t> Alice Miller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4925" y="5661025"/>
            <a:ext cx="91090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2000">
                <a:solidFill>
                  <a:schemeClr val="bg1"/>
                </a:solidFill>
                <a:cs typeface="Arial" charset="0"/>
              </a:rPr>
              <a:t>Moodle:  </a:t>
            </a:r>
            <a:r>
              <a:rPr lang="en-GB" altLang="en-US" sz="2000">
                <a:solidFill>
                  <a:srgbClr val="66CCFF"/>
                </a:solidFill>
                <a:cs typeface="Arial" charset="0"/>
              </a:rPr>
              <a:t>Computing Science → Algorithms &amp; Data Structures (IT)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979613" y="6380163"/>
            <a:ext cx="52562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2000">
                <a:solidFill>
                  <a:schemeClr val="bg1"/>
                </a:solidFill>
                <a:cs typeface="Arial" charset="0"/>
              </a:rPr>
              <a:t>© 2008 David A Watt, University of Glasgow</a:t>
            </a:r>
          </a:p>
        </p:txBody>
      </p:sp>
    </p:spTree>
    <p:extLst>
      <p:ext uri="{BB962C8B-B14F-4D97-AF65-F5344CB8AC3E}">
        <p14:creationId xmlns:p14="http://schemas.microsoft.com/office/powerpoint/2010/main" val="7102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Aims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To study the concept of </a:t>
            </a:r>
            <a:r>
              <a:rPr lang="en-US" altLang="en-US" b="1" smtClean="0"/>
              <a:t>algorithms</a:t>
            </a:r>
            <a:r>
              <a:rPr lang="en-US" altLang="en-US" smtClean="0"/>
              <a:t>, and how to analyze their efficiency.</a:t>
            </a:r>
          </a:p>
          <a:p>
            <a:pPr eaLnBrk="1" hangingPunct="1"/>
            <a:r>
              <a:rPr lang="en-US" altLang="en-US" smtClean="0"/>
              <a:t>To study the concept of </a:t>
            </a:r>
            <a:r>
              <a:rPr lang="en-US" altLang="en-US" b="1" smtClean="0"/>
              <a:t>abstract data types</a:t>
            </a:r>
            <a:r>
              <a:rPr lang="en-US" altLang="en-US" smtClean="0"/>
              <a:t>, and the abstract data types most commonly used in software development (stacks, queues, lists, sets, maps, trees, graphs).</a:t>
            </a:r>
          </a:p>
          <a:p>
            <a:pPr eaLnBrk="1" hangingPunct="1"/>
            <a:r>
              <a:rPr lang="en-US" altLang="en-US" smtClean="0"/>
              <a:t>To study the basic </a:t>
            </a:r>
            <a:r>
              <a:rPr lang="en-US" altLang="en-US" b="1" smtClean="0"/>
              <a:t>data structures</a:t>
            </a:r>
            <a:r>
              <a:rPr lang="en-US" altLang="en-US" smtClean="0"/>
              <a:t> most commonly used to represent these abstract data types (arrays, linked-lists, binary-search-trees, hash-tables), together with algorithms operating on these data structures.</a:t>
            </a: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276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Contents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610600" cy="4876800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 smtClean="0"/>
              <a:t>Introduction	</a:t>
            </a:r>
            <a:r>
              <a:rPr lang="en-US" altLang="en-US" i="1" dirty="0" smtClean="0"/>
              <a:t>(1 lecture)</a:t>
            </a:r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 smtClean="0"/>
              <a:t>Algorithms and Complexity	</a:t>
            </a:r>
            <a:r>
              <a:rPr lang="en-US" altLang="en-US" i="1" dirty="0" smtClean="0"/>
              <a:t>(1)</a:t>
            </a:r>
            <a:endParaRPr lang="en-GB" altLang="en-US" dirty="0" smtClean="0"/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 smtClean="0"/>
              <a:t>The Array Data Structure	</a:t>
            </a:r>
            <a:r>
              <a:rPr lang="en-US" altLang="en-US" i="1" dirty="0" smtClean="0"/>
              <a:t>(3)</a:t>
            </a:r>
            <a:endParaRPr lang="en-GB" altLang="en-US" dirty="0" smtClean="0"/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 smtClean="0"/>
              <a:t>Linked-List Data Structures	</a:t>
            </a:r>
            <a:r>
              <a:rPr lang="en-US" altLang="en-US" i="1" dirty="0" smtClean="0"/>
              <a:t>(</a:t>
            </a:r>
            <a:r>
              <a:rPr lang="en-US" altLang="en-US" i="1" dirty="0"/>
              <a:t>2</a:t>
            </a:r>
            <a:r>
              <a:rPr lang="en-US" altLang="en-US" i="1" dirty="0" smtClean="0"/>
              <a:t>)</a:t>
            </a:r>
            <a:endParaRPr lang="en-GB" altLang="en-US" dirty="0" smtClean="0"/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 smtClean="0"/>
              <a:t>Abstract Data Types (ADTs)	</a:t>
            </a:r>
            <a:r>
              <a:rPr lang="en-US" altLang="en-US" i="1" dirty="0" smtClean="0"/>
              <a:t>(1)</a:t>
            </a:r>
            <a:endParaRPr lang="en-GB" altLang="en-US" dirty="0" smtClean="0"/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 smtClean="0"/>
              <a:t>Stack ADTs	</a:t>
            </a:r>
            <a:r>
              <a:rPr lang="en-US" altLang="en-US" i="1" dirty="0" smtClean="0"/>
              <a:t>(1)</a:t>
            </a:r>
            <a:endParaRPr lang="en-GB" altLang="en-US" dirty="0" smtClean="0"/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 smtClean="0"/>
              <a:t>Queue ADTs	</a:t>
            </a:r>
            <a:r>
              <a:rPr lang="en-US" altLang="en-US" i="1" dirty="0" smtClean="0"/>
              <a:t>(1)</a:t>
            </a:r>
            <a:endParaRPr lang="en-GB" altLang="en-US" dirty="0" smtClean="0"/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 smtClean="0"/>
              <a:t>List and Iterator ADTs	</a:t>
            </a:r>
            <a:r>
              <a:rPr lang="en-US" altLang="en-US" i="1" dirty="0" smtClean="0"/>
              <a:t>(2)</a:t>
            </a:r>
            <a:endParaRPr lang="en-GB" altLang="en-US" dirty="0" smtClean="0"/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 smtClean="0"/>
              <a:t>Set ADTs	</a:t>
            </a:r>
            <a:r>
              <a:rPr lang="en-US" altLang="en-US" i="1" dirty="0" smtClean="0"/>
              <a:t>(1)</a:t>
            </a:r>
            <a:endParaRPr lang="en-GB" altLang="en-US" dirty="0" smtClean="0"/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 dirty="0" smtClean="0"/>
              <a:t>The Binary-Search-Tree Data Structure 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None/>
              <a:tabLst>
                <a:tab pos="7000875" algn="r"/>
              </a:tabLst>
            </a:pPr>
            <a:r>
              <a:rPr lang="en-US" altLang="en-US" dirty="0"/>
              <a:t> </a:t>
            </a:r>
            <a:r>
              <a:rPr lang="en-US" altLang="en-US" dirty="0" smtClean="0"/>
              <a:t>    (including AVL trees)	</a:t>
            </a:r>
            <a:r>
              <a:rPr lang="en-US" altLang="en-US" i="1" dirty="0" smtClean="0"/>
              <a:t>(3)</a:t>
            </a:r>
            <a:endParaRPr lang="en-GB" altLang="en-US" dirty="0" smtClean="0"/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None/>
              <a:tabLst>
                <a:tab pos="7000875" algn="r"/>
              </a:tabLst>
            </a:pPr>
            <a:r>
              <a:rPr lang="en-US" altLang="en-US" dirty="0" smtClean="0">
                <a:solidFill>
                  <a:schemeClr val="accent1"/>
                </a:solidFill>
              </a:rPr>
              <a:t>11</a:t>
            </a:r>
            <a:r>
              <a:rPr lang="en-US" altLang="en-US" dirty="0" smtClean="0"/>
              <a:t>. Map ADTs	</a:t>
            </a:r>
            <a:r>
              <a:rPr lang="en-US" altLang="en-US" i="1" dirty="0" smtClean="0"/>
              <a:t>(1)</a:t>
            </a:r>
            <a:endParaRPr lang="en-GB" altLang="en-US" dirty="0" smtClean="0"/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None/>
              <a:tabLst>
                <a:tab pos="7000875" algn="r"/>
              </a:tabLst>
            </a:pPr>
            <a:r>
              <a:rPr lang="en-US" altLang="en-US" dirty="0" smtClean="0">
                <a:solidFill>
                  <a:schemeClr val="accent1"/>
                </a:solidFill>
              </a:rPr>
              <a:t>12</a:t>
            </a:r>
            <a:r>
              <a:rPr lang="en-US" altLang="en-US" dirty="0" smtClean="0"/>
              <a:t>. Hash-Table Data Structures	</a:t>
            </a:r>
            <a:r>
              <a:rPr lang="en-US" altLang="en-US" i="1" dirty="0" smtClean="0"/>
              <a:t>(1)</a:t>
            </a:r>
            <a:endParaRPr lang="en-US" altLang="en-US" dirty="0" smtClean="0"/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None/>
              <a:tabLst>
                <a:tab pos="7000875" algn="r"/>
              </a:tabLst>
            </a:pPr>
            <a:r>
              <a:rPr lang="en-US" altLang="en-US" dirty="0" smtClean="0">
                <a:solidFill>
                  <a:srgbClr val="FF0000"/>
                </a:solidFill>
              </a:rPr>
              <a:t>13. Tree ADTs	</a:t>
            </a:r>
            <a:r>
              <a:rPr lang="en-US" altLang="en-US" i="1" dirty="0" smtClean="0">
                <a:solidFill>
                  <a:srgbClr val="FF0000"/>
                </a:solidFill>
              </a:rPr>
              <a:t>(1)</a:t>
            </a:r>
            <a:endParaRPr lang="en-GB" altLang="en-US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None/>
              <a:tabLst>
                <a:tab pos="7000875" algn="r"/>
              </a:tabLst>
            </a:pPr>
            <a:r>
              <a:rPr lang="en-US" altLang="en-US" dirty="0" smtClean="0">
                <a:solidFill>
                  <a:srgbClr val="FF0000"/>
                </a:solidFill>
              </a:rPr>
              <a:t>14. Graph ADTs	</a:t>
            </a:r>
            <a:r>
              <a:rPr lang="en-US" altLang="en-US" i="1" dirty="0" smtClean="0">
                <a:solidFill>
                  <a:srgbClr val="FF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3716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Coursework and assessment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 smtClean="0"/>
              <a:t>Tutorial exercises</a:t>
            </a:r>
          </a:p>
          <a:p>
            <a:pPr lvl="1" eaLnBrk="1" hangingPunct="1"/>
            <a:r>
              <a:rPr lang="en-GB" altLang="en-US" dirty="0" smtClean="0"/>
              <a:t>sample solutions available.</a:t>
            </a:r>
          </a:p>
          <a:p>
            <a:r>
              <a:rPr lang="en-GB" altLang="en-US" dirty="0"/>
              <a:t>E</a:t>
            </a:r>
            <a:r>
              <a:rPr lang="en-US" altLang="en-US" dirty="0" err="1" smtClean="0"/>
              <a:t>xercise</a:t>
            </a:r>
            <a:r>
              <a:rPr lang="en-US" altLang="en-US" dirty="0" smtClean="0"/>
              <a:t> 1 – single exercise, consisting of 3 parts, total</a:t>
            </a:r>
          </a:p>
          <a:p>
            <a:pPr lvl="1"/>
            <a:r>
              <a:rPr lang="en-US" altLang="en-US" dirty="0" smtClean="0"/>
              <a:t> weight = 0.3. </a:t>
            </a:r>
            <a:endParaRPr lang="en-US" altLang="en-US" dirty="0"/>
          </a:p>
          <a:p>
            <a:pPr lvl="1"/>
            <a:r>
              <a:rPr lang="en-US" altLang="en-US" dirty="0" smtClean="0"/>
              <a:t>Due 19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March, will be available early – mid  February (officially Feb 27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).</a:t>
            </a:r>
          </a:p>
          <a:p>
            <a:pPr marL="274320" lvl="1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Examination</a:t>
            </a:r>
          </a:p>
          <a:p>
            <a:pPr lvl="1" eaLnBrk="1" hangingPunct="1"/>
            <a:r>
              <a:rPr lang="en-US" altLang="en-US" dirty="0" smtClean="0"/>
              <a:t>weighting </a:t>
            </a:r>
            <a:r>
              <a:rPr lang="en-US" altLang="en-US" b="1" dirty="0" smtClean="0"/>
              <a:t>0.7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/>
              <a:t>From this year, all multiple choice</a:t>
            </a:r>
          </a:p>
        </p:txBody>
      </p:sp>
    </p:spTree>
    <p:extLst>
      <p:ext uri="{BB962C8B-B14F-4D97-AF65-F5344CB8AC3E}">
        <p14:creationId xmlns:p14="http://schemas.microsoft.com/office/powerpoint/2010/main" val="7390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Reading </a:t>
            </a:r>
            <a:r>
              <a:rPr lang="en-GB" altLang="en-US" i="1" smtClean="0"/>
              <a:t>(1)</a:t>
            </a:r>
            <a:endParaRPr lang="en-GB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D.A. Watt &amp; D.F. Brown</a:t>
            </a:r>
            <a:br>
              <a:rPr lang="en-US" altLang="en-US" dirty="0" smtClean="0"/>
            </a:br>
            <a:r>
              <a:rPr lang="en-US" altLang="en-US" b="1" i="1" dirty="0" smtClean="0"/>
              <a:t>Java Collections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Wiley (2002)</a:t>
            </a:r>
            <a:endParaRPr lang="en-GB" altLang="en-US" dirty="0" smtClean="0"/>
          </a:p>
          <a:p>
            <a:pPr lvl="1" eaLnBrk="1" hangingPunct="1"/>
            <a:r>
              <a:rPr lang="en-US" altLang="en-US" dirty="0" smtClean="0"/>
              <a:t>required reading</a:t>
            </a:r>
          </a:p>
          <a:p>
            <a:pPr lvl="1" eaLnBrk="1" hangingPunct="1"/>
            <a:r>
              <a:rPr lang="en-GB" altLang="en-US" dirty="0" smtClean="0"/>
              <a:t>but does not cover </a:t>
            </a:r>
            <a:br>
              <a:rPr lang="en-GB" altLang="en-US" dirty="0" smtClean="0"/>
            </a:br>
            <a:r>
              <a:rPr lang="en-GB" altLang="en-US" dirty="0" smtClean="0"/>
              <a:t>generic classes</a:t>
            </a:r>
          </a:p>
          <a:p>
            <a:pPr lvl="1" eaLnBrk="1" hangingPunct="1"/>
            <a:r>
              <a:rPr lang="en-GB" altLang="en-US" dirty="0" smtClean="0"/>
              <a:t>Some of the later example programs </a:t>
            </a:r>
          </a:p>
          <a:p>
            <a:pPr marL="274320" lvl="1" indent="0" eaLnBrk="1" hangingPunct="1">
              <a:buNone/>
            </a:pPr>
            <a:r>
              <a:rPr lang="en-GB" altLang="en-US" dirty="0"/>
              <a:t> </a:t>
            </a:r>
            <a:r>
              <a:rPr lang="en-GB" altLang="en-US" dirty="0" smtClean="0"/>
              <a:t>  are not “correct” (will discuss this later</a:t>
            </a:r>
          </a:p>
          <a:p>
            <a:pPr marL="274320" lvl="1" indent="0" eaLnBrk="1" hangingPunct="1">
              <a:buNone/>
            </a:pPr>
            <a:r>
              <a:rPr lang="en-GB" altLang="en-US" dirty="0" smtClean="0"/>
              <a:t>   in the course). </a:t>
            </a:r>
            <a:endParaRPr lang="en-US" altLang="en-US" dirty="0" smtClean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292725" y="1524000"/>
            <a:ext cx="3743325" cy="4784725"/>
            <a:chOff x="2736" y="960"/>
            <a:chExt cx="2592" cy="3228"/>
          </a:xfrm>
        </p:grpSpPr>
        <p:pic>
          <p:nvPicPr>
            <p:cNvPr id="7173" name="Picture 10" descr="co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960"/>
              <a:ext cx="2589" cy="3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4" name="Rectangle 11"/>
            <p:cNvSpPr>
              <a:spLocks noChangeArrowheads="1"/>
            </p:cNvSpPr>
            <p:nvPr/>
          </p:nvSpPr>
          <p:spPr bwMode="auto">
            <a:xfrm>
              <a:off x="2736" y="960"/>
              <a:ext cx="2592" cy="3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7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Reading </a:t>
            </a:r>
            <a:r>
              <a:rPr lang="en-GB" altLang="en-US" i="1" smtClean="0"/>
              <a:t>(2)</a:t>
            </a:r>
            <a:endParaRPr lang="en-GB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M.T. Goodrich &amp; R. </a:t>
            </a:r>
            <a:r>
              <a:rPr lang="en-US" altLang="en-US" dirty="0" err="1" smtClean="0"/>
              <a:t>Tamassia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i="1" dirty="0" smtClean="0"/>
              <a:t>Data Structures and Algorithms in Java</a:t>
            </a:r>
            <a:r>
              <a:rPr lang="en-US" altLang="en-US" dirty="0" smtClean="0"/>
              <a:t> (4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edn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r>
              <a:rPr lang="en-US" altLang="en-US" dirty="0" smtClean="0"/>
              <a:t>Wiley (2006) or any later edition!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GB" altLang="en-US" dirty="0" smtClean="0"/>
              <a:t>optional background reading</a:t>
            </a:r>
            <a:br>
              <a:rPr lang="en-GB" altLang="en-US" dirty="0" smtClean="0"/>
            </a:br>
            <a:r>
              <a:rPr lang="en-GB" altLang="en-US" dirty="0" smtClean="0"/>
              <a:t>(more advanced and mathematical)</a:t>
            </a:r>
          </a:p>
          <a:p>
            <a:pPr eaLnBrk="1" hangingPunct="1"/>
            <a:r>
              <a:rPr lang="en-US" altLang="en-US" dirty="0" smtClean="0"/>
              <a:t>C. </a:t>
            </a:r>
            <a:r>
              <a:rPr lang="en-US" altLang="en-US" dirty="0" err="1" smtClean="0"/>
              <a:t>Horstmann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i="1" dirty="0" smtClean="0"/>
              <a:t>Big Java </a:t>
            </a:r>
            <a:r>
              <a:rPr lang="en-US" altLang="en-US" dirty="0" smtClean="0">
                <a:cs typeface="Times New Roman" pitchFamily="18" charset="0"/>
              </a:rPr>
              <a:t>(3</a:t>
            </a:r>
            <a:r>
              <a:rPr lang="en-US" altLang="en-US" baseline="30000" dirty="0" smtClean="0">
                <a:cs typeface="Times New Roman" pitchFamily="18" charset="0"/>
              </a:rPr>
              <a:t>rd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err="1" smtClean="0">
                <a:cs typeface="Times New Roman" pitchFamily="18" charset="0"/>
              </a:rPr>
              <a:t>edn</a:t>
            </a:r>
            <a:r>
              <a:rPr lang="en-US" altLang="en-US" dirty="0" smtClean="0">
                <a:cs typeface="Times New Roman" pitchFamily="18" charset="0"/>
              </a:rPr>
              <a:t>)</a:t>
            </a:r>
            <a:br>
              <a:rPr lang="en-US" altLang="en-US" dirty="0" smtClean="0">
                <a:cs typeface="Times New Roman" pitchFamily="18" charset="0"/>
              </a:rPr>
            </a:br>
            <a:r>
              <a:rPr lang="en-US" altLang="en-US" dirty="0" smtClean="0">
                <a:cs typeface="Times New Roman" pitchFamily="18" charset="0"/>
              </a:rPr>
              <a:t>Wiley (2008)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GB" altLang="en-US" dirty="0" smtClean="0"/>
              <a:t>supplementary reading on Java</a:t>
            </a:r>
            <a:br>
              <a:rPr lang="en-GB" altLang="en-US" dirty="0" smtClean="0"/>
            </a:br>
            <a:r>
              <a:rPr lang="en-GB" altLang="en-US" dirty="0" smtClean="0"/>
              <a:t>(covers interfaces, collections, inner classes, generic classes, etc.)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1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194</Words>
  <Application>Microsoft Office PowerPoint</Application>
  <PresentationFormat>On-screen Show (4:3)</PresentationFormat>
  <Paragraphs>47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Algorithms &amp; Data Structures (M)</vt:lpstr>
      <vt:lpstr>Aims</vt:lpstr>
      <vt:lpstr>Contents</vt:lpstr>
      <vt:lpstr>Coursework and assessment</vt:lpstr>
      <vt:lpstr>Reading (1)</vt:lpstr>
      <vt:lpstr>Reading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&amp; Data Structures (M)</dc:title>
  <dc:creator>Alice</dc:creator>
  <cp:lastModifiedBy>Alice Miller</cp:lastModifiedBy>
  <cp:revision>17</cp:revision>
  <dcterms:created xsi:type="dcterms:W3CDTF">2006-08-16T00:00:00Z</dcterms:created>
  <dcterms:modified xsi:type="dcterms:W3CDTF">2018-01-11T13:39:30Z</dcterms:modified>
</cp:coreProperties>
</file>