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549F5-4698-4D38-9EFB-5C2ABA093DF7}" type="datetimeFigureOut">
              <a:rPr lang="en-GB" smtClean="0"/>
              <a:t>10/01/2017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1B464-1C54-4013-989E-2F02A8425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20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5089-DDCB-4AFC-ADD3-05A619EEE01C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E9F3-CB0C-4CC4-BD8B-ECA55E6A0D6D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DAE7-7F87-40CC-876F-57EC1C59ED8B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675" y="188913"/>
            <a:ext cx="6142038" cy="719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7813" y="1700213"/>
            <a:ext cx="3522662" cy="4621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875" y="1700213"/>
            <a:ext cx="3522663" cy="4621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1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BCB0-A595-4AD6-B512-A1568D0D15D6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7643-D51B-49DC-B63F-1BA1706454F4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8009-2449-41A5-9627-25CB272723FC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BA41-57DE-41FD-A53D-AE7AB678D979}" type="datetime1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A10F-9501-4838-A01A-AFB1CC6A3795}" type="datetime1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5B96-8713-48EE-8C0B-B689FEBBF48E}" type="datetime1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BE0-F268-495B-9312-C5456C34997F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741B-4DD5-488E-A9ED-41CC78D5C071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8D7D49D-1D30-41DC-AA71-ADDF4F707337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95400"/>
            <a:ext cx="8280400" cy="660400"/>
          </a:xfrm>
        </p:spPr>
        <p:txBody>
          <a:bodyPr/>
          <a:lstStyle/>
          <a:p>
            <a:pPr algn="ctr" eaLnBrk="1" hangingPunct="1"/>
            <a:r>
              <a:rPr lang="en-GB" altLang="en-US" sz="3600" dirty="0" smtClean="0">
                <a:solidFill>
                  <a:schemeClr val="folHlink"/>
                </a:solidFill>
              </a:rPr>
              <a:t/>
            </a:r>
            <a:br>
              <a:rPr lang="en-GB" altLang="en-US" sz="3600" dirty="0" smtClean="0">
                <a:solidFill>
                  <a:schemeClr val="folHlink"/>
                </a:solidFill>
              </a:rPr>
            </a:br>
            <a:r>
              <a:rPr lang="en-GB" altLang="en-US" sz="3600" dirty="0" smtClean="0">
                <a:solidFill>
                  <a:schemeClr val="folHlink"/>
                </a:solidFill>
              </a:rPr>
              <a:t>2. Algorithms and Complexity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6052" y="3657600"/>
            <a:ext cx="3778250" cy="3705225"/>
          </a:xfrm>
        </p:spPr>
        <p:txBody>
          <a:bodyPr/>
          <a:lstStyle/>
          <a:p>
            <a:pPr marL="360363" indent="-360363"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Principles</a:t>
            </a:r>
          </a:p>
          <a:p>
            <a:pPr marL="360363" indent="-360363"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Efficiency analysis</a:t>
            </a:r>
          </a:p>
          <a:p>
            <a:pPr marL="360363" indent="-360363"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Complexity analysis</a:t>
            </a:r>
          </a:p>
          <a:p>
            <a:pPr marL="360363" indent="-360363"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en-US" sz="2400" i="1" dirty="0" smtClean="0"/>
              <a:t>O</a:t>
            </a:r>
            <a:r>
              <a:rPr lang="en-US" altLang="en-US" sz="2400" dirty="0" smtClean="0"/>
              <a:t>-notation</a:t>
            </a:r>
          </a:p>
          <a:p>
            <a:pPr marL="360363" indent="-360363"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Recursive algorithms</a:t>
            </a:r>
          </a:p>
          <a:p>
            <a:pPr marL="360363" indent="-360363" eaLnBrk="1" hangingPunct="1">
              <a:buClr>
                <a:schemeClr val="tx2"/>
              </a:buClr>
            </a:pPr>
            <a:endParaRPr lang="en-GB" altLang="en-US" sz="2400" dirty="0" smtClean="0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908175" y="6380163"/>
            <a:ext cx="525621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GB" altLang="en-US" sz="2000">
                <a:solidFill>
                  <a:schemeClr val="bg1"/>
                </a:solidFill>
                <a:cs typeface="Arial" charset="0"/>
              </a:rPr>
              <a:t>© 2008 David A Watt, University of Glasgow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4191000" y="476250"/>
            <a:ext cx="3925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Wingdings" pitchFamily="2" charset="2"/>
              <a:buNone/>
            </a:pPr>
            <a:r>
              <a:rPr lang="en-GB" altLang="en-US" sz="2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Algorithms &amp; Data Structures (M)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How should we measure time?</a:t>
            </a:r>
            <a:endParaRPr lang="en-GB" altLang="en-US" sz="32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7620000" cy="48006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Measure time in seconds?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/>
              <a:t>+</a:t>
            </a:r>
            <a:r>
              <a:rPr lang="en-US" altLang="en-US" dirty="0" smtClean="0"/>
              <a:t>	useful in practice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cs typeface="Times New Roman" pitchFamily="18" charset="0"/>
              </a:rPr>
              <a:t>–</a:t>
            </a:r>
            <a:r>
              <a:rPr lang="en-US" altLang="en-US" dirty="0" smtClean="0"/>
              <a:t>	dependent on programming language, compiler, processor speed.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Count algorithm steps?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cs typeface="Times New Roman" pitchFamily="18" charset="0"/>
              </a:rPr>
              <a:t>+</a:t>
            </a:r>
            <a:r>
              <a:rPr lang="en-US" altLang="en-US" dirty="0" smtClean="0"/>
              <a:t>	not dependent on compiler or processor speed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cs typeface="Times New Roman" pitchFamily="18" charset="0"/>
              </a:rPr>
              <a:t>–</a:t>
            </a:r>
            <a:r>
              <a:rPr lang="en-US" altLang="en-US" dirty="0" smtClean="0"/>
              <a:t>	dependent on the way the algorithm is expressed </a:t>
            </a:r>
            <a:br>
              <a:rPr lang="en-US" altLang="en-US" dirty="0" smtClean="0"/>
            </a:br>
            <a:r>
              <a:rPr lang="en-US" altLang="en-US" dirty="0" smtClean="0"/>
              <a:t>(few “big” steps </a:t>
            </a:r>
            <a:r>
              <a:rPr lang="en-US" altLang="en-US" i="1" dirty="0" smtClean="0"/>
              <a:t>vs</a:t>
            </a:r>
            <a:r>
              <a:rPr lang="en-US" altLang="en-US" dirty="0" smtClean="0"/>
              <a:t> many “small” steps).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Count </a:t>
            </a:r>
            <a:r>
              <a:rPr lang="en-US" altLang="en-US" b="1" dirty="0" smtClean="0"/>
              <a:t>characteristic operations</a:t>
            </a:r>
            <a:r>
              <a:rPr lang="en-US" altLang="en-US" dirty="0" smtClean="0"/>
              <a:t>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cs typeface="Times New Roman" pitchFamily="18" charset="0"/>
              </a:rPr>
              <a:t>+</a:t>
            </a:r>
            <a:r>
              <a:rPr lang="en-US" altLang="en-US" dirty="0" smtClean="0"/>
              <a:t>	dependent only on the algorithm itself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cs typeface="Times New Roman" pitchFamily="18" charset="0"/>
              </a:rPr>
              <a:t>+</a:t>
            </a:r>
            <a:r>
              <a:rPr lang="en-US" altLang="en-US" dirty="0" smtClean="0"/>
              <a:t>	good measure of the algorithm’s intrinsic efficiency.</a:t>
            </a:r>
          </a:p>
        </p:txBody>
      </p:sp>
      <p:sp>
        <p:nvSpPr>
          <p:cNvPr id="381956" name="AutoShape 4"/>
          <p:cNvSpPr>
            <a:spLocks/>
          </p:cNvSpPr>
          <p:nvPr/>
        </p:nvSpPr>
        <p:spPr bwMode="auto">
          <a:xfrm>
            <a:off x="6705600" y="4059316"/>
            <a:ext cx="1836738" cy="1187450"/>
          </a:xfrm>
          <a:prstGeom prst="callout1">
            <a:avLst>
              <a:gd name="adj1" fmla="val 9625"/>
              <a:gd name="adj2" fmla="val -4148"/>
              <a:gd name="adj3" fmla="val 31282"/>
              <a:gd name="adj4" fmla="val -4191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e.g., arithmetic ops in numerical algorithms, or comparisons in search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simple power algorithm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7300" algn="l"/>
              </a:tabLst>
            </a:pPr>
            <a:r>
              <a:rPr lang="en-US" altLang="en-US" b="1" smtClean="0"/>
              <a:t>Simple power algorithm</a:t>
            </a:r>
            <a:r>
              <a:rPr lang="en-US" altLang="en-US" smtClean="0"/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smtClean="0">
                <a:latin typeface="Times New Roman" pitchFamily="18" charset="0"/>
              </a:rPr>
              <a:t>	To compute </a:t>
            </a:r>
            <a:r>
              <a:rPr lang="en-US" altLang="en-US" sz="2000" i="1" smtClean="0">
                <a:latin typeface="Times New Roman" pitchFamily="18" charset="0"/>
              </a:rPr>
              <a:t>b</a:t>
            </a:r>
            <a:r>
              <a:rPr lang="en-US" altLang="en-US" sz="2000" i="1" baseline="30000" smtClean="0">
                <a:latin typeface="Times New Roman" pitchFamily="18" charset="0"/>
              </a:rPr>
              <a:t>n</a:t>
            </a:r>
            <a:r>
              <a:rPr lang="en-US" altLang="en-US" sz="2000" smtClean="0">
                <a:latin typeface="Times New Roman" pitchFamily="18" charset="0"/>
              </a:rPr>
              <a:t>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smtClean="0">
                <a:latin typeface="Times New Roman" pitchFamily="18" charset="0"/>
              </a:rPr>
              <a:t>	1.	Set </a:t>
            </a:r>
            <a:r>
              <a:rPr lang="en-US" altLang="en-US" sz="2000" i="1" smtClean="0">
                <a:latin typeface="Times New Roman" pitchFamily="18" charset="0"/>
              </a:rPr>
              <a:t>p</a:t>
            </a:r>
            <a:r>
              <a:rPr lang="en-US" altLang="en-US" sz="2000" smtClean="0">
                <a:latin typeface="Times New Roman" pitchFamily="18" charset="0"/>
              </a:rPr>
              <a:t> to 1.</a:t>
            </a:r>
            <a:br>
              <a:rPr lang="en-US" altLang="en-US" sz="2000" smtClean="0">
                <a:latin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</a:rPr>
              <a:t>2.	For </a:t>
            </a:r>
            <a:r>
              <a:rPr lang="en-US" altLang="en-US" sz="2000" i="1" smtClean="0">
                <a:latin typeface="Times New Roman" pitchFamily="18" charset="0"/>
              </a:rPr>
              <a:t>i</a:t>
            </a:r>
            <a:r>
              <a:rPr lang="en-US" altLang="en-US" sz="2000" smtClean="0">
                <a:latin typeface="Times New Roman" pitchFamily="18" charset="0"/>
              </a:rPr>
              <a:t> = 1, …, </a:t>
            </a:r>
            <a:r>
              <a:rPr lang="en-US" altLang="en-US" sz="2000" i="1" smtClean="0">
                <a:latin typeface="Times New Roman" pitchFamily="18" charset="0"/>
              </a:rPr>
              <a:t>n</a:t>
            </a:r>
            <a:r>
              <a:rPr lang="en-US" altLang="en-US" sz="2000" smtClean="0">
                <a:latin typeface="Times New Roman" pitchFamily="18" charset="0"/>
              </a:rPr>
              <a:t>, repeat:</a:t>
            </a:r>
            <a:br>
              <a:rPr lang="en-US" altLang="en-US" sz="2000" smtClean="0">
                <a:latin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</a:rPr>
              <a:t>	2.1.	Multiply </a:t>
            </a:r>
            <a:r>
              <a:rPr lang="en-US" altLang="en-US" sz="2000" i="1" smtClean="0">
                <a:latin typeface="Times New Roman" pitchFamily="18" charset="0"/>
              </a:rPr>
              <a:t>p</a:t>
            </a:r>
            <a:r>
              <a:rPr lang="en-US" altLang="en-US" sz="2000" smtClean="0">
                <a:latin typeface="Times New Roman" pitchFamily="18" charset="0"/>
              </a:rPr>
              <a:t> by </a:t>
            </a:r>
            <a:r>
              <a:rPr lang="en-US" altLang="en-US" sz="2000" i="1" smtClean="0">
                <a:latin typeface="Times New Roman" pitchFamily="18" charset="0"/>
              </a:rPr>
              <a:t>b</a:t>
            </a:r>
            <a:r>
              <a:rPr lang="en-US" altLang="en-US" sz="2000" smtClean="0">
                <a:latin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</a:rPr>
              <a:t>3.	Terminate yielding </a:t>
            </a:r>
            <a:r>
              <a:rPr lang="en-US" altLang="en-US" sz="2000" i="1" smtClean="0">
                <a:latin typeface="Times New Roman" pitchFamily="18" charset="0"/>
              </a:rPr>
              <a:t>p</a:t>
            </a:r>
            <a:r>
              <a:rPr lang="en-US" altLang="en-US" sz="2000" smtClean="0">
                <a:latin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simple power algorithm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Analysis (counting multiplications):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dirty="0" smtClean="0"/>
              <a:t>	Step 2.1 performs 1 multiplication.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dirty="0" smtClean="0"/>
              <a:t>	This step is repeated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times.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dirty="0" smtClean="0"/>
              <a:t>	No. of multiplications  =  </a:t>
            </a:r>
            <a:r>
              <a:rPr lang="en-US" altLang="en-US" i="1" dirty="0" smtClean="0"/>
              <a:t>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Approximate efficiency analysis</a:t>
            </a:r>
            <a:endParaRPr lang="en-GB" altLang="en-US" sz="32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For many interesting algorithms, the exact number of operations is too difficult to </a:t>
            </a:r>
            <a:r>
              <a:rPr lang="en-US" altLang="en-US" dirty="0" err="1" smtClean="0"/>
              <a:t>analyse</a:t>
            </a:r>
            <a:r>
              <a:rPr lang="en-US" altLang="en-US" dirty="0" smtClean="0"/>
              <a:t> mathematically.</a:t>
            </a:r>
          </a:p>
          <a:p>
            <a:pPr eaLnBrk="1" hangingPunct="1"/>
            <a:r>
              <a:rPr lang="en-US" altLang="en-US" dirty="0" smtClean="0"/>
              <a:t>We can simplify the analysis by keeping the fastest-growing term but </a:t>
            </a:r>
            <a:r>
              <a:rPr lang="en-US" altLang="en-US" i="1" dirty="0" smtClean="0"/>
              <a:t>neglecting all slower-growing terms</a:t>
            </a:r>
            <a:r>
              <a:rPr lang="en-US" alt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smart power algorithm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7300" algn="l"/>
              </a:tabLst>
            </a:pPr>
            <a:r>
              <a:rPr lang="en-US" altLang="en-US" dirty="0" smtClean="0"/>
              <a:t>Idea: </a:t>
            </a:r>
            <a:r>
              <a:rPr lang="en-US" altLang="en-US" i="1" dirty="0" smtClean="0"/>
              <a:t>b</a:t>
            </a:r>
            <a:r>
              <a:rPr lang="en-US" altLang="en-US" baseline="30000" dirty="0" smtClean="0"/>
              <a:t>1000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b</a:t>
            </a:r>
            <a:r>
              <a:rPr lang="en-US" altLang="en-US" baseline="30000" dirty="0" smtClean="0"/>
              <a:t>500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Symbol" pitchFamily="18" charset="2"/>
              </a:rPr>
              <a:t>´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b</a:t>
            </a:r>
            <a:r>
              <a:rPr lang="en-US" altLang="en-US" baseline="30000" dirty="0" smtClean="0"/>
              <a:t>500</a:t>
            </a:r>
            <a:r>
              <a:rPr lang="en-US" altLang="en-US" dirty="0" smtClean="0"/>
              <a:t>. If we know </a:t>
            </a:r>
            <a:r>
              <a:rPr lang="en-US" altLang="en-US" i="1" dirty="0" smtClean="0"/>
              <a:t>b</a:t>
            </a:r>
            <a:r>
              <a:rPr lang="en-US" altLang="en-US" baseline="30000" dirty="0" smtClean="0"/>
              <a:t>500</a:t>
            </a:r>
            <a:r>
              <a:rPr lang="en-US" altLang="en-US" dirty="0" smtClean="0"/>
              <a:t>, we can compute </a:t>
            </a:r>
            <a:r>
              <a:rPr lang="en-US" altLang="en-US" i="1" dirty="0" smtClean="0"/>
              <a:t>b</a:t>
            </a:r>
            <a:r>
              <a:rPr lang="en-US" altLang="en-US" baseline="30000" dirty="0" smtClean="0"/>
              <a:t>1000</a:t>
            </a:r>
            <a:r>
              <a:rPr lang="en-US" altLang="en-US" dirty="0" smtClean="0"/>
              <a:t> with only 1 more multiplication!</a:t>
            </a:r>
          </a:p>
          <a:p>
            <a:pPr eaLnBrk="1" hangingPunct="1">
              <a:tabLst>
                <a:tab pos="723900" algn="l"/>
                <a:tab pos="1257300" algn="l"/>
              </a:tabLst>
            </a:pPr>
            <a:r>
              <a:rPr lang="en-US" altLang="en-US" b="1" dirty="0" smtClean="0"/>
              <a:t>Smart power algorithm</a:t>
            </a:r>
            <a:r>
              <a:rPr lang="en-US" altLang="en-US" dirty="0" smtClean="0"/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dirty="0" smtClean="0">
                <a:solidFill>
                  <a:schemeClr val="hlink"/>
                </a:solidFill>
                <a:latin typeface="Times New Roman" pitchFamily="18" charset="0"/>
              </a:rPr>
              <a:t>	</a:t>
            </a:r>
            <a:r>
              <a:rPr lang="en-US" altLang="en-US" sz="2000" dirty="0" smtClean="0">
                <a:latin typeface="Times New Roman" pitchFamily="18" charset="0"/>
              </a:rPr>
              <a:t>To compute </a:t>
            </a:r>
            <a:r>
              <a:rPr lang="en-US" altLang="en-US" sz="2000" i="1" dirty="0" err="1" smtClean="0">
                <a:latin typeface="Times New Roman" pitchFamily="18" charset="0"/>
              </a:rPr>
              <a:t>b</a:t>
            </a:r>
            <a:r>
              <a:rPr lang="en-US" altLang="en-US" sz="2000" i="1" baseline="30000" dirty="0" err="1" smtClean="0">
                <a:latin typeface="Times New Roman" pitchFamily="18" charset="0"/>
              </a:rPr>
              <a:t>n</a:t>
            </a:r>
            <a:r>
              <a:rPr lang="en-US" altLang="en-US" sz="2000" dirty="0" smtClean="0">
                <a:latin typeface="Times New Roman" pitchFamily="18" charset="0"/>
              </a:rPr>
              <a:t>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1.	Set </a:t>
            </a:r>
            <a:r>
              <a:rPr lang="en-US" altLang="en-US" sz="2000" i="1" dirty="0" smtClean="0">
                <a:latin typeface="Times New Roman" pitchFamily="18" charset="0"/>
              </a:rPr>
              <a:t>p</a:t>
            </a:r>
            <a:r>
              <a:rPr lang="en-US" altLang="en-US" sz="2000" dirty="0" smtClean="0">
                <a:latin typeface="Times New Roman" pitchFamily="18" charset="0"/>
              </a:rPr>
              <a:t> to 1, set </a:t>
            </a:r>
            <a:r>
              <a:rPr lang="en-US" altLang="en-US" sz="2000" i="1" dirty="0" smtClean="0">
                <a:latin typeface="Times New Roman" pitchFamily="18" charset="0"/>
              </a:rPr>
              <a:t>q</a:t>
            </a:r>
            <a:r>
              <a:rPr lang="en-US" altLang="en-US" sz="2000" dirty="0" smtClean="0">
                <a:latin typeface="Times New Roman" pitchFamily="18" charset="0"/>
              </a:rPr>
              <a:t> to </a:t>
            </a:r>
            <a:r>
              <a:rPr lang="en-US" altLang="en-US" sz="2000" i="1" dirty="0" smtClean="0">
                <a:latin typeface="Times New Roman" pitchFamily="18" charset="0"/>
              </a:rPr>
              <a:t>b</a:t>
            </a:r>
            <a:r>
              <a:rPr lang="en-US" altLang="en-US" sz="2000" dirty="0" smtClean="0">
                <a:latin typeface="Times New Roman" pitchFamily="18" charset="0"/>
              </a:rPr>
              <a:t>, and set </a:t>
            </a:r>
            <a:r>
              <a:rPr lang="en-US" altLang="en-US" sz="2000" i="1" dirty="0" smtClean="0">
                <a:latin typeface="Times New Roman" pitchFamily="18" charset="0"/>
              </a:rPr>
              <a:t>m</a:t>
            </a:r>
            <a:r>
              <a:rPr lang="en-US" altLang="en-US" sz="2000" dirty="0" smtClean="0">
                <a:latin typeface="Times New Roman" pitchFamily="18" charset="0"/>
              </a:rPr>
              <a:t> to </a:t>
            </a:r>
            <a:r>
              <a:rPr lang="en-US" altLang="en-US" sz="2000" i="1" dirty="0" smtClean="0">
                <a:latin typeface="Times New Roman" pitchFamily="18" charset="0"/>
              </a:rPr>
              <a:t>n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2.	While </a:t>
            </a:r>
            <a:r>
              <a:rPr lang="en-US" altLang="en-US" sz="2000" i="1" dirty="0" smtClean="0">
                <a:latin typeface="Times New Roman" pitchFamily="18" charset="0"/>
              </a:rPr>
              <a:t>m</a:t>
            </a:r>
            <a:r>
              <a:rPr lang="en-US" altLang="en-US" sz="2000" dirty="0" smtClean="0">
                <a:latin typeface="Times New Roman" pitchFamily="18" charset="0"/>
              </a:rPr>
              <a:t> &gt; 0, repeat: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2.1.	If </a:t>
            </a:r>
            <a:r>
              <a:rPr lang="en-US" altLang="en-US" sz="2000" i="1" dirty="0" smtClean="0">
                <a:latin typeface="Times New Roman" pitchFamily="18" charset="0"/>
              </a:rPr>
              <a:t>m</a:t>
            </a:r>
            <a:r>
              <a:rPr lang="en-US" altLang="en-US" sz="2000" dirty="0" smtClean="0">
                <a:latin typeface="Times New Roman" pitchFamily="18" charset="0"/>
              </a:rPr>
              <a:t> is odd, multiply </a:t>
            </a:r>
            <a:r>
              <a:rPr lang="en-US" altLang="en-US" sz="2000" i="1" dirty="0" smtClean="0">
                <a:latin typeface="Times New Roman" pitchFamily="18" charset="0"/>
              </a:rPr>
              <a:t>p</a:t>
            </a:r>
            <a:r>
              <a:rPr lang="en-US" altLang="en-US" sz="2000" dirty="0" smtClean="0">
                <a:latin typeface="Times New Roman" pitchFamily="18" charset="0"/>
              </a:rPr>
              <a:t> by </a:t>
            </a:r>
            <a:r>
              <a:rPr lang="en-US" altLang="en-US" sz="2000" i="1" dirty="0" smtClean="0">
                <a:latin typeface="Times New Roman" pitchFamily="18" charset="0"/>
              </a:rPr>
              <a:t>q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2.2.	Halve </a:t>
            </a:r>
            <a:r>
              <a:rPr lang="en-US" altLang="en-US" sz="2000" i="1" dirty="0" smtClean="0">
                <a:latin typeface="Times New Roman" pitchFamily="18" charset="0"/>
              </a:rPr>
              <a:t>m</a:t>
            </a:r>
            <a:r>
              <a:rPr lang="en-US" altLang="en-US" sz="2000" dirty="0" smtClean="0">
                <a:latin typeface="Times New Roman" pitchFamily="18" charset="0"/>
              </a:rPr>
              <a:t> (discarding any remainder). 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2.3.	Multiply </a:t>
            </a:r>
            <a:r>
              <a:rPr lang="en-US" altLang="en-US" sz="2000" i="1" dirty="0" smtClean="0">
                <a:latin typeface="Times New Roman" pitchFamily="18" charset="0"/>
              </a:rPr>
              <a:t>q</a:t>
            </a:r>
            <a:r>
              <a:rPr lang="en-US" altLang="en-US" sz="2000" dirty="0" smtClean="0">
                <a:latin typeface="Times New Roman" pitchFamily="18" charset="0"/>
              </a:rPr>
              <a:t> by itself.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3.	Terminate yielding </a:t>
            </a:r>
            <a:r>
              <a:rPr lang="en-US" altLang="en-US" sz="2000" i="1" dirty="0" smtClean="0">
                <a:latin typeface="Times New Roman" pitchFamily="18" charset="0"/>
              </a:rPr>
              <a:t>p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smart power algorithm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079500" algn="l"/>
                <a:tab pos="1435100" algn="l"/>
              </a:tabLst>
            </a:pPr>
            <a:r>
              <a:rPr lang="en-US" altLang="en-US" dirty="0" smtClean="0"/>
              <a:t>Analysis (counting multiplications):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079500" algn="l"/>
                <a:tab pos="1435100" algn="l"/>
              </a:tabLst>
            </a:pPr>
            <a:r>
              <a:rPr lang="en-US" altLang="en-US" dirty="0" smtClean="0"/>
              <a:t>	Steps 2.1–2.3 together perform </a:t>
            </a:r>
            <a:r>
              <a:rPr lang="en-US" altLang="en-US" i="1" dirty="0" smtClean="0"/>
              <a:t>at most</a:t>
            </a:r>
            <a:r>
              <a:rPr lang="en-US" altLang="en-US" dirty="0" smtClean="0"/>
              <a:t> 2 multiplications.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079500" algn="l"/>
                <a:tab pos="1435100" algn="l"/>
              </a:tabLst>
            </a:pPr>
            <a:r>
              <a:rPr lang="en-US" altLang="en-US" dirty="0" smtClean="0"/>
              <a:t>	These steps are repeated as often as we must halve the value of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(discarding any remainder) until it reaches 0, i.e., floor(log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+ 1 times.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079500" algn="l"/>
                <a:tab pos="1435100" algn="l"/>
              </a:tabLst>
            </a:pPr>
            <a:r>
              <a:rPr lang="en-US" altLang="en-US" dirty="0" smtClean="0"/>
              <a:t>	Max. no. of multiplications</a:t>
            </a:r>
            <a:br>
              <a:rPr lang="en-US" altLang="en-US" dirty="0" smtClean="0"/>
            </a:br>
            <a:r>
              <a:rPr lang="en-US" altLang="en-US" dirty="0" smtClean="0"/>
              <a:t>	=	2(floor(log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+ 1)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079500" algn="l"/>
                <a:tab pos="1435100" algn="l"/>
              </a:tabLst>
            </a:pPr>
            <a:r>
              <a:rPr lang="en-US" altLang="en-US" dirty="0" smtClean="0"/>
              <a:t>		=	2 floor(log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+ 2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079500" algn="l"/>
                <a:tab pos="1435100" algn="l"/>
              </a:tabLst>
            </a:pPr>
            <a:r>
              <a:rPr lang="en-US" altLang="en-US" dirty="0" smtClean="0"/>
              <a:t>		</a:t>
            </a:r>
            <a:r>
              <a:rPr lang="en-US" altLang="en-US" dirty="0" smtClean="0">
                <a:sym typeface="Symbol" pitchFamily="18" charset="2"/>
              </a:rPr>
              <a:t></a:t>
            </a:r>
            <a:r>
              <a:rPr lang="en-US" altLang="en-US" dirty="0" smtClean="0"/>
              <a:t>	2 floor(log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079500" algn="l"/>
                <a:tab pos="1435100" algn="l"/>
              </a:tabLst>
            </a:pPr>
            <a:r>
              <a:rPr lang="en-US" altLang="en-US" dirty="0" smtClean="0"/>
              <a:t>		</a:t>
            </a:r>
            <a:r>
              <a:rPr lang="en-US" altLang="en-US" dirty="0" smtClean="0">
                <a:sym typeface="Symbol" pitchFamily="18" charset="2"/>
              </a:rPr>
              <a:t></a:t>
            </a:r>
            <a:r>
              <a:rPr lang="en-US" altLang="en-US" dirty="0" smtClean="0"/>
              <a:t>	2 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</a:t>
            </a:r>
          </a:p>
        </p:txBody>
      </p:sp>
      <p:sp>
        <p:nvSpPr>
          <p:cNvPr id="400388" name="AutoShape 4"/>
          <p:cNvSpPr>
            <a:spLocks/>
          </p:cNvSpPr>
          <p:nvPr/>
        </p:nvSpPr>
        <p:spPr bwMode="auto">
          <a:xfrm>
            <a:off x="4857100" y="5312983"/>
            <a:ext cx="2447925" cy="719137"/>
          </a:xfrm>
          <a:prstGeom prst="callout1">
            <a:avLst>
              <a:gd name="adj1" fmla="val 15894"/>
              <a:gd name="adj2" fmla="val -3111"/>
              <a:gd name="adj3" fmla="val 24722"/>
              <a:gd name="adj4" fmla="val -7419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neglecting floor() </a:t>
            </a:r>
            <a:b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(which subtracts a small non-growing fraction)</a:t>
            </a:r>
          </a:p>
        </p:txBody>
      </p:sp>
      <p:sp>
        <p:nvSpPr>
          <p:cNvPr id="400389" name="AutoShape 5"/>
          <p:cNvSpPr>
            <a:spLocks/>
          </p:cNvSpPr>
          <p:nvPr/>
        </p:nvSpPr>
        <p:spPr bwMode="auto">
          <a:xfrm>
            <a:off x="5029200" y="4680495"/>
            <a:ext cx="2484438" cy="503237"/>
          </a:xfrm>
          <a:prstGeom prst="callout1">
            <a:avLst>
              <a:gd name="adj1" fmla="val 22713"/>
              <a:gd name="adj2" fmla="val -3065"/>
              <a:gd name="adj3" fmla="val 65616"/>
              <a:gd name="adj4" fmla="val -4754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neglecting +2 </a:t>
            </a:r>
            <a:b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(a non-growing term)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2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animBg="1"/>
      <p:bldP spid="4003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power algorithms</a:t>
            </a:r>
            <a:endParaRPr lang="en-GB" altLang="en-US" sz="32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Comparison:</a:t>
            </a: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214312" y="2081214"/>
            <a:ext cx="6499225" cy="4343400"/>
            <a:chOff x="1447" y="1298"/>
            <a:chExt cx="4094" cy="2736"/>
          </a:xfrm>
        </p:grpSpPr>
        <p:sp>
          <p:nvSpPr>
            <p:cNvPr id="18446" name="Rectangle 6"/>
            <p:cNvSpPr>
              <a:spLocks noChangeArrowheads="1"/>
            </p:cNvSpPr>
            <p:nvPr/>
          </p:nvSpPr>
          <p:spPr bwMode="auto">
            <a:xfrm>
              <a:off x="2791" y="1394"/>
              <a:ext cx="2400" cy="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47" name="Rectangle 7"/>
            <p:cNvSpPr>
              <a:spLocks noChangeArrowheads="1"/>
            </p:cNvSpPr>
            <p:nvPr/>
          </p:nvSpPr>
          <p:spPr bwMode="auto">
            <a:xfrm>
              <a:off x="2600" y="3269"/>
              <a:ext cx="28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48" name="Rectangle 8"/>
            <p:cNvSpPr>
              <a:spLocks noChangeArrowheads="1"/>
            </p:cNvSpPr>
            <p:nvPr/>
          </p:nvSpPr>
          <p:spPr bwMode="auto">
            <a:xfrm>
              <a:off x="3175" y="386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10</a:t>
              </a:r>
              <a:endParaRPr lang="en-GB" altLang="en-US" sz="1800"/>
            </a:p>
          </p:txBody>
        </p:sp>
        <p:sp>
          <p:nvSpPr>
            <p:cNvPr id="18449" name="Rectangle 9"/>
            <p:cNvSpPr>
              <a:spLocks noChangeArrowheads="1"/>
            </p:cNvSpPr>
            <p:nvPr/>
          </p:nvSpPr>
          <p:spPr bwMode="auto">
            <a:xfrm>
              <a:off x="3655" y="386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20</a:t>
              </a:r>
              <a:endParaRPr lang="en-GB" altLang="en-US" sz="1800"/>
            </a:p>
          </p:txBody>
        </p:sp>
        <p:sp>
          <p:nvSpPr>
            <p:cNvPr id="18450" name="Rectangle 10"/>
            <p:cNvSpPr>
              <a:spLocks noChangeArrowheads="1"/>
            </p:cNvSpPr>
            <p:nvPr/>
          </p:nvSpPr>
          <p:spPr bwMode="auto">
            <a:xfrm>
              <a:off x="4133" y="386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30</a:t>
              </a:r>
              <a:endParaRPr lang="en-GB" altLang="en-US" sz="1800"/>
            </a:p>
          </p:txBody>
        </p:sp>
        <p:sp>
          <p:nvSpPr>
            <p:cNvPr id="18451" name="Rectangle 11"/>
            <p:cNvSpPr>
              <a:spLocks noChangeArrowheads="1"/>
            </p:cNvSpPr>
            <p:nvPr/>
          </p:nvSpPr>
          <p:spPr bwMode="auto">
            <a:xfrm>
              <a:off x="4619" y="386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40</a:t>
              </a:r>
              <a:endParaRPr lang="en-GB" altLang="en-US" sz="1800"/>
            </a:p>
          </p:txBody>
        </p:sp>
        <p:sp>
          <p:nvSpPr>
            <p:cNvPr id="18452" name="Rectangle 12"/>
            <p:cNvSpPr>
              <a:spLocks noChangeArrowheads="1"/>
            </p:cNvSpPr>
            <p:nvPr/>
          </p:nvSpPr>
          <p:spPr bwMode="auto">
            <a:xfrm>
              <a:off x="1447" y="2450"/>
              <a:ext cx="9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multiplications</a:t>
              </a:r>
              <a:endParaRPr lang="en-GB" altLang="en-US" sz="1800"/>
            </a:p>
          </p:txBody>
        </p:sp>
        <p:sp>
          <p:nvSpPr>
            <p:cNvPr id="18453" name="Rectangle 13"/>
            <p:cNvSpPr>
              <a:spLocks noChangeArrowheads="1"/>
            </p:cNvSpPr>
            <p:nvPr/>
          </p:nvSpPr>
          <p:spPr bwMode="auto">
            <a:xfrm>
              <a:off x="2477" y="3233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10</a:t>
              </a:r>
              <a:endParaRPr lang="en-GB" altLang="en-US" sz="1800"/>
            </a:p>
          </p:txBody>
        </p:sp>
        <p:sp>
          <p:nvSpPr>
            <p:cNvPr id="18454" name="Rectangle 14"/>
            <p:cNvSpPr>
              <a:spLocks noChangeArrowheads="1"/>
            </p:cNvSpPr>
            <p:nvPr/>
          </p:nvSpPr>
          <p:spPr bwMode="auto">
            <a:xfrm>
              <a:off x="2477" y="2738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20</a:t>
              </a:r>
              <a:endParaRPr lang="en-GB" altLang="en-US" sz="1800"/>
            </a:p>
          </p:txBody>
        </p:sp>
        <p:sp>
          <p:nvSpPr>
            <p:cNvPr id="18455" name="Rectangle 15"/>
            <p:cNvSpPr>
              <a:spLocks noChangeArrowheads="1"/>
            </p:cNvSpPr>
            <p:nvPr/>
          </p:nvSpPr>
          <p:spPr bwMode="auto">
            <a:xfrm>
              <a:off x="2477" y="2258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30</a:t>
              </a:r>
              <a:endParaRPr lang="en-GB" altLang="en-US" sz="1800"/>
            </a:p>
          </p:txBody>
        </p:sp>
        <p:sp>
          <p:nvSpPr>
            <p:cNvPr id="18456" name="Rectangle 16"/>
            <p:cNvSpPr>
              <a:spLocks noChangeArrowheads="1"/>
            </p:cNvSpPr>
            <p:nvPr/>
          </p:nvSpPr>
          <p:spPr bwMode="auto">
            <a:xfrm>
              <a:off x="2477" y="1778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40</a:t>
              </a:r>
              <a:endParaRPr lang="en-GB" altLang="en-US" sz="1800"/>
            </a:p>
          </p:txBody>
        </p:sp>
        <p:sp>
          <p:nvSpPr>
            <p:cNvPr id="18457" name="Line 17"/>
            <p:cNvSpPr>
              <a:spLocks noChangeShapeType="1"/>
            </p:cNvSpPr>
            <p:nvPr/>
          </p:nvSpPr>
          <p:spPr bwMode="auto">
            <a:xfrm>
              <a:off x="2733" y="369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8" name="Line 18"/>
            <p:cNvSpPr>
              <a:spLocks noChangeShapeType="1"/>
            </p:cNvSpPr>
            <p:nvPr/>
          </p:nvSpPr>
          <p:spPr bwMode="auto">
            <a:xfrm>
              <a:off x="2733" y="360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9" name="Line 19"/>
            <p:cNvSpPr>
              <a:spLocks noChangeShapeType="1"/>
            </p:cNvSpPr>
            <p:nvPr/>
          </p:nvSpPr>
          <p:spPr bwMode="auto">
            <a:xfrm>
              <a:off x="2733" y="350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0" name="Line 20"/>
            <p:cNvSpPr>
              <a:spLocks noChangeShapeType="1"/>
            </p:cNvSpPr>
            <p:nvPr/>
          </p:nvSpPr>
          <p:spPr bwMode="auto">
            <a:xfrm>
              <a:off x="2733" y="341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1" name="Line 21"/>
            <p:cNvSpPr>
              <a:spLocks noChangeShapeType="1"/>
            </p:cNvSpPr>
            <p:nvPr/>
          </p:nvSpPr>
          <p:spPr bwMode="auto">
            <a:xfrm>
              <a:off x="2685" y="331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2" name="Line 22"/>
            <p:cNvSpPr>
              <a:spLocks noChangeShapeType="1"/>
            </p:cNvSpPr>
            <p:nvPr/>
          </p:nvSpPr>
          <p:spPr bwMode="auto">
            <a:xfrm>
              <a:off x="2733" y="321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3" name="Line 23"/>
            <p:cNvSpPr>
              <a:spLocks noChangeShapeType="1"/>
            </p:cNvSpPr>
            <p:nvPr/>
          </p:nvSpPr>
          <p:spPr bwMode="auto">
            <a:xfrm>
              <a:off x="2733" y="312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4" name="Line 24"/>
            <p:cNvSpPr>
              <a:spLocks noChangeShapeType="1"/>
            </p:cNvSpPr>
            <p:nvPr/>
          </p:nvSpPr>
          <p:spPr bwMode="auto">
            <a:xfrm>
              <a:off x="2733" y="302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5" name="Line 25"/>
            <p:cNvSpPr>
              <a:spLocks noChangeShapeType="1"/>
            </p:cNvSpPr>
            <p:nvPr/>
          </p:nvSpPr>
          <p:spPr bwMode="auto">
            <a:xfrm>
              <a:off x="2685" y="283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6" name="Line 26"/>
            <p:cNvSpPr>
              <a:spLocks noChangeShapeType="1"/>
            </p:cNvSpPr>
            <p:nvPr/>
          </p:nvSpPr>
          <p:spPr bwMode="auto">
            <a:xfrm>
              <a:off x="2733" y="273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7" name="Line 27"/>
            <p:cNvSpPr>
              <a:spLocks noChangeShapeType="1"/>
            </p:cNvSpPr>
            <p:nvPr/>
          </p:nvSpPr>
          <p:spPr bwMode="auto">
            <a:xfrm>
              <a:off x="2733" y="264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8" name="Line 28"/>
            <p:cNvSpPr>
              <a:spLocks noChangeShapeType="1"/>
            </p:cNvSpPr>
            <p:nvPr/>
          </p:nvSpPr>
          <p:spPr bwMode="auto">
            <a:xfrm>
              <a:off x="2733" y="254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9" name="Line 29"/>
            <p:cNvSpPr>
              <a:spLocks noChangeShapeType="1"/>
            </p:cNvSpPr>
            <p:nvPr/>
          </p:nvSpPr>
          <p:spPr bwMode="auto">
            <a:xfrm flipV="1">
              <a:off x="2685" y="235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0" name="Line 30"/>
            <p:cNvSpPr>
              <a:spLocks noChangeShapeType="1"/>
            </p:cNvSpPr>
            <p:nvPr/>
          </p:nvSpPr>
          <p:spPr bwMode="auto">
            <a:xfrm>
              <a:off x="2733" y="245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1" name="Line 31"/>
            <p:cNvSpPr>
              <a:spLocks noChangeShapeType="1"/>
            </p:cNvSpPr>
            <p:nvPr/>
          </p:nvSpPr>
          <p:spPr bwMode="auto">
            <a:xfrm>
              <a:off x="2733" y="225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2" name="Line 32"/>
            <p:cNvSpPr>
              <a:spLocks noChangeShapeType="1"/>
            </p:cNvSpPr>
            <p:nvPr/>
          </p:nvSpPr>
          <p:spPr bwMode="auto">
            <a:xfrm>
              <a:off x="2733" y="216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3" name="Line 33"/>
            <p:cNvSpPr>
              <a:spLocks noChangeShapeType="1"/>
            </p:cNvSpPr>
            <p:nvPr/>
          </p:nvSpPr>
          <p:spPr bwMode="auto">
            <a:xfrm>
              <a:off x="2733" y="206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4" name="Line 34"/>
            <p:cNvSpPr>
              <a:spLocks noChangeShapeType="1"/>
            </p:cNvSpPr>
            <p:nvPr/>
          </p:nvSpPr>
          <p:spPr bwMode="auto">
            <a:xfrm>
              <a:off x="2733" y="197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5" name="Line 35"/>
            <p:cNvSpPr>
              <a:spLocks noChangeShapeType="1"/>
            </p:cNvSpPr>
            <p:nvPr/>
          </p:nvSpPr>
          <p:spPr bwMode="auto">
            <a:xfrm>
              <a:off x="2685" y="187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6" name="Line 36"/>
            <p:cNvSpPr>
              <a:spLocks noChangeShapeType="1"/>
            </p:cNvSpPr>
            <p:nvPr/>
          </p:nvSpPr>
          <p:spPr bwMode="auto">
            <a:xfrm>
              <a:off x="2733" y="293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7" name="Line 37"/>
            <p:cNvSpPr>
              <a:spLocks noChangeShapeType="1"/>
            </p:cNvSpPr>
            <p:nvPr/>
          </p:nvSpPr>
          <p:spPr bwMode="auto">
            <a:xfrm>
              <a:off x="2733" y="17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8" name="Line 38"/>
            <p:cNvSpPr>
              <a:spLocks noChangeShapeType="1"/>
            </p:cNvSpPr>
            <p:nvPr/>
          </p:nvSpPr>
          <p:spPr bwMode="auto">
            <a:xfrm>
              <a:off x="2733" y="168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9" name="Line 39"/>
            <p:cNvSpPr>
              <a:spLocks noChangeShapeType="1"/>
            </p:cNvSpPr>
            <p:nvPr/>
          </p:nvSpPr>
          <p:spPr bwMode="auto">
            <a:xfrm>
              <a:off x="2733" y="158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0" name="Line 40"/>
            <p:cNvSpPr>
              <a:spLocks noChangeShapeType="1"/>
            </p:cNvSpPr>
            <p:nvPr/>
          </p:nvSpPr>
          <p:spPr bwMode="auto">
            <a:xfrm>
              <a:off x="2733" y="149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1" name="Line 41"/>
            <p:cNvSpPr>
              <a:spLocks noChangeShapeType="1"/>
            </p:cNvSpPr>
            <p:nvPr/>
          </p:nvSpPr>
          <p:spPr bwMode="auto">
            <a:xfrm>
              <a:off x="2877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2" name="Line 42"/>
            <p:cNvSpPr>
              <a:spLocks noChangeShapeType="1"/>
            </p:cNvSpPr>
            <p:nvPr/>
          </p:nvSpPr>
          <p:spPr bwMode="auto">
            <a:xfrm>
              <a:off x="2973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3" name="Line 43"/>
            <p:cNvSpPr>
              <a:spLocks noChangeShapeType="1"/>
            </p:cNvSpPr>
            <p:nvPr/>
          </p:nvSpPr>
          <p:spPr bwMode="auto">
            <a:xfrm>
              <a:off x="3069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4" name="Line 44"/>
            <p:cNvSpPr>
              <a:spLocks noChangeShapeType="1"/>
            </p:cNvSpPr>
            <p:nvPr/>
          </p:nvSpPr>
          <p:spPr bwMode="auto">
            <a:xfrm>
              <a:off x="3165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5" name="Line 45"/>
            <p:cNvSpPr>
              <a:spLocks noChangeShapeType="1"/>
            </p:cNvSpPr>
            <p:nvPr/>
          </p:nvSpPr>
          <p:spPr bwMode="auto">
            <a:xfrm>
              <a:off x="3261" y="3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6" name="Line 46"/>
            <p:cNvSpPr>
              <a:spLocks noChangeShapeType="1"/>
            </p:cNvSpPr>
            <p:nvPr/>
          </p:nvSpPr>
          <p:spPr bwMode="auto">
            <a:xfrm>
              <a:off x="3357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7" name="Line 47"/>
            <p:cNvSpPr>
              <a:spLocks noChangeShapeType="1"/>
            </p:cNvSpPr>
            <p:nvPr/>
          </p:nvSpPr>
          <p:spPr bwMode="auto">
            <a:xfrm>
              <a:off x="3453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8" name="Line 48"/>
            <p:cNvSpPr>
              <a:spLocks noChangeShapeType="1"/>
            </p:cNvSpPr>
            <p:nvPr/>
          </p:nvSpPr>
          <p:spPr bwMode="auto">
            <a:xfrm>
              <a:off x="3549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9" name="Line 49"/>
            <p:cNvSpPr>
              <a:spLocks noChangeShapeType="1"/>
            </p:cNvSpPr>
            <p:nvPr/>
          </p:nvSpPr>
          <p:spPr bwMode="auto">
            <a:xfrm>
              <a:off x="3645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0" name="Line 50"/>
            <p:cNvSpPr>
              <a:spLocks noChangeShapeType="1"/>
            </p:cNvSpPr>
            <p:nvPr/>
          </p:nvSpPr>
          <p:spPr bwMode="auto">
            <a:xfrm>
              <a:off x="3741" y="3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1" name="Line 51"/>
            <p:cNvSpPr>
              <a:spLocks noChangeShapeType="1"/>
            </p:cNvSpPr>
            <p:nvPr/>
          </p:nvSpPr>
          <p:spPr bwMode="auto">
            <a:xfrm>
              <a:off x="3837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2" name="Line 52"/>
            <p:cNvSpPr>
              <a:spLocks noChangeShapeType="1"/>
            </p:cNvSpPr>
            <p:nvPr/>
          </p:nvSpPr>
          <p:spPr bwMode="auto">
            <a:xfrm>
              <a:off x="3933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3" name="Line 53"/>
            <p:cNvSpPr>
              <a:spLocks noChangeShapeType="1"/>
            </p:cNvSpPr>
            <p:nvPr/>
          </p:nvSpPr>
          <p:spPr bwMode="auto">
            <a:xfrm>
              <a:off x="4029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4" name="Line 54"/>
            <p:cNvSpPr>
              <a:spLocks noChangeShapeType="1"/>
            </p:cNvSpPr>
            <p:nvPr/>
          </p:nvSpPr>
          <p:spPr bwMode="auto">
            <a:xfrm>
              <a:off x="4125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5" name="Line 55"/>
            <p:cNvSpPr>
              <a:spLocks noChangeShapeType="1"/>
            </p:cNvSpPr>
            <p:nvPr/>
          </p:nvSpPr>
          <p:spPr bwMode="auto">
            <a:xfrm>
              <a:off x="4221" y="3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6" name="Line 56"/>
            <p:cNvSpPr>
              <a:spLocks noChangeShapeType="1"/>
            </p:cNvSpPr>
            <p:nvPr/>
          </p:nvSpPr>
          <p:spPr bwMode="auto">
            <a:xfrm>
              <a:off x="4317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7" name="Line 57"/>
            <p:cNvSpPr>
              <a:spLocks noChangeShapeType="1"/>
            </p:cNvSpPr>
            <p:nvPr/>
          </p:nvSpPr>
          <p:spPr bwMode="auto">
            <a:xfrm>
              <a:off x="4413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8" name="Line 58"/>
            <p:cNvSpPr>
              <a:spLocks noChangeShapeType="1"/>
            </p:cNvSpPr>
            <p:nvPr/>
          </p:nvSpPr>
          <p:spPr bwMode="auto">
            <a:xfrm>
              <a:off x="4509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9" name="Line 59"/>
            <p:cNvSpPr>
              <a:spLocks noChangeShapeType="1"/>
            </p:cNvSpPr>
            <p:nvPr/>
          </p:nvSpPr>
          <p:spPr bwMode="auto">
            <a:xfrm>
              <a:off x="4605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00" name="Line 60"/>
            <p:cNvSpPr>
              <a:spLocks noChangeShapeType="1"/>
            </p:cNvSpPr>
            <p:nvPr/>
          </p:nvSpPr>
          <p:spPr bwMode="auto">
            <a:xfrm>
              <a:off x="4701" y="3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01" name="Rectangle 61"/>
            <p:cNvSpPr>
              <a:spLocks noChangeArrowheads="1"/>
            </p:cNvSpPr>
            <p:nvPr/>
          </p:nvSpPr>
          <p:spPr bwMode="auto">
            <a:xfrm>
              <a:off x="2477" y="1298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50</a:t>
              </a:r>
              <a:endParaRPr lang="en-GB" altLang="en-US" sz="1800"/>
            </a:p>
          </p:txBody>
        </p:sp>
        <p:sp>
          <p:nvSpPr>
            <p:cNvPr id="18502" name="Line 62"/>
            <p:cNvSpPr>
              <a:spLocks noChangeShapeType="1"/>
            </p:cNvSpPr>
            <p:nvPr/>
          </p:nvSpPr>
          <p:spPr bwMode="auto">
            <a:xfrm>
              <a:off x="2685" y="139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03" name="Rectangle 63"/>
            <p:cNvSpPr>
              <a:spLocks noChangeArrowheads="1"/>
            </p:cNvSpPr>
            <p:nvPr/>
          </p:nvSpPr>
          <p:spPr bwMode="auto">
            <a:xfrm>
              <a:off x="5101" y="386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50</a:t>
              </a:r>
              <a:endParaRPr lang="en-GB" altLang="en-US" sz="1800"/>
            </a:p>
          </p:txBody>
        </p:sp>
        <p:sp>
          <p:nvSpPr>
            <p:cNvPr id="18504" name="Line 64"/>
            <p:cNvSpPr>
              <a:spLocks noChangeShapeType="1"/>
            </p:cNvSpPr>
            <p:nvPr/>
          </p:nvSpPr>
          <p:spPr bwMode="auto">
            <a:xfrm>
              <a:off x="4807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05" name="Line 65"/>
            <p:cNvSpPr>
              <a:spLocks noChangeShapeType="1"/>
            </p:cNvSpPr>
            <p:nvPr/>
          </p:nvSpPr>
          <p:spPr bwMode="auto">
            <a:xfrm>
              <a:off x="4903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06" name="Line 66"/>
            <p:cNvSpPr>
              <a:spLocks noChangeShapeType="1"/>
            </p:cNvSpPr>
            <p:nvPr/>
          </p:nvSpPr>
          <p:spPr bwMode="auto">
            <a:xfrm>
              <a:off x="4999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07" name="Line 67"/>
            <p:cNvSpPr>
              <a:spLocks noChangeShapeType="1"/>
            </p:cNvSpPr>
            <p:nvPr/>
          </p:nvSpPr>
          <p:spPr bwMode="auto">
            <a:xfrm>
              <a:off x="5095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08" name="Line 68"/>
            <p:cNvSpPr>
              <a:spLocks noChangeShapeType="1"/>
            </p:cNvSpPr>
            <p:nvPr/>
          </p:nvSpPr>
          <p:spPr bwMode="auto">
            <a:xfrm>
              <a:off x="5191" y="3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09" name="Rectangle 69"/>
            <p:cNvSpPr>
              <a:spLocks noChangeArrowheads="1"/>
            </p:cNvSpPr>
            <p:nvPr/>
          </p:nvSpPr>
          <p:spPr bwMode="auto">
            <a:xfrm>
              <a:off x="2721" y="3861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0</a:t>
              </a:r>
              <a:endParaRPr lang="en-GB" altLang="en-US" sz="1800"/>
            </a:p>
          </p:txBody>
        </p:sp>
        <p:sp>
          <p:nvSpPr>
            <p:cNvPr id="18510" name="Line 70"/>
            <p:cNvSpPr>
              <a:spLocks noChangeShapeType="1"/>
            </p:cNvSpPr>
            <p:nvPr/>
          </p:nvSpPr>
          <p:spPr bwMode="auto">
            <a:xfrm>
              <a:off x="2791" y="3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11" name="Rectangle 71"/>
            <p:cNvSpPr>
              <a:spLocks noChangeArrowheads="1"/>
            </p:cNvSpPr>
            <p:nvPr/>
          </p:nvSpPr>
          <p:spPr bwMode="auto">
            <a:xfrm>
              <a:off x="2503" y="3717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0</a:t>
              </a:r>
              <a:endParaRPr lang="en-GB" altLang="en-US" sz="1800"/>
            </a:p>
          </p:txBody>
        </p:sp>
        <p:sp>
          <p:nvSpPr>
            <p:cNvPr id="18512" name="Line 72"/>
            <p:cNvSpPr>
              <a:spLocks noChangeShapeType="1"/>
            </p:cNvSpPr>
            <p:nvPr/>
          </p:nvSpPr>
          <p:spPr bwMode="auto">
            <a:xfrm>
              <a:off x="2695" y="379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13" name="Rectangle 73"/>
            <p:cNvSpPr>
              <a:spLocks noChangeArrowheads="1"/>
            </p:cNvSpPr>
            <p:nvPr/>
          </p:nvSpPr>
          <p:spPr bwMode="auto">
            <a:xfrm>
              <a:off x="5397" y="3847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n</a:t>
              </a:r>
              <a:endParaRPr lang="en-GB" altLang="en-US" sz="1800"/>
            </a:p>
          </p:txBody>
        </p: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2351087" y="2248696"/>
            <a:ext cx="3810000" cy="3810000"/>
            <a:chOff x="2781" y="1349"/>
            <a:chExt cx="2400" cy="2400"/>
          </a:xfrm>
        </p:grpSpPr>
        <p:sp>
          <p:nvSpPr>
            <p:cNvPr id="18444" name="Rectangle 75"/>
            <p:cNvSpPr>
              <a:spLocks noChangeArrowheads="1"/>
            </p:cNvSpPr>
            <p:nvPr/>
          </p:nvSpPr>
          <p:spPr bwMode="auto">
            <a:xfrm>
              <a:off x="4096" y="1434"/>
              <a:ext cx="89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simple power algorithm</a:t>
              </a:r>
              <a:endParaRPr lang="en-GB" altLang="en-US" sz="1800"/>
            </a:p>
          </p:txBody>
        </p:sp>
        <p:sp>
          <p:nvSpPr>
            <p:cNvPr id="18445" name="Line 76"/>
            <p:cNvSpPr>
              <a:spLocks noChangeShapeType="1"/>
            </p:cNvSpPr>
            <p:nvPr/>
          </p:nvSpPr>
          <p:spPr bwMode="auto">
            <a:xfrm flipV="1">
              <a:off x="2781" y="1349"/>
              <a:ext cx="2400" cy="240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2382405" y="4504533"/>
            <a:ext cx="3810000" cy="1524000"/>
            <a:chOff x="2781" y="2789"/>
            <a:chExt cx="2400" cy="960"/>
          </a:xfrm>
        </p:grpSpPr>
        <p:sp>
          <p:nvSpPr>
            <p:cNvPr id="18442" name="Rectangle 78"/>
            <p:cNvSpPr>
              <a:spLocks noChangeArrowheads="1"/>
            </p:cNvSpPr>
            <p:nvPr/>
          </p:nvSpPr>
          <p:spPr bwMode="auto">
            <a:xfrm>
              <a:off x="4332" y="2789"/>
              <a:ext cx="82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smart power algorithm</a:t>
              </a:r>
              <a:endParaRPr lang="en-GB" altLang="en-US" sz="1800"/>
            </a:p>
          </p:txBody>
        </p:sp>
        <p:sp>
          <p:nvSpPr>
            <p:cNvPr id="18443" name="Freeform 79"/>
            <p:cNvSpPr>
              <a:spLocks/>
            </p:cNvSpPr>
            <p:nvPr/>
          </p:nvSpPr>
          <p:spPr bwMode="auto">
            <a:xfrm>
              <a:off x="2781" y="3173"/>
              <a:ext cx="2400" cy="576"/>
            </a:xfrm>
            <a:custGeom>
              <a:avLst/>
              <a:gdLst>
                <a:gd name="T0" fmla="*/ 0 w 2400"/>
                <a:gd name="T1" fmla="*/ 576 h 576"/>
                <a:gd name="T2" fmla="*/ 96 w 2400"/>
                <a:gd name="T3" fmla="*/ 384 h 576"/>
                <a:gd name="T4" fmla="*/ 144 w 2400"/>
                <a:gd name="T5" fmla="*/ 384 h 576"/>
                <a:gd name="T6" fmla="*/ 192 w 2400"/>
                <a:gd name="T7" fmla="*/ 288 h 576"/>
                <a:gd name="T8" fmla="*/ 336 w 2400"/>
                <a:gd name="T9" fmla="*/ 288 h 576"/>
                <a:gd name="T10" fmla="*/ 384 w 2400"/>
                <a:gd name="T11" fmla="*/ 192 h 576"/>
                <a:gd name="T12" fmla="*/ 720 w 2400"/>
                <a:gd name="T13" fmla="*/ 192 h 576"/>
                <a:gd name="T14" fmla="*/ 768 w 2400"/>
                <a:gd name="T15" fmla="*/ 96 h 576"/>
                <a:gd name="T16" fmla="*/ 1488 w 2400"/>
                <a:gd name="T17" fmla="*/ 96 h 576"/>
                <a:gd name="T18" fmla="*/ 1536 w 2400"/>
                <a:gd name="T19" fmla="*/ 0 h 576"/>
                <a:gd name="T20" fmla="*/ 2400 w 2400"/>
                <a:gd name="T21" fmla="*/ 0 h 5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00"/>
                <a:gd name="T34" fmla="*/ 0 h 576"/>
                <a:gd name="T35" fmla="*/ 2400 w 2400"/>
                <a:gd name="T36" fmla="*/ 576 h 5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00" h="576">
                  <a:moveTo>
                    <a:pt x="0" y="576"/>
                  </a:moveTo>
                  <a:lnTo>
                    <a:pt x="96" y="384"/>
                  </a:lnTo>
                  <a:lnTo>
                    <a:pt x="144" y="384"/>
                  </a:lnTo>
                  <a:lnTo>
                    <a:pt x="192" y="288"/>
                  </a:lnTo>
                  <a:lnTo>
                    <a:pt x="336" y="288"/>
                  </a:lnTo>
                  <a:lnTo>
                    <a:pt x="384" y="192"/>
                  </a:lnTo>
                  <a:lnTo>
                    <a:pt x="720" y="192"/>
                  </a:lnTo>
                  <a:lnTo>
                    <a:pt x="768" y="96"/>
                  </a:lnTo>
                  <a:lnTo>
                    <a:pt x="1488" y="96"/>
                  </a:lnTo>
                  <a:lnTo>
                    <a:pt x="1536" y="0"/>
                  </a:lnTo>
                  <a:lnTo>
                    <a:pt x="2400" y="0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2433204" y="5157266"/>
            <a:ext cx="3759200" cy="898525"/>
            <a:chOff x="2831" y="3242"/>
            <a:chExt cx="2368" cy="566"/>
          </a:xfrm>
        </p:grpSpPr>
        <p:sp>
          <p:nvSpPr>
            <p:cNvPr id="18440" name="Rectangle 81"/>
            <p:cNvSpPr>
              <a:spLocks noChangeArrowheads="1"/>
            </p:cNvSpPr>
            <p:nvPr/>
          </p:nvSpPr>
          <p:spPr bwMode="auto">
            <a:xfrm>
              <a:off x="4600" y="3264"/>
              <a:ext cx="5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(approx.)</a:t>
              </a:r>
            </a:p>
          </p:txBody>
        </p:sp>
        <p:sp>
          <p:nvSpPr>
            <p:cNvPr id="18441" name="Freeform 82"/>
            <p:cNvSpPr>
              <a:spLocks/>
            </p:cNvSpPr>
            <p:nvPr/>
          </p:nvSpPr>
          <p:spPr bwMode="auto">
            <a:xfrm>
              <a:off x="2831" y="3242"/>
              <a:ext cx="2368" cy="566"/>
            </a:xfrm>
            <a:custGeom>
              <a:avLst/>
              <a:gdLst>
                <a:gd name="T0" fmla="*/ 0 w 2368"/>
                <a:gd name="T1" fmla="*/ 566 h 566"/>
                <a:gd name="T2" fmla="*/ 48 w 2368"/>
                <a:gd name="T3" fmla="*/ 467 h 566"/>
                <a:gd name="T4" fmla="*/ 144 w 2368"/>
                <a:gd name="T5" fmla="*/ 368 h 566"/>
                <a:gd name="T6" fmla="*/ 337 w 2368"/>
                <a:gd name="T7" fmla="*/ 268 h 566"/>
                <a:gd name="T8" fmla="*/ 722 w 2368"/>
                <a:gd name="T9" fmla="*/ 169 h 566"/>
                <a:gd name="T10" fmla="*/ 1493 w 2368"/>
                <a:gd name="T11" fmla="*/ 70 h 566"/>
                <a:gd name="T12" fmla="*/ 2368 w 2368"/>
                <a:gd name="T13" fmla="*/ 0 h 5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68"/>
                <a:gd name="T22" fmla="*/ 0 h 566"/>
                <a:gd name="T23" fmla="*/ 2368 w 2368"/>
                <a:gd name="T24" fmla="*/ 566 h 5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68" h="566">
                  <a:moveTo>
                    <a:pt x="0" y="566"/>
                  </a:moveTo>
                  <a:cubicBezTo>
                    <a:pt x="12" y="533"/>
                    <a:pt x="24" y="500"/>
                    <a:pt x="48" y="467"/>
                  </a:cubicBezTo>
                  <a:cubicBezTo>
                    <a:pt x="72" y="434"/>
                    <a:pt x="96" y="401"/>
                    <a:pt x="144" y="368"/>
                  </a:cubicBezTo>
                  <a:cubicBezTo>
                    <a:pt x="193" y="334"/>
                    <a:pt x="241" y="301"/>
                    <a:pt x="337" y="268"/>
                  </a:cubicBezTo>
                  <a:cubicBezTo>
                    <a:pt x="433" y="235"/>
                    <a:pt x="530" y="202"/>
                    <a:pt x="722" y="169"/>
                  </a:cubicBezTo>
                  <a:cubicBezTo>
                    <a:pt x="915" y="136"/>
                    <a:pt x="1219" y="98"/>
                    <a:pt x="1493" y="70"/>
                  </a:cubicBezTo>
                  <a:cubicBezTo>
                    <a:pt x="1767" y="42"/>
                    <a:pt x="2186" y="15"/>
                    <a:pt x="2368" y="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5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Complexity analysis</a:t>
            </a:r>
            <a:endParaRPr lang="en-GB" altLang="en-US" sz="32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We can further simplify the analysis, by </a:t>
            </a:r>
            <a:r>
              <a:rPr lang="en-US" altLang="en-US" i="1" smtClean="0"/>
              <a:t>neglecting the constant factor in the fastest-growing term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The resulting formula is the algorithm’s </a:t>
            </a:r>
            <a:r>
              <a:rPr lang="en-US" altLang="en-US" b="1" smtClean="0"/>
              <a:t>time complexity</a:t>
            </a:r>
            <a:r>
              <a:rPr lang="en-US" altLang="en-US" smtClean="0"/>
              <a:t>. It focuses on the </a:t>
            </a:r>
            <a:r>
              <a:rPr lang="en-US" altLang="en-US" i="1" smtClean="0"/>
              <a:t>growth rate</a:t>
            </a:r>
            <a:r>
              <a:rPr lang="en-US" altLang="en-US" smtClean="0"/>
              <a:t> of the algorithm’s time requirement.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power algorithms complexity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Analysis of </a:t>
            </a:r>
            <a:r>
              <a:rPr lang="en-US" altLang="en-US" i="1" dirty="0" smtClean="0"/>
              <a:t>simple</a:t>
            </a:r>
            <a:r>
              <a:rPr lang="en-US" altLang="en-US" dirty="0" smtClean="0"/>
              <a:t> power algorithm</a:t>
            </a:r>
            <a:br>
              <a:rPr lang="en-US" altLang="en-US" dirty="0" smtClean="0"/>
            </a:br>
            <a:r>
              <a:rPr lang="en-US" altLang="en-US" dirty="0" smtClean="0"/>
              <a:t>(counting multiplications):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dirty="0" smtClean="0"/>
              <a:t>	No. of multiplications  =  </a:t>
            </a:r>
            <a:r>
              <a:rPr lang="en-US" altLang="en-US" i="1" dirty="0" smtClean="0"/>
              <a:t>n</a:t>
            </a:r>
            <a:endParaRPr lang="en-US" altLang="en-US" dirty="0" smtClean="0"/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dirty="0" smtClean="0"/>
              <a:t>	Time required  </a:t>
            </a:r>
            <a:r>
              <a:rPr lang="en-US" altLang="en-US" dirty="0" smtClean="0">
                <a:sym typeface="Symbol" pitchFamily="18" charset="2"/>
              </a:rPr>
              <a:t></a:t>
            </a:r>
            <a:r>
              <a:rPr lang="en-US" altLang="en-US" dirty="0" smtClean="0"/>
              <a:t> 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</a:t>
            </a:r>
            <a:r>
              <a:rPr lang="en-US" altLang="en-US" i="1" dirty="0" err="1" smtClean="0"/>
              <a:t>t</a:t>
            </a:r>
            <a:r>
              <a:rPr lang="en-US" altLang="en-US" baseline="-25000" dirty="0" err="1" smtClean="0">
                <a:cs typeface="Times New Roman" pitchFamily="18" charset="0"/>
              </a:rPr>
              <a:t>mult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which is proportional to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dirty="0" smtClean="0"/>
              <a:t>	Time complexity is </a:t>
            </a:r>
            <a:r>
              <a:rPr lang="en-US" altLang="en-US" b="1" dirty="0" smtClean="0"/>
              <a:t>of order </a:t>
            </a:r>
            <a:r>
              <a:rPr lang="en-US" altLang="en-US" b="1" i="1" dirty="0" smtClean="0"/>
              <a:t>n</a:t>
            </a:r>
            <a:r>
              <a:rPr lang="en-US" altLang="en-US" dirty="0" smtClean="0"/>
              <a:t>.</a:t>
            </a:r>
            <a:br>
              <a:rPr lang="en-US" altLang="en-US" dirty="0" smtClean="0"/>
            </a:br>
            <a:r>
              <a:rPr lang="en-US" altLang="en-US" dirty="0" smtClean="0"/>
              <a:t>This is written </a:t>
            </a:r>
            <a:r>
              <a:rPr lang="en-US" altLang="en-US" b="1" i="1" dirty="0" smtClean="0"/>
              <a:t>O</a:t>
            </a:r>
            <a:r>
              <a:rPr lang="en-US" altLang="en-US" b="1" dirty="0" smtClean="0"/>
              <a:t>(</a:t>
            </a:r>
            <a:r>
              <a:rPr lang="en-US" altLang="en-US" b="1" i="1" dirty="0" smtClean="0"/>
              <a:t>n</a:t>
            </a:r>
            <a:r>
              <a:rPr lang="en-US" altLang="en-US" b="1" dirty="0" smtClean="0"/>
              <a:t>)</a:t>
            </a:r>
            <a:r>
              <a:rPr lang="en-US" altLang="en-US" dirty="0" smtClean="0"/>
              <a:t>.</a:t>
            </a:r>
          </a:p>
        </p:txBody>
      </p:sp>
      <p:sp>
        <p:nvSpPr>
          <p:cNvPr id="388100" name="AutoShape 4"/>
          <p:cNvSpPr>
            <a:spLocks/>
          </p:cNvSpPr>
          <p:nvPr/>
        </p:nvSpPr>
        <p:spPr bwMode="auto">
          <a:xfrm>
            <a:off x="5181600" y="2895600"/>
            <a:ext cx="2195512" cy="684212"/>
          </a:xfrm>
          <a:prstGeom prst="callout1">
            <a:avLst>
              <a:gd name="adj1" fmla="val 16704"/>
              <a:gd name="adj2" fmla="val -3472"/>
              <a:gd name="adj3" fmla="val 25986"/>
              <a:gd name="adj4" fmla="val -6297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en-US" altLang="en-US" sz="1800" i="1" dirty="0" err="1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en-US" sz="1800" baseline="-25000" dirty="0" err="1">
                <a:solidFill>
                  <a:schemeClr val="accent1">
                    <a:lumMod val="75000"/>
                  </a:schemeClr>
                </a:solidFill>
              </a:rPr>
              <a:t>mult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is the time per multiplication (a constant)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9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power algorithms complexity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079500" algn="l"/>
                <a:tab pos="1435100" algn="l"/>
              </a:tabLst>
            </a:pPr>
            <a:r>
              <a:rPr lang="en-US" altLang="en-US" smtClean="0"/>
              <a:t>Analysis of smart power algorithm (counting multiplications):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079500" algn="l"/>
                <a:tab pos="1435100" algn="l"/>
              </a:tabLst>
            </a:pPr>
            <a:r>
              <a:rPr lang="en-US" altLang="en-US" smtClean="0"/>
              <a:t>	Max. no. of multiplications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smtClean="0">
                <a:sym typeface="Symbol" pitchFamily="18" charset="2"/>
              </a:rPr>
              <a:t> </a:t>
            </a:r>
            <a:r>
              <a:rPr lang="en-US" altLang="en-US" smtClean="0"/>
              <a:t>	2 log</a:t>
            </a:r>
            <a:r>
              <a:rPr lang="en-US" altLang="en-US" baseline="-25000" smtClean="0"/>
              <a:t>2</a:t>
            </a:r>
            <a:r>
              <a:rPr lang="en-US" altLang="en-US" smtClean="0"/>
              <a:t> </a:t>
            </a:r>
            <a:r>
              <a:rPr lang="en-US" altLang="en-US" i="1" smtClean="0"/>
              <a:t>n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Tx/>
              <a:buFontTx/>
              <a:buNone/>
              <a:tabLst>
                <a:tab pos="1079500" algn="l"/>
                <a:tab pos="1435100" algn="l"/>
              </a:tabLst>
            </a:pPr>
            <a:r>
              <a:rPr lang="en-US" altLang="en-US" smtClean="0"/>
              <a:t>	Time required  </a:t>
            </a:r>
            <a:r>
              <a:rPr lang="en-US" altLang="en-US" smtClean="0">
                <a:sym typeface="Symbol" pitchFamily="18" charset="2"/>
              </a:rPr>
              <a:t></a:t>
            </a:r>
            <a:r>
              <a:rPr lang="en-US" altLang="en-US" smtClean="0"/>
              <a:t>  2 </a:t>
            </a:r>
            <a:r>
              <a:rPr lang="en-US" altLang="en-US" i="1" smtClean="0"/>
              <a:t>t</a:t>
            </a:r>
            <a:r>
              <a:rPr lang="en-US" altLang="en-US" baseline="-25000" smtClean="0">
                <a:cs typeface="Times New Roman" pitchFamily="18" charset="0"/>
              </a:rPr>
              <a:t>mult</a:t>
            </a:r>
            <a:r>
              <a:rPr lang="en-US" altLang="en-US" smtClean="0"/>
              <a:t> log</a:t>
            </a:r>
            <a:r>
              <a:rPr lang="en-US" altLang="en-US" baseline="-25000" smtClean="0"/>
              <a:t>2</a:t>
            </a:r>
            <a:r>
              <a:rPr lang="en-US" altLang="en-US" smtClean="0"/>
              <a:t> </a:t>
            </a:r>
            <a:r>
              <a:rPr lang="en-US" altLang="en-US" i="1" smtClean="0"/>
              <a:t>n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which is proportional to log</a:t>
            </a:r>
            <a:r>
              <a:rPr lang="en-US" altLang="en-US" baseline="-25000" smtClean="0"/>
              <a:t>2</a:t>
            </a:r>
            <a:r>
              <a:rPr lang="en-US" altLang="en-US" smtClean="0"/>
              <a:t> </a:t>
            </a:r>
            <a:r>
              <a:rPr lang="en-US" altLang="en-US" i="1" smtClean="0"/>
              <a:t>n.</a:t>
            </a:r>
            <a:endParaRPr lang="en-US" altLang="en-US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Tx/>
              <a:buFontTx/>
              <a:buNone/>
              <a:tabLst>
                <a:tab pos="1079500" algn="l"/>
                <a:tab pos="1435100" algn="l"/>
              </a:tabLst>
            </a:pPr>
            <a:r>
              <a:rPr lang="en-US" altLang="en-US" smtClean="0"/>
              <a:t>	Time complexity is </a:t>
            </a:r>
            <a:r>
              <a:rPr lang="en-US" altLang="en-US" b="1" smtClean="0"/>
              <a:t>of order</a:t>
            </a:r>
            <a:r>
              <a:rPr lang="en-US" altLang="en-US" b="1" i="1" smtClean="0"/>
              <a:t> </a:t>
            </a:r>
            <a:r>
              <a:rPr lang="en-US" altLang="en-US" b="1" smtClean="0"/>
              <a:t>log</a:t>
            </a:r>
            <a:r>
              <a:rPr lang="en-US" altLang="en-US" b="1" baseline="-25000" smtClean="0"/>
              <a:t>2</a:t>
            </a:r>
            <a:r>
              <a:rPr lang="en-US" altLang="en-US" b="1" i="1" smtClean="0"/>
              <a:t> n</a:t>
            </a:r>
            <a:r>
              <a:rPr lang="en-US" altLang="en-US" smtClean="0"/>
              <a:t>.</a:t>
            </a:r>
            <a:br>
              <a:rPr lang="en-US" altLang="en-US" smtClean="0"/>
            </a:br>
            <a:r>
              <a:rPr lang="en-US" altLang="en-US" smtClean="0"/>
              <a:t>This is written </a:t>
            </a:r>
            <a:r>
              <a:rPr lang="en-US" altLang="en-US" b="1" i="1" smtClean="0"/>
              <a:t>O</a:t>
            </a:r>
            <a:r>
              <a:rPr lang="en-US" altLang="en-US" b="1" smtClean="0"/>
              <a:t>(log </a:t>
            </a:r>
            <a:r>
              <a:rPr lang="en-US" altLang="en-US" b="1" i="1" smtClean="0"/>
              <a:t>n</a:t>
            </a:r>
            <a:r>
              <a:rPr lang="en-US" altLang="en-US" b="1" smtClean="0"/>
              <a:t>)</a:t>
            </a:r>
            <a:r>
              <a:rPr lang="en-US" altLang="en-US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Principles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An </a:t>
            </a:r>
            <a:r>
              <a:rPr lang="en-US" altLang="en-US" b="1" smtClean="0"/>
              <a:t>algorithm</a:t>
            </a:r>
            <a:r>
              <a:rPr lang="en-US" altLang="en-US" smtClean="0"/>
              <a:t> is a step-by-step procedure for solving a stated </a:t>
            </a:r>
            <a:r>
              <a:rPr lang="en-US" altLang="en-US" b="1" smtClean="0"/>
              <a:t>problem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The algorithm will be performed by a </a:t>
            </a:r>
            <a:r>
              <a:rPr lang="en-US" altLang="en-US" b="1" smtClean="0"/>
              <a:t>processor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The processor may be human, mechanical, or electronic.</a:t>
            </a:r>
          </a:p>
          <a:p>
            <a:pPr eaLnBrk="1" hangingPunct="1"/>
            <a:r>
              <a:rPr lang="en-US" altLang="en-US" smtClean="0"/>
              <a:t>The algorithm must be expressed in </a:t>
            </a:r>
            <a:r>
              <a:rPr lang="en-US" altLang="en-US" b="1" smtClean="0"/>
              <a:t>steps</a:t>
            </a:r>
            <a:r>
              <a:rPr lang="en-US" altLang="en-US" smtClean="0"/>
              <a:t> that the processor is capable of performing.</a:t>
            </a:r>
          </a:p>
          <a:p>
            <a:pPr eaLnBrk="1" hangingPunct="1"/>
            <a:r>
              <a:rPr lang="en-US" altLang="en-US" smtClean="0"/>
              <a:t>The algorithm must eventually </a:t>
            </a:r>
            <a:r>
              <a:rPr lang="en-US" altLang="en-US" b="1" smtClean="0"/>
              <a:t>terminate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Otherwise it will never yield an answer.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power algorithms complexity </a:t>
            </a:r>
            <a:r>
              <a:rPr lang="en-US" altLang="en-US" sz="3200" i="1" dirty="0" smtClean="0"/>
              <a:t>(3)</a:t>
            </a:r>
            <a:endParaRPr lang="en-GB" altLang="en-US" sz="3200" i="1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Comparison: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614363" y="2186060"/>
            <a:ext cx="4618037" cy="4251325"/>
            <a:chOff x="2587" y="1326"/>
            <a:chExt cx="2909" cy="2678"/>
          </a:xfrm>
        </p:grpSpPr>
        <p:sp>
          <p:nvSpPr>
            <p:cNvPr id="22539" name="Rectangle 6"/>
            <p:cNvSpPr>
              <a:spLocks noChangeArrowheads="1"/>
            </p:cNvSpPr>
            <p:nvPr/>
          </p:nvSpPr>
          <p:spPr bwMode="auto">
            <a:xfrm>
              <a:off x="2768" y="1326"/>
              <a:ext cx="2400" cy="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2540" name="Rectangle 7"/>
            <p:cNvSpPr>
              <a:spLocks noChangeArrowheads="1"/>
            </p:cNvSpPr>
            <p:nvPr/>
          </p:nvSpPr>
          <p:spPr bwMode="auto">
            <a:xfrm>
              <a:off x="2587" y="3201"/>
              <a:ext cx="28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2541" name="Rectangle 8"/>
            <p:cNvSpPr>
              <a:spLocks noChangeArrowheads="1"/>
            </p:cNvSpPr>
            <p:nvPr/>
          </p:nvSpPr>
          <p:spPr bwMode="auto">
            <a:xfrm>
              <a:off x="3136" y="383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10</a:t>
              </a:r>
              <a:endParaRPr lang="en-GB" altLang="en-US" sz="1800"/>
            </a:p>
          </p:txBody>
        </p:sp>
        <p:sp>
          <p:nvSpPr>
            <p:cNvPr id="22542" name="Rectangle 9"/>
            <p:cNvSpPr>
              <a:spLocks noChangeArrowheads="1"/>
            </p:cNvSpPr>
            <p:nvPr/>
          </p:nvSpPr>
          <p:spPr bwMode="auto">
            <a:xfrm>
              <a:off x="3616" y="383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20</a:t>
              </a:r>
              <a:endParaRPr lang="en-GB" altLang="en-US" sz="1800"/>
            </a:p>
          </p:txBody>
        </p:sp>
        <p:sp>
          <p:nvSpPr>
            <p:cNvPr id="22543" name="Rectangle 10"/>
            <p:cNvSpPr>
              <a:spLocks noChangeArrowheads="1"/>
            </p:cNvSpPr>
            <p:nvPr/>
          </p:nvSpPr>
          <p:spPr bwMode="auto">
            <a:xfrm>
              <a:off x="4094" y="383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30</a:t>
              </a:r>
              <a:endParaRPr lang="en-GB" altLang="en-US" sz="1800"/>
            </a:p>
          </p:txBody>
        </p:sp>
        <p:sp>
          <p:nvSpPr>
            <p:cNvPr id="22544" name="Rectangle 11"/>
            <p:cNvSpPr>
              <a:spLocks noChangeArrowheads="1"/>
            </p:cNvSpPr>
            <p:nvPr/>
          </p:nvSpPr>
          <p:spPr bwMode="auto">
            <a:xfrm>
              <a:off x="4600" y="383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40</a:t>
              </a:r>
              <a:endParaRPr lang="en-GB" altLang="en-US" sz="1800"/>
            </a:p>
          </p:txBody>
        </p:sp>
        <p:sp>
          <p:nvSpPr>
            <p:cNvPr id="22545" name="Rectangle 12"/>
            <p:cNvSpPr>
              <a:spLocks noChangeArrowheads="1"/>
            </p:cNvSpPr>
            <p:nvPr/>
          </p:nvSpPr>
          <p:spPr bwMode="auto">
            <a:xfrm>
              <a:off x="5352" y="3826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n</a:t>
              </a:r>
              <a:endParaRPr lang="en-GB" altLang="en-US" sz="1800"/>
            </a:p>
          </p:txBody>
        </p:sp>
        <p:sp>
          <p:nvSpPr>
            <p:cNvPr id="22546" name="Line 41"/>
            <p:cNvSpPr>
              <a:spLocks noChangeShapeType="1"/>
            </p:cNvSpPr>
            <p:nvPr/>
          </p:nvSpPr>
          <p:spPr bwMode="auto">
            <a:xfrm>
              <a:off x="2864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7" name="Line 42"/>
            <p:cNvSpPr>
              <a:spLocks noChangeShapeType="1"/>
            </p:cNvSpPr>
            <p:nvPr/>
          </p:nvSpPr>
          <p:spPr bwMode="auto">
            <a:xfrm>
              <a:off x="2960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8" name="Line 43"/>
            <p:cNvSpPr>
              <a:spLocks noChangeShapeType="1"/>
            </p:cNvSpPr>
            <p:nvPr/>
          </p:nvSpPr>
          <p:spPr bwMode="auto">
            <a:xfrm>
              <a:off x="3056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9" name="Line 44"/>
            <p:cNvSpPr>
              <a:spLocks noChangeShapeType="1"/>
            </p:cNvSpPr>
            <p:nvPr/>
          </p:nvSpPr>
          <p:spPr bwMode="auto">
            <a:xfrm>
              <a:off x="3152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0" name="Line 45"/>
            <p:cNvSpPr>
              <a:spLocks noChangeShapeType="1"/>
            </p:cNvSpPr>
            <p:nvPr/>
          </p:nvSpPr>
          <p:spPr bwMode="auto">
            <a:xfrm>
              <a:off x="3248" y="372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1" name="Line 46"/>
            <p:cNvSpPr>
              <a:spLocks noChangeShapeType="1"/>
            </p:cNvSpPr>
            <p:nvPr/>
          </p:nvSpPr>
          <p:spPr bwMode="auto">
            <a:xfrm>
              <a:off x="3344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2" name="Line 47"/>
            <p:cNvSpPr>
              <a:spLocks noChangeShapeType="1"/>
            </p:cNvSpPr>
            <p:nvPr/>
          </p:nvSpPr>
          <p:spPr bwMode="auto">
            <a:xfrm>
              <a:off x="3440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3" name="Line 48"/>
            <p:cNvSpPr>
              <a:spLocks noChangeShapeType="1"/>
            </p:cNvSpPr>
            <p:nvPr/>
          </p:nvSpPr>
          <p:spPr bwMode="auto">
            <a:xfrm>
              <a:off x="3536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4" name="Line 49"/>
            <p:cNvSpPr>
              <a:spLocks noChangeShapeType="1"/>
            </p:cNvSpPr>
            <p:nvPr/>
          </p:nvSpPr>
          <p:spPr bwMode="auto">
            <a:xfrm>
              <a:off x="3632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5" name="Line 50"/>
            <p:cNvSpPr>
              <a:spLocks noChangeShapeType="1"/>
            </p:cNvSpPr>
            <p:nvPr/>
          </p:nvSpPr>
          <p:spPr bwMode="auto">
            <a:xfrm>
              <a:off x="3728" y="372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6" name="Line 51"/>
            <p:cNvSpPr>
              <a:spLocks noChangeShapeType="1"/>
            </p:cNvSpPr>
            <p:nvPr/>
          </p:nvSpPr>
          <p:spPr bwMode="auto">
            <a:xfrm>
              <a:off x="3824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7" name="Line 52"/>
            <p:cNvSpPr>
              <a:spLocks noChangeShapeType="1"/>
            </p:cNvSpPr>
            <p:nvPr/>
          </p:nvSpPr>
          <p:spPr bwMode="auto">
            <a:xfrm>
              <a:off x="3920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8" name="Line 53"/>
            <p:cNvSpPr>
              <a:spLocks noChangeShapeType="1"/>
            </p:cNvSpPr>
            <p:nvPr/>
          </p:nvSpPr>
          <p:spPr bwMode="auto">
            <a:xfrm>
              <a:off x="4016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9" name="Line 54"/>
            <p:cNvSpPr>
              <a:spLocks noChangeShapeType="1"/>
            </p:cNvSpPr>
            <p:nvPr/>
          </p:nvSpPr>
          <p:spPr bwMode="auto">
            <a:xfrm>
              <a:off x="4112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0" name="Line 55"/>
            <p:cNvSpPr>
              <a:spLocks noChangeShapeType="1"/>
            </p:cNvSpPr>
            <p:nvPr/>
          </p:nvSpPr>
          <p:spPr bwMode="auto">
            <a:xfrm>
              <a:off x="4208" y="372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1" name="Line 56"/>
            <p:cNvSpPr>
              <a:spLocks noChangeShapeType="1"/>
            </p:cNvSpPr>
            <p:nvPr/>
          </p:nvSpPr>
          <p:spPr bwMode="auto">
            <a:xfrm>
              <a:off x="4304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2" name="Line 57"/>
            <p:cNvSpPr>
              <a:spLocks noChangeShapeType="1"/>
            </p:cNvSpPr>
            <p:nvPr/>
          </p:nvSpPr>
          <p:spPr bwMode="auto">
            <a:xfrm>
              <a:off x="4400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3" name="Line 58"/>
            <p:cNvSpPr>
              <a:spLocks noChangeShapeType="1"/>
            </p:cNvSpPr>
            <p:nvPr/>
          </p:nvSpPr>
          <p:spPr bwMode="auto">
            <a:xfrm>
              <a:off x="4496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4" name="Line 59"/>
            <p:cNvSpPr>
              <a:spLocks noChangeShapeType="1"/>
            </p:cNvSpPr>
            <p:nvPr/>
          </p:nvSpPr>
          <p:spPr bwMode="auto">
            <a:xfrm>
              <a:off x="4592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5" name="Line 60"/>
            <p:cNvSpPr>
              <a:spLocks noChangeShapeType="1"/>
            </p:cNvSpPr>
            <p:nvPr/>
          </p:nvSpPr>
          <p:spPr bwMode="auto">
            <a:xfrm>
              <a:off x="4688" y="372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6" name="Line 61"/>
            <p:cNvSpPr>
              <a:spLocks noChangeShapeType="1"/>
            </p:cNvSpPr>
            <p:nvPr/>
          </p:nvSpPr>
          <p:spPr bwMode="auto">
            <a:xfrm>
              <a:off x="4784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7" name="Line 62"/>
            <p:cNvSpPr>
              <a:spLocks noChangeShapeType="1"/>
            </p:cNvSpPr>
            <p:nvPr/>
          </p:nvSpPr>
          <p:spPr bwMode="auto">
            <a:xfrm>
              <a:off x="4880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8" name="Line 63"/>
            <p:cNvSpPr>
              <a:spLocks noChangeShapeType="1"/>
            </p:cNvSpPr>
            <p:nvPr/>
          </p:nvSpPr>
          <p:spPr bwMode="auto">
            <a:xfrm>
              <a:off x="4976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9" name="Line 64"/>
            <p:cNvSpPr>
              <a:spLocks noChangeShapeType="1"/>
            </p:cNvSpPr>
            <p:nvPr/>
          </p:nvSpPr>
          <p:spPr bwMode="auto">
            <a:xfrm>
              <a:off x="5072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0" name="Rectangle 69"/>
            <p:cNvSpPr>
              <a:spLocks noChangeArrowheads="1"/>
            </p:cNvSpPr>
            <p:nvPr/>
          </p:nvSpPr>
          <p:spPr bwMode="auto">
            <a:xfrm>
              <a:off x="5056" y="383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50</a:t>
              </a:r>
              <a:endParaRPr lang="en-GB" altLang="en-US" sz="1800"/>
            </a:p>
          </p:txBody>
        </p:sp>
        <p:sp>
          <p:nvSpPr>
            <p:cNvPr id="22571" name="Line 70"/>
            <p:cNvSpPr>
              <a:spLocks noChangeShapeType="1"/>
            </p:cNvSpPr>
            <p:nvPr/>
          </p:nvSpPr>
          <p:spPr bwMode="auto">
            <a:xfrm>
              <a:off x="5168" y="372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2" name="Rectangle 71"/>
            <p:cNvSpPr>
              <a:spLocks noChangeArrowheads="1"/>
            </p:cNvSpPr>
            <p:nvPr/>
          </p:nvSpPr>
          <p:spPr bwMode="auto">
            <a:xfrm>
              <a:off x="2712" y="3831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0</a:t>
              </a:r>
              <a:endParaRPr lang="en-GB" altLang="en-US" sz="1800"/>
            </a:p>
          </p:txBody>
        </p:sp>
        <p:sp>
          <p:nvSpPr>
            <p:cNvPr id="22573" name="Line 72"/>
            <p:cNvSpPr>
              <a:spLocks noChangeShapeType="1"/>
            </p:cNvSpPr>
            <p:nvPr/>
          </p:nvSpPr>
          <p:spPr bwMode="auto">
            <a:xfrm>
              <a:off x="2768" y="372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906648" y="2186060"/>
            <a:ext cx="3810000" cy="3810000"/>
            <a:chOff x="2768" y="1369"/>
            <a:chExt cx="2400" cy="2400"/>
          </a:xfrm>
        </p:grpSpPr>
        <p:sp>
          <p:nvSpPr>
            <p:cNvPr id="22537" name="Line 74"/>
            <p:cNvSpPr>
              <a:spLocks noChangeShapeType="1"/>
            </p:cNvSpPr>
            <p:nvPr/>
          </p:nvSpPr>
          <p:spPr bwMode="auto">
            <a:xfrm flipV="1">
              <a:off x="2768" y="1369"/>
              <a:ext cx="2400" cy="240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38" name="Rectangle 75"/>
            <p:cNvSpPr>
              <a:spLocks noChangeArrowheads="1"/>
            </p:cNvSpPr>
            <p:nvPr/>
          </p:nvSpPr>
          <p:spPr bwMode="auto">
            <a:xfrm>
              <a:off x="4880" y="1369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n</a:t>
              </a:r>
              <a:endParaRPr lang="en-GB" altLang="en-US" sz="1800"/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970148" y="5234060"/>
            <a:ext cx="3746500" cy="762000"/>
            <a:chOff x="2816" y="3289"/>
            <a:chExt cx="2360" cy="480"/>
          </a:xfrm>
        </p:grpSpPr>
        <p:sp>
          <p:nvSpPr>
            <p:cNvPr id="22535" name="Rectangle 77"/>
            <p:cNvSpPr>
              <a:spLocks noChangeArrowheads="1"/>
            </p:cNvSpPr>
            <p:nvPr/>
          </p:nvSpPr>
          <p:spPr bwMode="auto">
            <a:xfrm>
              <a:off x="4784" y="3289"/>
              <a:ext cx="3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rgbClr val="000000"/>
                  </a:solidFill>
                </a:rPr>
                <a:t>log </a:t>
              </a:r>
              <a:r>
                <a:rPr lang="en-GB" altLang="en-US" sz="1800" i="1" dirty="0">
                  <a:solidFill>
                    <a:srgbClr val="000000"/>
                  </a:solidFill>
                </a:rPr>
                <a:t>n</a:t>
              </a:r>
              <a:endParaRPr lang="en-GB" altLang="en-US" sz="1800" dirty="0"/>
            </a:p>
          </p:txBody>
        </p:sp>
        <p:sp>
          <p:nvSpPr>
            <p:cNvPr id="22536" name="Freeform 78"/>
            <p:cNvSpPr>
              <a:spLocks/>
            </p:cNvSpPr>
            <p:nvPr/>
          </p:nvSpPr>
          <p:spPr bwMode="auto">
            <a:xfrm>
              <a:off x="2816" y="3473"/>
              <a:ext cx="2360" cy="296"/>
            </a:xfrm>
            <a:custGeom>
              <a:avLst/>
              <a:gdLst>
                <a:gd name="T0" fmla="*/ 0 w 2360"/>
                <a:gd name="T1" fmla="*/ 296 h 296"/>
                <a:gd name="T2" fmla="*/ 48 w 2360"/>
                <a:gd name="T3" fmla="*/ 248 h 296"/>
                <a:gd name="T4" fmla="*/ 144 w 2360"/>
                <a:gd name="T5" fmla="*/ 200 h 296"/>
                <a:gd name="T6" fmla="*/ 336 w 2360"/>
                <a:gd name="T7" fmla="*/ 152 h 296"/>
                <a:gd name="T8" fmla="*/ 720 w 2360"/>
                <a:gd name="T9" fmla="*/ 104 h 296"/>
                <a:gd name="T10" fmla="*/ 1488 w 2360"/>
                <a:gd name="T11" fmla="*/ 56 h 296"/>
                <a:gd name="T12" fmla="*/ 2360 w 2360"/>
                <a:gd name="T13" fmla="*/ 0 h 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60"/>
                <a:gd name="T22" fmla="*/ 0 h 296"/>
                <a:gd name="T23" fmla="*/ 2360 w 2360"/>
                <a:gd name="T24" fmla="*/ 296 h 2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60" h="296">
                  <a:moveTo>
                    <a:pt x="0" y="296"/>
                  </a:moveTo>
                  <a:cubicBezTo>
                    <a:pt x="12" y="280"/>
                    <a:pt x="24" y="264"/>
                    <a:pt x="48" y="248"/>
                  </a:cubicBezTo>
                  <a:cubicBezTo>
                    <a:pt x="72" y="232"/>
                    <a:pt x="96" y="216"/>
                    <a:pt x="144" y="200"/>
                  </a:cubicBezTo>
                  <a:cubicBezTo>
                    <a:pt x="192" y="184"/>
                    <a:pt x="240" y="168"/>
                    <a:pt x="336" y="152"/>
                  </a:cubicBezTo>
                  <a:cubicBezTo>
                    <a:pt x="432" y="136"/>
                    <a:pt x="528" y="120"/>
                    <a:pt x="720" y="104"/>
                  </a:cubicBezTo>
                  <a:cubicBezTo>
                    <a:pt x="912" y="88"/>
                    <a:pt x="1215" y="73"/>
                    <a:pt x="1488" y="56"/>
                  </a:cubicBezTo>
                  <a:cubicBezTo>
                    <a:pt x="1761" y="39"/>
                    <a:pt x="2178" y="12"/>
                    <a:pt x="2360" y="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i="1" dirty="0" smtClean="0"/>
              <a:t>O</a:t>
            </a:r>
            <a:r>
              <a:rPr lang="en-US" altLang="en-US" sz="3200" dirty="0" smtClean="0"/>
              <a:t>-notation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We have seen that </a:t>
            </a:r>
            <a:r>
              <a:rPr lang="en-US" altLang="en-US" i="1" smtClean="0"/>
              <a:t>O</a:t>
            </a:r>
            <a:r>
              <a:rPr lang="en-US" altLang="en-US" smtClean="0"/>
              <a:t>(log </a:t>
            </a:r>
            <a:r>
              <a:rPr lang="en-US" altLang="en-US" i="1" smtClean="0"/>
              <a:t>n</a:t>
            </a:r>
            <a:r>
              <a:rPr lang="en-US" altLang="en-US" smtClean="0"/>
              <a:t>) signifies a slower growth rate than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So an </a:t>
            </a:r>
            <a:r>
              <a:rPr lang="en-US" altLang="en-US" i="1" smtClean="0"/>
              <a:t>O</a:t>
            </a:r>
            <a:r>
              <a:rPr lang="en-US" altLang="en-US" smtClean="0"/>
              <a:t>(log </a:t>
            </a:r>
            <a:r>
              <a:rPr lang="en-US" altLang="en-US" i="1" smtClean="0"/>
              <a:t>n</a:t>
            </a:r>
            <a:r>
              <a:rPr lang="en-US" altLang="en-US" smtClean="0"/>
              <a:t>) algorithm is inherently better than an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 algorithm – at least for large values of </a:t>
            </a:r>
            <a:r>
              <a:rPr lang="en-US" altLang="en-US" i="1" smtClean="0"/>
              <a:t>n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Complexity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 means “of order </a:t>
            </a:r>
            <a:r>
              <a:rPr lang="en-US" altLang="en-US" i="1" smtClean="0"/>
              <a:t>X</a:t>
            </a:r>
            <a:r>
              <a:rPr lang="en-US" altLang="en-US" smtClean="0"/>
              <a:t>”, i.e., growing proportionally to </a:t>
            </a:r>
            <a:r>
              <a:rPr lang="en-US" altLang="en-US" i="1" smtClean="0"/>
              <a:t>X</a:t>
            </a:r>
            <a:r>
              <a:rPr lang="en-US" altLang="en-US" smtClean="0"/>
              <a:t>.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mtClean="0"/>
              <a:t>	Here </a:t>
            </a:r>
            <a:r>
              <a:rPr lang="en-US" altLang="en-US" i="1" smtClean="0"/>
              <a:t>X</a:t>
            </a:r>
            <a:r>
              <a:rPr lang="en-US" altLang="en-US" smtClean="0"/>
              <a:t> signifies the growth rate, </a:t>
            </a:r>
            <a:r>
              <a:rPr lang="en-US" altLang="en-US" i="1" smtClean="0"/>
              <a:t>neglecting slower-growing terms and constant factors</a:t>
            </a:r>
            <a:r>
              <a:rPr lang="en-US" altLang="en-US" smtClean="0"/>
              <a:t>.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i="1" dirty="0" smtClean="0"/>
              <a:t>O</a:t>
            </a:r>
            <a:r>
              <a:rPr lang="en-US" altLang="en-US" sz="3200" dirty="0" smtClean="0"/>
              <a:t>-notation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1790700" algn="l"/>
                <a:tab pos="4305300" algn="l"/>
              </a:tabLst>
            </a:pPr>
            <a:r>
              <a:rPr lang="en-US" altLang="en-US" smtClean="0"/>
              <a:t>Common time complexities: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790700" algn="l"/>
                <a:tab pos="4305300" algn="l"/>
              </a:tabLst>
            </a:pPr>
            <a:r>
              <a:rPr lang="en-US" altLang="en-US" i="1" smtClean="0"/>
              <a:t>	O</a:t>
            </a:r>
            <a:r>
              <a:rPr lang="en-US" altLang="en-US" smtClean="0"/>
              <a:t>(1)	</a:t>
            </a:r>
            <a:r>
              <a:rPr lang="en-US" altLang="en-US" b="1" smtClean="0"/>
              <a:t>constant</a:t>
            </a:r>
            <a:r>
              <a:rPr lang="en-US" altLang="en-US" i="1" smtClean="0"/>
              <a:t> </a:t>
            </a:r>
            <a:r>
              <a:rPr lang="en-US" altLang="en-US" smtClean="0"/>
              <a:t>time	(feasible)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790700" algn="l"/>
                <a:tab pos="4305300" algn="l"/>
              </a:tabLst>
            </a:pPr>
            <a:r>
              <a:rPr lang="en-US" altLang="en-US" smtClean="0"/>
              <a:t>	</a:t>
            </a:r>
            <a:r>
              <a:rPr lang="en-US" altLang="en-US" i="1" smtClean="0"/>
              <a:t>O</a:t>
            </a:r>
            <a:r>
              <a:rPr lang="en-US" altLang="en-US" smtClean="0"/>
              <a:t>(log </a:t>
            </a:r>
            <a:r>
              <a:rPr lang="en-US" altLang="en-US" i="1" smtClean="0"/>
              <a:t>n</a:t>
            </a:r>
            <a:r>
              <a:rPr lang="en-US" altLang="en-US" smtClean="0"/>
              <a:t>)	</a:t>
            </a:r>
            <a:r>
              <a:rPr lang="en-US" altLang="en-US" b="1" smtClean="0"/>
              <a:t>logarithmic</a:t>
            </a:r>
            <a:r>
              <a:rPr lang="en-US" altLang="en-US" smtClean="0"/>
              <a:t> time	(feasible)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790700" algn="l"/>
                <a:tab pos="4305300" algn="l"/>
              </a:tabLst>
            </a:pPr>
            <a:r>
              <a:rPr lang="en-US" altLang="en-US" smtClean="0"/>
              <a:t>	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	</a:t>
            </a:r>
            <a:r>
              <a:rPr lang="en-US" altLang="en-US" b="1" smtClean="0"/>
              <a:t>linear</a:t>
            </a:r>
            <a:r>
              <a:rPr lang="en-US" altLang="en-US" smtClean="0"/>
              <a:t> time	(feasible)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790700" algn="l"/>
                <a:tab pos="4305300" algn="l"/>
              </a:tabLst>
            </a:pPr>
            <a:r>
              <a:rPr lang="en-US" altLang="en-US" smtClean="0"/>
              <a:t>	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n </a:t>
            </a:r>
            <a:r>
              <a:rPr lang="en-US" altLang="en-US" smtClean="0"/>
              <a:t>log </a:t>
            </a:r>
            <a:r>
              <a:rPr lang="en-US" altLang="en-US" i="1" smtClean="0"/>
              <a:t>n</a:t>
            </a:r>
            <a:r>
              <a:rPr lang="en-US" altLang="en-US" smtClean="0"/>
              <a:t>)	</a:t>
            </a:r>
            <a:r>
              <a:rPr lang="en-US" altLang="en-US" b="1" smtClean="0"/>
              <a:t>log linear</a:t>
            </a:r>
            <a:r>
              <a:rPr lang="en-US" altLang="en-US" smtClean="0"/>
              <a:t> time	(feasible)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790700" algn="l"/>
                <a:tab pos="4305300" algn="l"/>
              </a:tabLst>
            </a:pPr>
            <a:r>
              <a:rPr lang="en-US" altLang="en-US" smtClean="0"/>
              <a:t>	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baseline="30000" smtClean="0"/>
              <a:t>2</a:t>
            </a:r>
            <a:r>
              <a:rPr lang="en-US" altLang="en-US" smtClean="0"/>
              <a:t>)	</a:t>
            </a:r>
            <a:r>
              <a:rPr lang="en-US" altLang="en-US" b="1" smtClean="0"/>
              <a:t>quadratic</a:t>
            </a:r>
            <a:r>
              <a:rPr lang="en-US" altLang="en-US" smtClean="0"/>
              <a:t> time	(often feasible)	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790700" algn="l"/>
                <a:tab pos="4305300" algn="l"/>
              </a:tabLst>
            </a:pPr>
            <a:r>
              <a:rPr lang="en-US" altLang="en-US" smtClean="0"/>
              <a:t>	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baseline="30000" smtClean="0"/>
              <a:t>3</a:t>
            </a:r>
            <a:r>
              <a:rPr lang="en-US" altLang="en-US" smtClean="0"/>
              <a:t>)	</a:t>
            </a:r>
            <a:r>
              <a:rPr lang="en-US" altLang="en-US" b="1" smtClean="0"/>
              <a:t>cubic</a:t>
            </a:r>
            <a:r>
              <a:rPr lang="en-US" altLang="en-US" smtClean="0"/>
              <a:t> time	(less often feasible)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790700" algn="l"/>
                <a:tab pos="4305300" algn="l"/>
              </a:tabLst>
            </a:pPr>
            <a:r>
              <a:rPr lang="en-US" altLang="en-US" smtClean="0"/>
              <a:t>	</a:t>
            </a:r>
            <a:r>
              <a:rPr lang="en-US" altLang="en-US" i="1" smtClean="0"/>
              <a:t>O</a:t>
            </a:r>
            <a:r>
              <a:rPr lang="en-US" altLang="en-US" smtClean="0"/>
              <a:t>(2</a:t>
            </a:r>
            <a:r>
              <a:rPr lang="en-US" altLang="en-US" i="1" baseline="30000" smtClean="0"/>
              <a:t>n</a:t>
            </a:r>
            <a:r>
              <a:rPr lang="en-US" altLang="en-US" smtClean="0"/>
              <a:t>)	</a:t>
            </a:r>
            <a:r>
              <a:rPr lang="en-US" altLang="en-US" b="1" smtClean="0"/>
              <a:t>exponential</a:t>
            </a:r>
            <a:r>
              <a:rPr lang="en-US" altLang="en-US" smtClean="0"/>
              <a:t> time 	(rarely feasible)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142038" cy="719137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Complexity: growth rates </a:t>
            </a:r>
            <a:r>
              <a:rPr lang="en-US" altLang="en-US" sz="3200" i="1" dirty="0" smtClean="0"/>
              <a:t>(1)</a:t>
            </a:r>
            <a:endParaRPr lang="en-GB" altLang="en-US" sz="3200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164387" cy="4656137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Numerical comparison of growth rates:</a:t>
            </a:r>
          </a:p>
        </p:txBody>
      </p:sp>
      <p:graphicFrame>
        <p:nvGraphicFramePr>
          <p:cNvPr id="392332" name="Group 14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00109744"/>
              </p:ext>
            </p:extLst>
          </p:nvPr>
        </p:nvGraphicFramePr>
        <p:xfrm>
          <a:off x="990600" y="2362200"/>
          <a:ext cx="7126288" cy="2378076"/>
        </p:xfrm>
        <a:graphic>
          <a:graphicData uri="http://schemas.openxmlformats.org/drawingml/2006/table">
            <a:tbl>
              <a:tblPr/>
              <a:tblGrid>
                <a:gridCol w="1233488"/>
                <a:gridCol w="1406525"/>
                <a:gridCol w="1497012"/>
                <a:gridCol w="1492250"/>
                <a:gridCol w="1497013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GB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3.3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4.3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4.9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5.3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GB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40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log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GB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</a:rPr>
                        <a:t>33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</a:rPr>
                        <a:t>86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</a:rPr>
                        <a:t>147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</a:rPr>
                        <a:t>213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GB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400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900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1,600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GB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8,000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27,000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64,000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GB" sz="20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1,024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1.0 million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1.1 billion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1.1 trillion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73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Complexity: growth rates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Graphical  comparison:</a:t>
            </a:r>
          </a:p>
        </p:txBody>
      </p:sp>
      <p:grpSp>
        <p:nvGrpSpPr>
          <p:cNvPr id="2" name="Group 120"/>
          <p:cNvGrpSpPr>
            <a:grpSpLocks/>
          </p:cNvGrpSpPr>
          <p:nvPr/>
        </p:nvGrpSpPr>
        <p:grpSpPr bwMode="auto">
          <a:xfrm>
            <a:off x="701038" y="2409824"/>
            <a:ext cx="4381500" cy="4281487"/>
            <a:chOff x="2740" y="1207"/>
            <a:chExt cx="2760" cy="2697"/>
          </a:xfrm>
        </p:grpSpPr>
        <p:sp>
          <p:nvSpPr>
            <p:cNvPr id="26644" name="Rectangle 6"/>
            <p:cNvSpPr>
              <a:spLocks noChangeArrowheads="1"/>
            </p:cNvSpPr>
            <p:nvPr/>
          </p:nvSpPr>
          <p:spPr bwMode="auto">
            <a:xfrm>
              <a:off x="2813" y="1207"/>
              <a:ext cx="2400" cy="24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6645" name="Rectangle 7"/>
            <p:cNvSpPr>
              <a:spLocks noChangeArrowheads="1"/>
            </p:cNvSpPr>
            <p:nvPr/>
          </p:nvSpPr>
          <p:spPr bwMode="auto">
            <a:xfrm>
              <a:off x="3204" y="373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10</a:t>
              </a:r>
              <a:endParaRPr lang="en-GB" altLang="en-US" sz="1800"/>
            </a:p>
          </p:txBody>
        </p:sp>
        <p:sp>
          <p:nvSpPr>
            <p:cNvPr id="26646" name="Rectangle 8"/>
            <p:cNvSpPr>
              <a:spLocks noChangeArrowheads="1"/>
            </p:cNvSpPr>
            <p:nvPr/>
          </p:nvSpPr>
          <p:spPr bwMode="auto">
            <a:xfrm>
              <a:off x="3684" y="373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20</a:t>
              </a:r>
              <a:endParaRPr lang="en-GB" altLang="en-US" sz="1800"/>
            </a:p>
          </p:txBody>
        </p:sp>
        <p:sp>
          <p:nvSpPr>
            <p:cNvPr id="26647" name="Rectangle 9"/>
            <p:cNvSpPr>
              <a:spLocks noChangeArrowheads="1"/>
            </p:cNvSpPr>
            <p:nvPr/>
          </p:nvSpPr>
          <p:spPr bwMode="auto">
            <a:xfrm>
              <a:off x="4172" y="373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30</a:t>
              </a:r>
              <a:endParaRPr lang="en-GB" altLang="en-US" sz="1800"/>
            </a:p>
          </p:txBody>
        </p:sp>
        <p:sp>
          <p:nvSpPr>
            <p:cNvPr id="26648" name="Rectangle 10"/>
            <p:cNvSpPr>
              <a:spLocks noChangeArrowheads="1"/>
            </p:cNvSpPr>
            <p:nvPr/>
          </p:nvSpPr>
          <p:spPr bwMode="auto">
            <a:xfrm>
              <a:off x="4649" y="373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40</a:t>
              </a:r>
              <a:endParaRPr lang="en-GB" altLang="en-US" sz="1800"/>
            </a:p>
          </p:txBody>
        </p:sp>
        <p:sp>
          <p:nvSpPr>
            <p:cNvPr id="26649" name="Line 15"/>
            <p:cNvSpPr>
              <a:spLocks noChangeShapeType="1"/>
            </p:cNvSpPr>
            <p:nvPr/>
          </p:nvSpPr>
          <p:spPr bwMode="auto">
            <a:xfrm>
              <a:off x="2909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0" name="Line 16"/>
            <p:cNvSpPr>
              <a:spLocks noChangeShapeType="1"/>
            </p:cNvSpPr>
            <p:nvPr/>
          </p:nvSpPr>
          <p:spPr bwMode="auto">
            <a:xfrm>
              <a:off x="3005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1" name="Line 17"/>
            <p:cNvSpPr>
              <a:spLocks noChangeShapeType="1"/>
            </p:cNvSpPr>
            <p:nvPr/>
          </p:nvSpPr>
          <p:spPr bwMode="auto">
            <a:xfrm>
              <a:off x="3101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2" name="Line 18"/>
            <p:cNvSpPr>
              <a:spLocks noChangeShapeType="1"/>
            </p:cNvSpPr>
            <p:nvPr/>
          </p:nvSpPr>
          <p:spPr bwMode="auto">
            <a:xfrm>
              <a:off x="3197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3" name="Line 19"/>
            <p:cNvSpPr>
              <a:spLocks noChangeShapeType="1"/>
            </p:cNvSpPr>
            <p:nvPr/>
          </p:nvSpPr>
          <p:spPr bwMode="auto">
            <a:xfrm>
              <a:off x="3293" y="365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4" name="Line 20"/>
            <p:cNvSpPr>
              <a:spLocks noChangeShapeType="1"/>
            </p:cNvSpPr>
            <p:nvPr/>
          </p:nvSpPr>
          <p:spPr bwMode="auto">
            <a:xfrm>
              <a:off x="3389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5" name="Line 21"/>
            <p:cNvSpPr>
              <a:spLocks noChangeShapeType="1"/>
            </p:cNvSpPr>
            <p:nvPr/>
          </p:nvSpPr>
          <p:spPr bwMode="auto">
            <a:xfrm>
              <a:off x="3485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6" name="Line 22"/>
            <p:cNvSpPr>
              <a:spLocks noChangeShapeType="1"/>
            </p:cNvSpPr>
            <p:nvPr/>
          </p:nvSpPr>
          <p:spPr bwMode="auto">
            <a:xfrm>
              <a:off x="3581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7" name="Line 23"/>
            <p:cNvSpPr>
              <a:spLocks noChangeShapeType="1"/>
            </p:cNvSpPr>
            <p:nvPr/>
          </p:nvSpPr>
          <p:spPr bwMode="auto">
            <a:xfrm>
              <a:off x="3677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8" name="Line 24"/>
            <p:cNvSpPr>
              <a:spLocks noChangeShapeType="1"/>
            </p:cNvSpPr>
            <p:nvPr/>
          </p:nvSpPr>
          <p:spPr bwMode="auto">
            <a:xfrm>
              <a:off x="3773" y="365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9" name="Line 25"/>
            <p:cNvSpPr>
              <a:spLocks noChangeShapeType="1"/>
            </p:cNvSpPr>
            <p:nvPr/>
          </p:nvSpPr>
          <p:spPr bwMode="auto">
            <a:xfrm>
              <a:off x="3869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0" name="Line 26"/>
            <p:cNvSpPr>
              <a:spLocks noChangeShapeType="1"/>
            </p:cNvSpPr>
            <p:nvPr/>
          </p:nvSpPr>
          <p:spPr bwMode="auto">
            <a:xfrm>
              <a:off x="3965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1" name="Line 27"/>
            <p:cNvSpPr>
              <a:spLocks noChangeShapeType="1"/>
            </p:cNvSpPr>
            <p:nvPr/>
          </p:nvSpPr>
          <p:spPr bwMode="auto">
            <a:xfrm>
              <a:off x="4061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2" name="Line 28"/>
            <p:cNvSpPr>
              <a:spLocks noChangeShapeType="1"/>
            </p:cNvSpPr>
            <p:nvPr/>
          </p:nvSpPr>
          <p:spPr bwMode="auto">
            <a:xfrm>
              <a:off x="4157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3" name="Line 29"/>
            <p:cNvSpPr>
              <a:spLocks noChangeShapeType="1"/>
            </p:cNvSpPr>
            <p:nvPr/>
          </p:nvSpPr>
          <p:spPr bwMode="auto">
            <a:xfrm>
              <a:off x="4253" y="365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4" name="Line 30"/>
            <p:cNvSpPr>
              <a:spLocks noChangeShapeType="1"/>
            </p:cNvSpPr>
            <p:nvPr/>
          </p:nvSpPr>
          <p:spPr bwMode="auto">
            <a:xfrm>
              <a:off x="4349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5" name="Line 31"/>
            <p:cNvSpPr>
              <a:spLocks noChangeShapeType="1"/>
            </p:cNvSpPr>
            <p:nvPr/>
          </p:nvSpPr>
          <p:spPr bwMode="auto">
            <a:xfrm>
              <a:off x="4445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6" name="Line 32"/>
            <p:cNvSpPr>
              <a:spLocks noChangeShapeType="1"/>
            </p:cNvSpPr>
            <p:nvPr/>
          </p:nvSpPr>
          <p:spPr bwMode="auto">
            <a:xfrm>
              <a:off x="4541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7" name="Line 33"/>
            <p:cNvSpPr>
              <a:spLocks noChangeShapeType="1"/>
            </p:cNvSpPr>
            <p:nvPr/>
          </p:nvSpPr>
          <p:spPr bwMode="auto">
            <a:xfrm>
              <a:off x="4637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8" name="Line 34"/>
            <p:cNvSpPr>
              <a:spLocks noChangeShapeType="1"/>
            </p:cNvSpPr>
            <p:nvPr/>
          </p:nvSpPr>
          <p:spPr bwMode="auto">
            <a:xfrm>
              <a:off x="4733" y="365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9" name="Line 35"/>
            <p:cNvSpPr>
              <a:spLocks noChangeShapeType="1"/>
            </p:cNvSpPr>
            <p:nvPr/>
          </p:nvSpPr>
          <p:spPr bwMode="auto">
            <a:xfrm>
              <a:off x="4829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0" name="Line 36"/>
            <p:cNvSpPr>
              <a:spLocks noChangeShapeType="1"/>
            </p:cNvSpPr>
            <p:nvPr/>
          </p:nvSpPr>
          <p:spPr bwMode="auto">
            <a:xfrm>
              <a:off x="4925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1" name="Line 37"/>
            <p:cNvSpPr>
              <a:spLocks noChangeShapeType="1"/>
            </p:cNvSpPr>
            <p:nvPr/>
          </p:nvSpPr>
          <p:spPr bwMode="auto">
            <a:xfrm>
              <a:off x="5021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2" name="Line 38"/>
            <p:cNvSpPr>
              <a:spLocks noChangeShapeType="1"/>
            </p:cNvSpPr>
            <p:nvPr/>
          </p:nvSpPr>
          <p:spPr bwMode="auto">
            <a:xfrm>
              <a:off x="5117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3" name="Rectangle 92"/>
            <p:cNvSpPr>
              <a:spLocks noChangeArrowheads="1"/>
            </p:cNvSpPr>
            <p:nvPr/>
          </p:nvSpPr>
          <p:spPr bwMode="auto">
            <a:xfrm>
              <a:off x="5124" y="3722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50</a:t>
              </a:r>
              <a:endParaRPr lang="en-GB" altLang="en-US" sz="1800"/>
            </a:p>
          </p:txBody>
        </p:sp>
        <p:sp>
          <p:nvSpPr>
            <p:cNvPr id="26674" name="Line 93"/>
            <p:cNvSpPr>
              <a:spLocks noChangeShapeType="1"/>
            </p:cNvSpPr>
            <p:nvPr/>
          </p:nvSpPr>
          <p:spPr bwMode="auto">
            <a:xfrm>
              <a:off x="5213" y="365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5" name="Rectangle 94"/>
            <p:cNvSpPr>
              <a:spLocks noChangeArrowheads="1"/>
            </p:cNvSpPr>
            <p:nvPr/>
          </p:nvSpPr>
          <p:spPr bwMode="auto">
            <a:xfrm>
              <a:off x="2740" y="3722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0</a:t>
              </a:r>
              <a:endParaRPr lang="en-GB" altLang="en-US" sz="1800"/>
            </a:p>
          </p:txBody>
        </p:sp>
        <p:sp>
          <p:nvSpPr>
            <p:cNvPr id="26676" name="Line 95"/>
            <p:cNvSpPr>
              <a:spLocks noChangeShapeType="1"/>
            </p:cNvSpPr>
            <p:nvPr/>
          </p:nvSpPr>
          <p:spPr bwMode="auto">
            <a:xfrm>
              <a:off x="2813" y="365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7" name="Rectangle 97"/>
            <p:cNvSpPr>
              <a:spLocks noChangeArrowheads="1"/>
            </p:cNvSpPr>
            <p:nvPr/>
          </p:nvSpPr>
          <p:spPr bwMode="auto">
            <a:xfrm>
              <a:off x="5420" y="372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n</a:t>
              </a:r>
              <a:endParaRPr lang="en-GB" altLang="en-US" sz="1800" i="1"/>
            </a:p>
          </p:txBody>
        </p:sp>
      </p:grp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933450" y="5565775"/>
            <a:ext cx="3746500" cy="758825"/>
            <a:chOff x="2861" y="3271"/>
            <a:chExt cx="2360" cy="478"/>
          </a:xfrm>
          <a:noFill/>
        </p:grpSpPr>
        <p:sp>
          <p:nvSpPr>
            <p:cNvPr id="26642" name="Rectangle 99"/>
            <p:cNvSpPr>
              <a:spLocks noChangeArrowheads="1"/>
            </p:cNvSpPr>
            <p:nvPr/>
          </p:nvSpPr>
          <p:spPr bwMode="auto">
            <a:xfrm>
              <a:off x="4829" y="3271"/>
              <a:ext cx="342" cy="1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log </a:t>
              </a:r>
              <a:r>
                <a:rPr lang="en-GB" altLang="en-US" sz="1800" i="1" dirty="0">
                  <a:solidFill>
                    <a:schemeClr val="accent1">
                      <a:lumMod val="75000"/>
                    </a:schemeClr>
                  </a:solidFill>
                </a:rPr>
                <a:t>n</a:t>
              </a:r>
              <a:endParaRPr lang="en-GB" altLang="en-US" sz="1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643" name="Freeform 100"/>
            <p:cNvSpPr>
              <a:spLocks/>
            </p:cNvSpPr>
            <p:nvPr/>
          </p:nvSpPr>
          <p:spPr bwMode="auto">
            <a:xfrm>
              <a:off x="2861" y="3453"/>
              <a:ext cx="2360" cy="296"/>
            </a:xfrm>
            <a:custGeom>
              <a:avLst/>
              <a:gdLst>
                <a:gd name="T0" fmla="*/ 0 w 2360"/>
                <a:gd name="T1" fmla="*/ 296 h 296"/>
                <a:gd name="T2" fmla="*/ 48 w 2360"/>
                <a:gd name="T3" fmla="*/ 248 h 296"/>
                <a:gd name="T4" fmla="*/ 144 w 2360"/>
                <a:gd name="T5" fmla="*/ 200 h 296"/>
                <a:gd name="T6" fmla="*/ 336 w 2360"/>
                <a:gd name="T7" fmla="*/ 152 h 296"/>
                <a:gd name="T8" fmla="*/ 720 w 2360"/>
                <a:gd name="T9" fmla="*/ 104 h 296"/>
                <a:gd name="T10" fmla="*/ 1488 w 2360"/>
                <a:gd name="T11" fmla="*/ 56 h 296"/>
                <a:gd name="T12" fmla="*/ 2360 w 2360"/>
                <a:gd name="T13" fmla="*/ 0 h 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60"/>
                <a:gd name="T22" fmla="*/ 0 h 296"/>
                <a:gd name="T23" fmla="*/ 2360 w 2360"/>
                <a:gd name="T24" fmla="*/ 296 h 2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60" h="296">
                  <a:moveTo>
                    <a:pt x="0" y="296"/>
                  </a:moveTo>
                  <a:cubicBezTo>
                    <a:pt x="12" y="280"/>
                    <a:pt x="24" y="264"/>
                    <a:pt x="48" y="248"/>
                  </a:cubicBezTo>
                  <a:cubicBezTo>
                    <a:pt x="72" y="232"/>
                    <a:pt x="96" y="216"/>
                    <a:pt x="144" y="200"/>
                  </a:cubicBezTo>
                  <a:cubicBezTo>
                    <a:pt x="192" y="184"/>
                    <a:pt x="240" y="168"/>
                    <a:pt x="336" y="152"/>
                  </a:cubicBezTo>
                  <a:cubicBezTo>
                    <a:pt x="432" y="136"/>
                    <a:pt x="528" y="120"/>
                    <a:pt x="720" y="104"/>
                  </a:cubicBezTo>
                  <a:cubicBezTo>
                    <a:pt x="912" y="88"/>
                    <a:pt x="1215" y="73"/>
                    <a:pt x="1488" y="56"/>
                  </a:cubicBezTo>
                  <a:cubicBezTo>
                    <a:pt x="1761" y="39"/>
                    <a:pt x="2178" y="12"/>
                    <a:pt x="2360" y="0"/>
                  </a:cubicBezTo>
                </a:path>
              </a:pathLst>
            </a:custGeom>
            <a:grpFill/>
            <a:ln w="25400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GB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114"/>
          <p:cNvGrpSpPr>
            <a:grpSpLocks/>
          </p:cNvGrpSpPr>
          <p:nvPr/>
        </p:nvGrpSpPr>
        <p:grpSpPr bwMode="auto">
          <a:xfrm>
            <a:off x="836613" y="4197350"/>
            <a:ext cx="3825875" cy="2127250"/>
            <a:chOff x="2813" y="2409"/>
            <a:chExt cx="2410" cy="1340"/>
          </a:xfrm>
        </p:grpSpPr>
        <p:sp>
          <p:nvSpPr>
            <p:cNvPr id="26640" name="Rectangle 102"/>
            <p:cNvSpPr>
              <a:spLocks noChangeArrowheads="1"/>
            </p:cNvSpPr>
            <p:nvPr/>
          </p:nvSpPr>
          <p:spPr bwMode="auto">
            <a:xfrm>
              <a:off x="5021" y="2409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n</a:t>
              </a:r>
              <a:endParaRPr lang="en-GB" altLang="en-US" sz="1800"/>
            </a:p>
          </p:txBody>
        </p:sp>
        <p:sp>
          <p:nvSpPr>
            <p:cNvPr id="26641" name="Line 103"/>
            <p:cNvSpPr>
              <a:spLocks noChangeShapeType="1"/>
            </p:cNvSpPr>
            <p:nvPr/>
          </p:nvSpPr>
          <p:spPr bwMode="auto">
            <a:xfrm flipV="1">
              <a:off x="2813" y="2549"/>
              <a:ext cx="2410" cy="120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115"/>
          <p:cNvGrpSpPr>
            <a:grpSpLocks/>
          </p:cNvGrpSpPr>
          <p:nvPr/>
        </p:nvGrpSpPr>
        <p:grpSpPr bwMode="auto">
          <a:xfrm>
            <a:off x="912813" y="2438400"/>
            <a:ext cx="2498725" cy="3886200"/>
            <a:chOff x="2871" y="1301"/>
            <a:chExt cx="1574" cy="2448"/>
          </a:xfrm>
        </p:grpSpPr>
        <p:sp>
          <p:nvSpPr>
            <p:cNvPr id="26638" name="Freeform 105"/>
            <p:cNvSpPr>
              <a:spLocks/>
            </p:cNvSpPr>
            <p:nvPr/>
          </p:nvSpPr>
          <p:spPr bwMode="auto">
            <a:xfrm>
              <a:off x="2871" y="1301"/>
              <a:ext cx="1030" cy="2448"/>
            </a:xfrm>
            <a:custGeom>
              <a:avLst/>
              <a:gdLst>
                <a:gd name="T0" fmla="*/ 0 w 1030"/>
                <a:gd name="T1" fmla="*/ 2448 h 2448"/>
                <a:gd name="T2" fmla="*/ 48 w 1030"/>
                <a:gd name="T3" fmla="*/ 2400 h 2448"/>
                <a:gd name="T4" fmla="*/ 144 w 1030"/>
                <a:gd name="T5" fmla="*/ 2256 h 2448"/>
                <a:gd name="T6" fmla="*/ 336 w 1030"/>
                <a:gd name="T7" fmla="*/ 1872 h 2448"/>
                <a:gd name="T8" fmla="*/ 720 w 1030"/>
                <a:gd name="T9" fmla="*/ 912 h 2448"/>
                <a:gd name="T10" fmla="*/ 1030 w 1030"/>
                <a:gd name="T11" fmla="*/ 0 h 2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0"/>
                <a:gd name="T19" fmla="*/ 0 h 2448"/>
                <a:gd name="T20" fmla="*/ 1030 w 1030"/>
                <a:gd name="T21" fmla="*/ 2448 h 24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0" h="2448">
                  <a:moveTo>
                    <a:pt x="0" y="2448"/>
                  </a:moveTo>
                  <a:cubicBezTo>
                    <a:pt x="12" y="2440"/>
                    <a:pt x="24" y="2432"/>
                    <a:pt x="48" y="2400"/>
                  </a:cubicBezTo>
                  <a:cubicBezTo>
                    <a:pt x="72" y="2368"/>
                    <a:pt x="96" y="2344"/>
                    <a:pt x="144" y="2256"/>
                  </a:cubicBezTo>
                  <a:cubicBezTo>
                    <a:pt x="192" y="2168"/>
                    <a:pt x="240" y="2096"/>
                    <a:pt x="336" y="1872"/>
                  </a:cubicBezTo>
                  <a:cubicBezTo>
                    <a:pt x="432" y="1648"/>
                    <a:pt x="604" y="1224"/>
                    <a:pt x="720" y="912"/>
                  </a:cubicBezTo>
                  <a:cubicBezTo>
                    <a:pt x="836" y="600"/>
                    <a:pt x="966" y="190"/>
                    <a:pt x="1030" y="0"/>
                  </a:cubicBezTo>
                </a:path>
              </a:pathLst>
            </a:cu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39" name="Rectangle 106"/>
            <p:cNvSpPr>
              <a:spLocks noChangeArrowheads="1"/>
            </p:cNvSpPr>
            <p:nvPr/>
          </p:nvSpPr>
          <p:spPr bwMode="auto">
            <a:xfrm>
              <a:off x="3965" y="1301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n</a:t>
              </a:r>
              <a:r>
                <a:rPr lang="en-GB" altLang="en-US" sz="1800">
                  <a:solidFill>
                    <a:srgbClr val="000000"/>
                  </a:solidFill>
                </a:rPr>
                <a:t> log </a:t>
              </a:r>
              <a:r>
                <a:rPr lang="en-GB" altLang="en-US" sz="1800" i="1">
                  <a:solidFill>
                    <a:srgbClr val="000000"/>
                  </a:solidFill>
                </a:rPr>
                <a:t>n</a:t>
              </a:r>
              <a:endParaRPr lang="en-GB" altLang="en-US" sz="1800"/>
            </a:p>
          </p:txBody>
        </p:sp>
      </p:grpSp>
      <p:grpSp>
        <p:nvGrpSpPr>
          <p:cNvPr id="6" name="Group 116"/>
          <p:cNvGrpSpPr>
            <a:grpSpLocks/>
          </p:cNvGrpSpPr>
          <p:nvPr/>
        </p:nvGrpSpPr>
        <p:grpSpPr bwMode="auto">
          <a:xfrm>
            <a:off x="836613" y="2438400"/>
            <a:ext cx="1066800" cy="3886200"/>
            <a:chOff x="2813" y="1301"/>
            <a:chExt cx="672" cy="2448"/>
          </a:xfrm>
        </p:grpSpPr>
        <p:sp>
          <p:nvSpPr>
            <p:cNvPr id="26636" name="Rectangle 108"/>
            <p:cNvSpPr>
              <a:spLocks noChangeArrowheads="1"/>
            </p:cNvSpPr>
            <p:nvPr/>
          </p:nvSpPr>
          <p:spPr bwMode="auto">
            <a:xfrm>
              <a:off x="3341" y="1301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n</a:t>
              </a:r>
              <a:r>
                <a:rPr lang="en-GB" altLang="en-US" sz="1800" baseline="30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637" name="Freeform 109"/>
            <p:cNvSpPr>
              <a:spLocks/>
            </p:cNvSpPr>
            <p:nvPr/>
          </p:nvSpPr>
          <p:spPr bwMode="auto">
            <a:xfrm>
              <a:off x="2813" y="1301"/>
              <a:ext cx="480" cy="2448"/>
            </a:xfrm>
            <a:custGeom>
              <a:avLst/>
              <a:gdLst>
                <a:gd name="T0" fmla="*/ 0 w 480"/>
                <a:gd name="T1" fmla="*/ 2448 h 2448"/>
                <a:gd name="T2" fmla="*/ 96 w 480"/>
                <a:gd name="T3" fmla="*/ 2352 h 2448"/>
                <a:gd name="T4" fmla="*/ 192 w 480"/>
                <a:gd name="T5" fmla="*/ 2112 h 2448"/>
                <a:gd name="T6" fmla="*/ 288 w 480"/>
                <a:gd name="T7" fmla="*/ 1680 h 2448"/>
                <a:gd name="T8" fmla="*/ 384 w 480"/>
                <a:gd name="T9" fmla="*/ 912 h 2448"/>
                <a:gd name="T10" fmla="*/ 480 w 480"/>
                <a:gd name="T11" fmla="*/ 0 h 2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0"/>
                <a:gd name="T19" fmla="*/ 0 h 2448"/>
                <a:gd name="T20" fmla="*/ 480 w 480"/>
                <a:gd name="T21" fmla="*/ 2448 h 24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0" h="2448">
                  <a:moveTo>
                    <a:pt x="0" y="2448"/>
                  </a:moveTo>
                  <a:cubicBezTo>
                    <a:pt x="32" y="2428"/>
                    <a:pt x="64" y="2408"/>
                    <a:pt x="96" y="2352"/>
                  </a:cubicBezTo>
                  <a:cubicBezTo>
                    <a:pt x="128" y="2296"/>
                    <a:pt x="160" y="2224"/>
                    <a:pt x="192" y="2112"/>
                  </a:cubicBezTo>
                  <a:cubicBezTo>
                    <a:pt x="224" y="2000"/>
                    <a:pt x="256" y="1880"/>
                    <a:pt x="288" y="1680"/>
                  </a:cubicBezTo>
                  <a:cubicBezTo>
                    <a:pt x="320" y="1480"/>
                    <a:pt x="352" y="1192"/>
                    <a:pt x="384" y="912"/>
                  </a:cubicBezTo>
                  <a:cubicBezTo>
                    <a:pt x="416" y="632"/>
                    <a:pt x="448" y="316"/>
                    <a:pt x="480" y="0"/>
                  </a:cubicBezTo>
                </a:path>
              </a:pathLst>
            </a:custGeom>
            <a:noFill/>
            <a:ln w="25400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117"/>
          <p:cNvGrpSpPr>
            <a:grpSpLocks/>
          </p:cNvGrpSpPr>
          <p:nvPr/>
        </p:nvGrpSpPr>
        <p:grpSpPr bwMode="auto">
          <a:xfrm>
            <a:off x="836613" y="2514600"/>
            <a:ext cx="441325" cy="3810000"/>
            <a:chOff x="2871" y="1301"/>
            <a:chExt cx="278" cy="2400"/>
          </a:xfrm>
        </p:grpSpPr>
        <p:sp>
          <p:nvSpPr>
            <p:cNvPr id="26634" name="Freeform 111"/>
            <p:cNvSpPr>
              <a:spLocks/>
            </p:cNvSpPr>
            <p:nvPr/>
          </p:nvSpPr>
          <p:spPr bwMode="auto">
            <a:xfrm>
              <a:off x="2871" y="1301"/>
              <a:ext cx="278" cy="2400"/>
            </a:xfrm>
            <a:custGeom>
              <a:avLst/>
              <a:gdLst>
                <a:gd name="T0" fmla="*/ 0 w 278"/>
                <a:gd name="T1" fmla="*/ 2400 h 2400"/>
                <a:gd name="T2" fmla="*/ 48 w 278"/>
                <a:gd name="T3" fmla="*/ 2352 h 2400"/>
                <a:gd name="T4" fmla="*/ 96 w 278"/>
                <a:gd name="T5" fmla="*/ 2256 h 2400"/>
                <a:gd name="T6" fmla="*/ 144 w 278"/>
                <a:gd name="T7" fmla="*/ 2112 h 2400"/>
                <a:gd name="T8" fmla="*/ 192 w 278"/>
                <a:gd name="T9" fmla="*/ 1680 h 2400"/>
                <a:gd name="T10" fmla="*/ 240 w 278"/>
                <a:gd name="T11" fmla="*/ 912 h 2400"/>
                <a:gd name="T12" fmla="*/ 278 w 278"/>
                <a:gd name="T13" fmla="*/ 0 h 24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8"/>
                <a:gd name="T22" fmla="*/ 0 h 2400"/>
                <a:gd name="T23" fmla="*/ 278 w 278"/>
                <a:gd name="T24" fmla="*/ 2400 h 24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8" h="2400">
                  <a:moveTo>
                    <a:pt x="0" y="2400"/>
                  </a:moveTo>
                  <a:cubicBezTo>
                    <a:pt x="16" y="2388"/>
                    <a:pt x="32" y="2376"/>
                    <a:pt x="48" y="2352"/>
                  </a:cubicBezTo>
                  <a:cubicBezTo>
                    <a:pt x="64" y="2328"/>
                    <a:pt x="80" y="2296"/>
                    <a:pt x="96" y="2256"/>
                  </a:cubicBezTo>
                  <a:cubicBezTo>
                    <a:pt x="112" y="2216"/>
                    <a:pt x="128" y="2208"/>
                    <a:pt x="144" y="2112"/>
                  </a:cubicBezTo>
                  <a:cubicBezTo>
                    <a:pt x="160" y="2016"/>
                    <a:pt x="176" y="1880"/>
                    <a:pt x="192" y="1680"/>
                  </a:cubicBezTo>
                  <a:cubicBezTo>
                    <a:pt x="208" y="1480"/>
                    <a:pt x="226" y="1192"/>
                    <a:pt x="240" y="912"/>
                  </a:cubicBezTo>
                  <a:cubicBezTo>
                    <a:pt x="254" y="632"/>
                    <a:pt x="270" y="190"/>
                    <a:pt x="278" y="0"/>
                  </a:cubicBezTo>
                </a:path>
              </a:pathLst>
            </a:custGeom>
            <a:noFill/>
            <a:ln w="254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35" name="Rectangle 112"/>
            <p:cNvSpPr>
              <a:spLocks noChangeArrowheads="1"/>
            </p:cNvSpPr>
            <p:nvPr/>
          </p:nvSpPr>
          <p:spPr bwMode="auto">
            <a:xfrm>
              <a:off x="2967" y="1301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2</a:t>
              </a:r>
              <a:r>
                <a:rPr lang="en-GB" altLang="en-US" sz="1800" i="1" baseline="30000">
                  <a:solidFill>
                    <a:srgbClr val="000000"/>
                  </a:solidFill>
                </a:rPr>
                <a:t>n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5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 smtClean="0"/>
              <a:t>Recursive algorithms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 </a:t>
            </a:r>
            <a:r>
              <a:rPr lang="en-US" altLang="en-US" b="1" smtClean="0">
                <a:cs typeface="Times New Roman" pitchFamily="18" charset="0"/>
              </a:rPr>
              <a:t>recursive algorithm</a:t>
            </a:r>
            <a:r>
              <a:rPr lang="en-US" altLang="en-US" smtClean="0">
                <a:cs typeface="Times New Roman" pitchFamily="18" charset="0"/>
              </a:rPr>
              <a:t> is an algorithm in which at least one step is a “call” to itself.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Sometimes a problem can be solved </a:t>
            </a:r>
            <a:r>
              <a:rPr lang="en-US" altLang="en-US" i="1" smtClean="0">
                <a:cs typeface="Times New Roman" pitchFamily="18" charset="0"/>
              </a:rPr>
              <a:t>either</a:t>
            </a:r>
            <a:r>
              <a:rPr lang="en-US" altLang="en-US" smtClean="0">
                <a:cs typeface="Times New Roman" pitchFamily="18" charset="0"/>
              </a:rPr>
              <a:t> by an iterative algorithm </a:t>
            </a:r>
            <a:r>
              <a:rPr lang="en-US" altLang="en-US" i="1" smtClean="0">
                <a:cs typeface="Times New Roman" pitchFamily="18" charset="0"/>
              </a:rPr>
              <a:t>or</a:t>
            </a:r>
            <a:r>
              <a:rPr lang="en-US" altLang="en-US" smtClean="0">
                <a:cs typeface="Times New Roman" pitchFamily="18" charset="0"/>
              </a:rPr>
              <a:t> by a recursive algorithm. The recursive version tends to be: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cs typeface="Times New Roman" pitchFamily="18" charset="0"/>
              </a:rPr>
              <a:t>+</a:t>
            </a:r>
            <a:r>
              <a:rPr lang="en-US" altLang="en-US" smtClean="0"/>
              <a:t>	</a:t>
            </a:r>
            <a:r>
              <a:rPr lang="en-US" altLang="en-US" smtClean="0">
                <a:cs typeface="Times New Roman" pitchFamily="18" charset="0"/>
              </a:rPr>
              <a:t>more elegant and easier to understand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cs typeface="Times New Roman" pitchFamily="18" charset="0"/>
              </a:rPr>
              <a:t>–	</a:t>
            </a:r>
            <a:r>
              <a:rPr lang="en-US" altLang="en-US" smtClean="0">
                <a:cs typeface="Times New Roman" pitchFamily="18" charset="0"/>
              </a:rPr>
              <a:t>less efficient (extra calls consume time and space).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Sometimes a problem can be solved </a:t>
            </a:r>
            <a:r>
              <a:rPr lang="en-US" altLang="en-US" i="1" smtClean="0">
                <a:cs typeface="Times New Roman" pitchFamily="18" charset="0"/>
              </a:rPr>
              <a:t>only</a:t>
            </a:r>
            <a:r>
              <a:rPr lang="en-US" altLang="en-US" smtClean="0">
                <a:cs typeface="Times New Roman" pitchFamily="18" charset="0"/>
              </a:rPr>
              <a:t> by a recursive algorithm.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When does recursion work?</a:t>
            </a:r>
            <a:endParaRPr lang="en-GB" altLang="en-US" sz="3200" dirty="0" smtClean="0">
              <a:cs typeface="Times New Roman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Given a recursive algorithm, how can we sure that it terminates?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The algorithm must have: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at least one “easy” case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at least one “hard” case.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In an “easy” case, the algorithm must terminate without calling itself.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In a “hard” case, the algorithm may call itself, but only to deal with an “easier” case.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Examples: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GB" altLang="en-US" dirty="0" smtClean="0"/>
              <a:t>Factorial: calculate n! </a:t>
            </a:r>
            <a:r>
              <a:rPr lang="en-GB" altLang="en-US" dirty="0"/>
              <a:t>= </a:t>
            </a:r>
            <a:r>
              <a:rPr lang="en-GB" altLang="en-US" dirty="0" smtClean="0"/>
              <a:t>n </a:t>
            </a:r>
            <a:r>
              <a:rPr lang="en-GB" altLang="en-US" b="1" dirty="0">
                <a:sym typeface="Symbol" pitchFamily="18" charset="2"/>
              </a:rPr>
              <a:t> </a:t>
            </a:r>
            <a:r>
              <a:rPr lang="en-GB" altLang="en-US" dirty="0" smtClean="0">
                <a:sym typeface="Symbol" pitchFamily="18" charset="2"/>
              </a:rPr>
              <a:t>(n-1</a:t>
            </a:r>
            <a:r>
              <a:rPr lang="en-GB" altLang="en-US" dirty="0">
                <a:sym typeface="Symbol" pitchFamily="18" charset="2"/>
              </a:rPr>
              <a:t>)</a:t>
            </a:r>
            <a:r>
              <a:rPr lang="en-GB" altLang="en-US" b="1" dirty="0">
                <a:sym typeface="Symbol" pitchFamily="18" charset="2"/>
              </a:rPr>
              <a:t>  </a:t>
            </a:r>
            <a:r>
              <a:rPr lang="en-GB" altLang="en-US" dirty="0" smtClean="0">
                <a:sym typeface="Symbol" pitchFamily="18" charset="2"/>
              </a:rPr>
              <a:t>(n-2</a:t>
            </a:r>
            <a:r>
              <a:rPr lang="en-GB" altLang="en-US" dirty="0">
                <a:sym typeface="Symbol" pitchFamily="18" charset="2"/>
              </a:rPr>
              <a:t>)</a:t>
            </a:r>
            <a:r>
              <a:rPr lang="en-GB" altLang="en-US" b="1" dirty="0">
                <a:sym typeface="Symbol" pitchFamily="18" charset="2"/>
              </a:rPr>
              <a:t>  . . . </a:t>
            </a:r>
            <a:r>
              <a:rPr lang="en-GB" altLang="en-US" dirty="0" smtClean="0">
                <a:sym typeface="Symbol" pitchFamily="18" charset="2"/>
              </a:rPr>
              <a:t>1</a:t>
            </a:r>
          </a:p>
          <a:p>
            <a:pPr marL="609600" indent="-609600">
              <a:buFontTx/>
              <a:buNone/>
            </a:pPr>
            <a:endParaRPr lang="en-GB" altLang="en-US" sz="2000" dirty="0">
              <a:sym typeface="Symbol" pitchFamily="18" charset="2"/>
            </a:endParaRPr>
          </a:p>
          <a:p>
            <a:pPr marL="0" indent="0">
              <a:buNone/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      if n=1 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1.1      return 1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2.      else</a:t>
            </a:r>
          </a:p>
          <a:p>
            <a:pPr marL="0" indent="0">
              <a:buNone/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2.1      return n*factorial(n-1)</a:t>
            </a:r>
          </a:p>
          <a:p>
            <a:pPr marL="0" indent="0">
              <a:buNone/>
            </a:pP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GB" altLang="en-US" dirty="0" smtClean="0">
                <a:cs typeface="Times New Roman" panose="02020603050405020304" pitchFamily="18" charset="0"/>
                <a:sym typeface="Symbol" pitchFamily="18" charset="2"/>
              </a:rPr>
              <a:t>Power: calculate  </a:t>
            </a:r>
            <a:r>
              <a:rPr lang="en-GB" altLang="en-US" dirty="0" err="1" smtClean="0"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GB" altLang="en-US" baseline="30000" dirty="0" err="1" smtClean="0">
                <a:cs typeface="Times New Roman" panose="02020603050405020304" pitchFamily="18" charset="0"/>
                <a:sym typeface="Symbol" pitchFamily="18" charset="2"/>
              </a:rPr>
              <a:t>n</a:t>
            </a:r>
            <a:endParaRPr lang="en-GB" altLang="en-US" baseline="30000" dirty="0" smtClean="0"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endParaRPr lang="en-GB" altLang="en-US" baseline="30000" dirty="0" smtClean="0"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    if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n=0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0" indent="0"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      return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   else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      return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m*power(m,n-1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endParaRPr lang="en-GB" altLang="en-US" baseline="30000" dirty="0"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endParaRPr lang="en-GB" altLang="en-US" baseline="30000" dirty="0" smtClean="0"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FontTx/>
              <a:buAutoNum type="arabicPeriod"/>
            </a:pPr>
            <a:endParaRPr lang="en-GB" altLang="en-US" sz="2000" dirty="0">
              <a:sym typeface="Symbol" pitchFamily="18" charset="2"/>
            </a:endParaRPr>
          </a:p>
          <a:p>
            <a:pPr marL="609600" indent="-609600">
              <a:buFontTx/>
              <a:buAutoNum type="arabicPeriod"/>
            </a:pPr>
            <a:endParaRPr lang="en-GB" altLang="en-US" sz="2000" dirty="0">
              <a:sym typeface="Symbol" pitchFamily="18" charset="2"/>
            </a:endParaRPr>
          </a:p>
          <a:p>
            <a:pPr eaLnBrk="1" hangingPunct="1">
              <a:tabLst>
                <a:tab pos="1790700" algn="l"/>
                <a:tab pos="3225800" algn="l"/>
              </a:tabLst>
            </a:pPr>
            <a:endParaRPr lang="en-US" altLang="en-US" sz="2000" dirty="0" smtClean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8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371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 rendering integers </a:t>
            </a:r>
            <a:r>
              <a:rPr lang="en-US" altLang="en-US" sz="3200" i="1" dirty="0" smtClean="0">
                <a:cs typeface="Times New Roman" pitchFamily="18" charset="0"/>
              </a:rPr>
              <a:t>(1)</a:t>
            </a:r>
            <a:br>
              <a:rPr lang="en-US" altLang="en-US" sz="3200" i="1" dirty="0" smtClean="0">
                <a:cs typeface="Times New Roman" pitchFamily="18" charset="0"/>
              </a:rPr>
            </a:br>
            <a:r>
              <a:rPr lang="en-US" altLang="en-US" sz="3200" i="1" dirty="0" smtClean="0">
                <a:cs typeface="Times New Roman" pitchFamily="18" charset="0"/>
              </a:rPr>
              <a:t>(One of the tutorial questions relates to this example, we will skip it here though)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286000"/>
            <a:ext cx="8229600" cy="3810000"/>
          </a:xfrm>
          <a:noFill/>
        </p:spPr>
        <p:txBody>
          <a:bodyPr/>
          <a:lstStyle/>
          <a:p>
            <a:pPr eaLnBrk="1" hangingPunct="1">
              <a:tabLst>
                <a:tab pos="1790700" algn="l"/>
                <a:tab pos="32258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Rendering</a:t>
            </a:r>
            <a:r>
              <a:rPr lang="en-US" altLang="en-US" dirty="0" smtClean="0">
                <a:cs typeface="Times New Roman" pitchFamily="18" charset="0"/>
              </a:rPr>
              <a:t> a value means computing a string representation of the value (suitable for printing or display).</a:t>
            </a:r>
          </a:p>
          <a:p>
            <a:pPr eaLnBrk="1" hangingPunct="1">
              <a:tabLst>
                <a:tab pos="1790700" algn="l"/>
                <a:tab pos="3225800" algn="l"/>
              </a:tabLst>
            </a:pPr>
            <a:r>
              <a:rPr lang="en-US" altLang="en-US" dirty="0" smtClean="0">
                <a:cs typeface="Times New Roman" pitchFamily="18" charset="0"/>
              </a:rPr>
              <a:t>Problem: Render a given integer </a:t>
            </a:r>
            <a:r>
              <a:rPr lang="en-US" altLang="en-US" i="1" dirty="0" err="1" smtClean="0">
                <a:cs typeface="Times New Roman" pitchFamily="18" charset="0"/>
              </a:rPr>
              <a:t>i</a:t>
            </a:r>
            <a:r>
              <a:rPr lang="en-US" altLang="en-US" dirty="0" smtClean="0">
                <a:cs typeface="Times New Roman" pitchFamily="18" charset="0"/>
              </a:rPr>
              <a:t> to the base </a:t>
            </a:r>
            <a:r>
              <a:rPr lang="en-US" altLang="en-US" i="1" dirty="0" smtClean="0">
                <a:cs typeface="Times New Roman" pitchFamily="18" charset="0"/>
              </a:rPr>
              <a:t>r</a:t>
            </a:r>
            <a:r>
              <a:rPr lang="en-US" altLang="en-US" dirty="0" smtClean="0">
                <a:cs typeface="Times New Roman" pitchFamily="18" charset="0"/>
              </a:rPr>
              <a:t> (where </a:t>
            </a:r>
            <a:r>
              <a:rPr lang="en-US" altLang="en-US" i="1" dirty="0" smtClean="0">
                <a:cs typeface="Times New Roman" pitchFamily="18" charset="0"/>
              </a:rPr>
              <a:t>r</a:t>
            </a:r>
            <a:r>
              <a:rPr lang="en-US" altLang="en-US" dirty="0" smtClean="0">
                <a:cs typeface="Times New Roman" pitchFamily="18" charset="0"/>
              </a:rPr>
              <a:t> is in the range 2…10). E.g.:</a:t>
            </a:r>
          </a:p>
          <a:p>
            <a:pPr eaLnBrk="1" hangingPunct="1">
              <a:buFont typeface="Wingdings" pitchFamily="2" charset="2"/>
              <a:buNone/>
              <a:tabLst>
                <a:tab pos="1790700" algn="l"/>
                <a:tab pos="3225800" algn="l"/>
              </a:tabLst>
            </a:pPr>
            <a:r>
              <a:rPr lang="en-GB" altLang="en-US" sz="2000" dirty="0" smtClean="0">
                <a:cs typeface="Times New Roman" pitchFamily="18" charset="0"/>
              </a:rPr>
              <a:t>	</a:t>
            </a:r>
            <a:r>
              <a:rPr lang="en-GB" altLang="en-US" sz="2000" i="1" dirty="0" err="1" smtClean="0">
                <a:cs typeface="Times New Roman" pitchFamily="18" charset="0"/>
              </a:rPr>
              <a:t>i</a:t>
            </a:r>
            <a:r>
              <a:rPr lang="en-GB" altLang="en-US" sz="2000" dirty="0" smtClean="0">
                <a:cs typeface="Times New Roman" pitchFamily="18" charset="0"/>
              </a:rPr>
              <a:t> = +29	</a:t>
            </a:r>
            <a:r>
              <a:rPr lang="en-GB" altLang="en-US" sz="2000" i="1" dirty="0" smtClean="0">
                <a:cs typeface="Times New Roman" pitchFamily="18" charset="0"/>
              </a:rPr>
              <a:t>r</a:t>
            </a:r>
            <a:r>
              <a:rPr lang="en-GB" altLang="en-US" sz="2000" dirty="0" smtClean="0">
                <a:cs typeface="Times New Roman" pitchFamily="18" charset="0"/>
              </a:rPr>
              <a:t> = 2	rendering = “11101”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1790700" algn="l"/>
                <a:tab pos="3225800" algn="l"/>
              </a:tabLst>
            </a:pPr>
            <a:r>
              <a:rPr lang="en-GB" altLang="en-US" sz="2000" dirty="0" smtClean="0">
                <a:cs typeface="Times New Roman" pitchFamily="18" charset="0"/>
              </a:rPr>
              <a:t>	</a:t>
            </a:r>
            <a:r>
              <a:rPr lang="en-GB" altLang="en-US" sz="2000" i="1" dirty="0" err="1" smtClean="0">
                <a:cs typeface="Times New Roman" pitchFamily="18" charset="0"/>
              </a:rPr>
              <a:t>i</a:t>
            </a:r>
            <a:r>
              <a:rPr lang="en-GB" altLang="en-US" sz="2000" dirty="0" smtClean="0">
                <a:cs typeface="Times New Roman" pitchFamily="18" charset="0"/>
              </a:rPr>
              <a:t> = +29	</a:t>
            </a:r>
            <a:r>
              <a:rPr lang="en-GB" altLang="en-US" sz="2000" i="1" dirty="0" smtClean="0">
                <a:cs typeface="Times New Roman" pitchFamily="18" charset="0"/>
              </a:rPr>
              <a:t>r</a:t>
            </a:r>
            <a:r>
              <a:rPr lang="en-GB" altLang="en-US" sz="2000" dirty="0" smtClean="0">
                <a:cs typeface="Times New Roman" pitchFamily="18" charset="0"/>
              </a:rPr>
              <a:t> = 8	rendering = “35”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1790700" algn="l"/>
                <a:tab pos="3225800" algn="l"/>
              </a:tabLst>
            </a:pPr>
            <a:r>
              <a:rPr lang="en-GB" altLang="en-US" sz="2000" dirty="0" smtClean="0">
                <a:cs typeface="Times New Roman" pitchFamily="18" charset="0"/>
              </a:rPr>
              <a:t>	</a:t>
            </a:r>
            <a:r>
              <a:rPr lang="en-GB" altLang="en-US" sz="2000" i="1" dirty="0" err="1" smtClean="0">
                <a:cs typeface="Times New Roman" pitchFamily="18" charset="0"/>
              </a:rPr>
              <a:t>i</a:t>
            </a:r>
            <a:r>
              <a:rPr lang="en-GB" altLang="en-US" sz="2000" dirty="0" smtClean="0">
                <a:cs typeface="Times New Roman" pitchFamily="18" charset="0"/>
              </a:rPr>
              <a:t> = +29	</a:t>
            </a:r>
            <a:r>
              <a:rPr lang="en-GB" altLang="en-US" sz="2000" i="1" dirty="0" smtClean="0">
                <a:cs typeface="Times New Roman" pitchFamily="18" charset="0"/>
              </a:rPr>
              <a:t>r</a:t>
            </a:r>
            <a:r>
              <a:rPr lang="en-GB" altLang="en-US" sz="2000" dirty="0" smtClean="0">
                <a:cs typeface="Times New Roman" pitchFamily="18" charset="0"/>
              </a:rPr>
              <a:t> = 10	rendering = “29”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1790700" algn="l"/>
                <a:tab pos="3225800" algn="l"/>
              </a:tabLst>
            </a:pPr>
            <a:r>
              <a:rPr lang="en-GB" altLang="en-US" sz="2000" dirty="0" smtClean="0">
                <a:cs typeface="Times New Roman" pitchFamily="18" charset="0"/>
              </a:rPr>
              <a:t>	</a:t>
            </a:r>
            <a:r>
              <a:rPr lang="en-GB" altLang="en-US" sz="2000" i="1" dirty="0" err="1" smtClean="0">
                <a:cs typeface="Times New Roman" pitchFamily="18" charset="0"/>
              </a:rPr>
              <a:t>i</a:t>
            </a:r>
            <a:r>
              <a:rPr lang="en-GB" altLang="en-US" sz="2000" dirty="0" smtClean="0">
                <a:cs typeface="Times New Roman" pitchFamily="18" charset="0"/>
              </a:rPr>
              <a:t> = </a:t>
            </a:r>
            <a:r>
              <a:rPr lang="en-GB" altLang="en-US" sz="2000" dirty="0" smtClean="0">
                <a:cs typeface="Arial" charset="0"/>
              </a:rPr>
              <a:t>–</a:t>
            </a:r>
            <a:r>
              <a:rPr lang="en-GB" altLang="en-US" sz="2000" dirty="0" smtClean="0">
                <a:cs typeface="Times New Roman" pitchFamily="18" charset="0"/>
              </a:rPr>
              <a:t>29	</a:t>
            </a:r>
            <a:r>
              <a:rPr lang="en-GB" altLang="en-US" sz="2000" i="1" dirty="0" smtClean="0">
                <a:cs typeface="Times New Roman" pitchFamily="18" charset="0"/>
              </a:rPr>
              <a:t>r</a:t>
            </a:r>
            <a:r>
              <a:rPr lang="en-GB" altLang="en-US" sz="2000" dirty="0" smtClean="0">
                <a:cs typeface="Times New Roman" pitchFamily="18" charset="0"/>
              </a:rPr>
              <a:t> = 8	rendering = “</a:t>
            </a:r>
            <a:r>
              <a:rPr lang="en-GB" altLang="en-US" sz="2000" dirty="0" smtClean="0">
                <a:cs typeface="Arial" charset="0"/>
              </a:rPr>
              <a:t>–35</a:t>
            </a:r>
            <a:r>
              <a:rPr lang="en-GB" altLang="en-US" sz="2000" dirty="0" smtClean="0">
                <a:cs typeface="Times New Roman" pitchFamily="18" charset="0"/>
              </a:rPr>
              <a:t>”</a:t>
            </a:r>
            <a:endParaRPr lang="en-US" altLang="en-US" sz="2000" dirty="0" smtClean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 rendering integers </a:t>
            </a:r>
            <a:r>
              <a:rPr lang="en-US" altLang="en-US" sz="3200" i="1" dirty="0" smtClean="0">
                <a:cs typeface="Times New Roman" pitchFamily="18" charset="0"/>
              </a:rPr>
              <a:t>(2)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2573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Recursive integer rendering algorithm</a:t>
            </a:r>
            <a:r>
              <a:rPr lang="en-GB" altLang="en-US" dirty="0" smtClean="0">
                <a:cs typeface="Times New Roman" pitchFamily="18" charset="0"/>
              </a:rPr>
              <a:t>:</a:t>
            </a:r>
            <a:endParaRPr lang="en-US" altLang="en-US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To render the integer </a:t>
            </a:r>
            <a:r>
              <a:rPr lang="en-US" alt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to the base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1.	If </a:t>
            </a:r>
            <a:r>
              <a:rPr lang="en-US" alt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&lt; 0: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1.1.	Render the character ‘–’.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1.2.	</a:t>
            </a:r>
            <a:r>
              <a:rPr lang="en-US" altLang="en-US" sz="20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Render (–</a:t>
            </a:r>
            <a:r>
              <a:rPr lang="en-US" altLang="en-US" sz="20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) to the base </a:t>
            </a:r>
            <a:r>
              <a:rPr lang="en-US" altLang="en-US" sz="20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0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en-US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2.	Else, if 0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2.1.	Let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be the digit corresponding to </a:t>
            </a:r>
            <a:r>
              <a:rPr lang="en-US" alt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2.2.	Render the digit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3.	Else, if </a:t>
            </a:r>
            <a:r>
              <a:rPr lang="en-US" alt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≥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3.1.	Let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be the digit corresponding to 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	(</a:t>
            </a:r>
            <a:r>
              <a:rPr lang="en-US" alt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modulo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3.2.	</a:t>
            </a:r>
            <a:r>
              <a:rPr lang="en-US" altLang="en-US" sz="20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Render (</a:t>
            </a:r>
            <a:r>
              <a:rPr lang="en-US" altLang="en-US" sz="20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en-US" sz="20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0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) to the base </a:t>
            </a:r>
            <a:r>
              <a:rPr lang="en-US" altLang="en-US" sz="20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0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3.3.	Render the digit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4.	Terminate.</a:t>
            </a:r>
          </a:p>
        </p:txBody>
      </p:sp>
      <p:sp>
        <p:nvSpPr>
          <p:cNvPr id="404485" name="AutoShape 5"/>
          <p:cNvSpPr>
            <a:spLocks/>
          </p:cNvSpPr>
          <p:nvPr/>
        </p:nvSpPr>
        <p:spPr bwMode="auto">
          <a:xfrm>
            <a:off x="5456711" y="4038600"/>
            <a:ext cx="1836738" cy="971550"/>
          </a:xfrm>
          <a:prstGeom prst="callout1">
            <a:avLst>
              <a:gd name="adj1" fmla="val 11764"/>
              <a:gd name="adj2" fmla="val -4148"/>
              <a:gd name="adj3" fmla="val 15361"/>
              <a:gd name="adj4" fmla="val -64995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hard case: solved by 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rendering (</a:t>
            </a:r>
            <a:r>
              <a:rPr lang="en-US" altLang="en-US" sz="1800" i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), which has one fewer digit than </a:t>
            </a:r>
            <a:r>
              <a:rPr lang="en-US" altLang="en-US" sz="1800" i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endParaRPr lang="en-US" altLang="en-US" sz="1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4487" name="AutoShape 7"/>
          <p:cNvSpPr>
            <a:spLocks/>
          </p:cNvSpPr>
          <p:nvPr/>
        </p:nvSpPr>
        <p:spPr bwMode="auto">
          <a:xfrm>
            <a:off x="5410200" y="2286000"/>
            <a:ext cx="1836738" cy="828675"/>
          </a:xfrm>
          <a:prstGeom prst="callout1">
            <a:avLst>
              <a:gd name="adj1" fmla="val 13792"/>
              <a:gd name="adj2" fmla="val -4148"/>
              <a:gd name="adj3" fmla="val 28736"/>
              <a:gd name="adj4" fmla="val -7191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hard case: solved by 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rendering (–</a:t>
            </a:r>
            <a:r>
              <a:rPr lang="en-US" altLang="en-US" sz="1800" i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), which is positive</a:t>
            </a:r>
            <a:endParaRPr lang="en-GB" alt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4486" name="AutoShape 6"/>
          <p:cNvSpPr>
            <a:spLocks/>
          </p:cNvSpPr>
          <p:nvPr/>
        </p:nvSpPr>
        <p:spPr bwMode="auto">
          <a:xfrm>
            <a:off x="6345392" y="3281662"/>
            <a:ext cx="1836738" cy="503237"/>
          </a:xfrm>
          <a:prstGeom prst="callout1">
            <a:avLst>
              <a:gd name="adj1" fmla="val 22713"/>
              <a:gd name="adj2" fmla="val -4148"/>
              <a:gd name="adj3" fmla="val 23977"/>
              <a:gd name="adj4" fmla="val -6706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easy case: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solved directly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9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5" grpId="0" animBg="1"/>
      <p:bldP spid="404487" grpId="0" animBg="1"/>
      <p:bldP spid="4044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Principles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algorithm must be expressed in some </a:t>
            </a:r>
            <a:r>
              <a:rPr lang="en-US" altLang="en-US" b="1" dirty="0" smtClean="0"/>
              <a:t>language</a:t>
            </a:r>
            <a:r>
              <a:rPr lang="en-US" altLang="en-US" dirty="0" smtClean="0"/>
              <a:t> that the processor “understands”. (But the underlying algorithm is independent of the particular language chosen.)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stated problem must be </a:t>
            </a:r>
            <a:r>
              <a:rPr lang="en-US" altLang="en-US" b="1" dirty="0" smtClean="0"/>
              <a:t>solvable</a:t>
            </a:r>
            <a:r>
              <a:rPr lang="en-US" altLang="en-US" dirty="0" smtClean="0"/>
              <a:t>, i.e., capable of solution by a step-by-step procedure.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Some interesting problems are unsolvable. E.g.: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Can we devise an algorithm to determine whether a given program will terminate or not</a:t>
            </a:r>
            <a:r>
              <a:rPr lang="en-US" altLang="en-US" dirty="0" smtClean="0"/>
              <a:t>? [i.e. a single algorithm for all program/input pairs]</a:t>
            </a:r>
            <a:endParaRPr lang="en-US" altLang="en-US" dirty="0" smtClean="0"/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No such algorithm </a:t>
            </a:r>
            <a:r>
              <a:rPr lang="en-US" altLang="en-US" dirty="0" smtClean="0"/>
              <a:t>exists. This </a:t>
            </a:r>
            <a:r>
              <a:rPr lang="en-US" altLang="en-US" dirty="0" smtClean="0"/>
              <a:t>is Turing’s famous “halting problem</a:t>
            </a:r>
            <a:r>
              <a:rPr lang="en-US" altLang="en-US" dirty="0" smtClean="0"/>
              <a:t>”.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2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 rendering integers </a:t>
            </a:r>
            <a:r>
              <a:rPr lang="en-US" altLang="en-US" sz="3200" i="1" dirty="0" smtClean="0">
                <a:cs typeface="Times New Roman" pitchFamily="18" charset="0"/>
              </a:rPr>
              <a:t>(3)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Possible implementation in Java: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String render (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r)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smtClean="0">
                <a:cs typeface="Times New Roman" pitchFamily="18" charset="0"/>
              </a:rPr>
              <a:t>Render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2000" dirty="0" smtClean="0">
                <a:cs typeface="Times New Roman" pitchFamily="18" charset="0"/>
              </a:rPr>
              <a:t> to the base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r</a:t>
            </a:r>
            <a:r>
              <a:rPr lang="en-US" altLang="en-US" sz="2000" dirty="0" smtClean="0">
                <a:cs typeface="Times New Roman" pitchFamily="18" charset="0"/>
              </a:rPr>
              <a:t>, where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r</a:t>
            </a:r>
            <a:r>
              <a:rPr lang="en-US" altLang="en-US" sz="2000" dirty="0" smtClean="0">
                <a:cs typeface="Times New Roman" pitchFamily="18" charset="0"/>
              </a:rPr>
              <a:t> is in the range 2…10.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String s = "";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&lt; 0)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 += '-';  s += </a:t>
            </a:r>
            <a:r>
              <a:rPr lang="en-US" altLang="en-US" sz="2000" dirty="0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render(-</a:t>
            </a:r>
            <a:r>
              <a:rPr lang="en-US" altLang="en-US" sz="2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2000" dirty="0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, r)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&lt; r)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char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d = (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char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)('0' +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 += d;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char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d = (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char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)('0' +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i%r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 += </a:t>
            </a:r>
            <a:r>
              <a:rPr lang="en-US" altLang="en-US" sz="2000" dirty="0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render(</a:t>
            </a:r>
            <a:r>
              <a:rPr lang="en-US" altLang="en-US" sz="2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2000" dirty="0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/r, r)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  s += d;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Towers of Hanoi </a:t>
            </a:r>
            <a:r>
              <a:rPr lang="en-US" altLang="en-US" sz="3200" i="1" dirty="0" smtClean="0">
                <a:cs typeface="Times New Roman" pitchFamily="18" charset="0"/>
              </a:rPr>
              <a:t>(1)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637198"/>
            <a:ext cx="7200900" cy="4608512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Three vertical poles (1, 2, 3) are mounted on a platform.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A number of discs are provided, all with different diameters. Each disc has a hole in its </a:t>
            </a:r>
            <a:r>
              <a:rPr lang="en-US" altLang="en-US" dirty="0" err="1" smtClean="0">
                <a:cs typeface="Times New Roman" pitchFamily="18" charset="0"/>
              </a:rPr>
              <a:t>centre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All discs are initially threaded on to pole 1, forming a tower with the largest disc at the bottom and the smallest disc at the top.</a:t>
            </a:r>
          </a:p>
        </p:txBody>
      </p:sp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2049483" y="4404220"/>
            <a:ext cx="4267200" cy="1577975"/>
            <a:chOff x="1848" y="3048"/>
            <a:chExt cx="2688" cy="994"/>
          </a:xfrm>
        </p:grpSpPr>
        <p:sp>
          <p:nvSpPr>
            <p:cNvPr id="32773" name="Rectangle 8"/>
            <p:cNvSpPr>
              <a:spLocks noChangeArrowheads="1"/>
            </p:cNvSpPr>
            <p:nvPr/>
          </p:nvSpPr>
          <p:spPr bwMode="auto">
            <a:xfrm>
              <a:off x="2110" y="3869"/>
              <a:ext cx="4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1</a:t>
              </a:r>
              <a:endParaRPr lang="en-GB" altLang="en-US" sz="1800"/>
            </a:p>
          </p:txBody>
        </p:sp>
        <p:sp>
          <p:nvSpPr>
            <p:cNvPr id="32774" name="Rectangle 9"/>
            <p:cNvSpPr>
              <a:spLocks noChangeArrowheads="1"/>
            </p:cNvSpPr>
            <p:nvPr/>
          </p:nvSpPr>
          <p:spPr bwMode="auto">
            <a:xfrm>
              <a:off x="2184" y="3192"/>
              <a:ext cx="288" cy="96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75" name="Rectangle 10"/>
            <p:cNvSpPr>
              <a:spLocks noChangeArrowheads="1"/>
            </p:cNvSpPr>
            <p:nvPr/>
          </p:nvSpPr>
          <p:spPr bwMode="auto">
            <a:xfrm>
              <a:off x="2088" y="3384"/>
              <a:ext cx="480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76" name="Rectangle 11"/>
            <p:cNvSpPr>
              <a:spLocks noChangeArrowheads="1"/>
            </p:cNvSpPr>
            <p:nvPr/>
          </p:nvSpPr>
          <p:spPr bwMode="auto">
            <a:xfrm>
              <a:off x="1992" y="3576"/>
              <a:ext cx="672" cy="9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77" name="Rectangle 12"/>
            <p:cNvSpPr>
              <a:spLocks noChangeArrowheads="1"/>
            </p:cNvSpPr>
            <p:nvPr/>
          </p:nvSpPr>
          <p:spPr bwMode="auto">
            <a:xfrm>
              <a:off x="2040" y="3480"/>
              <a:ext cx="57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78" name="Rectangle 13"/>
            <p:cNvSpPr>
              <a:spLocks noChangeArrowheads="1"/>
            </p:cNvSpPr>
            <p:nvPr/>
          </p:nvSpPr>
          <p:spPr bwMode="auto">
            <a:xfrm>
              <a:off x="2136" y="3288"/>
              <a:ext cx="384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79" name="Rectangle 14"/>
            <p:cNvSpPr>
              <a:spLocks noChangeArrowheads="1"/>
            </p:cNvSpPr>
            <p:nvPr/>
          </p:nvSpPr>
          <p:spPr bwMode="auto">
            <a:xfrm>
              <a:off x="3144" y="3048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80" name="Rectangle 15"/>
            <p:cNvSpPr>
              <a:spLocks noChangeArrowheads="1"/>
            </p:cNvSpPr>
            <p:nvPr/>
          </p:nvSpPr>
          <p:spPr bwMode="auto">
            <a:xfrm>
              <a:off x="4008" y="3048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81" name="Rectangle 17"/>
            <p:cNvSpPr>
              <a:spLocks noChangeArrowheads="1"/>
            </p:cNvSpPr>
            <p:nvPr/>
          </p:nvSpPr>
          <p:spPr bwMode="auto">
            <a:xfrm>
              <a:off x="1944" y="3672"/>
              <a:ext cx="768" cy="9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82" name="Rectangle 18"/>
            <p:cNvSpPr>
              <a:spLocks noChangeArrowheads="1"/>
            </p:cNvSpPr>
            <p:nvPr/>
          </p:nvSpPr>
          <p:spPr bwMode="auto">
            <a:xfrm>
              <a:off x="2280" y="3048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83" name="Rectangle 19"/>
            <p:cNvSpPr>
              <a:spLocks noChangeArrowheads="1"/>
            </p:cNvSpPr>
            <p:nvPr/>
          </p:nvSpPr>
          <p:spPr bwMode="auto">
            <a:xfrm>
              <a:off x="1848" y="3768"/>
              <a:ext cx="2688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84" name="Rectangle 100"/>
            <p:cNvSpPr>
              <a:spLocks noChangeArrowheads="1"/>
            </p:cNvSpPr>
            <p:nvPr/>
          </p:nvSpPr>
          <p:spPr bwMode="auto">
            <a:xfrm>
              <a:off x="2971" y="3861"/>
              <a:ext cx="4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2</a:t>
              </a:r>
              <a:endParaRPr lang="en-GB" altLang="en-US" sz="1800"/>
            </a:p>
          </p:txBody>
        </p:sp>
        <p:sp>
          <p:nvSpPr>
            <p:cNvPr id="32785" name="Rectangle 101"/>
            <p:cNvSpPr>
              <a:spLocks noChangeArrowheads="1"/>
            </p:cNvSpPr>
            <p:nvPr/>
          </p:nvSpPr>
          <p:spPr bwMode="auto">
            <a:xfrm>
              <a:off x="3832" y="3853"/>
              <a:ext cx="4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3</a:t>
              </a:r>
              <a:endParaRPr lang="en-GB" altLang="en-US" sz="18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5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Example: Towers of Hanoi (2)</a:t>
            </a:r>
            <a:endParaRPr lang="en-GB" altLang="en-US" sz="3200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Rules:</a:t>
            </a:r>
          </a:p>
          <a:p>
            <a:pPr lvl="1"/>
            <a:r>
              <a:rPr lang="en-US" altLang="en-US" smtClean="0"/>
              <a:t>One disc may be moved at a time, from the top of one pole to the top of another pole.</a:t>
            </a:r>
          </a:p>
          <a:p>
            <a:pPr lvl="1"/>
            <a:r>
              <a:rPr lang="en-US" altLang="en-US" smtClean="0"/>
              <a:t>A larger disc may not be moved on top of a smaller disc.</a:t>
            </a:r>
          </a:p>
          <a:p>
            <a:r>
              <a:rPr lang="en-US" altLang="en-US" smtClean="0"/>
              <a:t>Problem: Move the tower of discs from pole 1 to pole 2.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604962" y="2700338"/>
            <a:ext cx="4724400" cy="1905000"/>
            <a:chOff x="1242" y="1391"/>
            <a:chExt cx="2976" cy="1200"/>
          </a:xfrm>
        </p:grpSpPr>
        <p:sp>
          <p:nvSpPr>
            <p:cNvPr id="34854" name="Rectangle 6"/>
            <p:cNvSpPr>
              <a:spLocks noChangeArrowheads="1"/>
            </p:cNvSpPr>
            <p:nvPr/>
          </p:nvSpPr>
          <p:spPr bwMode="auto">
            <a:xfrm>
              <a:off x="1242" y="1391"/>
              <a:ext cx="2976" cy="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55" name="Rectangle 7"/>
            <p:cNvSpPr>
              <a:spLocks noChangeArrowheads="1"/>
            </p:cNvSpPr>
            <p:nvPr/>
          </p:nvSpPr>
          <p:spPr bwMode="auto">
            <a:xfrm>
              <a:off x="1482" y="2159"/>
              <a:ext cx="768" cy="9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56" name="Rectangle 8"/>
            <p:cNvSpPr>
              <a:spLocks noChangeArrowheads="1"/>
            </p:cNvSpPr>
            <p:nvPr/>
          </p:nvSpPr>
          <p:spPr bwMode="auto">
            <a:xfrm>
              <a:off x="1626" y="2351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1</a:t>
              </a:r>
              <a:endParaRPr lang="en-GB" altLang="en-US" sz="1800"/>
            </a:p>
          </p:txBody>
        </p:sp>
        <p:sp>
          <p:nvSpPr>
            <p:cNvPr id="34857" name="Rectangle 9"/>
            <p:cNvSpPr>
              <a:spLocks noChangeArrowheads="1"/>
            </p:cNvSpPr>
            <p:nvPr/>
          </p:nvSpPr>
          <p:spPr bwMode="auto">
            <a:xfrm>
              <a:off x="1530" y="2063"/>
              <a:ext cx="672" cy="9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58" name="Rectangle 10"/>
            <p:cNvSpPr>
              <a:spLocks noChangeArrowheads="1"/>
            </p:cNvSpPr>
            <p:nvPr/>
          </p:nvSpPr>
          <p:spPr bwMode="auto">
            <a:xfrm>
              <a:off x="1818" y="1535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59" name="Rectangle 11"/>
            <p:cNvSpPr>
              <a:spLocks noChangeArrowheads="1"/>
            </p:cNvSpPr>
            <p:nvPr/>
          </p:nvSpPr>
          <p:spPr bwMode="auto">
            <a:xfrm>
              <a:off x="2682" y="1535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60" name="Rectangle 12"/>
            <p:cNvSpPr>
              <a:spLocks noChangeArrowheads="1"/>
            </p:cNvSpPr>
            <p:nvPr/>
          </p:nvSpPr>
          <p:spPr bwMode="auto">
            <a:xfrm>
              <a:off x="3546" y="1535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61" name="Rectangle 13"/>
            <p:cNvSpPr>
              <a:spLocks noChangeArrowheads="1"/>
            </p:cNvSpPr>
            <p:nvPr/>
          </p:nvSpPr>
          <p:spPr bwMode="auto">
            <a:xfrm>
              <a:off x="1386" y="2255"/>
              <a:ext cx="2688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62" name="Rectangle 14"/>
            <p:cNvSpPr>
              <a:spLocks noChangeArrowheads="1"/>
            </p:cNvSpPr>
            <p:nvPr/>
          </p:nvSpPr>
          <p:spPr bwMode="auto">
            <a:xfrm>
              <a:off x="2496" y="2351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2</a:t>
              </a:r>
              <a:endParaRPr lang="en-GB" altLang="en-US" sz="1800"/>
            </a:p>
          </p:txBody>
        </p:sp>
        <p:sp>
          <p:nvSpPr>
            <p:cNvPr id="34863" name="Rectangle 15"/>
            <p:cNvSpPr>
              <a:spLocks noChangeArrowheads="1"/>
            </p:cNvSpPr>
            <p:nvPr/>
          </p:nvSpPr>
          <p:spPr bwMode="auto">
            <a:xfrm>
              <a:off x="3360" y="2351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3</a:t>
              </a:r>
              <a:endParaRPr lang="en-GB" altLang="en-US" sz="1800"/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604962" y="2701925"/>
            <a:ext cx="4724400" cy="1905000"/>
            <a:chOff x="1242" y="1479"/>
            <a:chExt cx="2976" cy="1200"/>
          </a:xfrm>
        </p:grpSpPr>
        <p:sp>
          <p:nvSpPr>
            <p:cNvPr id="34844" name="Rectangle 17"/>
            <p:cNvSpPr>
              <a:spLocks noChangeArrowheads="1"/>
            </p:cNvSpPr>
            <p:nvPr/>
          </p:nvSpPr>
          <p:spPr bwMode="auto">
            <a:xfrm>
              <a:off x="1242" y="1479"/>
              <a:ext cx="2976" cy="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45" name="Rectangle 18"/>
            <p:cNvSpPr>
              <a:spLocks noChangeArrowheads="1"/>
            </p:cNvSpPr>
            <p:nvPr/>
          </p:nvSpPr>
          <p:spPr bwMode="auto">
            <a:xfrm>
              <a:off x="1482" y="2247"/>
              <a:ext cx="768" cy="9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46" name="Rectangle 19"/>
            <p:cNvSpPr>
              <a:spLocks noChangeArrowheads="1"/>
            </p:cNvSpPr>
            <p:nvPr/>
          </p:nvSpPr>
          <p:spPr bwMode="auto">
            <a:xfrm>
              <a:off x="1626" y="2439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1</a:t>
              </a:r>
              <a:endParaRPr lang="en-GB" altLang="en-US" sz="1800"/>
            </a:p>
          </p:txBody>
        </p:sp>
        <p:sp>
          <p:nvSpPr>
            <p:cNvPr id="34847" name="Rectangle 20"/>
            <p:cNvSpPr>
              <a:spLocks noChangeArrowheads="1"/>
            </p:cNvSpPr>
            <p:nvPr/>
          </p:nvSpPr>
          <p:spPr bwMode="auto">
            <a:xfrm>
              <a:off x="3258" y="2247"/>
              <a:ext cx="672" cy="9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48" name="Rectangle 21"/>
            <p:cNvSpPr>
              <a:spLocks noChangeArrowheads="1"/>
            </p:cNvSpPr>
            <p:nvPr/>
          </p:nvSpPr>
          <p:spPr bwMode="auto">
            <a:xfrm>
              <a:off x="1818" y="1623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49" name="Rectangle 22"/>
            <p:cNvSpPr>
              <a:spLocks noChangeArrowheads="1"/>
            </p:cNvSpPr>
            <p:nvPr/>
          </p:nvSpPr>
          <p:spPr bwMode="auto">
            <a:xfrm>
              <a:off x="2682" y="1623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50" name="Rectangle 23"/>
            <p:cNvSpPr>
              <a:spLocks noChangeArrowheads="1"/>
            </p:cNvSpPr>
            <p:nvPr/>
          </p:nvSpPr>
          <p:spPr bwMode="auto">
            <a:xfrm>
              <a:off x="3546" y="1623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51" name="Rectangle 24"/>
            <p:cNvSpPr>
              <a:spLocks noChangeArrowheads="1"/>
            </p:cNvSpPr>
            <p:nvPr/>
          </p:nvSpPr>
          <p:spPr bwMode="auto">
            <a:xfrm>
              <a:off x="1386" y="2343"/>
              <a:ext cx="2688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52" name="Rectangle 25"/>
            <p:cNvSpPr>
              <a:spLocks noChangeArrowheads="1"/>
            </p:cNvSpPr>
            <p:nvPr/>
          </p:nvSpPr>
          <p:spPr bwMode="auto">
            <a:xfrm>
              <a:off x="2496" y="2439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2</a:t>
              </a:r>
              <a:endParaRPr lang="en-GB" altLang="en-US" sz="1800"/>
            </a:p>
          </p:txBody>
        </p:sp>
        <p:sp>
          <p:nvSpPr>
            <p:cNvPr id="34853" name="Rectangle 26"/>
            <p:cNvSpPr>
              <a:spLocks noChangeArrowheads="1"/>
            </p:cNvSpPr>
            <p:nvPr/>
          </p:nvSpPr>
          <p:spPr bwMode="auto">
            <a:xfrm>
              <a:off x="3360" y="2439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3</a:t>
              </a:r>
              <a:endParaRPr lang="en-GB" altLang="en-US" sz="1800"/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1604962" y="2701925"/>
            <a:ext cx="4724400" cy="1905000"/>
            <a:chOff x="1242" y="1570"/>
            <a:chExt cx="2976" cy="1200"/>
          </a:xfrm>
        </p:grpSpPr>
        <p:sp>
          <p:nvSpPr>
            <p:cNvPr id="34834" name="Rectangle 28"/>
            <p:cNvSpPr>
              <a:spLocks noChangeArrowheads="1"/>
            </p:cNvSpPr>
            <p:nvPr/>
          </p:nvSpPr>
          <p:spPr bwMode="auto">
            <a:xfrm>
              <a:off x="1242" y="1570"/>
              <a:ext cx="2976" cy="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35" name="Rectangle 29"/>
            <p:cNvSpPr>
              <a:spLocks noChangeArrowheads="1"/>
            </p:cNvSpPr>
            <p:nvPr/>
          </p:nvSpPr>
          <p:spPr bwMode="auto">
            <a:xfrm>
              <a:off x="2346" y="2338"/>
              <a:ext cx="768" cy="9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36" name="Rectangle 30"/>
            <p:cNvSpPr>
              <a:spLocks noChangeArrowheads="1"/>
            </p:cNvSpPr>
            <p:nvPr/>
          </p:nvSpPr>
          <p:spPr bwMode="auto">
            <a:xfrm>
              <a:off x="1626" y="2530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1</a:t>
              </a:r>
              <a:endParaRPr lang="en-GB" altLang="en-US" sz="1800"/>
            </a:p>
          </p:txBody>
        </p:sp>
        <p:sp>
          <p:nvSpPr>
            <p:cNvPr id="34837" name="Rectangle 31"/>
            <p:cNvSpPr>
              <a:spLocks noChangeArrowheads="1"/>
            </p:cNvSpPr>
            <p:nvPr/>
          </p:nvSpPr>
          <p:spPr bwMode="auto">
            <a:xfrm>
              <a:off x="3258" y="2338"/>
              <a:ext cx="672" cy="9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38" name="Rectangle 32"/>
            <p:cNvSpPr>
              <a:spLocks noChangeArrowheads="1"/>
            </p:cNvSpPr>
            <p:nvPr/>
          </p:nvSpPr>
          <p:spPr bwMode="auto">
            <a:xfrm>
              <a:off x="1818" y="1714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39" name="Rectangle 33"/>
            <p:cNvSpPr>
              <a:spLocks noChangeArrowheads="1"/>
            </p:cNvSpPr>
            <p:nvPr/>
          </p:nvSpPr>
          <p:spPr bwMode="auto">
            <a:xfrm>
              <a:off x="2682" y="1714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40" name="Rectangle 34"/>
            <p:cNvSpPr>
              <a:spLocks noChangeArrowheads="1"/>
            </p:cNvSpPr>
            <p:nvPr/>
          </p:nvSpPr>
          <p:spPr bwMode="auto">
            <a:xfrm>
              <a:off x="3546" y="1714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41" name="Rectangle 35"/>
            <p:cNvSpPr>
              <a:spLocks noChangeArrowheads="1"/>
            </p:cNvSpPr>
            <p:nvPr/>
          </p:nvSpPr>
          <p:spPr bwMode="auto">
            <a:xfrm>
              <a:off x="1386" y="2434"/>
              <a:ext cx="2688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42" name="Rectangle 36"/>
            <p:cNvSpPr>
              <a:spLocks noChangeArrowheads="1"/>
            </p:cNvSpPr>
            <p:nvPr/>
          </p:nvSpPr>
          <p:spPr bwMode="auto">
            <a:xfrm>
              <a:off x="2496" y="2530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2</a:t>
              </a:r>
              <a:endParaRPr lang="en-GB" altLang="en-US" sz="1800"/>
            </a:p>
          </p:txBody>
        </p:sp>
        <p:sp>
          <p:nvSpPr>
            <p:cNvPr id="34843" name="Rectangle 37"/>
            <p:cNvSpPr>
              <a:spLocks noChangeArrowheads="1"/>
            </p:cNvSpPr>
            <p:nvPr/>
          </p:nvSpPr>
          <p:spPr bwMode="auto">
            <a:xfrm>
              <a:off x="3360" y="2530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3</a:t>
              </a:r>
              <a:endParaRPr lang="en-GB" altLang="en-US" sz="1800"/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600200" y="2700338"/>
            <a:ext cx="4724400" cy="1905000"/>
            <a:chOff x="1242" y="1640"/>
            <a:chExt cx="2976" cy="1200"/>
          </a:xfrm>
        </p:grpSpPr>
        <p:sp>
          <p:nvSpPr>
            <p:cNvPr id="34824" name="Rectangle 39"/>
            <p:cNvSpPr>
              <a:spLocks noChangeArrowheads="1"/>
            </p:cNvSpPr>
            <p:nvPr/>
          </p:nvSpPr>
          <p:spPr bwMode="auto">
            <a:xfrm>
              <a:off x="1242" y="1640"/>
              <a:ext cx="2976" cy="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25" name="Rectangle 40"/>
            <p:cNvSpPr>
              <a:spLocks noChangeArrowheads="1"/>
            </p:cNvSpPr>
            <p:nvPr/>
          </p:nvSpPr>
          <p:spPr bwMode="auto">
            <a:xfrm>
              <a:off x="2346" y="2408"/>
              <a:ext cx="768" cy="9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26" name="Rectangle 41"/>
            <p:cNvSpPr>
              <a:spLocks noChangeArrowheads="1"/>
            </p:cNvSpPr>
            <p:nvPr/>
          </p:nvSpPr>
          <p:spPr bwMode="auto">
            <a:xfrm>
              <a:off x="1626" y="2600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1</a:t>
              </a:r>
              <a:endParaRPr lang="en-GB" altLang="en-US" sz="1800"/>
            </a:p>
          </p:txBody>
        </p:sp>
        <p:sp>
          <p:nvSpPr>
            <p:cNvPr id="34827" name="Rectangle 42"/>
            <p:cNvSpPr>
              <a:spLocks noChangeArrowheads="1"/>
            </p:cNvSpPr>
            <p:nvPr/>
          </p:nvSpPr>
          <p:spPr bwMode="auto">
            <a:xfrm>
              <a:off x="2394" y="2312"/>
              <a:ext cx="672" cy="9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28" name="Rectangle 43"/>
            <p:cNvSpPr>
              <a:spLocks noChangeArrowheads="1"/>
            </p:cNvSpPr>
            <p:nvPr/>
          </p:nvSpPr>
          <p:spPr bwMode="auto">
            <a:xfrm>
              <a:off x="1818" y="1784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29" name="Rectangle 44"/>
            <p:cNvSpPr>
              <a:spLocks noChangeArrowheads="1"/>
            </p:cNvSpPr>
            <p:nvPr/>
          </p:nvSpPr>
          <p:spPr bwMode="auto">
            <a:xfrm>
              <a:off x="2682" y="1784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30" name="Rectangle 45"/>
            <p:cNvSpPr>
              <a:spLocks noChangeArrowheads="1"/>
            </p:cNvSpPr>
            <p:nvPr/>
          </p:nvSpPr>
          <p:spPr bwMode="auto">
            <a:xfrm>
              <a:off x="3546" y="1784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31" name="Rectangle 46"/>
            <p:cNvSpPr>
              <a:spLocks noChangeArrowheads="1"/>
            </p:cNvSpPr>
            <p:nvPr/>
          </p:nvSpPr>
          <p:spPr bwMode="auto">
            <a:xfrm>
              <a:off x="1386" y="2504"/>
              <a:ext cx="2688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32" name="Rectangle 47"/>
            <p:cNvSpPr>
              <a:spLocks noChangeArrowheads="1"/>
            </p:cNvSpPr>
            <p:nvPr/>
          </p:nvSpPr>
          <p:spPr bwMode="auto">
            <a:xfrm>
              <a:off x="2496" y="2600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2</a:t>
              </a:r>
              <a:endParaRPr lang="en-GB" altLang="en-US" sz="1800"/>
            </a:p>
          </p:txBody>
        </p:sp>
        <p:sp>
          <p:nvSpPr>
            <p:cNvPr id="34833" name="Rectangle 48"/>
            <p:cNvSpPr>
              <a:spLocks noChangeArrowheads="1"/>
            </p:cNvSpPr>
            <p:nvPr/>
          </p:nvSpPr>
          <p:spPr bwMode="auto">
            <a:xfrm>
              <a:off x="3360" y="2600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3</a:t>
              </a:r>
              <a:endParaRPr lang="en-GB" altLang="en-US" sz="1800"/>
            </a:p>
          </p:txBody>
        </p:sp>
      </p:grpSp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Towers of Hanoi </a:t>
            </a:r>
            <a:r>
              <a:rPr lang="en-US" altLang="en-US" sz="3200" i="1" dirty="0" smtClean="0">
                <a:cs typeface="Times New Roman" pitchFamily="18" charset="0"/>
              </a:rPr>
              <a:t>(3)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348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Animation (with 2 discs):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4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Towers of Hanoi </a:t>
            </a:r>
            <a:r>
              <a:rPr lang="en-US" altLang="en-US" sz="3200" i="1" dirty="0" smtClean="0">
                <a:cs typeface="Times New Roman" pitchFamily="18" charset="0"/>
              </a:rPr>
              <a:t>(4)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7300" algn="l"/>
              </a:tabLst>
            </a:pPr>
            <a:r>
              <a:rPr lang="en-US" altLang="en-US" b="1" smtClean="0">
                <a:cs typeface="Times New Roman" pitchFamily="18" charset="0"/>
              </a:rPr>
              <a:t>Towers of Hanoi algorithm</a:t>
            </a:r>
            <a:r>
              <a:rPr lang="en-US" altLang="en-US" smtClean="0">
                <a:cs typeface="Times New Roman" pitchFamily="18" charset="0"/>
              </a:rPr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To move a tower of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discs from pole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pole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	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= 1: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1.1.	Move a single disc from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2.	Else, 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&gt; 1: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2.1.	Let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spare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be the remaining pole, other than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and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2.2.	</a:t>
            </a:r>
            <a:r>
              <a:rPr lang="en-US" altLang="en-US" sz="200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Move a tower of (</a:t>
            </a:r>
            <a:r>
              <a:rPr lang="en-US" altLang="en-US" sz="2000" i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–1) discs from </a:t>
            </a:r>
            <a:r>
              <a:rPr lang="en-US" altLang="en-US" sz="2000" i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en-US" sz="200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spare</a:t>
            </a:r>
            <a:r>
              <a:rPr lang="en-US" altLang="en-US" sz="200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2.3.	Move a single disc from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2.4.	</a:t>
            </a:r>
            <a:r>
              <a:rPr lang="en-US" altLang="en-US" sz="200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Move a tower of (</a:t>
            </a:r>
            <a:r>
              <a:rPr lang="en-US" altLang="en-US" sz="2000" i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–1) discs from </a:t>
            </a:r>
            <a:r>
              <a:rPr lang="en-US" altLang="en-US" sz="2000" i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spare</a:t>
            </a:r>
            <a:r>
              <a:rPr lang="en-US" altLang="en-US" sz="200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altLang="en-US" sz="200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3.	Terminate.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936584" y="2182420"/>
            <a:ext cx="7086600" cy="4343400"/>
            <a:chOff x="1228" y="1368"/>
            <a:chExt cx="4464" cy="2736"/>
          </a:xfrm>
        </p:grpSpPr>
        <p:sp>
          <p:nvSpPr>
            <p:cNvPr id="36949" name="Rectangle 6"/>
            <p:cNvSpPr>
              <a:spLocks noChangeArrowheads="1"/>
            </p:cNvSpPr>
            <p:nvPr/>
          </p:nvSpPr>
          <p:spPr bwMode="auto">
            <a:xfrm>
              <a:off x="1228" y="1368"/>
              <a:ext cx="4464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50" name="Rectangle 7"/>
            <p:cNvSpPr>
              <a:spLocks noChangeArrowheads="1"/>
            </p:cNvSpPr>
            <p:nvPr/>
          </p:nvSpPr>
          <p:spPr bwMode="auto">
            <a:xfrm>
              <a:off x="1276" y="1416"/>
              <a:ext cx="4368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292100" algn="l"/>
                  <a:tab pos="762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292100" algn="l"/>
                  <a:tab pos="762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292100" algn="l"/>
                  <a:tab pos="762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= 1: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1.1.	Move a single disc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2.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&gt; 1: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2.1.	Let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be the remaining pole, other than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2.2.	Move a tower of (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–1) discs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2.3.	Move a single disc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2.4.	Move a tower of (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–1) discs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3.	Terminate.</a:t>
              </a:r>
              <a:endParaRPr lang="en-GB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51" name="Rectangle 8"/>
            <p:cNvSpPr>
              <a:spLocks noChangeArrowheads="1"/>
            </p:cNvSpPr>
            <p:nvPr/>
          </p:nvSpPr>
          <p:spPr bwMode="auto">
            <a:xfrm>
              <a:off x="2428" y="3864"/>
              <a:ext cx="4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source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36952" name="Rectangle 9"/>
            <p:cNvSpPr>
              <a:spLocks noChangeArrowheads="1"/>
            </p:cNvSpPr>
            <p:nvPr/>
          </p:nvSpPr>
          <p:spPr bwMode="auto">
            <a:xfrm>
              <a:off x="2524" y="3192"/>
              <a:ext cx="288" cy="96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53" name="Rectangle 10"/>
            <p:cNvSpPr>
              <a:spLocks noChangeArrowheads="1"/>
            </p:cNvSpPr>
            <p:nvPr/>
          </p:nvSpPr>
          <p:spPr bwMode="auto">
            <a:xfrm>
              <a:off x="2428" y="3384"/>
              <a:ext cx="480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54" name="Rectangle 11"/>
            <p:cNvSpPr>
              <a:spLocks noChangeArrowheads="1"/>
            </p:cNvSpPr>
            <p:nvPr/>
          </p:nvSpPr>
          <p:spPr bwMode="auto">
            <a:xfrm>
              <a:off x="2332" y="3576"/>
              <a:ext cx="672" cy="9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55" name="Rectangle 12"/>
            <p:cNvSpPr>
              <a:spLocks noChangeArrowheads="1"/>
            </p:cNvSpPr>
            <p:nvPr/>
          </p:nvSpPr>
          <p:spPr bwMode="auto">
            <a:xfrm>
              <a:off x="2380" y="3480"/>
              <a:ext cx="57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56" name="Rectangle 13"/>
            <p:cNvSpPr>
              <a:spLocks noChangeArrowheads="1"/>
            </p:cNvSpPr>
            <p:nvPr/>
          </p:nvSpPr>
          <p:spPr bwMode="auto">
            <a:xfrm>
              <a:off x="2476" y="3288"/>
              <a:ext cx="384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57" name="Rectangle 14"/>
            <p:cNvSpPr>
              <a:spLocks noChangeArrowheads="1"/>
            </p:cNvSpPr>
            <p:nvPr/>
          </p:nvSpPr>
          <p:spPr bwMode="auto">
            <a:xfrm>
              <a:off x="3484" y="3048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58" name="Rectangle 15"/>
            <p:cNvSpPr>
              <a:spLocks noChangeArrowheads="1"/>
            </p:cNvSpPr>
            <p:nvPr/>
          </p:nvSpPr>
          <p:spPr bwMode="auto">
            <a:xfrm>
              <a:off x="4348" y="3048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59" name="Rectangle 16"/>
            <p:cNvSpPr>
              <a:spLocks noChangeArrowheads="1"/>
            </p:cNvSpPr>
            <p:nvPr/>
          </p:nvSpPr>
          <p:spPr bwMode="auto">
            <a:xfrm>
              <a:off x="3298" y="3864"/>
              <a:ext cx="4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dest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36960" name="Rectangle 17"/>
            <p:cNvSpPr>
              <a:spLocks noChangeArrowheads="1"/>
            </p:cNvSpPr>
            <p:nvPr/>
          </p:nvSpPr>
          <p:spPr bwMode="auto">
            <a:xfrm>
              <a:off x="2284" y="3672"/>
              <a:ext cx="768" cy="9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61" name="Rectangle 18"/>
            <p:cNvSpPr>
              <a:spLocks noChangeArrowheads="1"/>
            </p:cNvSpPr>
            <p:nvPr/>
          </p:nvSpPr>
          <p:spPr bwMode="auto">
            <a:xfrm>
              <a:off x="2620" y="3048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62" name="Rectangle 19"/>
            <p:cNvSpPr>
              <a:spLocks noChangeArrowheads="1"/>
            </p:cNvSpPr>
            <p:nvPr/>
          </p:nvSpPr>
          <p:spPr bwMode="auto">
            <a:xfrm>
              <a:off x="2188" y="3768"/>
              <a:ext cx="2688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928667" y="2183740"/>
            <a:ext cx="7086600" cy="4343400"/>
            <a:chOff x="1226" y="1456"/>
            <a:chExt cx="4464" cy="2736"/>
          </a:xfrm>
        </p:grpSpPr>
        <p:sp>
          <p:nvSpPr>
            <p:cNvPr id="36934" name="Rectangle 21"/>
            <p:cNvSpPr>
              <a:spLocks noChangeArrowheads="1"/>
            </p:cNvSpPr>
            <p:nvPr/>
          </p:nvSpPr>
          <p:spPr bwMode="auto">
            <a:xfrm>
              <a:off x="1226" y="1456"/>
              <a:ext cx="4464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35" name="Rectangle 22"/>
            <p:cNvSpPr>
              <a:spLocks noChangeArrowheads="1"/>
            </p:cNvSpPr>
            <p:nvPr/>
          </p:nvSpPr>
          <p:spPr bwMode="auto">
            <a:xfrm>
              <a:off x="1274" y="1504"/>
              <a:ext cx="4368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292100" algn="l"/>
                  <a:tab pos="762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292100" algn="l"/>
                  <a:tab pos="762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292100" algn="l"/>
                  <a:tab pos="762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= 1: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1.1.	Move a single disc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2.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If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&gt; 1: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2.1.	</a:t>
              </a:r>
              <a:r>
                <a:rPr lang="en-US" altLang="en-US" sz="2000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Let </a:t>
              </a:r>
              <a:r>
                <a:rPr lang="en-US" altLang="en-US" sz="2000" i="1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 be the remaining pole, other than </a:t>
              </a:r>
              <a:r>
                <a:rPr lang="en-US" altLang="en-US" sz="2000" i="1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 and </a:t>
              </a:r>
              <a:r>
                <a:rPr lang="en-US" altLang="en-US" sz="2000" i="1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2.2.	Move a tower of (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–1) discs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2.3.	Move a single disc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2.4.	Move a tower of (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–1) discs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3.	Terminate.</a:t>
              </a:r>
              <a:endParaRPr lang="en-GB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36" name="Rectangle 23"/>
            <p:cNvSpPr>
              <a:spLocks noChangeArrowheads="1"/>
            </p:cNvSpPr>
            <p:nvPr/>
          </p:nvSpPr>
          <p:spPr bwMode="auto">
            <a:xfrm>
              <a:off x="2426" y="3952"/>
              <a:ext cx="4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source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36937" name="Rectangle 24"/>
            <p:cNvSpPr>
              <a:spLocks noChangeArrowheads="1"/>
            </p:cNvSpPr>
            <p:nvPr/>
          </p:nvSpPr>
          <p:spPr bwMode="auto">
            <a:xfrm>
              <a:off x="2522" y="3280"/>
              <a:ext cx="288" cy="96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38" name="Rectangle 25"/>
            <p:cNvSpPr>
              <a:spLocks noChangeArrowheads="1"/>
            </p:cNvSpPr>
            <p:nvPr/>
          </p:nvSpPr>
          <p:spPr bwMode="auto">
            <a:xfrm>
              <a:off x="2426" y="3472"/>
              <a:ext cx="480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39" name="Rectangle 26"/>
            <p:cNvSpPr>
              <a:spLocks noChangeArrowheads="1"/>
            </p:cNvSpPr>
            <p:nvPr/>
          </p:nvSpPr>
          <p:spPr bwMode="auto">
            <a:xfrm>
              <a:off x="2330" y="3664"/>
              <a:ext cx="672" cy="9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40" name="Rectangle 27"/>
            <p:cNvSpPr>
              <a:spLocks noChangeArrowheads="1"/>
            </p:cNvSpPr>
            <p:nvPr/>
          </p:nvSpPr>
          <p:spPr bwMode="auto">
            <a:xfrm>
              <a:off x="2378" y="3568"/>
              <a:ext cx="57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41" name="Rectangle 28"/>
            <p:cNvSpPr>
              <a:spLocks noChangeArrowheads="1"/>
            </p:cNvSpPr>
            <p:nvPr/>
          </p:nvSpPr>
          <p:spPr bwMode="auto">
            <a:xfrm>
              <a:off x="2474" y="3376"/>
              <a:ext cx="384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42" name="Rectangle 29"/>
            <p:cNvSpPr>
              <a:spLocks noChangeArrowheads="1"/>
            </p:cNvSpPr>
            <p:nvPr/>
          </p:nvSpPr>
          <p:spPr bwMode="auto">
            <a:xfrm>
              <a:off x="3482" y="3136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43" name="Rectangle 30"/>
            <p:cNvSpPr>
              <a:spLocks noChangeArrowheads="1"/>
            </p:cNvSpPr>
            <p:nvPr/>
          </p:nvSpPr>
          <p:spPr bwMode="auto">
            <a:xfrm>
              <a:off x="4346" y="3136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44" name="Rectangle 31"/>
            <p:cNvSpPr>
              <a:spLocks noChangeArrowheads="1"/>
            </p:cNvSpPr>
            <p:nvPr/>
          </p:nvSpPr>
          <p:spPr bwMode="auto">
            <a:xfrm>
              <a:off x="3296" y="3952"/>
              <a:ext cx="4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dest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36945" name="Rectangle 32"/>
            <p:cNvSpPr>
              <a:spLocks noChangeArrowheads="1"/>
            </p:cNvSpPr>
            <p:nvPr/>
          </p:nvSpPr>
          <p:spPr bwMode="auto">
            <a:xfrm>
              <a:off x="4166" y="3952"/>
              <a:ext cx="4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spare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36946" name="Rectangle 33"/>
            <p:cNvSpPr>
              <a:spLocks noChangeArrowheads="1"/>
            </p:cNvSpPr>
            <p:nvPr/>
          </p:nvSpPr>
          <p:spPr bwMode="auto">
            <a:xfrm>
              <a:off x="2282" y="3760"/>
              <a:ext cx="768" cy="9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47" name="Rectangle 34"/>
            <p:cNvSpPr>
              <a:spLocks noChangeArrowheads="1"/>
            </p:cNvSpPr>
            <p:nvPr/>
          </p:nvSpPr>
          <p:spPr bwMode="auto">
            <a:xfrm>
              <a:off x="2618" y="3136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48" name="Rectangle 35"/>
            <p:cNvSpPr>
              <a:spLocks noChangeArrowheads="1"/>
            </p:cNvSpPr>
            <p:nvPr/>
          </p:nvSpPr>
          <p:spPr bwMode="auto">
            <a:xfrm>
              <a:off x="2186" y="3856"/>
              <a:ext cx="2688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" name="Group 104"/>
          <p:cNvGrpSpPr>
            <a:grpSpLocks/>
          </p:cNvGrpSpPr>
          <p:nvPr/>
        </p:nvGrpSpPr>
        <p:grpSpPr bwMode="auto">
          <a:xfrm>
            <a:off x="920750" y="2183740"/>
            <a:ext cx="7086600" cy="4343400"/>
            <a:chOff x="1226" y="1547"/>
            <a:chExt cx="4464" cy="2736"/>
          </a:xfrm>
        </p:grpSpPr>
        <p:sp>
          <p:nvSpPr>
            <p:cNvPr id="36919" name="Rectangle 37"/>
            <p:cNvSpPr>
              <a:spLocks noChangeArrowheads="1"/>
            </p:cNvSpPr>
            <p:nvPr/>
          </p:nvSpPr>
          <p:spPr bwMode="auto">
            <a:xfrm>
              <a:off x="1226" y="1547"/>
              <a:ext cx="4464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20" name="Rectangle 38"/>
            <p:cNvSpPr>
              <a:spLocks noChangeArrowheads="1"/>
            </p:cNvSpPr>
            <p:nvPr/>
          </p:nvSpPr>
          <p:spPr bwMode="auto">
            <a:xfrm>
              <a:off x="1274" y="1595"/>
              <a:ext cx="4368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292100" algn="l"/>
                  <a:tab pos="762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292100" algn="l"/>
                  <a:tab pos="762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292100" algn="l"/>
                  <a:tab pos="762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= 1: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1.1.	Move a single disc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2.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&gt; 1: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2.1.	Let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be the remaining pole, other than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2.2.	</a:t>
              </a:r>
              <a:r>
                <a:rPr lang="en-US" altLang="en-US" sz="2000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Move a tower of (</a:t>
              </a:r>
              <a:r>
                <a:rPr lang="en-US" altLang="en-US" sz="2000" i="1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–1) discs from </a:t>
              </a:r>
              <a:r>
                <a:rPr lang="en-US" altLang="en-US" sz="2000" i="1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2.3.	Move a single disc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2.4.	Move a tower of (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–1) discs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3.	Terminate.</a:t>
              </a:r>
              <a:endParaRPr lang="en-GB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21" name="Rectangle 39"/>
            <p:cNvSpPr>
              <a:spLocks noChangeArrowheads="1"/>
            </p:cNvSpPr>
            <p:nvPr/>
          </p:nvSpPr>
          <p:spPr bwMode="auto">
            <a:xfrm>
              <a:off x="2426" y="4043"/>
              <a:ext cx="4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source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36922" name="Rectangle 40"/>
            <p:cNvSpPr>
              <a:spLocks noChangeArrowheads="1"/>
            </p:cNvSpPr>
            <p:nvPr/>
          </p:nvSpPr>
          <p:spPr bwMode="auto">
            <a:xfrm>
              <a:off x="4250" y="3467"/>
              <a:ext cx="288" cy="96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23" name="Rectangle 41"/>
            <p:cNvSpPr>
              <a:spLocks noChangeArrowheads="1"/>
            </p:cNvSpPr>
            <p:nvPr/>
          </p:nvSpPr>
          <p:spPr bwMode="auto">
            <a:xfrm>
              <a:off x="4154" y="3659"/>
              <a:ext cx="480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24" name="Rectangle 42"/>
            <p:cNvSpPr>
              <a:spLocks noChangeArrowheads="1"/>
            </p:cNvSpPr>
            <p:nvPr/>
          </p:nvSpPr>
          <p:spPr bwMode="auto">
            <a:xfrm>
              <a:off x="4058" y="3851"/>
              <a:ext cx="672" cy="9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25" name="Rectangle 43"/>
            <p:cNvSpPr>
              <a:spLocks noChangeArrowheads="1"/>
            </p:cNvSpPr>
            <p:nvPr/>
          </p:nvSpPr>
          <p:spPr bwMode="auto">
            <a:xfrm>
              <a:off x="4106" y="3755"/>
              <a:ext cx="57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26" name="Rectangle 44"/>
            <p:cNvSpPr>
              <a:spLocks noChangeArrowheads="1"/>
            </p:cNvSpPr>
            <p:nvPr/>
          </p:nvSpPr>
          <p:spPr bwMode="auto">
            <a:xfrm>
              <a:off x="4202" y="3563"/>
              <a:ext cx="384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27" name="Rectangle 45"/>
            <p:cNvSpPr>
              <a:spLocks noChangeArrowheads="1"/>
            </p:cNvSpPr>
            <p:nvPr/>
          </p:nvSpPr>
          <p:spPr bwMode="auto">
            <a:xfrm>
              <a:off x="3482" y="3227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28" name="Rectangle 46"/>
            <p:cNvSpPr>
              <a:spLocks noChangeArrowheads="1"/>
            </p:cNvSpPr>
            <p:nvPr/>
          </p:nvSpPr>
          <p:spPr bwMode="auto">
            <a:xfrm>
              <a:off x="4346" y="3227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29" name="Rectangle 47"/>
            <p:cNvSpPr>
              <a:spLocks noChangeArrowheads="1"/>
            </p:cNvSpPr>
            <p:nvPr/>
          </p:nvSpPr>
          <p:spPr bwMode="auto">
            <a:xfrm>
              <a:off x="3296" y="4043"/>
              <a:ext cx="4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dest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36930" name="Rectangle 48"/>
            <p:cNvSpPr>
              <a:spLocks noChangeArrowheads="1"/>
            </p:cNvSpPr>
            <p:nvPr/>
          </p:nvSpPr>
          <p:spPr bwMode="auto">
            <a:xfrm>
              <a:off x="4166" y="4043"/>
              <a:ext cx="4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spare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36931" name="Rectangle 49"/>
            <p:cNvSpPr>
              <a:spLocks noChangeArrowheads="1"/>
            </p:cNvSpPr>
            <p:nvPr/>
          </p:nvSpPr>
          <p:spPr bwMode="auto">
            <a:xfrm>
              <a:off x="2282" y="3851"/>
              <a:ext cx="768" cy="9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32" name="Rectangle 50"/>
            <p:cNvSpPr>
              <a:spLocks noChangeArrowheads="1"/>
            </p:cNvSpPr>
            <p:nvPr/>
          </p:nvSpPr>
          <p:spPr bwMode="auto">
            <a:xfrm>
              <a:off x="2618" y="3227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33" name="Rectangle 51"/>
            <p:cNvSpPr>
              <a:spLocks noChangeArrowheads="1"/>
            </p:cNvSpPr>
            <p:nvPr/>
          </p:nvSpPr>
          <p:spPr bwMode="auto">
            <a:xfrm>
              <a:off x="2186" y="3947"/>
              <a:ext cx="2688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" name="Group 103"/>
          <p:cNvGrpSpPr>
            <a:grpSpLocks/>
          </p:cNvGrpSpPr>
          <p:nvPr/>
        </p:nvGrpSpPr>
        <p:grpSpPr bwMode="auto">
          <a:xfrm>
            <a:off x="917575" y="2183740"/>
            <a:ext cx="7086600" cy="4343400"/>
            <a:chOff x="1226" y="1646"/>
            <a:chExt cx="4464" cy="2736"/>
          </a:xfrm>
        </p:grpSpPr>
        <p:sp>
          <p:nvSpPr>
            <p:cNvPr id="36904" name="Rectangle 53"/>
            <p:cNvSpPr>
              <a:spLocks noChangeArrowheads="1"/>
            </p:cNvSpPr>
            <p:nvPr/>
          </p:nvSpPr>
          <p:spPr bwMode="auto">
            <a:xfrm>
              <a:off x="1226" y="1646"/>
              <a:ext cx="4464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05" name="Rectangle 54"/>
            <p:cNvSpPr>
              <a:spLocks noChangeArrowheads="1"/>
            </p:cNvSpPr>
            <p:nvPr/>
          </p:nvSpPr>
          <p:spPr bwMode="auto">
            <a:xfrm>
              <a:off x="1274" y="1694"/>
              <a:ext cx="4368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292100" algn="l"/>
                  <a:tab pos="762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292100" algn="l"/>
                  <a:tab pos="762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292100" algn="l"/>
                  <a:tab pos="762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= 1: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1.1.	Move a single disc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2.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&gt; 1: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2.1.	Let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be the remaining pole, other than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2.2.	Move a tower of (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–1) discs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2.3.	</a:t>
              </a:r>
              <a:r>
                <a:rPr lang="en-US" altLang="en-US" sz="2000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Move a single disc from </a:t>
              </a:r>
              <a:r>
                <a:rPr lang="en-US" altLang="en-US" sz="2000" i="1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2.4.	Move a tower of (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–1) discs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3.	Terminate.</a:t>
              </a:r>
              <a:endParaRPr lang="en-GB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06" name="Rectangle 55"/>
            <p:cNvSpPr>
              <a:spLocks noChangeArrowheads="1"/>
            </p:cNvSpPr>
            <p:nvPr/>
          </p:nvSpPr>
          <p:spPr bwMode="auto">
            <a:xfrm>
              <a:off x="2426" y="4142"/>
              <a:ext cx="4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source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36907" name="Rectangle 56"/>
            <p:cNvSpPr>
              <a:spLocks noChangeArrowheads="1"/>
            </p:cNvSpPr>
            <p:nvPr/>
          </p:nvSpPr>
          <p:spPr bwMode="auto">
            <a:xfrm>
              <a:off x="4250" y="3566"/>
              <a:ext cx="288" cy="96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08" name="Rectangle 57"/>
            <p:cNvSpPr>
              <a:spLocks noChangeArrowheads="1"/>
            </p:cNvSpPr>
            <p:nvPr/>
          </p:nvSpPr>
          <p:spPr bwMode="auto">
            <a:xfrm>
              <a:off x="4154" y="3758"/>
              <a:ext cx="480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09" name="Rectangle 58"/>
            <p:cNvSpPr>
              <a:spLocks noChangeArrowheads="1"/>
            </p:cNvSpPr>
            <p:nvPr/>
          </p:nvSpPr>
          <p:spPr bwMode="auto">
            <a:xfrm>
              <a:off x="4058" y="3950"/>
              <a:ext cx="672" cy="9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10" name="Rectangle 59"/>
            <p:cNvSpPr>
              <a:spLocks noChangeArrowheads="1"/>
            </p:cNvSpPr>
            <p:nvPr/>
          </p:nvSpPr>
          <p:spPr bwMode="auto">
            <a:xfrm>
              <a:off x="4106" y="3854"/>
              <a:ext cx="57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11" name="Rectangle 60"/>
            <p:cNvSpPr>
              <a:spLocks noChangeArrowheads="1"/>
            </p:cNvSpPr>
            <p:nvPr/>
          </p:nvSpPr>
          <p:spPr bwMode="auto">
            <a:xfrm>
              <a:off x="4202" y="3662"/>
              <a:ext cx="384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12" name="Rectangle 61"/>
            <p:cNvSpPr>
              <a:spLocks noChangeArrowheads="1"/>
            </p:cNvSpPr>
            <p:nvPr/>
          </p:nvSpPr>
          <p:spPr bwMode="auto">
            <a:xfrm>
              <a:off x="2618" y="3326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13" name="Rectangle 62"/>
            <p:cNvSpPr>
              <a:spLocks noChangeArrowheads="1"/>
            </p:cNvSpPr>
            <p:nvPr/>
          </p:nvSpPr>
          <p:spPr bwMode="auto">
            <a:xfrm>
              <a:off x="4346" y="3326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14" name="Rectangle 63"/>
            <p:cNvSpPr>
              <a:spLocks noChangeArrowheads="1"/>
            </p:cNvSpPr>
            <p:nvPr/>
          </p:nvSpPr>
          <p:spPr bwMode="auto">
            <a:xfrm>
              <a:off x="3296" y="4142"/>
              <a:ext cx="4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dest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36915" name="Rectangle 64"/>
            <p:cNvSpPr>
              <a:spLocks noChangeArrowheads="1"/>
            </p:cNvSpPr>
            <p:nvPr/>
          </p:nvSpPr>
          <p:spPr bwMode="auto">
            <a:xfrm>
              <a:off x="4166" y="4142"/>
              <a:ext cx="4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spare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36916" name="Rectangle 65"/>
            <p:cNvSpPr>
              <a:spLocks noChangeArrowheads="1"/>
            </p:cNvSpPr>
            <p:nvPr/>
          </p:nvSpPr>
          <p:spPr bwMode="auto">
            <a:xfrm>
              <a:off x="3146" y="3950"/>
              <a:ext cx="768" cy="9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17" name="Rectangle 66"/>
            <p:cNvSpPr>
              <a:spLocks noChangeArrowheads="1"/>
            </p:cNvSpPr>
            <p:nvPr/>
          </p:nvSpPr>
          <p:spPr bwMode="auto">
            <a:xfrm>
              <a:off x="3482" y="3326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18" name="Rectangle 67"/>
            <p:cNvSpPr>
              <a:spLocks noChangeArrowheads="1"/>
            </p:cNvSpPr>
            <p:nvPr/>
          </p:nvSpPr>
          <p:spPr bwMode="auto">
            <a:xfrm>
              <a:off x="2186" y="4046"/>
              <a:ext cx="2688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" name="Group 102"/>
          <p:cNvGrpSpPr>
            <a:grpSpLocks/>
          </p:cNvGrpSpPr>
          <p:nvPr/>
        </p:nvGrpSpPr>
        <p:grpSpPr bwMode="auto">
          <a:xfrm>
            <a:off x="920750" y="2183740"/>
            <a:ext cx="7086600" cy="4343400"/>
            <a:chOff x="1226" y="1737"/>
            <a:chExt cx="4464" cy="2736"/>
          </a:xfrm>
        </p:grpSpPr>
        <p:sp>
          <p:nvSpPr>
            <p:cNvPr id="36889" name="Rectangle 69"/>
            <p:cNvSpPr>
              <a:spLocks noChangeArrowheads="1"/>
            </p:cNvSpPr>
            <p:nvPr/>
          </p:nvSpPr>
          <p:spPr bwMode="auto">
            <a:xfrm>
              <a:off x="1226" y="1737"/>
              <a:ext cx="4464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890" name="Rectangle 70"/>
            <p:cNvSpPr>
              <a:spLocks noChangeArrowheads="1"/>
            </p:cNvSpPr>
            <p:nvPr/>
          </p:nvSpPr>
          <p:spPr bwMode="auto">
            <a:xfrm>
              <a:off x="1274" y="1785"/>
              <a:ext cx="4368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292100" algn="l"/>
                  <a:tab pos="762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292100" algn="l"/>
                  <a:tab pos="762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292100" algn="l"/>
                  <a:tab pos="762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= 1: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1.1.	Move a single disc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2.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&gt; 1: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2.1.	Let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be the remaining pole, other than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2.2.	Move a tower of (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–1) discs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2.3.	Move a single disc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2.4.	</a:t>
              </a:r>
              <a:r>
                <a:rPr lang="en-US" altLang="en-US" sz="2000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Move a tower of (</a:t>
              </a:r>
              <a:r>
                <a:rPr lang="en-US" altLang="en-US" sz="2000" i="1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–1) discs from </a:t>
              </a:r>
              <a:r>
                <a:rPr lang="en-US" altLang="en-US" sz="2000" i="1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solidFill>
                    <a:srgbClr val="FF505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3.	Terminate.</a:t>
              </a:r>
              <a:endParaRPr lang="en-GB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91" name="Rectangle 71"/>
            <p:cNvSpPr>
              <a:spLocks noChangeArrowheads="1"/>
            </p:cNvSpPr>
            <p:nvPr/>
          </p:nvSpPr>
          <p:spPr bwMode="auto">
            <a:xfrm>
              <a:off x="2426" y="4233"/>
              <a:ext cx="4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source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36892" name="Rectangle 72"/>
            <p:cNvSpPr>
              <a:spLocks noChangeArrowheads="1"/>
            </p:cNvSpPr>
            <p:nvPr/>
          </p:nvSpPr>
          <p:spPr bwMode="auto">
            <a:xfrm>
              <a:off x="3386" y="3561"/>
              <a:ext cx="288" cy="96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893" name="Rectangle 73"/>
            <p:cNvSpPr>
              <a:spLocks noChangeArrowheads="1"/>
            </p:cNvSpPr>
            <p:nvPr/>
          </p:nvSpPr>
          <p:spPr bwMode="auto">
            <a:xfrm>
              <a:off x="3290" y="3753"/>
              <a:ext cx="480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894" name="Rectangle 74"/>
            <p:cNvSpPr>
              <a:spLocks noChangeArrowheads="1"/>
            </p:cNvSpPr>
            <p:nvPr/>
          </p:nvSpPr>
          <p:spPr bwMode="auto">
            <a:xfrm>
              <a:off x="3194" y="3945"/>
              <a:ext cx="672" cy="9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895" name="Rectangle 75"/>
            <p:cNvSpPr>
              <a:spLocks noChangeArrowheads="1"/>
            </p:cNvSpPr>
            <p:nvPr/>
          </p:nvSpPr>
          <p:spPr bwMode="auto">
            <a:xfrm>
              <a:off x="3242" y="3849"/>
              <a:ext cx="57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896" name="Rectangle 76"/>
            <p:cNvSpPr>
              <a:spLocks noChangeArrowheads="1"/>
            </p:cNvSpPr>
            <p:nvPr/>
          </p:nvSpPr>
          <p:spPr bwMode="auto">
            <a:xfrm>
              <a:off x="3338" y="3657"/>
              <a:ext cx="384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897" name="Rectangle 77"/>
            <p:cNvSpPr>
              <a:spLocks noChangeArrowheads="1"/>
            </p:cNvSpPr>
            <p:nvPr/>
          </p:nvSpPr>
          <p:spPr bwMode="auto">
            <a:xfrm>
              <a:off x="2618" y="3417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898" name="Rectangle 78"/>
            <p:cNvSpPr>
              <a:spLocks noChangeArrowheads="1"/>
            </p:cNvSpPr>
            <p:nvPr/>
          </p:nvSpPr>
          <p:spPr bwMode="auto">
            <a:xfrm>
              <a:off x="4346" y="3417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899" name="Rectangle 79"/>
            <p:cNvSpPr>
              <a:spLocks noChangeArrowheads="1"/>
            </p:cNvSpPr>
            <p:nvPr/>
          </p:nvSpPr>
          <p:spPr bwMode="auto">
            <a:xfrm>
              <a:off x="3296" y="4233"/>
              <a:ext cx="4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dest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36900" name="Rectangle 80"/>
            <p:cNvSpPr>
              <a:spLocks noChangeArrowheads="1"/>
            </p:cNvSpPr>
            <p:nvPr/>
          </p:nvSpPr>
          <p:spPr bwMode="auto">
            <a:xfrm>
              <a:off x="4166" y="4233"/>
              <a:ext cx="4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spare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36901" name="Rectangle 81"/>
            <p:cNvSpPr>
              <a:spLocks noChangeArrowheads="1"/>
            </p:cNvSpPr>
            <p:nvPr/>
          </p:nvSpPr>
          <p:spPr bwMode="auto">
            <a:xfrm>
              <a:off x="3146" y="4041"/>
              <a:ext cx="768" cy="9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02" name="Rectangle 82"/>
            <p:cNvSpPr>
              <a:spLocks noChangeArrowheads="1"/>
            </p:cNvSpPr>
            <p:nvPr/>
          </p:nvSpPr>
          <p:spPr bwMode="auto">
            <a:xfrm>
              <a:off x="3482" y="3417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903" name="Rectangle 83"/>
            <p:cNvSpPr>
              <a:spLocks noChangeArrowheads="1"/>
            </p:cNvSpPr>
            <p:nvPr/>
          </p:nvSpPr>
          <p:spPr bwMode="auto">
            <a:xfrm>
              <a:off x="2186" y="4137"/>
              <a:ext cx="2688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7" name="Group 101"/>
          <p:cNvGrpSpPr>
            <a:grpSpLocks/>
          </p:cNvGrpSpPr>
          <p:nvPr/>
        </p:nvGrpSpPr>
        <p:grpSpPr bwMode="auto">
          <a:xfrm>
            <a:off x="920750" y="2183740"/>
            <a:ext cx="7086600" cy="4343400"/>
            <a:chOff x="1226" y="1805"/>
            <a:chExt cx="4464" cy="2736"/>
          </a:xfrm>
        </p:grpSpPr>
        <p:sp>
          <p:nvSpPr>
            <p:cNvPr id="36874" name="Rectangle 85"/>
            <p:cNvSpPr>
              <a:spLocks noChangeArrowheads="1"/>
            </p:cNvSpPr>
            <p:nvPr/>
          </p:nvSpPr>
          <p:spPr bwMode="auto">
            <a:xfrm>
              <a:off x="1226" y="1805"/>
              <a:ext cx="4464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875" name="Rectangle 86"/>
            <p:cNvSpPr>
              <a:spLocks noChangeArrowheads="1"/>
            </p:cNvSpPr>
            <p:nvPr/>
          </p:nvSpPr>
          <p:spPr bwMode="auto">
            <a:xfrm>
              <a:off x="1274" y="1853"/>
              <a:ext cx="4368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292100" algn="l"/>
                  <a:tab pos="762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292100" algn="l"/>
                  <a:tab pos="762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292100" algn="l"/>
                  <a:tab pos="762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= 1: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1.1.	Move a single disc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2.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&gt; 1: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2.1.	Let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be the remaining pole, other than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2.2.	Move a tower of (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–1) discs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2.3.	Move a single disc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2.4.	Move a tower of (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–1) discs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3.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Terminate.</a:t>
              </a:r>
              <a:endParaRPr lang="en-GB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76" name="Rectangle 87"/>
            <p:cNvSpPr>
              <a:spLocks noChangeArrowheads="1"/>
            </p:cNvSpPr>
            <p:nvPr/>
          </p:nvSpPr>
          <p:spPr bwMode="auto">
            <a:xfrm>
              <a:off x="2426" y="4301"/>
              <a:ext cx="4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source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36877" name="Rectangle 88"/>
            <p:cNvSpPr>
              <a:spLocks noChangeArrowheads="1"/>
            </p:cNvSpPr>
            <p:nvPr/>
          </p:nvSpPr>
          <p:spPr bwMode="auto">
            <a:xfrm>
              <a:off x="3386" y="3629"/>
              <a:ext cx="288" cy="96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878" name="Rectangle 89"/>
            <p:cNvSpPr>
              <a:spLocks noChangeArrowheads="1"/>
            </p:cNvSpPr>
            <p:nvPr/>
          </p:nvSpPr>
          <p:spPr bwMode="auto">
            <a:xfrm>
              <a:off x="3290" y="3821"/>
              <a:ext cx="480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879" name="Rectangle 90"/>
            <p:cNvSpPr>
              <a:spLocks noChangeArrowheads="1"/>
            </p:cNvSpPr>
            <p:nvPr/>
          </p:nvSpPr>
          <p:spPr bwMode="auto">
            <a:xfrm>
              <a:off x="3194" y="4013"/>
              <a:ext cx="672" cy="9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880" name="Rectangle 91"/>
            <p:cNvSpPr>
              <a:spLocks noChangeArrowheads="1"/>
            </p:cNvSpPr>
            <p:nvPr/>
          </p:nvSpPr>
          <p:spPr bwMode="auto">
            <a:xfrm>
              <a:off x="3242" y="3917"/>
              <a:ext cx="57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881" name="Rectangle 92"/>
            <p:cNvSpPr>
              <a:spLocks noChangeArrowheads="1"/>
            </p:cNvSpPr>
            <p:nvPr/>
          </p:nvSpPr>
          <p:spPr bwMode="auto">
            <a:xfrm>
              <a:off x="3338" y="3725"/>
              <a:ext cx="384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882" name="Rectangle 93"/>
            <p:cNvSpPr>
              <a:spLocks noChangeArrowheads="1"/>
            </p:cNvSpPr>
            <p:nvPr/>
          </p:nvSpPr>
          <p:spPr bwMode="auto">
            <a:xfrm>
              <a:off x="2618" y="3485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883" name="Rectangle 94"/>
            <p:cNvSpPr>
              <a:spLocks noChangeArrowheads="1"/>
            </p:cNvSpPr>
            <p:nvPr/>
          </p:nvSpPr>
          <p:spPr bwMode="auto">
            <a:xfrm>
              <a:off x="4346" y="3485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884" name="Rectangle 95"/>
            <p:cNvSpPr>
              <a:spLocks noChangeArrowheads="1"/>
            </p:cNvSpPr>
            <p:nvPr/>
          </p:nvSpPr>
          <p:spPr bwMode="auto">
            <a:xfrm>
              <a:off x="3296" y="4301"/>
              <a:ext cx="4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dest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36885" name="Rectangle 96"/>
            <p:cNvSpPr>
              <a:spLocks noChangeArrowheads="1"/>
            </p:cNvSpPr>
            <p:nvPr/>
          </p:nvSpPr>
          <p:spPr bwMode="auto">
            <a:xfrm>
              <a:off x="4166" y="4301"/>
              <a:ext cx="4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spare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36886" name="Rectangle 97"/>
            <p:cNvSpPr>
              <a:spLocks noChangeArrowheads="1"/>
            </p:cNvSpPr>
            <p:nvPr/>
          </p:nvSpPr>
          <p:spPr bwMode="auto">
            <a:xfrm>
              <a:off x="3146" y="4109"/>
              <a:ext cx="768" cy="9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887" name="Rectangle 98"/>
            <p:cNvSpPr>
              <a:spLocks noChangeArrowheads="1"/>
            </p:cNvSpPr>
            <p:nvPr/>
          </p:nvSpPr>
          <p:spPr bwMode="auto">
            <a:xfrm>
              <a:off x="3482" y="3485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6888" name="Rectangle 99"/>
            <p:cNvSpPr>
              <a:spLocks noChangeArrowheads="1"/>
            </p:cNvSpPr>
            <p:nvPr/>
          </p:nvSpPr>
          <p:spPr bwMode="auto">
            <a:xfrm>
              <a:off x="2186" y="4205"/>
              <a:ext cx="2688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68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Towers of Hanoi </a:t>
            </a:r>
            <a:r>
              <a:rPr lang="en-US" altLang="en-US" sz="3200" i="1" dirty="0" smtClean="0">
                <a:cs typeface="Times New Roman" pitchFamily="18" charset="0"/>
              </a:rPr>
              <a:t>(5)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3687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Animation (with 6 discs):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Towers of Hanoi </a:t>
            </a:r>
            <a:r>
              <a:rPr lang="en-US" altLang="en-US" sz="3200" i="1" dirty="0" smtClean="0">
                <a:cs typeface="Times New Roman" pitchFamily="18" charset="0"/>
              </a:rPr>
              <a:t>(6)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5384800" algn="l"/>
              </a:tabLst>
            </a:pPr>
            <a:r>
              <a:rPr lang="en-US" altLang="en-US" smtClean="0">
                <a:cs typeface="Times New Roman" pitchFamily="18" charset="0"/>
              </a:rPr>
              <a:t>Analysis (counting moves):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5384800" algn="l"/>
              </a:tabLst>
            </a:pPr>
            <a:r>
              <a:rPr lang="en-US" altLang="en-US" smtClean="0">
                <a:cs typeface="Times New Roman" pitchFamily="18" charset="0"/>
              </a:rPr>
              <a:t>	Let the total no. of moves required to move a tower of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 discs be </a:t>
            </a:r>
            <a:r>
              <a:rPr lang="en-US" altLang="en-US" i="1" smtClean="0">
                <a:cs typeface="Times New Roman" pitchFamily="18" charset="0"/>
              </a:rPr>
              <a:t>moves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). Then: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5384800" algn="l"/>
              </a:tabLst>
            </a:pPr>
            <a:r>
              <a:rPr lang="en-US" altLang="en-US" i="1" smtClean="0">
                <a:cs typeface="Times New Roman" pitchFamily="18" charset="0"/>
              </a:rPr>
              <a:t>		moves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)  =  1	if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 = 1</a:t>
            </a:r>
            <a:br>
              <a:rPr lang="en-US" altLang="en-US" smtClean="0">
                <a:cs typeface="Times New Roman" pitchFamily="18" charset="0"/>
              </a:rPr>
            </a:br>
            <a:r>
              <a:rPr lang="en-US" altLang="en-US" smtClean="0">
                <a:cs typeface="Times New Roman" pitchFamily="18" charset="0"/>
              </a:rPr>
              <a:t>	</a:t>
            </a:r>
            <a:r>
              <a:rPr lang="en-US" altLang="en-US" i="1" smtClean="0">
                <a:cs typeface="Times New Roman" pitchFamily="18" charset="0"/>
              </a:rPr>
              <a:t>moves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)  =  1 + 2 </a:t>
            </a:r>
            <a:r>
              <a:rPr lang="en-US" altLang="en-US" i="1" smtClean="0">
                <a:cs typeface="Times New Roman" pitchFamily="18" charset="0"/>
              </a:rPr>
              <a:t>moves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–1)	if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 &gt; 1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5384800" algn="l"/>
              </a:tabLst>
            </a:pPr>
            <a:r>
              <a:rPr lang="en-US" altLang="en-US" smtClean="0">
                <a:cs typeface="Times New Roman" pitchFamily="18" charset="0"/>
              </a:rPr>
              <a:t>	Solution: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5384800" algn="l"/>
              </a:tabLst>
            </a:pPr>
            <a:r>
              <a:rPr lang="en-US" altLang="en-US" i="1" smtClean="0">
                <a:cs typeface="Times New Roman" pitchFamily="18" charset="0"/>
              </a:rPr>
              <a:t>		moves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)  =  2</a:t>
            </a:r>
            <a:r>
              <a:rPr lang="en-US" altLang="en-US" i="1" baseline="30000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 – 1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5384800" algn="l"/>
              </a:tabLst>
            </a:pPr>
            <a:r>
              <a:rPr lang="en-US" altLang="en-US" smtClean="0">
                <a:cs typeface="Times New Roman" pitchFamily="18" charset="0"/>
              </a:rPr>
              <a:t>	Time complexity is </a:t>
            </a:r>
            <a:r>
              <a:rPr lang="en-US" altLang="en-US" i="1" smtClean="0">
                <a:cs typeface="Times New Roman" pitchFamily="18" charset="0"/>
              </a:rPr>
              <a:t>O</a:t>
            </a:r>
            <a:r>
              <a:rPr lang="en-US" altLang="en-US" smtClean="0">
                <a:cs typeface="Times New Roman" pitchFamily="18" charset="0"/>
              </a:rPr>
              <a:t>(2</a:t>
            </a:r>
            <a:r>
              <a:rPr lang="en-US" altLang="en-US" i="1" baseline="30000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chemeClr val="accent1">
                    <a:lumMod val="75000"/>
                  </a:schemeClr>
                </a:solidFill>
              </a:rPr>
              <a:t>Remedial </a:t>
            </a:r>
            <a:r>
              <a:rPr lang="en-US" alt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maths</a:t>
            </a:r>
            <a:r>
              <a:rPr lang="en-US" altLang="en-US" sz="2800" dirty="0" smtClean="0">
                <a:solidFill>
                  <a:schemeClr val="accent1">
                    <a:lumMod val="75000"/>
                  </a:schemeClr>
                </a:solidFill>
              </a:rPr>
              <a:t>: logarithms </a:t>
            </a:r>
            <a:r>
              <a:rPr lang="en-US" altLang="en-US" sz="2800" i="1" dirty="0" smtClean="0">
                <a:solidFill>
                  <a:schemeClr val="accent1">
                    <a:lumMod val="75000"/>
                  </a:schemeClr>
                </a:solidFill>
              </a:rPr>
              <a:t>(1)</a:t>
            </a:r>
            <a:endParaRPr lang="en-GB" altLang="en-US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1879600" algn="r"/>
                <a:tab pos="2159000" algn="ctr"/>
                <a:tab pos="2425700" algn="l"/>
              </a:tabLst>
            </a:pPr>
            <a:r>
              <a:rPr lang="en-US" altLang="en-US" dirty="0" smtClean="0"/>
              <a:t>Consider a positive number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. Then the </a:t>
            </a:r>
            <a:r>
              <a:rPr lang="en-US" altLang="en-US" b="1" dirty="0" smtClean="0"/>
              <a:t>logarithm of </a:t>
            </a:r>
            <a:r>
              <a:rPr lang="en-US" altLang="en-US" b="1" i="1" dirty="0" smtClean="0"/>
              <a:t>y</a:t>
            </a:r>
            <a:r>
              <a:rPr lang="en-US" altLang="en-US" b="1" dirty="0" smtClean="0"/>
              <a:t> to the base 2</a:t>
            </a:r>
            <a:r>
              <a:rPr lang="en-US" altLang="en-US" dirty="0" smtClean="0"/>
              <a:t> (written </a:t>
            </a:r>
            <a:r>
              <a:rPr lang="en-US" altLang="en-US" b="1" dirty="0" smtClean="0"/>
              <a:t>log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/>
              <a:t> </a:t>
            </a:r>
            <a:r>
              <a:rPr lang="en-US" altLang="en-US" b="1" i="1" dirty="0" smtClean="0"/>
              <a:t>y</a:t>
            </a:r>
            <a:r>
              <a:rPr lang="en-US" altLang="en-US" dirty="0" smtClean="0"/>
              <a:t>) is the number of copies of 2 that must be multiplied together to equal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.</a:t>
            </a:r>
          </a:p>
          <a:p>
            <a:pPr eaLnBrk="1" hangingPunct="1">
              <a:tabLst>
                <a:tab pos="1879600" algn="r"/>
                <a:tab pos="2159000" algn="ctr"/>
                <a:tab pos="2425700" algn="l"/>
              </a:tabLst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is a power of 2, 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is an integer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1879600" algn="r"/>
                <a:tab pos="2159000" algn="ctr"/>
                <a:tab pos="2425700" algn="l"/>
              </a:tabLst>
            </a:pPr>
            <a:r>
              <a:rPr lang="en-US" altLang="en-US" sz="2000" dirty="0" smtClean="0"/>
              <a:t>	E.g.:	log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1	=	0</a:t>
            </a:r>
            <a:br>
              <a:rPr lang="en-US" altLang="en-US" sz="2000" dirty="0" smtClean="0"/>
            </a:br>
            <a:r>
              <a:rPr lang="en-US" altLang="en-US" sz="2000" dirty="0" smtClean="0"/>
              <a:t>	log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2	=	1</a:t>
            </a:r>
            <a:br>
              <a:rPr lang="en-US" altLang="en-US" sz="2000" dirty="0" smtClean="0"/>
            </a:br>
            <a:r>
              <a:rPr lang="en-US" altLang="en-US" sz="2000" dirty="0" smtClean="0"/>
              <a:t>	log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4	=	2</a:t>
            </a:r>
            <a:br>
              <a:rPr lang="en-US" altLang="en-US" sz="2000" dirty="0" smtClean="0"/>
            </a:br>
            <a:r>
              <a:rPr lang="en-US" altLang="en-US" sz="2000" dirty="0" smtClean="0"/>
              <a:t>	log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8	=	3</a:t>
            </a:r>
          </a:p>
        </p:txBody>
      </p:sp>
      <p:sp>
        <p:nvSpPr>
          <p:cNvPr id="375812" name="AutoShape 4"/>
          <p:cNvSpPr>
            <a:spLocks/>
          </p:cNvSpPr>
          <p:nvPr/>
        </p:nvSpPr>
        <p:spPr bwMode="auto">
          <a:xfrm>
            <a:off x="5143872" y="3326606"/>
            <a:ext cx="2195513" cy="252413"/>
          </a:xfrm>
          <a:prstGeom prst="callout1">
            <a:avLst>
              <a:gd name="adj1" fmla="val 45282"/>
              <a:gd name="adj2" fmla="val -3472"/>
              <a:gd name="adj3" fmla="val 45282"/>
              <a:gd name="adj4" fmla="val -5929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/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since 2</a:t>
            </a:r>
            <a:r>
              <a:rPr lang="en-US" altLang="en-US" sz="1800" baseline="30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= 1</a:t>
            </a:r>
          </a:p>
        </p:txBody>
      </p:sp>
      <p:sp>
        <p:nvSpPr>
          <p:cNvPr id="375813" name="AutoShape 5"/>
          <p:cNvSpPr>
            <a:spLocks/>
          </p:cNvSpPr>
          <p:nvPr/>
        </p:nvSpPr>
        <p:spPr bwMode="auto">
          <a:xfrm>
            <a:off x="5143871" y="3610152"/>
            <a:ext cx="2195513" cy="252412"/>
          </a:xfrm>
          <a:prstGeom prst="callout1">
            <a:avLst>
              <a:gd name="adj1" fmla="val 45282"/>
              <a:gd name="adj2" fmla="val -3472"/>
              <a:gd name="adj3" fmla="val 45282"/>
              <a:gd name="adj4" fmla="val -5929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since 2</a:t>
            </a:r>
            <a:r>
              <a:rPr lang="en-US" altLang="en-US" sz="1800" baseline="30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= 2</a:t>
            </a:r>
          </a:p>
        </p:txBody>
      </p:sp>
      <p:sp>
        <p:nvSpPr>
          <p:cNvPr id="375814" name="AutoShape 6"/>
          <p:cNvSpPr>
            <a:spLocks/>
          </p:cNvSpPr>
          <p:nvPr/>
        </p:nvSpPr>
        <p:spPr bwMode="auto">
          <a:xfrm>
            <a:off x="5122635" y="3919229"/>
            <a:ext cx="2195513" cy="252413"/>
          </a:xfrm>
          <a:prstGeom prst="callout1">
            <a:avLst>
              <a:gd name="adj1" fmla="val 45282"/>
              <a:gd name="adj2" fmla="val -3472"/>
              <a:gd name="adj3" fmla="val 45282"/>
              <a:gd name="adj4" fmla="val -5929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since 2</a:t>
            </a:r>
            <a:r>
              <a:rPr lang="en-US" altLang="en-US" sz="1800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= 2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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2 = 4</a:t>
            </a:r>
          </a:p>
        </p:txBody>
      </p:sp>
      <p:sp>
        <p:nvSpPr>
          <p:cNvPr id="375815" name="AutoShape 7"/>
          <p:cNvSpPr>
            <a:spLocks/>
          </p:cNvSpPr>
          <p:nvPr/>
        </p:nvSpPr>
        <p:spPr bwMode="auto">
          <a:xfrm>
            <a:off x="5122634" y="4241006"/>
            <a:ext cx="2195513" cy="252412"/>
          </a:xfrm>
          <a:prstGeom prst="callout1">
            <a:avLst>
              <a:gd name="adj1" fmla="val 45282"/>
              <a:gd name="adj2" fmla="val -3472"/>
              <a:gd name="adj3" fmla="val 45282"/>
              <a:gd name="adj4" fmla="val -5929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since 2</a:t>
            </a:r>
            <a:r>
              <a:rPr lang="en-US" altLang="en-US" sz="1800" baseline="30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= 2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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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2 = 8</a:t>
            </a:r>
          </a:p>
        </p:txBody>
      </p:sp>
      <p:sp>
        <p:nvSpPr>
          <p:cNvPr id="375816" name="Rectangle 8"/>
          <p:cNvSpPr>
            <a:spLocks noChangeArrowheads="1"/>
          </p:cNvSpPr>
          <p:nvPr/>
        </p:nvSpPr>
        <p:spPr bwMode="auto">
          <a:xfrm>
            <a:off x="762000" y="4953000"/>
            <a:ext cx="72374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tabLst>
                <a:tab pos="1879600" algn="r"/>
                <a:tab pos="2159000" algn="ctr"/>
                <a:tab pos="24257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1879600" algn="r"/>
                <a:tab pos="2159000" algn="ctr"/>
                <a:tab pos="24257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tabLst>
                <a:tab pos="1879600" algn="r"/>
                <a:tab pos="2159000" algn="ctr"/>
                <a:tab pos="2425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1879600" algn="r"/>
                <a:tab pos="2159000" algn="ctr"/>
                <a:tab pos="24257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tabLst>
                <a:tab pos="1879600" algn="r"/>
                <a:tab pos="2159000" algn="ctr"/>
                <a:tab pos="24257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879600" algn="r"/>
                <a:tab pos="2159000" algn="ctr"/>
                <a:tab pos="24257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879600" algn="r"/>
                <a:tab pos="2159000" algn="ctr"/>
                <a:tab pos="24257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879600" algn="r"/>
                <a:tab pos="2159000" algn="ctr"/>
                <a:tab pos="24257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879600" algn="r"/>
                <a:tab pos="2159000" algn="ctr"/>
                <a:tab pos="24257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If </a:t>
            </a:r>
            <a:r>
              <a:rPr lang="en-US" altLang="en-US" sz="2000" i="1" dirty="0"/>
              <a:t>y</a:t>
            </a:r>
            <a:r>
              <a:rPr lang="en-US" altLang="en-US" sz="2000" dirty="0"/>
              <a:t> is not a power of 2, 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</a:t>
            </a:r>
            <a:r>
              <a:rPr lang="en-US" altLang="en-US" sz="2000" i="1" dirty="0"/>
              <a:t>y</a:t>
            </a:r>
            <a:r>
              <a:rPr lang="en-US" altLang="en-US" sz="2000" dirty="0"/>
              <a:t> is a real number: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/>
              <a:t>	E.g.:	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5	</a:t>
            </a:r>
            <a:r>
              <a:rPr lang="en-US" altLang="en-US" sz="2000" dirty="0">
                <a:sym typeface="Symbol" pitchFamily="18" charset="2"/>
              </a:rPr>
              <a:t></a:t>
            </a:r>
            <a:r>
              <a:rPr lang="en-US" altLang="en-US" sz="2000" dirty="0"/>
              <a:t>	2.32</a:t>
            </a:r>
            <a:br>
              <a:rPr lang="en-US" altLang="en-US" sz="2000" dirty="0"/>
            </a:br>
            <a:r>
              <a:rPr lang="en-US" altLang="en-US" sz="2000" dirty="0"/>
              <a:t>	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7	</a:t>
            </a:r>
            <a:r>
              <a:rPr lang="en-US" altLang="en-US" sz="2000" dirty="0">
                <a:sym typeface="Symbol" pitchFamily="18" charset="2"/>
              </a:rPr>
              <a:t></a:t>
            </a:r>
            <a:r>
              <a:rPr lang="en-US" altLang="en-US" sz="2000" dirty="0"/>
              <a:t>	2.81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 animBg="1"/>
      <p:bldP spid="375813" grpId="0" animBg="1"/>
      <p:bldP spid="375814" grpId="0" animBg="1"/>
      <p:bldP spid="375815" grpId="0" animBg="1"/>
      <p:bldP spid="3758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chemeClr val="accent1">
                    <a:lumMod val="75000"/>
                  </a:schemeClr>
                </a:solidFill>
              </a:rPr>
              <a:t>Remedial </a:t>
            </a:r>
            <a:r>
              <a:rPr lang="en-US" alt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maths</a:t>
            </a:r>
            <a:r>
              <a:rPr lang="en-US" altLang="en-US" sz="2800" dirty="0" smtClean="0">
                <a:solidFill>
                  <a:schemeClr val="accent1">
                    <a:lumMod val="75000"/>
                  </a:schemeClr>
                </a:solidFill>
              </a:rPr>
              <a:t>: logarithms </a:t>
            </a:r>
            <a:r>
              <a:rPr lang="en-US" altLang="en-US" sz="2800" i="1" dirty="0" smtClean="0">
                <a:solidFill>
                  <a:schemeClr val="accent1">
                    <a:lumMod val="75000"/>
                  </a:schemeClr>
                </a:solidFill>
              </a:rPr>
              <a:t>(2)</a:t>
            </a:r>
            <a:endParaRPr lang="en-GB" altLang="en-US" sz="28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1701800" algn="l"/>
                <a:tab pos="1968500" algn="l"/>
              </a:tabLst>
            </a:pPr>
            <a:r>
              <a:rPr lang="en-US" altLang="en-US" dirty="0" smtClean="0"/>
              <a:t>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(2</a:t>
            </a:r>
            <a:r>
              <a:rPr lang="en-US" altLang="en-US" i="1" baseline="30000" dirty="0" smtClean="0"/>
              <a:t>n</a:t>
            </a:r>
            <a:r>
              <a:rPr lang="en-US" altLang="en-US" dirty="0" smtClean="0"/>
              <a:t>)	=	</a:t>
            </a:r>
            <a:r>
              <a:rPr lang="en-US" altLang="en-US" i="1" dirty="0" smtClean="0"/>
              <a:t>n</a:t>
            </a:r>
            <a:endParaRPr lang="en-US" altLang="en-US" dirty="0" smtClean="0"/>
          </a:p>
          <a:p>
            <a:pPr eaLnBrk="1" hangingPunct="1">
              <a:tabLst>
                <a:tab pos="1701800" algn="l"/>
                <a:tab pos="1968500" algn="l"/>
              </a:tabLst>
            </a:pPr>
            <a:r>
              <a:rPr lang="en-US" altLang="en-US" dirty="0" smtClean="0"/>
              <a:t>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)	=	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+ 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y</a:t>
            </a:r>
          </a:p>
        </p:txBody>
      </p:sp>
      <p:sp>
        <p:nvSpPr>
          <p:cNvPr id="376837" name="AutoShape 5"/>
          <p:cNvSpPr>
            <a:spLocks/>
          </p:cNvSpPr>
          <p:nvPr/>
        </p:nvSpPr>
        <p:spPr bwMode="auto">
          <a:xfrm>
            <a:off x="4419600" y="2563813"/>
            <a:ext cx="3168650" cy="288925"/>
          </a:xfrm>
          <a:prstGeom prst="callout1">
            <a:avLst>
              <a:gd name="adj1" fmla="val 39560"/>
              <a:gd name="adj2" fmla="val -2403"/>
              <a:gd name="adj3" fmla="val -33519"/>
              <a:gd name="adj4" fmla="val -1407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no. of 2s multiplied to make 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6838" name="AutoShape 6"/>
          <p:cNvSpPr>
            <a:spLocks/>
          </p:cNvSpPr>
          <p:nvPr/>
        </p:nvSpPr>
        <p:spPr bwMode="auto">
          <a:xfrm>
            <a:off x="4114800" y="3049877"/>
            <a:ext cx="3168650" cy="288925"/>
          </a:xfrm>
          <a:prstGeom prst="callout1">
            <a:avLst>
              <a:gd name="adj1" fmla="val 39560"/>
              <a:gd name="adj2" fmla="val -2403"/>
              <a:gd name="adj3" fmla="val -178569"/>
              <a:gd name="adj4" fmla="val -41333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no. of 2s multiplied to make 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6839" name="AutoShape 7"/>
          <p:cNvSpPr>
            <a:spLocks/>
          </p:cNvSpPr>
          <p:nvPr/>
        </p:nvSpPr>
        <p:spPr bwMode="auto">
          <a:xfrm>
            <a:off x="3871210" y="3338308"/>
            <a:ext cx="3168650" cy="288925"/>
          </a:xfrm>
          <a:prstGeom prst="callout1">
            <a:avLst>
              <a:gd name="adj1" fmla="val 39560"/>
              <a:gd name="adj2" fmla="val -2403"/>
              <a:gd name="adj3" fmla="val -270880"/>
              <a:gd name="adj4" fmla="val -8141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no. of 2s multiplied to make 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</a:rPr>
              <a:t>x y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6840" name="Rectangle 8"/>
          <p:cNvSpPr>
            <a:spLocks noChangeArrowheads="1"/>
          </p:cNvSpPr>
          <p:nvPr/>
        </p:nvSpPr>
        <p:spPr bwMode="auto">
          <a:xfrm>
            <a:off x="409835" y="3814769"/>
            <a:ext cx="7200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tabLst>
                <a:tab pos="1701800" algn="l"/>
                <a:tab pos="1968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1701800" algn="l"/>
                <a:tab pos="1968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tabLst>
                <a:tab pos="1701800" algn="l"/>
                <a:tab pos="19685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1701800" algn="l"/>
                <a:tab pos="19685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tabLst>
                <a:tab pos="1701800" algn="l"/>
                <a:tab pos="19685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701800" algn="l"/>
                <a:tab pos="19685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701800" algn="l"/>
                <a:tab pos="19685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701800" algn="l"/>
                <a:tab pos="19685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701800" algn="l"/>
                <a:tab pos="19685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/>
              <a:t>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(</a:t>
            </a:r>
            <a:r>
              <a:rPr lang="en-US" altLang="en-US" sz="2000" i="1" dirty="0"/>
              <a:t>x</a:t>
            </a:r>
            <a:r>
              <a:rPr lang="en-US" altLang="en-US" sz="2000" dirty="0"/>
              <a:t>/</a:t>
            </a:r>
            <a:r>
              <a:rPr lang="en-US" altLang="en-US" sz="2000" i="1" dirty="0"/>
              <a:t>y</a:t>
            </a:r>
            <a:r>
              <a:rPr lang="en-US" altLang="en-US" sz="2000" dirty="0"/>
              <a:t>)	=	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</a:t>
            </a:r>
            <a:r>
              <a:rPr lang="en-US" altLang="en-US" sz="2000" i="1" dirty="0"/>
              <a:t>x</a:t>
            </a:r>
            <a:r>
              <a:rPr lang="en-US" altLang="en-US" sz="2000" dirty="0"/>
              <a:t> – 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</a:t>
            </a:r>
            <a:r>
              <a:rPr lang="en-US" altLang="en-US" sz="2000" i="1" dirty="0"/>
              <a:t>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2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7" grpId="0" animBg="1"/>
      <p:bldP spid="376838" grpId="0" animBg="1"/>
      <p:bldP spid="376839" grpId="0" animBg="1"/>
      <p:bldP spid="3768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chemeClr val="accent1">
                    <a:lumMod val="75000"/>
                  </a:schemeClr>
                </a:solidFill>
              </a:rPr>
              <a:t>Example: logarithms </a:t>
            </a:r>
            <a:r>
              <a:rPr lang="en-US" altLang="en-US" sz="2800" i="1" dirty="0" smtClean="0">
                <a:solidFill>
                  <a:schemeClr val="accent1">
                    <a:lumMod val="75000"/>
                  </a:schemeClr>
                </a:solidFill>
              </a:rPr>
              <a:t>(1)</a:t>
            </a:r>
            <a:endParaRPr lang="en-GB" altLang="en-US" sz="28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tabLst>
                <a:tab pos="990600" algn="l"/>
                <a:tab pos="3594100" algn="l"/>
              </a:tabLst>
            </a:pPr>
            <a:r>
              <a:rPr lang="en-US" altLang="en-US" dirty="0" smtClean="0"/>
              <a:t>How many times must we halve the value of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(discarding any remainders) to reach 1?</a:t>
            </a:r>
          </a:p>
          <a:p>
            <a:pPr eaLnBrk="1" hangingPunct="1">
              <a:tabLst>
                <a:tab pos="990600" algn="l"/>
                <a:tab pos="3594100" algn="l"/>
              </a:tabLst>
            </a:pPr>
            <a:r>
              <a:rPr lang="en-US" altLang="en-US" dirty="0" smtClean="0"/>
              <a:t>Suppose that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is a power of 2: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990600" algn="l"/>
                <a:tab pos="3594100" algn="l"/>
              </a:tabLst>
            </a:pPr>
            <a:r>
              <a:rPr lang="en-US" altLang="en-US" sz="2000" dirty="0" smtClean="0"/>
              <a:t>	E.g.:	8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4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2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1	(8 must be halved 3 times)</a:t>
            </a:r>
            <a:br>
              <a:rPr lang="en-US" altLang="en-US" sz="2000" dirty="0" smtClean="0"/>
            </a:br>
            <a:r>
              <a:rPr lang="en-US" altLang="en-US" sz="2000" dirty="0" smtClean="0"/>
              <a:t>	16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8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4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2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1	(16 must be halved 4 times)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990600" algn="l"/>
                <a:tab pos="3594100" algn="l"/>
              </a:tabLst>
            </a:pPr>
            <a:r>
              <a:rPr lang="en-US" altLang="en-US" dirty="0" smtClean="0"/>
              <a:t>	If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= 2</a:t>
            </a:r>
            <a:r>
              <a:rPr lang="en-US" altLang="en-US" i="1" baseline="25000" dirty="0" smtClean="0"/>
              <a:t>k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must be halved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times.</a:t>
            </a:r>
          </a:p>
          <a:p>
            <a:pPr eaLnBrk="1" hangingPunct="1">
              <a:tabLst>
                <a:tab pos="990600" algn="l"/>
                <a:tab pos="3594100" algn="l"/>
              </a:tabLst>
            </a:pPr>
            <a:r>
              <a:rPr lang="en-US" altLang="en-US" dirty="0" smtClean="0"/>
              <a:t>Suppose that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is not a power of 2: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990600" algn="l"/>
                <a:tab pos="3594100" algn="l"/>
              </a:tabLst>
            </a:pPr>
            <a:r>
              <a:rPr lang="en-US" altLang="en-US" sz="2000" dirty="0" smtClean="0"/>
              <a:t>	E.g.:	9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4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2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1	(9 must be halved 3 times)</a:t>
            </a:r>
            <a:br>
              <a:rPr lang="en-US" altLang="en-US" sz="2000" dirty="0" smtClean="0"/>
            </a:br>
            <a:r>
              <a:rPr lang="en-US" altLang="en-US" sz="2000" dirty="0" smtClean="0"/>
              <a:t>	15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7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3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1	(15 must be halved 3 times)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990600" algn="l"/>
                <a:tab pos="3594100" algn="l"/>
              </a:tabLst>
            </a:pPr>
            <a:endParaRPr lang="en-US" altLang="en-US" sz="2000" dirty="0" smtClean="0"/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990600" algn="l"/>
                <a:tab pos="3594100" algn="l"/>
              </a:tabLst>
            </a:pPr>
            <a:r>
              <a:rPr lang="en-US" altLang="en-US" dirty="0" smtClean="0"/>
              <a:t>	If 2</a:t>
            </a:r>
            <a:r>
              <a:rPr lang="en-US" altLang="en-US" i="1" baseline="25000" dirty="0" smtClean="0"/>
              <a:t>k</a:t>
            </a:r>
            <a:r>
              <a:rPr lang="en-US" altLang="en-US" dirty="0" smtClean="0"/>
              <a:t> &lt;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&lt; 2</a:t>
            </a:r>
            <a:r>
              <a:rPr lang="en-US" altLang="en-US" i="1" baseline="25000" dirty="0" smtClean="0"/>
              <a:t>k</a:t>
            </a:r>
            <a:r>
              <a:rPr lang="en-US" altLang="en-US" baseline="25000" dirty="0" smtClean="0"/>
              <a:t>+1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must be halved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times.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chemeClr val="accent1">
                    <a:lumMod val="75000"/>
                  </a:schemeClr>
                </a:solidFill>
              </a:rPr>
              <a:t>Example: logarithms </a:t>
            </a:r>
            <a:r>
              <a:rPr lang="en-US" altLang="en-US" sz="2800" i="1" dirty="0" smtClean="0">
                <a:solidFill>
                  <a:schemeClr val="accent1">
                    <a:lumMod val="75000"/>
                  </a:schemeClr>
                </a:solidFill>
              </a:rPr>
              <a:t>(2)</a:t>
            </a:r>
            <a:endParaRPr lang="en-GB" altLang="en-US" sz="28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In general,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must be halved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times to reach 1 if: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dirty="0" smtClean="0"/>
              <a:t>		2</a:t>
            </a:r>
            <a:r>
              <a:rPr lang="en-US" altLang="en-US" i="1" baseline="25000" dirty="0" smtClean="0"/>
              <a:t>k</a:t>
            </a:r>
            <a:r>
              <a:rPr lang="en-US" altLang="en-US" dirty="0" smtClean="0"/>
              <a:t>  </a:t>
            </a:r>
            <a:r>
              <a:rPr lang="en-US" altLang="en-US" dirty="0" smtClean="0">
                <a:latin typeface="Symbol" pitchFamily="18" charset="2"/>
                <a:sym typeface="Symbol" pitchFamily="18" charset="2"/>
              </a:rPr>
              <a:t> 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 </a:t>
            </a:r>
            <a:r>
              <a:rPr lang="en-US" altLang="en-US" dirty="0" smtClean="0"/>
              <a:t> &lt;  2</a:t>
            </a:r>
            <a:r>
              <a:rPr lang="en-US" altLang="en-US" i="1" baseline="25000" dirty="0" smtClean="0"/>
              <a:t>k</a:t>
            </a:r>
            <a:r>
              <a:rPr lang="en-US" altLang="en-US" baseline="25000" dirty="0" smtClean="0"/>
              <a:t>+1</a:t>
            </a:r>
            <a:endParaRPr lang="en-US" altLang="en-US" dirty="0" smtClean="0"/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dirty="0" smtClean="0"/>
              <a:t>	i.e.,	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(2</a:t>
            </a:r>
            <a:r>
              <a:rPr lang="en-US" altLang="en-US" i="1" baseline="25000" dirty="0" smtClean="0"/>
              <a:t>k</a:t>
            </a:r>
            <a:r>
              <a:rPr lang="en-US" altLang="en-US" dirty="0" smtClean="0"/>
              <a:t>)  </a:t>
            </a:r>
            <a:r>
              <a:rPr lang="en-US" altLang="en-US" dirty="0" smtClean="0">
                <a:latin typeface="Symbol" pitchFamily="18" charset="2"/>
                <a:sym typeface="Symbol" pitchFamily="18" charset="2"/>
              </a:rPr>
              <a:t></a:t>
            </a:r>
            <a:r>
              <a:rPr lang="en-US" altLang="en-US" dirty="0" smtClean="0"/>
              <a:t>  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 </a:t>
            </a:r>
            <a:r>
              <a:rPr lang="en-US" altLang="en-US" dirty="0" smtClean="0"/>
              <a:t> &lt;  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(2</a:t>
            </a:r>
            <a:r>
              <a:rPr lang="en-US" altLang="en-US" i="1" baseline="25000" dirty="0" smtClean="0"/>
              <a:t>k</a:t>
            </a:r>
            <a:r>
              <a:rPr lang="en-US" altLang="en-US" baseline="25000" dirty="0" smtClean="0"/>
              <a:t>+1</a:t>
            </a:r>
            <a:r>
              <a:rPr lang="en-US" altLang="en-US" dirty="0" smtClean="0"/>
              <a:t>)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dirty="0" smtClean="0"/>
              <a:t>	i.e.,	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 </a:t>
            </a:r>
            <a:r>
              <a:rPr lang="en-US" altLang="en-US" dirty="0" smtClean="0">
                <a:latin typeface="Symbol" pitchFamily="18" charset="2"/>
                <a:sym typeface="Symbol" pitchFamily="18" charset="2"/>
              </a:rPr>
              <a:t> </a:t>
            </a:r>
            <a:r>
              <a:rPr lang="en-US" altLang="en-US" dirty="0" smtClean="0"/>
              <a:t> 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 &lt; 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+1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dirty="0" smtClean="0"/>
              <a:t>	i.e.,	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 =  floor(log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</a:t>
            </a:r>
          </a:p>
        </p:txBody>
      </p:sp>
      <p:sp>
        <p:nvSpPr>
          <p:cNvPr id="378884" name="AutoShape 4"/>
          <p:cNvSpPr>
            <a:spLocks/>
          </p:cNvSpPr>
          <p:nvPr/>
        </p:nvSpPr>
        <p:spPr bwMode="auto">
          <a:xfrm>
            <a:off x="6051550" y="2590800"/>
            <a:ext cx="1547813" cy="471488"/>
          </a:xfrm>
          <a:prstGeom prst="callout1">
            <a:avLst>
              <a:gd name="adj1" fmla="val 24241"/>
              <a:gd name="adj2" fmla="val -4921"/>
              <a:gd name="adj3" fmla="val 32662"/>
              <a:gd name="adj4" fmla="val -34255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taking logs on all sides</a:t>
            </a:r>
          </a:p>
        </p:txBody>
      </p:sp>
      <p:sp>
        <p:nvSpPr>
          <p:cNvPr id="378887" name="AutoShape 7"/>
          <p:cNvSpPr>
            <a:spLocks/>
          </p:cNvSpPr>
          <p:nvPr/>
        </p:nvSpPr>
        <p:spPr bwMode="auto">
          <a:xfrm>
            <a:off x="4953000" y="3177381"/>
            <a:ext cx="2197100" cy="287338"/>
          </a:xfrm>
          <a:prstGeom prst="callout1">
            <a:avLst>
              <a:gd name="adj1" fmla="val 39778"/>
              <a:gd name="adj2" fmla="val -3468"/>
              <a:gd name="adj3" fmla="val 16023"/>
              <a:gd name="adj4" fmla="val -61634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applying log</a:t>
            </a:r>
            <a:r>
              <a:rPr lang="en-US" altLang="en-US" sz="18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(2</a:t>
            </a:r>
            <a:r>
              <a:rPr lang="en-US" altLang="en-US" sz="1800" i="1" baseline="300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) = 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378886" name="Rectangle 6"/>
          <p:cNvSpPr>
            <a:spLocks noChangeArrowheads="1"/>
          </p:cNvSpPr>
          <p:nvPr/>
        </p:nvSpPr>
        <p:spPr bwMode="auto">
          <a:xfrm>
            <a:off x="685800" y="4495800"/>
            <a:ext cx="7200900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/>
              <a:t>Conclusion: </a:t>
            </a:r>
            <a:r>
              <a:rPr lang="en-US" altLang="en-US" sz="2000" i="1" dirty="0"/>
              <a:t>n</a:t>
            </a:r>
            <a:r>
              <a:rPr lang="en-US" altLang="en-US" sz="2000" dirty="0"/>
              <a:t> must be halved floor(log</a:t>
            </a:r>
            <a:r>
              <a:rPr lang="en-US" altLang="en-US" sz="2000" baseline="-25000" dirty="0"/>
              <a:t>2</a:t>
            </a:r>
            <a:r>
              <a:rPr lang="en-US" altLang="en-US" sz="2000" i="1" dirty="0"/>
              <a:t>n</a:t>
            </a:r>
            <a:r>
              <a:rPr lang="en-US" altLang="en-US" sz="2000" dirty="0"/>
              <a:t>) times to reach 1.</a:t>
            </a:r>
          </a:p>
        </p:txBody>
      </p:sp>
      <p:sp>
        <p:nvSpPr>
          <p:cNvPr id="378888" name="AutoShape 8"/>
          <p:cNvSpPr>
            <a:spLocks/>
          </p:cNvSpPr>
          <p:nvPr/>
        </p:nvSpPr>
        <p:spPr bwMode="auto">
          <a:xfrm>
            <a:off x="4953000" y="3581400"/>
            <a:ext cx="2197100" cy="720725"/>
          </a:xfrm>
          <a:prstGeom prst="callout1">
            <a:avLst>
              <a:gd name="adj1" fmla="val 15861"/>
              <a:gd name="adj2" fmla="val -3468"/>
              <a:gd name="adj3" fmla="val 14759"/>
              <a:gd name="adj4" fmla="val -70306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floor(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) is the largest integer not greater than 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378889" name="Rectangle 9"/>
          <p:cNvSpPr>
            <a:spLocks noChangeArrowheads="1"/>
          </p:cNvSpPr>
          <p:nvPr/>
        </p:nvSpPr>
        <p:spPr bwMode="auto">
          <a:xfrm>
            <a:off x="685800" y="5168900"/>
            <a:ext cx="72009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/>
              <a:t>Corollary: </a:t>
            </a:r>
            <a:r>
              <a:rPr lang="en-US" altLang="en-US" sz="2000" i="1" dirty="0"/>
              <a:t>n</a:t>
            </a:r>
            <a:r>
              <a:rPr lang="en-US" altLang="en-US" sz="2000" dirty="0"/>
              <a:t> must be halved floor(log</a:t>
            </a:r>
            <a:r>
              <a:rPr lang="en-US" altLang="en-US" sz="2000" baseline="-25000" dirty="0"/>
              <a:t>2</a:t>
            </a:r>
            <a:r>
              <a:rPr lang="en-US" altLang="en-US" sz="2000" i="1" dirty="0"/>
              <a:t>n</a:t>
            </a:r>
            <a:r>
              <a:rPr lang="en-US" altLang="en-US" sz="2000" dirty="0"/>
              <a:t>)+1 times to reach 0.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1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4" grpId="0" animBg="1"/>
      <p:bldP spid="378887" grpId="0" animBg="1"/>
      <p:bldP spid="378886" grpId="0"/>
      <p:bldP spid="378888" grpId="0" animBg="1"/>
      <p:bldP spid="3788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Efficiency analysis</a:t>
            </a:r>
            <a:endParaRPr lang="en-GB" altLang="en-US" sz="32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Given a choice of algorithms to solve the same problem, which algorithm is “best”?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Given a particular algorithm: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How much </a:t>
            </a:r>
            <a:r>
              <a:rPr lang="en-US" altLang="en-US" b="1" smtClean="0"/>
              <a:t>time</a:t>
            </a:r>
            <a:r>
              <a:rPr lang="en-US" altLang="en-US" smtClean="0"/>
              <a:t> does it require?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How much </a:t>
            </a:r>
            <a:r>
              <a:rPr lang="en-US" altLang="en-US" b="1" smtClean="0"/>
              <a:t>space</a:t>
            </a:r>
            <a:r>
              <a:rPr lang="en-US" altLang="en-US" smtClean="0"/>
              <a:t> (memory) does it require?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Is it </a:t>
            </a:r>
            <a:r>
              <a:rPr lang="en-US" altLang="en-US" b="1" smtClean="0"/>
              <a:t>feasible</a:t>
            </a:r>
            <a:r>
              <a:rPr lang="en-US" altLang="en-US" smtClean="0"/>
              <a:t> to use it at all? </a:t>
            </a:r>
            <a:br>
              <a:rPr lang="en-US" altLang="en-US" smtClean="0"/>
            </a:br>
            <a:r>
              <a:rPr lang="en-US" altLang="en-US" smtClean="0"/>
              <a:t>In other words, is it efficient enough to be usable in practice?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 general, both time and space requirements depend on the algorithm’s input data (usually the </a:t>
            </a:r>
            <a:r>
              <a:rPr lang="en-US" altLang="en-US" i="1" smtClean="0"/>
              <a:t>size</a:t>
            </a:r>
            <a:r>
              <a:rPr lang="en-US" altLang="en-US" smtClean="0"/>
              <a:t> of the input data).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69081" y="1688308"/>
            <a:ext cx="7002463" cy="3759669"/>
            <a:chOff x="1727200" y="2068513"/>
            <a:chExt cx="7002463" cy="3759669"/>
          </a:xfrm>
        </p:grpSpPr>
        <p:sp>
          <p:nvSpPr>
            <p:cNvPr id="11282" name="Rectangle 39"/>
            <p:cNvSpPr>
              <a:spLocks noChangeArrowheads="1"/>
            </p:cNvSpPr>
            <p:nvPr/>
          </p:nvSpPr>
          <p:spPr bwMode="auto">
            <a:xfrm>
              <a:off x="2378075" y="2068513"/>
              <a:ext cx="1143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GB" altLang="en-US" sz="1800">
                <a:latin typeface="Times New Roman" pitchFamily="18" charset="0"/>
              </a:endParaRPr>
            </a:p>
          </p:txBody>
        </p:sp>
        <p:sp>
          <p:nvSpPr>
            <p:cNvPr id="11283" name="Rectangle 7"/>
            <p:cNvSpPr>
              <a:spLocks noChangeArrowheads="1"/>
            </p:cNvSpPr>
            <p:nvPr/>
          </p:nvSpPr>
          <p:spPr bwMode="auto">
            <a:xfrm>
              <a:off x="2700338" y="2209800"/>
              <a:ext cx="6029325" cy="30559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1284" name="Rectangle 8"/>
            <p:cNvSpPr>
              <a:spLocks noChangeArrowheads="1"/>
            </p:cNvSpPr>
            <p:nvPr/>
          </p:nvSpPr>
          <p:spPr bwMode="auto">
            <a:xfrm>
              <a:off x="4292600" y="5553545"/>
              <a:ext cx="28448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 dirty="0">
                  <a:solidFill>
                    <a:srgbClr val="000000"/>
                  </a:solidFill>
                </a:rPr>
                <a:t>n</a:t>
              </a:r>
              <a:r>
                <a:rPr lang="en-GB" altLang="en-US" sz="1800" dirty="0">
                  <a:solidFill>
                    <a:srgbClr val="000000"/>
                  </a:solidFill>
                </a:rPr>
                <a:t> (no. of items to be sorted)</a:t>
              </a:r>
              <a:endParaRPr lang="en-GB" altLang="en-US" sz="1800" dirty="0"/>
            </a:p>
          </p:txBody>
        </p:sp>
        <p:sp>
          <p:nvSpPr>
            <p:cNvPr id="11285" name="Rectangle 9"/>
            <p:cNvSpPr>
              <a:spLocks noChangeArrowheads="1"/>
            </p:cNvSpPr>
            <p:nvPr/>
          </p:nvSpPr>
          <p:spPr bwMode="auto">
            <a:xfrm>
              <a:off x="2378075" y="4322763"/>
              <a:ext cx="1270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</a:t>
              </a:r>
              <a:endParaRPr lang="en-GB" altLang="en-US" sz="1800"/>
            </a:p>
          </p:txBody>
        </p:sp>
        <p:sp>
          <p:nvSpPr>
            <p:cNvPr id="11286" name="Rectangle 10"/>
            <p:cNvSpPr>
              <a:spLocks noChangeArrowheads="1"/>
            </p:cNvSpPr>
            <p:nvPr/>
          </p:nvSpPr>
          <p:spPr bwMode="auto">
            <a:xfrm>
              <a:off x="2378075" y="3560763"/>
              <a:ext cx="1270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2</a:t>
              </a:r>
              <a:endParaRPr lang="en-GB" altLang="en-US" sz="1800"/>
            </a:p>
          </p:txBody>
        </p:sp>
        <p:sp>
          <p:nvSpPr>
            <p:cNvPr id="11287" name="Rectangle 11"/>
            <p:cNvSpPr>
              <a:spLocks noChangeArrowheads="1"/>
            </p:cNvSpPr>
            <p:nvPr/>
          </p:nvSpPr>
          <p:spPr bwMode="auto">
            <a:xfrm>
              <a:off x="2378075" y="2798763"/>
              <a:ext cx="1270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3</a:t>
              </a:r>
              <a:endParaRPr lang="en-GB" altLang="en-US" sz="1800"/>
            </a:p>
          </p:txBody>
        </p:sp>
        <p:sp>
          <p:nvSpPr>
            <p:cNvPr id="11288" name="Rectangle 12"/>
            <p:cNvSpPr>
              <a:spLocks noChangeArrowheads="1"/>
            </p:cNvSpPr>
            <p:nvPr/>
          </p:nvSpPr>
          <p:spPr bwMode="auto">
            <a:xfrm>
              <a:off x="1727200" y="3357563"/>
              <a:ext cx="522288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rgbClr val="000000"/>
                  </a:solidFill>
                </a:rPr>
                <a:t>time (</a:t>
              </a:r>
              <a:r>
                <a:rPr lang="en-GB" altLang="en-US" sz="1800" dirty="0" err="1">
                  <a:solidFill>
                    <a:srgbClr val="000000"/>
                  </a:solidFill>
                </a:rPr>
                <a:t>ms</a:t>
              </a:r>
              <a:r>
                <a:rPr lang="en-GB" altLang="en-US" sz="1800" dirty="0">
                  <a:solidFill>
                    <a:srgbClr val="000000"/>
                  </a:solidFill>
                </a:rPr>
                <a:t>)</a:t>
              </a:r>
              <a:endParaRPr lang="en-GB" altLang="en-US" sz="1800" dirty="0"/>
            </a:p>
          </p:txBody>
        </p:sp>
        <p:sp>
          <p:nvSpPr>
            <p:cNvPr id="11289" name="Rectangle 13"/>
            <p:cNvSpPr>
              <a:spLocks noChangeArrowheads="1"/>
            </p:cNvSpPr>
            <p:nvPr/>
          </p:nvSpPr>
          <p:spPr bwMode="auto">
            <a:xfrm>
              <a:off x="6446838" y="2303463"/>
              <a:ext cx="4572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Key:</a:t>
              </a:r>
              <a:endParaRPr lang="en-GB" altLang="en-US" sz="1800"/>
            </a:p>
          </p:txBody>
        </p:sp>
        <p:sp>
          <p:nvSpPr>
            <p:cNvPr id="11290" name="Rectangle 14"/>
            <p:cNvSpPr>
              <a:spLocks noChangeArrowheads="1"/>
            </p:cNvSpPr>
            <p:nvPr/>
          </p:nvSpPr>
          <p:spPr bwMode="auto">
            <a:xfrm>
              <a:off x="6450013" y="3189288"/>
              <a:ext cx="150813" cy="30003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1291" name="Rectangle 15"/>
            <p:cNvSpPr>
              <a:spLocks noChangeArrowheads="1"/>
            </p:cNvSpPr>
            <p:nvPr/>
          </p:nvSpPr>
          <p:spPr bwMode="auto">
            <a:xfrm>
              <a:off x="6672263" y="2760663"/>
              <a:ext cx="11557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algorithm A</a:t>
              </a:r>
              <a:endParaRPr lang="en-GB" altLang="en-US" sz="1800"/>
            </a:p>
          </p:txBody>
        </p:sp>
        <p:sp>
          <p:nvSpPr>
            <p:cNvPr id="11292" name="Rectangle 16"/>
            <p:cNvSpPr>
              <a:spLocks noChangeArrowheads="1"/>
            </p:cNvSpPr>
            <p:nvPr/>
          </p:nvSpPr>
          <p:spPr bwMode="auto">
            <a:xfrm>
              <a:off x="6450013" y="2741613"/>
              <a:ext cx="150813" cy="3000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1293" name="Rectangle 17"/>
            <p:cNvSpPr>
              <a:spLocks noChangeArrowheads="1"/>
            </p:cNvSpPr>
            <p:nvPr/>
          </p:nvSpPr>
          <p:spPr bwMode="auto">
            <a:xfrm>
              <a:off x="6672263" y="3205163"/>
              <a:ext cx="11557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algorithm B</a:t>
              </a:r>
              <a:endParaRPr lang="en-GB" altLang="en-US" sz="1800"/>
            </a:p>
          </p:txBody>
        </p:sp>
        <p:sp>
          <p:nvSpPr>
            <p:cNvPr id="11294" name="Rectangle 18"/>
            <p:cNvSpPr>
              <a:spLocks noChangeArrowheads="1"/>
            </p:cNvSpPr>
            <p:nvPr/>
          </p:nvSpPr>
          <p:spPr bwMode="auto">
            <a:xfrm>
              <a:off x="2339975" y="5146675"/>
              <a:ext cx="1270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0</a:t>
              </a:r>
              <a:endParaRPr lang="en-GB" altLang="en-US" sz="1800"/>
            </a:p>
          </p:txBody>
        </p:sp>
        <p:sp>
          <p:nvSpPr>
            <p:cNvPr id="11295" name="Line 19"/>
            <p:cNvSpPr>
              <a:spLocks noChangeShapeType="1"/>
            </p:cNvSpPr>
            <p:nvPr/>
          </p:nvSpPr>
          <p:spPr bwMode="auto">
            <a:xfrm>
              <a:off x="2606675" y="50847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6" name="Line 20"/>
            <p:cNvSpPr>
              <a:spLocks noChangeShapeType="1"/>
            </p:cNvSpPr>
            <p:nvPr/>
          </p:nvSpPr>
          <p:spPr bwMode="auto">
            <a:xfrm>
              <a:off x="2606675" y="49323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7" name="Line 21"/>
            <p:cNvSpPr>
              <a:spLocks noChangeShapeType="1"/>
            </p:cNvSpPr>
            <p:nvPr/>
          </p:nvSpPr>
          <p:spPr bwMode="auto">
            <a:xfrm>
              <a:off x="2606675" y="47799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8" name="Line 22"/>
            <p:cNvSpPr>
              <a:spLocks noChangeShapeType="1"/>
            </p:cNvSpPr>
            <p:nvPr/>
          </p:nvSpPr>
          <p:spPr bwMode="auto">
            <a:xfrm>
              <a:off x="2606675" y="46275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9" name="Line 23"/>
            <p:cNvSpPr>
              <a:spLocks noChangeShapeType="1"/>
            </p:cNvSpPr>
            <p:nvPr/>
          </p:nvSpPr>
          <p:spPr bwMode="auto">
            <a:xfrm>
              <a:off x="2606675" y="43227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0" name="Line 24"/>
            <p:cNvSpPr>
              <a:spLocks noChangeShapeType="1"/>
            </p:cNvSpPr>
            <p:nvPr/>
          </p:nvSpPr>
          <p:spPr bwMode="auto">
            <a:xfrm>
              <a:off x="2606675" y="41703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1" name="Line 25"/>
            <p:cNvSpPr>
              <a:spLocks noChangeShapeType="1"/>
            </p:cNvSpPr>
            <p:nvPr/>
          </p:nvSpPr>
          <p:spPr bwMode="auto">
            <a:xfrm>
              <a:off x="2606675" y="40179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2" name="Line 26"/>
            <p:cNvSpPr>
              <a:spLocks noChangeShapeType="1"/>
            </p:cNvSpPr>
            <p:nvPr/>
          </p:nvSpPr>
          <p:spPr bwMode="auto">
            <a:xfrm>
              <a:off x="2606675" y="38655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" name="Line 27"/>
            <p:cNvSpPr>
              <a:spLocks noChangeShapeType="1"/>
            </p:cNvSpPr>
            <p:nvPr/>
          </p:nvSpPr>
          <p:spPr bwMode="auto">
            <a:xfrm>
              <a:off x="2606675" y="35607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Line 28"/>
            <p:cNvSpPr>
              <a:spLocks noChangeShapeType="1"/>
            </p:cNvSpPr>
            <p:nvPr/>
          </p:nvSpPr>
          <p:spPr bwMode="auto">
            <a:xfrm>
              <a:off x="2606675" y="34083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Line 29"/>
            <p:cNvSpPr>
              <a:spLocks noChangeShapeType="1"/>
            </p:cNvSpPr>
            <p:nvPr/>
          </p:nvSpPr>
          <p:spPr bwMode="auto">
            <a:xfrm>
              <a:off x="2606675" y="32559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6" name="Line 30"/>
            <p:cNvSpPr>
              <a:spLocks noChangeShapeType="1"/>
            </p:cNvSpPr>
            <p:nvPr/>
          </p:nvSpPr>
          <p:spPr bwMode="auto">
            <a:xfrm>
              <a:off x="2606675" y="31035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7" name="Line 31"/>
            <p:cNvSpPr>
              <a:spLocks noChangeShapeType="1"/>
            </p:cNvSpPr>
            <p:nvPr/>
          </p:nvSpPr>
          <p:spPr bwMode="auto">
            <a:xfrm>
              <a:off x="2530475" y="4475163"/>
              <a:ext cx="1524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8" name="Line 32"/>
            <p:cNvSpPr>
              <a:spLocks noChangeShapeType="1"/>
            </p:cNvSpPr>
            <p:nvPr/>
          </p:nvSpPr>
          <p:spPr bwMode="auto">
            <a:xfrm>
              <a:off x="2530475" y="3713163"/>
              <a:ext cx="1524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9" name="Line 33"/>
            <p:cNvSpPr>
              <a:spLocks noChangeShapeType="1"/>
            </p:cNvSpPr>
            <p:nvPr/>
          </p:nvSpPr>
          <p:spPr bwMode="auto">
            <a:xfrm>
              <a:off x="2530475" y="2951163"/>
              <a:ext cx="1524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0" name="Line 34"/>
            <p:cNvSpPr>
              <a:spLocks noChangeShapeType="1"/>
            </p:cNvSpPr>
            <p:nvPr/>
          </p:nvSpPr>
          <p:spPr bwMode="auto">
            <a:xfrm>
              <a:off x="2606675" y="27987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1" name="Line 35"/>
            <p:cNvSpPr>
              <a:spLocks noChangeShapeType="1"/>
            </p:cNvSpPr>
            <p:nvPr/>
          </p:nvSpPr>
          <p:spPr bwMode="auto">
            <a:xfrm>
              <a:off x="2606675" y="26463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2" name="Line 36"/>
            <p:cNvSpPr>
              <a:spLocks noChangeShapeType="1"/>
            </p:cNvSpPr>
            <p:nvPr/>
          </p:nvSpPr>
          <p:spPr bwMode="auto">
            <a:xfrm>
              <a:off x="2605088" y="2530475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3" name="Line 37"/>
            <p:cNvSpPr>
              <a:spLocks noChangeShapeType="1"/>
            </p:cNvSpPr>
            <p:nvPr/>
          </p:nvSpPr>
          <p:spPr bwMode="auto">
            <a:xfrm>
              <a:off x="2605088" y="2378075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4" name="Line 66"/>
            <p:cNvSpPr>
              <a:spLocks noChangeShapeType="1"/>
            </p:cNvSpPr>
            <p:nvPr/>
          </p:nvSpPr>
          <p:spPr bwMode="auto">
            <a:xfrm>
              <a:off x="2547938" y="5264150"/>
              <a:ext cx="1524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1315" name="Group 57"/>
            <p:cNvGrpSpPr>
              <a:grpSpLocks/>
            </p:cNvGrpSpPr>
            <p:nvPr/>
          </p:nvGrpSpPr>
          <p:grpSpPr bwMode="auto">
            <a:xfrm>
              <a:off x="3132138" y="5037138"/>
              <a:ext cx="317500" cy="503237"/>
              <a:chOff x="1973" y="3166"/>
              <a:chExt cx="200" cy="317"/>
            </a:xfrm>
          </p:grpSpPr>
          <p:sp>
            <p:nvSpPr>
              <p:cNvPr id="11317" name="Rectangle 54"/>
              <p:cNvSpPr>
                <a:spLocks noChangeArrowheads="1"/>
              </p:cNvSpPr>
              <p:nvPr/>
            </p:nvSpPr>
            <p:spPr bwMode="auto">
              <a:xfrm>
                <a:off x="2013" y="3310"/>
                <a:ext cx="16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</a:rPr>
                  <a:t>10</a:t>
                </a:r>
                <a:endParaRPr lang="en-GB" altLang="en-US" sz="1800"/>
              </a:p>
            </p:txBody>
          </p:sp>
          <p:sp>
            <p:nvSpPr>
              <p:cNvPr id="11318" name="Rectangle 55"/>
              <p:cNvSpPr>
                <a:spLocks noChangeArrowheads="1"/>
              </p:cNvSpPr>
              <p:nvPr/>
            </p:nvSpPr>
            <p:spPr bwMode="auto">
              <a:xfrm>
                <a:off x="1973" y="321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319" name="Rectangle 56"/>
              <p:cNvSpPr>
                <a:spLocks noChangeArrowheads="1"/>
              </p:cNvSpPr>
              <p:nvPr/>
            </p:nvSpPr>
            <p:spPr bwMode="auto">
              <a:xfrm>
                <a:off x="2069" y="3166"/>
                <a:ext cx="96" cy="14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11316" name="Line 33"/>
            <p:cNvSpPr>
              <a:spLocks noChangeShapeType="1"/>
            </p:cNvSpPr>
            <p:nvPr/>
          </p:nvSpPr>
          <p:spPr bwMode="auto">
            <a:xfrm>
              <a:off x="2547392" y="2204864"/>
              <a:ext cx="1524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efficiency</a:t>
            </a:r>
            <a:endParaRPr lang="en-GB" altLang="en-US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269875" y="1323182"/>
            <a:ext cx="7620000" cy="505618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Hypothetical profile of two sorting algorithms:</a:t>
            </a: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562769" y="5715000"/>
            <a:ext cx="723741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/>
              <a:t>As </a:t>
            </a:r>
            <a:r>
              <a:rPr lang="en-US" altLang="en-US" sz="2000" i="1" dirty="0"/>
              <a:t>n</a:t>
            </a:r>
            <a:r>
              <a:rPr lang="en-US" altLang="en-US" sz="2000" dirty="0"/>
              <a:t> increases, A’s time requirement grows faster than B’s. So algorithm B is better!</a:t>
            </a:r>
          </a:p>
        </p:txBody>
      </p:sp>
      <p:grpSp>
        <p:nvGrpSpPr>
          <p:cNvPr id="11303" name="Group 58"/>
          <p:cNvGrpSpPr>
            <a:grpSpLocks/>
          </p:cNvGrpSpPr>
          <p:nvPr/>
        </p:nvGrpSpPr>
        <p:grpSpPr bwMode="auto">
          <a:xfrm>
            <a:off x="2080326" y="4265645"/>
            <a:ext cx="330200" cy="882650"/>
            <a:chOff x="2426" y="2926"/>
            <a:chExt cx="208" cy="556"/>
          </a:xfrm>
        </p:grpSpPr>
        <p:sp>
          <p:nvSpPr>
            <p:cNvPr id="11279" name="Rectangle 42"/>
            <p:cNvSpPr>
              <a:spLocks noChangeArrowheads="1"/>
            </p:cNvSpPr>
            <p:nvPr/>
          </p:nvSpPr>
          <p:spPr bwMode="auto">
            <a:xfrm>
              <a:off x="2474" y="3309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20</a:t>
              </a:r>
              <a:endParaRPr lang="en-GB" altLang="en-US" sz="1800"/>
            </a:p>
          </p:txBody>
        </p:sp>
        <p:sp>
          <p:nvSpPr>
            <p:cNvPr id="11280" name="Rectangle 43"/>
            <p:cNvSpPr>
              <a:spLocks noChangeArrowheads="1"/>
            </p:cNvSpPr>
            <p:nvPr/>
          </p:nvSpPr>
          <p:spPr bwMode="auto">
            <a:xfrm>
              <a:off x="2426" y="2926"/>
              <a:ext cx="96" cy="38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1281" name="Rectangle 44"/>
            <p:cNvSpPr>
              <a:spLocks noChangeArrowheads="1"/>
            </p:cNvSpPr>
            <p:nvPr/>
          </p:nvSpPr>
          <p:spPr bwMode="auto">
            <a:xfrm>
              <a:off x="2522" y="2974"/>
              <a:ext cx="96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304" name="Group 69"/>
          <p:cNvGrpSpPr>
            <a:grpSpLocks/>
          </p:cNvGrpSpPr>
          <p:nvPr/>
        </p:nvGrpSpPr>
        <p:grpSpPr bwMode="auto">
          <a:xfrm>
            <a:off x="2819400" y="3502729"/>
            <a:ext cx="304800" cy="1631950"/>
            <a:chOff x="2880" y="2453"/>
            <a:chExt cx="192" cy="1028"/>
          </a:xfrm>
        </p:grpSpPr>
        <p:sp>
          <p:nvSpPr>
            <p:cNvPr id="11276" name="Rectangle 46"/>
            <p:cNvSpPr>
              <a:spLocks noChangeArrowheads="1"/>
            </p:cNvSpPr>
            <p:nvPr/>
          </p:nvSpPr>
          <p:spPr bwMode="auto">
            <a:xfrm>
              <a:off x="2897" y="3308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rgbClr val="000000"/>
                  </a:solidFill>
                </a:rPr>
                <a:t>30</a:t>
              </a:r>
              <a:endParaRPr lang="en-GB" altLang="en-US" sz="1800" dirty="0"/>
            </a:p>
          </p:txBody>
        </p:sp>
        <p:sp>
          <p:nvSpPr>
            <p:cNvPr id="11277" name="Rectangle 47"/>
            <p:cNvSpPr>
              <a:spLocks noChangeArrowheads="1"/>
            </p:cNvSpPr>
            <p:nvPr/>
          </p:nvSpPr>
          <p:spPr bwMode="auto">
            <a:xfrm>
              <a:off x="2880" y="2453"/>
              <a:ext cx="96" cy="86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1278" name="Rectangle 48"/>
            <p:cNvSpPr>
              <a:spLocks noChangeArrowheads="1"/>
            </p:cNvSpPr>
            <p:nvPr/>
          </p:nvSpPr>
          <p:spPr bwMode="auto">
            <a:xfrm>
              <a:off x="2976" y="2741"/>
              <a:ext cx="96" cy="57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305" name="Group 70"/>
          <p:cNvGrpSpPr>
            <a:grpSpLocks/>
          </p:cNvGrpSpPr>
          <p:nvPr/>
        </p:nvGrpSpPr>
        <p:grpSpPr bwMode="auto">
          <a:xfrm>
            <a:off x="3505200" y="2440783"/>
            <a:ext cx="304800" cy="2698750"/>
            <a:chOff x="3334" y="1781"/>
            <a:chExt cx="192" cy="1700"/>
          </a:xfrm>
        </p:grpSpPr>
        <p:sp>
          <p:nvSpPr>
            <p:cNvPr id="11273" name="Rectangle 50"/>
            <p:cNvSpPr>
              <a:spLocks noChangeArrowheads="1"/>
            </p:cNvSpPr>
            <p:nvPr/>
          </p:nvSpPr>
          <p:spPr bwMode="auto">
            <a:xfrm>
              <a:off x="3341" y="3308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40</a:t>
              </a:r>
              <a:endParaRPr lang="en-GB" altLang="en-US" sz="1800"/>
            </a:p>
          </p:txBody>
        </p:sp>
        <p:sp>
          <p:nvSpPr>
            <p:cNvPr id="11274" name="Rectangle 51"/>
            <p:cNvSpPr>
              <a:spLocks noChangeArrowheads="1"/>
            </p:cNvSpPr>
            <p:nvPr/>
          </p:nvSpPr>
          <p:spPr bwMode="auto">
            <a:xfrm>
              <a:off x="3334" y="1781"/>
              <a:ext cx="96" cy="15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1275" name="Rectangle 52"/>
            <p:cNvSpPr>
              <a:spLocks noChangeArrowheads="1"/>
            </p:cNvSpPr>
            <p:nvPr/>
          </p:nvSpPr>
          <p:spPr bwMode="auto">
            <a:xfrm>
              <a:off x="3430" y="2501"/>
              <a:ext cx="96" cy="81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584</TotalTime>
  <Words>1466</Words>
  <Application>Microsoft Office PowerPoint</Application>
  <PresentationFormat>On-screen Show (4:3)</PresentationFormat>
  <Paragraphs>368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Clarity</vt:lpstr>
      <vt:lpstr> 2. Algorithms and Complexity</vt:lpstr>
      <vt:lpstr>Principles (1)</vt:lpstr>
      <vt:lpstr>Principles (2)</vt:lpstr>
      <vt:lpstr>Remedial maths: logarithms (1)</vt:lpstr>
      <vt:lpstr>Remedial maths: logarithms (2)</vt:lpstr>
      <vt:lpstr>Example: logarithms (1)</vt:lpstr>
      <vt:lpstr>Example: logarithms (2)</vt:lpstr>
      <vt:lpstr>Efficiency analysis</vt:lpstr>
      <vt:lpstr>Example: efficiency</vt:lpstr>
      <vt:lpstr>How should we measure time?</vt:lpstr>
      <vt:lpstr>Example: simple power algorithm (1)</vt:lpstr>
      <vt:lpstr>Example: simple power algorithm (2)</vt:lpstr>
      <vt:lpstr>Approximate efficiency analysis</vt:lpstr>
      <vt:lpstr>Example: smart power algorithm (1)</vt:lpstr>
      <vt:lpstr>Example: smart power algorithm (2)</vt:lpstr>
      <vt:lpstr>Example: power algorithms</vt:lpstr>
      <vt:lpstr>Complexity analysis</vt:lpstr>
      <vt:lpstr>Example: power algorithms complexity (1)</vt:lpstr>
      <vt:lpstr>Example: power algorithms complexity (2)</vt:lpstr>
      <vt:lpstr>Example: power algorithms complexity (3)</vt:lpstr>
      <vt:lpstr>O-notation (1)</vt:lpstr>
      <vt:lpstr>O-notation (2)</vt:lpstr>
      <vt:lpstr>Complexity: growth rates (1)</vt:lpstr>
      <vt:lpstr>Complexity: growth rates (2)</vt:lpstr>
      <vt:lpstr>Recursive algorithms</vt:lpstr>
      <vt:lpstr>When does recursion work?</vt:lpstr>
      <vt:lpstr>Examples:</vt:lpstr>
      <vt:lpstr>Example:  rendering integers (1) (One of the tutorial questions relates to this example, we will skip it here though)</vt:lpstr>
      <vt:lpstr>Example:  rendering integers (2)</vt:lpstr>
      <vt:lpstr>Example:  rendering integers (3)</vt:lpstr>
      <vt:lpstr>Example: Towers of Hanoi (1)</vt:lpstr>
      <vt:lpstr>Example: Towers of Hanoi (2)</vt:lpstr>
      <vt:lpstr>Example: Towers of Hanoi (3)</vt:lpstr>
      <vt:lpstr>Example: Towers of Hanoi (4)</vt:lpstr>
      <vt:lpstr>Example: Towers of Hanoi (5)</vt:lpstr>
      <vt:lpstr>Example: Towers of Hanoi (6)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Algorithms and Complexity</dc:title>
  <dc:creator>Alice</dc:creator>
  <cp:lastModifiedBy>Alice Miller</cp:lastModifiedBy>
  <cp:revision>21</cp:revision>
  <dcterms:created xsi:type="dcterms:W3CDTF">2006-08-16T00:00:00Z</dcterms:created>
  <dcterms:modified xsi:type="dcterms:W3CDTF">2017-01-10T11:45:30Z</dcterms:modified>
</cp:coreProperties>
</file>