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05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3B5863-BA30-4462-802D-AADA8556B56D}" type="datetimeFigureOut">
              <a:rPr lang="en-GB" smtClean="0"/>
              <a:t>25/01/2018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791EEA-6630-49F5-877B-B1898AB554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5499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D7268-A3F0-4E2C-9DCE-866E50B37E13}" type="datetime1">
              <a:rPr lang="en-US" smtClean="0"/>
              <a:t>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8916-4423-4EAF-8A93-E5D7FEB8B409}" type="datetime1">
              <a:rPr lang="en-US" smtClean="0"/>
              <a:t>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E4773-7922-47CF-A393-D4051ECE9E1D}" type="datetime1">
              <a:rPr lang="en-US" smtClean="0"/>
              <a:t>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6675" y="188913"/>
            <a:ext cx="6142038" cy="7191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547813" y="1700213"/>
            <a:ext cx="7197725" cy="4621212"/>
          </a:xfrm>
        </p:spPr>
        <p:txBody>
          <a:bodyPr/>
          <a:lstStyle/>
          <a:p>
            <a:pPr lvl="0"/>
            <a:endParaRPr lang="en-GB" noProof="0" smtClean="0"/>
          </a:p>
        </p:txBody>
      </p:sp>
    </p:spTree>
    <p:extLst>
      <p:ext uri="{BB962C8B-B14F-4D97-AF65-F5344CB8AC3E}">
        <p14:creationId xmlns:p14="http://schemas.microsoft.com/office/powerpoint/2010/main" val="1263702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8E831-BF4D-48E6-9FF8-C91A7FBE1561}" type="datetime1">
              <a:rPr lang="en-US" smtClean="0"/>
              <a:t>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10CFC-7274-4A34-A11C-2FEF3D9DD926}" type="datetime1">
              <a:rPr lang="en-US" smtClean="0"/>
              <a:t>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C71F2-93B1-45E4-96AF-E25DA4A7CE3C}" type="datetime1">
              <a:rPr lang="en-US" smtClean="0"/>
              <a:t>1/25/2018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32843-7C70-47E9-941D-F9D5E354601B}" type="datetime1">
              <a:rPr lang="en-US" smtClean="0"/>
              <a:t>1/25/2018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8110A-3304-44A5-BE16-7DBAF8C1F7B4}" type="datetime1">
              <a:rPr lang="en-US" smtClean="0"/>
              <a:t>1/25/2018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BF7AF-2F5E-4EA0-AD43-5945584A2019}" type="datetime1">
              <a:rPr lang="en-US" smtClean="0"/>
              <a:t>1/25/2018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09C09-82E6-4F08-A270-C869B46C7283}" type="datetime1">
              <a:rPr lang="en-US" smtClean="0"/>
              <a:t>1/25/2018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24E74-52E7-494B-BEB0-F964DCAC8C53}" type="datetime1">
              <a:rPr lang="en-US" smtClean="0"/>
              <a:t>1/25/2018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1003E8A-F6D3-4AA8-860D-16ED678403C7}" type="datetime1">
              <a:rPr lang="en-US" smtClean="0"/>
              <a:t>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1371600"/>
            <a:ext cx="8280400" cy="889000"/>
          </a:xfrm>
        </p:spPr>
        <p:txBody>
          <a:bodyPr/>
          <a:lstStyle/>
          <a:p>
            <a:pPr algn="ctr" eaLnBrk="1" hangingPunct="1"/>
            <a:r>
              <a:rPr lang="en-GB" altLang="en-US" sz="3600" dirty="0" smtClean="0">
                <a:solidFill>
                  <a:schemeClr val="folHlink"/>
                </a:solidFill>
              </a:rPr>
              <a:t/>
            </a:r>
            <a:br>
              <a:rPr lang="en-GB" altLang="en-US" sz="3600" dirty="0" smtClean="0">
                <a:solidFill>
                  <a:schemeClr val="folHlink"/>
                </a:solidFill>
              </a:rPr>
            </a:br>
            <a:r>
              <a:rPr lang="en-GB" altLang="en-US" sz="3600" dirty="0" smtClean="0">
                <a:solidFill>
                  <a:schemeClr val="folHlink"/>
                </a:solidFill>
              </a:rPr>
              <a:t>4.  Linked-List Data Structures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19802" y="3581400"/>
            <a:ext cx="7959725" cy="3638550"/>
          </a:xfrm>
        </p:spPr>
        <p:txBody>
          <a:bodyPr/>
          <a:lstStyle/>
          <a:p>
            <a:pPr marL="360363" indent="-360363" eaLnBrk="1" hangingPunct="1">
              <a:buClr>
                <a:schemeClr val="bg1"/>
              </a:buClr>
              <a:buFont typeface="Wingdings" pitchFamily="2" charset="2"/>
              <a:buChar char="§"/>
            </a:pPr>
            <a:r>
              <a:rPr lang="en-US" altLang="en-US" sz="2400" dirty="0" smtClean="0"/>
              <a:t>Linked-lists: singly-linked-lists, doubly-linked-lists</a:t>
            </a:r>
          </a:p>
          <a:p>
            <a:pPr marL="360363" indent="-360363" eaLnBrk="1" hangingPunct="1">
              <a:buClr>
                <a:schemeClr val="bg1"/>
              </a:buClr>
              <a:buFont typeface="Wingdings" pitchFamily="2" charset="2"/>
              <a:buChar char="§"/>
            </a:pPr>
            <a:r>
              <a:rPr lang="en-US" altLang="en-US" sz="2400" dirty="0" smtClean="0"/>
              <a:t>Insertion</a:t>
            </a:r>
          </a:p>
          <a:p>
            <a:pPr marL="360363" indent="-360363" eaLnBrk="1" hangingPunct="1">
              <a:buClr>
                <a:schemeClr val="bg1"/>
              </a:buClr>
              <a:buFont typeface="Wingdings" pitchFamily="2" charset="2"/>
              <a:buChar char="§"/>
            </a:pPr>
            <a:r>
              <a:rPr lang="en-US" altLang="en-US" sz="2400" dirty="0" smtClean="0"/>
              <a:t>Deletion</a:t>
            </a:r>
          </a:p>
          <a:p>
            <a:pPr marL="360363" indent="-360363" eaLnBrk="1" hangingPunct="1">
              <a:buClr>
                <a:schemeClr val="bg1"/>
              </a:buClr>
              <a:buFont typeface="Wingdings" pitchFamily="2" charset="2"/>
              <a:buChar char="§"/>
            </a:pPr>
            <a:r>
              <a:rPr lang="en-US" altLang="en-US" sz="2400" dirty="0" smtClean="0"/>
              <a:t>Searching</a:t>
            </a:r>
            <a:endParaRPr lang="en-GB" altLang="en-US" sz="2400" dirty="0" smtClean="0"/>
          </a:p>
        </p:txBody>
      </p:sp>
      <p:sp>
        <p:nvSpPr>
          <p:cNvPr id="3076" name="Rectangle 5"/>
          <p:cNvSpPr>
            <a:spLocks noChangeArrowheads="1"/>
          </p:cNvSpPr>
          <p:nvPr/>
        </p:nvSpPr>
        <p:spPr bwMode="auto">
          <a:xfrm>
            <a:off x="1908175" y="6380163"/>
            <a:ext cx="5256213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50000"/>
              </a:spcBef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5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50000"/>
              </a:spcBef>
              <a:buClr>
                <a:schemeClr val="bg2"/>
              </a:buClr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50000"/>
              </a:spcBef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50000"/>
              </a:spcBef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GB" altLang="en-US" sz="2000">
                <a:solidFill>
                  <a:schemeClr val="bg1"/>
                </a:solidFill>
                <a:cs typeface="Arial" charset="0"/>
              </a:rPr>
              <a:t>© 2008 David A Watt, University of Glasgow</a:t>
            </a:r>
          </a:p>
        </p:txBody>
      </p:sp>
      <p:sp>
        <p:nvSpPr>
          <p:cNvPr id="3077" name="Rectangle 6"/>
          <p:cNvSpPr>
            <a:spLocks noChangeArrowheads="1"/>
          </p:cNvSpPr>
          <p:nvPr/>
        </p:nvSpPr>
        <p:spPr bwMode="auto">
          <a:xfrm>
            <a:off x="4499665" y="465612"/>
            <a:ext cx="392588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50000"/>
              </a:spcBef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5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50000"/>
              </a:spcBef>
              <a:buClr>
                <a:schemeClr val="bg2"/>
              </a:buClr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50000"/>
              </a:spcBef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50000"/>
              </a:spcBef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buFont typeface="Wingdings" pitchFamily="2" charset="2"/>
              <a:buNone/>
            </a:pPr>
            <a:r>
              <a:rPr lang="en-GB" altLang="en-US" sz="2000" dirty="0">
                <a:solidFill>
                  <a:schemeClr val="tx2"/>
                </a:solidFill>
                <a:cs typeface="Arial" charset="0"/>
              </a:rPr>
              <a:t>Algorithms &amp; Data Structures (M)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762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 smtClean="0"/>
              <a:t>SLL insertion </a:t>
            </a:r>
            <a:r>
              <a:rPr lang="en-US" altLang="en-US" sz="3200" i="1" dirty="0" smtClean="0"/>
              <a:t>(1)</a:t>
            </a:r>
            <a:endParaRPr lang="en-GB" altLang="en-US" sz="3200" dirty="0" smtClean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447800"/>
            <a:ext cx="7620000" cy="4800600"/>
          </a:xfrm>
          <a:noFill/>
        </p:spPr>
        <p:txBody>
          <a:bodyPr/>
          <a:lstStyle/>
          <a:p>
            <a:pPr eaLnBrk="1" hangingPunct="1">
              <a:tabLst>
                <a:tab pos="723900" algn="l"/>
                <a:tab pos="1257300" algn="l"/>
              </a:tabLst>
            </a:pPr>
            <a:r>
              <a:rPr lang="en-US" altLang="en-US" b="1" dirty="0" smtClean="0"/>
              <a:t>SLL insertion algorithm</a:t>
            </a:r>
            <a:r>
              <a:rPr lang="en-US" altLang="en-US" dirty="0" smtClean="0"/>
              <a:t>:</a:t>
            </a:r>
          </a:p>
          <a:p>
            <a:pPr eaLnBrk="1" hangingPunct="1">
              <a:buClr>
                <a:schemeClr val="tx1"/>
              </a:buClr>
              <a:buFont typeface="Wingdings" pitchFamily="2" charset="2"/>
              <a:buNone/>
              <a:tabLst>
                <a:tab pos="723900" algn="l"/>
                <a:tab pos="1257300" algn="l"/>
              </a:tabLst>
            </a:pPr>
            <a:r>
              <a:rPr lang="en-US" altLang="en-US" sz="2000" dirty="0" smtClean="0">
                <a:latin typeface="Times New Roman" pitchFamily="18" charset="0"/>
              </a:rPr>
              <a:t>	To insert </a:t>
            </a:r>
            <a:r>
              <a:rPr lang="en-US" altLang="en-US" sz="2000" i="1" dirty="0" err="1" smtClean="0">
                <a:latin typeface="Times New Roman" pitchFamily="18" charset="0"/>
              </a:rPr>
              <a:t>elem</a:t>
            </a:r>
            <a:r>
              <a:rPr lang="en-US" altLang="en-US" sz="2000" dirty="0" smtClean="0">
                <a:latin typeface="Times New Roman" pitchFamily="18" charset="0"/>
              </a:rPr>
              <a:t> at a given point in the SLL headed by </a:t>
            </a:r>
            <a:r>
              <a:rPr lang="en-US" altLang="en-US" sz="2000" i="1" dirty="0" smtClean="0">
                <a:latin typeface="Times New Roman" pitchFamily="18" charset="0"/>
              </a:rPr>
              <a:t>first</a:t>
            </a:r>
            <a:r>
              <a:rPr lang="en-US" altLang="en-US" sz="2000" dirty="0" smtClean="0">
                <a:latin typeface="Times New Roman" pitchFamily="18" charset="0"/>
              </a:rPr>
              <a:t>:</a:t>
            </a:r>
          </a:p>
          <a:p>
            <a:pPr eaLnBrk="1" hangingPunct="1">
              <a:buClr>
                <a:schemeClr val="tx1"/>
              </a:buClr>
              <a:buFont typeface="Wingdings" pitchFamily="2" charset="2"/>
              <a:buNone/>
              <a:tabLst>
                <a:tab pos="723900" algn="l"/>
                <a:tab pos="1257300" algn="l"/>
              </a:tabLst>
            </a:pPr>
            <a:r>
              <a:rPr lang="en-US" altLang="en-US" sz="2000" dirty="0" smtClean="0">
                <a:latin typeface="Times New Roman" pitchFamily="18" charset="0"/>
              </a:rPr>
              <a:t>	1.	Make </a:t>
            </a:r>
            <a:r>
              <a:rPr lang="en-US" altLang="en-US" sz="2000" i="1" dirty="0" smtClean="0">
                <a:latin typeface="Times New Roman" pitchFamily="18" charset="0"/>
              </a:rPr>
              <a:t>ins</a:t>
            </a:r>
            <a:r>
              <a:rPr lang="en-US" altLang="en-US" sz="2000" dirty="0" smtClean="0">
                <a:latin typeface="Times New Roman" pitchFamily="18" charset="0"/>
              </a:rPr>
              <a:t> a link to a newly-created node with element </a:t>
            </a:r>
            <a:r>
              <a:rPr lang="en-US" altLang="en-US" sz="2000" i="1" dirty="0" err="1" smtClean="0">
                <a:latin typeface="Times New Roman" pitchFamily="18" charset="0"/>
              </a:rPr>
              <a:t>elem</a:t>
            </a:r>
            <a:r>
              <a:rPr lang="en-US" altLang="en-US" sz="2000" dirty="0" smtClean="0">
                <a:latin typeface="Times New Roman" pitchFamily="18" charset="0"/>
              </a:rPr>
              <a:t> </a:t>
            </a:r>
            <a:br>
              <a:rPr lang="en-US" altLang="en-US" sz="2000" dirty="0" smtClean="0">
                <a:latin typeface="Times New Roman" pitchFamily="18" charset="0"/>
              </a:rPr>
            </a:br>
            <a:r>
              <a:rPr lang="en-US" altLang="en-US" sz="2000" dirty="0" smtClean="0">
                <a:latin typeface="Times New Roman" pitchFamily="18" charset="0"/>
              </a:rPr>
              <a:t>	and next node null.</a:t>
            </a:r>
            <a:br>
              <a:rPr lang="en-US" altLang="en-US" sz="2000" dirty="0" smtClean="0">
                <a:latin typeface="Times New Roman" pitchFamily="18" charset="0"/>
              </a:rPr>
            </a:br>
            <a:r>
              <a:rPr lang="en-US" altLang="en-US" sz="2000" dirty="0" smtClean="0">
                <a:latin typeface="Times New Roman" pitchFamily="18" charset="0"/>
              </a:rPr>
              <a:t>2.	If the insertion point is before the first node:</a:t>
            </a:r>
            <a:br>
              <a:rPr lang="en-US" altLang="en-US" sz="2000" dirty="0" smtClean="0">
                <a:latin typeface="Times New Roman" pitchFamily="18" charset="0"/>
              </a:rPr>
            </a:br>
            <a:r>
              <a:rPr lang="en-US" altLang="en-US" sz="2000" dirty="0" smtClean="0">
                <a:latin typeface="Times New Roman" pitchFamily="18" charset="0"/>
              </a:rPr>
              <a:t>	2.1.	Set </a:t>
            </a:r>
            <a:r>
              <a:rPr lang="en-US" altLang="en-US" sz="2000" i="1" dirty="0" err="1" smtClean="0">
                <a:latin typeface="Times New Roman" pitchFamily="18" charset="0"/>
              </a:rPr>
              <a:t>ins</a:t>
            </a:r>
            <a:r>
              <a:rPr lang="en-US" altLang="en-US" sz="2000" dirty="0" err="1" smtClean="0">
                <a:latin typeface="Times New Roman" pitchFamily="18" charset="0"/>
              </a:rPr>
              <a:t>’s</a:t>
            </a:r>
            <a:r>
              <a:rPr lang="en-US" altLang="en-US" sz="2000" dirty="0" smtClean="0">
                <a:latin typeface="Times New Roman" pitchFamily="18" charset="0"/>
              </a:rPr>
              <a:t> next  node to </a:t>
            </a:r>
            <a:r>
              <a:rPr lang="en-US" altLang="en-US" sz="2000" i="1" dirty="0" smtClean="0">
                <a:latin typeface="Times New Roman" pitchFamily="18" charset="0"/>
              </a:rPr>
              <a:t>first</a:t>
            </a:r>
            <a:r>
              <a:rPr lang="en-US" altLang="en-US" sz="2000" dirty="0" smtClean="0">
                <a:latin typeface="Times New Roman" pitchFamily="18" charset="0"/>
              </a:rPr>
              <a:t>.</a:t>
            </a:r>
            <a:br>
              <a:rPr lang="en-US" altLang="en-US" sz="2000" dirty="0" smtClean="0">
                <a:latin typeface="Times New Roman" pitchFamily="18" charset="0"/>
              </a:rPr>
            </a:br>
            <a:r>
              <a:rPr lang="en-US" altLang="en-US" sz="2000" dirty="0" smtClean="0">
                <a:latin typeface="Times New Roman" pitchFamily="18" charset="0"/>
              </a:rPr>
              <a:t>	2.2.	Set </a:t>
            </a:r>
            <a:r>
              <a:rPr lang="en-US" altLang="en-US" sz="2000" i="1" dirty="0" smtClean="0">
                <a:latin typeface="Times New Roman" pitchFamily="18" charset="0"/>
              </a:rPr>
              <a:t>first</a:t>
            </a:r>
            <a:r>
              <a:rPr lang="en-US" altLang="en-US" sz="2000" dirty="0" smtClean="0">
                <a:latin typeface="Times New Roman" pitchFamily="18" charset="0"/>
              </a:rPr>
              <a:t> to </a:t>
            </a:r>
            <a:r>
              <a:rPr lang="en-US" altLang="en-US" sz="2000" i="1" dirty="0" smtClean="0">
                <a:latin typeface="Times New Roman" pitchFamily="18" charset="0"/>
              </a:rPr>
              <a:t>ins</a:t>
            </a:r>
            <a:r>
              <a:rPr lang="en-US" altLang="en-US" sz="2000" dirty="0" smtClean="0">
                <a:latin typeface="Times New Roman" pitchFamily="18" charset="0"/>
              </a:rPr>
              <a:t>.</a:t>
            </a:r>
            <a:br>
              <a:rPr lang="en-US" altLang="en-US" sz="2000" dirty="0" smtClean="0">
                <a:latin typeface="Times New Roman" pitchFamily="18" charset="0"/>
              </a:rPr>
            </a:br>
            <a:r>
              <a:rPr lang="en-US" altLang="en-US" sz="2000" dirty="0" smtClean="0">
                <a:latin typeface="Times New Roman" pitchFamily="18" charset="0"/>
              </a:rPr>
              <a:t>3.	Else, if the insertion point is after the node </a:t>
            </a:r>
            <a:r>
              <a:rPr lang="en-US" altLang="en-US" sz="2000" i="1" dirty="0" err="1" smtClean="0">
                <a:latin typeface="Times New Roman" pitchFamily="18" charset="0"/>
              </a:rPr>
              <a:t>pred</a:t>
            </a:r>
            <a:r>
              <a:rPr lang="en-US" altLang="en-US" sz="2000" dirty="0" smtClean="0">
                <a:latin typeface="Times New Roman" pitchFamily="18" charset="0"/>
              </a:rPr>
              <a:t>:</a:t>
            </a:r>
            <a:br>
              <a:rPr lang="en-US" altLang="en-US" sz="2000" dirty="0" smtClean="0">
                <a:latin typeface="Times New Roman" pitchFamily="18" charset="0"/>
              </a:rPr>
            </a:br>
            <a:r>
              <a:rPr lang="en-US" altLang="en-US" sz="2000" dirty="0" smtClean="0">
                <a:latin typeface="Times New Roman" pitchFamily="18" charset="0"/>
              </a:rPr>
              <a:t>	3.1.	Set </a:t>
            </a:r>
            <a:r>
              <a:rPr lang="en-US" altLang="en-US" sz="2000" i="1" dirty="0" err="1" smtClean="0">
                <a:latin typeface="Times New Roman" pitchFamily="18" charset="0"/>
              </a:rPr>
              <a:t>ins</a:t>
            </a:r>
            <a:r>
              <a:rPr lang="en-US" altLang="en-US" sz="2000" dirty="0" err="1" smtClean="0">
                <a:latin typeface="Times New Roman" pitchFamily="18" charset="0"/>
              </a:rPr>
              <a:t>’s</a:t>
            </a:r>
            <a:r>
              <a:rPr lang="en-US" altLang="en-US" sz="2000" dirty="0" smtClean="0">
                <a:latin typeface="Times New Roman" pitchFamily="18" charset="0"/>
              </a:rPr>
              <a:t> next node to </a:t>
            </a:r>
            <a:r>
              <a:rPr lang="en-US" altLang="en-US" sz="2000" i="1" dirty="0" err="1" smtClean="0">
                <a:latin typeface="Times New Roman" pitchFamily="18" charset="0"/>
              </a:rPr>
              <a:t>pred</a:t>
            </a:r>
            <a:r>
              <a:rPr lang="en-US" altLang="en-US" sz="2000" dirty="0" err="1" smtClean="0">
                <a:latin typeface="Times New Roman" pitchFamily="18" charset="0"/>
              </a:rPr>
              <a:t>’s</a:t>
            </a:r>
            <a:r>
              <a:rPr lang="en-US" altLang="en-US" sz="2000" dirty="0" smtClean="0">
                <a:latin typeface="Times New Roman" pitchFamily="18" charset="0"/>
              </a:rPr>
              <a:t> next node.</a:t>
            </a:r>
            <a:br>
              <a:rPr lang="en-US" altLang="en-US" sz="2000" dirty="0" smtClean="0">
                <a:latin typeface="Times New Roman" pitchFamily="18" charset="0"/>
              </a:rPr>
            </a:br>
            <a:r>
              <a:rPr lang="en-US" altLang="en-US" sz="2000" dirty="0" smtClean="0">
                <a:latin typeface="Times New Roman" pitchFamily="18" charset="0"/>
              </a:rPr>
              <a:t>	3.2.	Set </a:t>
            </a:r>
            <a:r>
              <a:rPr lang="en-US" altLang="en-US" sz="2000" i="1" dirty="0" err="1" smtClean="0">
                <a:latin typeface="Times New Roman" pitchFamily="18" charset="0"/>
              </a:rPr>
              <a:t>pred</a:t>
            </a:r>
            <a:r>
              <a:rPr lang="en-US" altLang="en-US" sz="2000" dirty="0" err="1" smtClean="0">
                <a:latin typeface="Times New Roman" pitchFamily="18" charset="0"/>
              </a:rPr>
              <a:t>’s</a:t>
            </a:r>
            <a:r>
              <a:rPr lang="en-US" altLang="en-US" sz="2000" dirty="0" smtClean="0">
                <a:latin typeface="Times New Roman" pitchFamily="18" charset="0"/>
              </a:rPr>
              <a:t> next node to </a:t>
            </a:r>
            <a:r>
              <a:rPr lang="en-US" altLang="en-US" sz="2000" i="1" dirty="0" smtClean="0">
                <a:latin typeface="Times New Roman" pitchFamily="18" charset="0"/>
              </a:rPr>
              <a:t>ins</a:t>
            </a:r>
            <a:r>
              <a:rPr lang="en-US" altLang="en-US" sz="2000" dirty="0" smtClean="0">
                <a:latin typeface="Times New Roman" pitchFamily="18" charset="0"/>
              </a:rPr>
              <a:t>.</a:t>
            </a:r>
            <a:br>
              <a:rPr lang="en-US" altLang="en-US" sz="2000" dirty="0" smtClean="0">
                <a:latin typeface="Times New Roman" pitchFamily="18" charset="0"/>
              </a:rPr>
            </a:br>
            <a:r>
              <a:rPr lang="en-US" altLang="en-US" sz="2000" dirty="0" smtClean="0">
                <a:latin typeface="Times New Roman" pitchFamily="18" charset="0"/>
              </a:rPr>
              <a:t>4.	Terminate.</a:t>
            </a:r>
          </a:p>
        </p:txBody>
      </p:sp>
      <p:sp>
        <p:nvSpPr>
          <p:cNvPr id="380932" name="AutoShape 4"/>
          <p:cNvSpPr>
            <a:spLocks/>
          </p:cNvSpPr>
          <p:nvPr/>
        </p:nvSpPr>
        <p:spPr bwMode="auto">
          <a:xfrm>
            <a:off x="6248400" y="3266282"/>
            <a:ext cx="1189038" cy="252412"/>
          </a:xfrm>
          <a:prstGeom prst="callout1">
            <a:avLst>
              <a:gd name="adj1" fmla="val 45282"/>
              <a:gd name="adj2" fmla="val -6407"/>
              <a:gd name="adj3" fmla="val 46542"/>
              <a:gd name="adj4" fmla="val -49134"/>
            </a:avLst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spcBef>
                <a:spcPct val="50000"/>
              </a:spcBef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5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50000"/>
              </a:spcBef>
              <a:buClr>
                <a:schemeClr val="bg2"/>
              </a:buClr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50000"/>
              </a:spcBef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50000"/>
              </a:spcBef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18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 dirty="0">
                <a:solidFill>
                  <a:schemeClr val="accent1">
                    <a:lumMod val="75000"/>
                  </a:schemeClr>
                </a:solidFill>
              </a:rPr>
              <a:t>cases A, B</a:t>
            </a:r>
          </a:p>
        </p:txBody>
      </p:sp>
      <p:sp>
        <p:nvSpPr>
          <p:cNvPr id="380933" name="AutoShape 5"/>
          <p:cNvSpPr>
            <a:spLocks/>
          </p:cNvSpPr>
          <p:nvPr/>
        </p:nvSpPr>
        <p:spPr bwMode="auto">
          <a:xfrm>
            <a:off x="6228608" y="4292599"/>
            <a:ext cx="1189038" cy="252413"/>
          </a:xfrm>
          <a:prstGeom prst="callout1">
            <a:avLst>
              <a:gd name="adj1" fmla="val 49986"/>
              <a:gd name="adj2" fmla="val -2412"/>
              <a:gd name="adj3" fmla="val 51574"/>
              <a:gd name="adj4" fmla="val -19227"/>
            </a:avLst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spcBef>
                <a:spcPct val="50000"/>
              </a:spcBef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5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50000"/>
              </a:spcBef>
              <a:buClr>
                <a:schemeClr val="bg2"/>
              </a:buClr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50000"/>
              </a:spcBef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50000"/>
              </a:spcBef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18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 dirty="0">
                <a:solidFill>
                  <a:schemeClr val="accent1">
                    <a:lumMod val="75000"/>
                  </a:schemeClr>
                </a:solidFill>
              </a:rPr>
              <a:t>cases C, 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408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0932" grpId="0" animBg="1"/>
      <p:bldP spid="38093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5"/>
          <p:cNvGrpSpPr>
            <a:grpSpLocks/>
          </p:cNvGrpSpPr>
          <p:nvPr/>
        </p:nvGrpSpPr>
        <p:grpSpPr bwMode="auto">
          <a:xfrm>
            <a:off x="541338" y="2007919"/>
            <a:ext cx="6400800" cy="4343400"/>
            <a:chOff x="1229" y="1344"/>
            <a:chExt cx="4032" cy="2736"/>
          </a:xfrm>
        </p:grpSpPr>
        <p:sp>
          <p:nvSpPr>
            <p:cNvPr id="13382" name="Rectangle 5"/>
            <p:cNvSpPr>
              <a:spLocks noChangeArrowheads="1"/>
            </p:cNvSpPr>
            <p:nvPr/>
          </p:nvSpPr>
          <p:spPr bwMode="auto">
            <a:xfrm>
              <a:off x="1229" y="1344"/>
              <a:ext cx="4032" cy="27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13383" name="Rectangle 6"/>
            <p:cNvSpPr>
              <a:spLocks noChangeArrowheads="1"/>
            </p:cNvSpPr>
            <p:nvPr/>
          </p:nvSpPr>
          <p:spPr bwMode="auto">
            <a:xfrm>
              <a:off x="1757" y="3504"/>
              <a:ext cx="192" cy="19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13384" name="Text Box 7"/>
            <p:cNvSpPr txBox="1">
              <a:spLocks noChangeArrowheads="1"/>
            </p:cNvSpPr>
            <p:nvPr/>
          </p:nvSpPr>
          <p:spPr bwMode="auto">
            <a:xfrm>
              <a:off x="3389" y="3504"/>
              <a:ext cx="576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GB" altLang="en-US" sz="1800"/>
                <a:t>bat</a:t>
              </a:r>
            </a:p>
          </p:txBody>
        </p:sp>
        <p:sp>
          <p:nvSpPr>
            <p:cNvPr id="13385" name="Text Box 8"/>
            <p:cNvSpPr txBox="1">
              <a:spLocks noChangeArrowheads="1"/>
            </p:cNvSpPr>
            <p:nvPr/>
          </p:nvSpPr>
          <p:spPr bwMode="auto">
            <a:xfrm>
              <a:off x="4397" y="3504"/>
              <a:ext cx="576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GB" altLang="en-US" sz="1800"/>
                <a:t>cat</a:t>
              </a:r>
            </a:p>
          </p:txBody>
        </p:sp>
        <p:sp>
          <p:nvSpPr>
            <p:cNvPr id="13386" name="Line 9"/>
            <p:cNvSpPr>
              <a:spLocks noChangeShapeType="1"/>
            </p:cNvSpPr>
            <p:nvPr/>
          </p:nvSpPr>
          <p:spPr bwMode="auto">
            <a:xfrm>
              <a:off x="1853" y="3600"/>
              <a:ext cx="15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3387" name="Line 10"/>
            <p:cNvSpPr>
              <a:spLocks noChangeShapeType="1"/>
            </p:cNvSpPr>
            <p:nvPr/>
          </p:nvSpPr>
          <p:spPr bwMode="auto">
            <a:xfrm>
              <a:off x="3869" y="3600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3388" name="Line 11"/>
            <p:cNvSpPr>
              <a:spLocks noChangeShapeType="1"/>
            </p:cNvSpPr>
            <p:nvPr/>
          </p:nvSpPr>
          <p:spPr bwMode="auto">
            <a:xfrm>
              <a:off x="4877" y="3600"/>
              <a:ext cx="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3389" name="Text Box 12"/>
            <p:cNvSpPr txBox="1">
              <a:spLocks noChangeArrowheads="1"/>
            </p:cNvSpPr>
            <p:nvPr/>
          </p:nvSpPr>
          <p:spPr bwMode="auto">
            <a:xfrm>
              <a:off x="1421" y="3504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>
                <a:buClrTx/>
                <a:buFontTx/>
                <a:buNone/>
              </a:pPr>
              <a:r>
                <a:rPr lang="en-GB" altLang="en-US" sz="2000" i="1">
                  <a:latin typeface="Times New Roman" pitchFamily="18" charset="0"/>
                </a:rPr>
                <a:t>first</a:t>
              </a:r>
            </a:p>
          </p:txBody>
        </p:sp>
        <p:sp>
          <p:nvSpPr>
            <p:cNvPr id="13390" name="Rectangle 13"/>
            <p:cNvSpPr>
              <a:spLocks noChangeArrowheads="1"/>
            </p:cNvSpPr>
            <p:nvPr/>
          </p:nvSpPr>
          <p:spPr bwMode="auto">
            <a:xfrm>
              <a:off x="1277" y="1392"/>
              <a:ext cx="3936" cy="19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tabLst>
                  <a:tab pos="381000" algn="l"/>
                  <a:tab pos="952500" algn="l"/>
                </a:tabLst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tabLst>
                  <a:tab pos="381000" algn="l"/>
                  <a:tab pos="952500" algn="l"/>
                </a:tabLst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tabLst>
                  <a:tab pos="381000" algn="l"/>
                  <a:tab pos="9525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tabLst>
                  <a:tab pos="381000" algn="l"/>
                  <a:tab pos="952500" algn="l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tabLst>
                  <a:tab pos="381000" algn="l"/>
                  <a:tab pos="952500" algn="l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tabLst>
                  <a:tab pos="381000" algn="l"/>
                  <a:tab pos="952500" algn="l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tabLst>
                  <a:tab pos="381000" algn="l"/>
                  <a:tab pos="952500" algn="l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tabLst>
                  <a:tab pos="381000" algn="l"/>
                  <a:tab pos="952500" algn="l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tabLst>
                  <a:tab pos="381000" algn="l"/>
                  <a:tab pos="952500" algn="l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000">
                  <a:latin typeface="Times New Roman" pitchFamily="18" charset="0"/>
                </a:rPr>
                <a:t>To insert </a:t>
              </a:r>
              <a:r>
                <a:rPr lang="en-US" altLang="en-US" sz="2000" i="1">
                  <a:latin typeface="Times New Roman" pitchFamily="18" charset="0"/>
                </a:rPr>
                <a:t>elem</a:t>
              </a:r>
              <a:r>
                <a:rPr lang="en-US" altLang="en-US" sz="2000">
                  <a:latin typeface="Times New Roman" pitchFamily="18" charset="0"/>
                </a:rPr>
                <a:t> at a given point in the SLL headed by </a:t>
              </a:r>
              <a:r>
                <a:rPr lang="en-US" altLang="en-US" sz="2000" i="1">
                  <a:latin typeface="Times New Roman" pitchFamily="18" charset="0"/>
                </a:rPr>
                <a:t>first</a:t>
              </a:r>
              <a:r>
                <a:rPr lang="en-US" altLang="en-US" sz="2000">
                  <a:latin typeface="Times New Roman" pitchFamily="18" charset="0"/>
                </a:rPr>
                <a:t>:</a:t>
              </a:r>
              <a:br>
                <a:rPr lang="en-US" altLang="en-US" sz="2000">
                  <a:latin typeface="Times New Roman" pitchFamily="18" charset="0"/>
                </a:rPr>
              </a:br>
              <a:r>
                <a:rPr lang="en-US" altLang="en-US" sz="2000">
                  <a:latin typeface="Times New Roman" pitchFamily="18" charset="0"/>
                </a:rPr>
                <a:t>1.	Make </a:t>
              </a:r>
              <a:r>
                <a:rPr lang="en-US" altLang="en-US" sz="2000" i="1">
                  <a:latin typeface="Times New Roman" pitchFamily="18" charset="0"/>
                </a:rPr>
                <a:t>ins</a:t>
              </a:r>
              <a:r>
                <a:rPr lang="en-US" altLang="en-US" sz="2000">
                  <a:latin typeface="Times New Roman" pitchFamily="18" charset="0"/>
                </a:rPr>
                <a:t> a link to a newly-created node with element </a:t>
              </a:r>
              <a:br>
                <a:rPr lang="en-US" altLang="en-US" sz="2000">
                  <a:latin typeface="Times New Roman" pitchFamily="18" charset="0"/>
                </a:rPr>
              </a:br>
              <a:r>
                <a:rPr lang="en-US" altLang="en-US" sz="2000">
                  <a:latin typeface="Times New Roman" pitchFamily="18" charset="0"/>
                </a:rPr>
                <a:t>	</a:t>
              </a:r>
              <a:r>
                <a:rPr lang="en-US" altLang="en-US" sz="2000" i="1">
                  <a:latin typeface="Times New Roman" pitchFamily="18" charset="0"/>
                </a:rPr>
                <a:t>elem</a:t>
              </a:r>
              <a:r>
                <a:rPr lang="en-US" altLang="en-US" sz="2000">
                  <a:latin typeface="Times New Roman" pitchFamily="18" charset="0"/>
                </a:rPr>
                <a:t> and successor null.</a:t>
              </a:r>
              <a:br>
                <a:rPr lang="en-US" altLang="en-US" sz="2000">
                  <a:latin typeface="Times New Roman" pitchFamily="18" charset="0"/>
                </a:rPr>
              </a:br>
              <a:r>
                <a:rPr lang="en-US" altLang="en-US" sz="2000">
                  <a:latin typeface="Times New Roman" pitchFamily="18" charset="0"/>
                </a:rPr>
                <a:t>2.	If the insertion point is before the first node:</a:t>
              </a:r>
              <a:br>
                <a:rPr lang="en-US" altLang="en-US" sz="2000">
                  <a:latin typeface="Times New Roman" pitchFamily="18" charset="0"/>
                </a:rPr>
              </a:br>
              <a:r>
                <a:rPr lang="en-US" altLang="en-US" sz="2000">
                  <a:latin typeface="Times New Roman" pitchFamily="18" charset="0"/>
                </a:rPr>
                <a:t>	2.1.	Set </a:t>
              </a:r>
              <a:r>
                <a:rPr lang="en-US" altLang="en-US" sz="2000" i="1">
                  <a:latin typeface="Times New Roman" pitchFamily="18" charset="0"/>
                </a:rPr>
                <a:t>ins</a:t>
              </a:r>
              <a:r>
                <a:rPr lang="en-US" altLang="en-US" sz="2000">
                  <a:latin typeface="Times New Roman" pitchFamily="18" charset="0"/>
                </a:rPr>
                <a:t>’s successor to </a:t>
              </a:r>
              <a:r>
                <a:rPr lang="en-US" altLang="en-US" sz="2000" i="1">
                  <a:latin typeface="Times New Roman" pitchFamily="18" charset="0"/>
                </a:rPr>
                <a:t>first</a:t>
              </a:r>
              <a:r>
                <a:rPr lang="en-US" altLang="en-US" sz="2000">
                  <a:latin typeface="Times New Roman" pitchFamily="18" charset="0"/>
                </a:rPr>
                <a:t>.</a:t>
              </a:r>
              <a:br>
                <a:rPr lang="en-US" altLang="en-US" sz="2000">
                  <a:latin typeface="Times New Roman" pitchFamily="18" charset="0"/>
                </a:rPr>
              </a:br>
              <a:r>
                <a:rPr lang="en-US" altLang="en-US" sz="2000">
                  <a:latin typeface="Times New Roman" pitchFamily="18" charset="0"/>
                </a:rPr>
                <a:t>	2.2.	Set </a:t>
              </a:r>
              <a:r>
                <a:rPr lang="en-US" altLang="en-US" sz="2000" i="1">
                  <a:latin typeface="Times New Roman" pitchFamily="18" charset="0"/>
                </a:rPr>
                <a:t>first</a:t>
              </a:r>
              <a:r>
                <a:rPr lang="en-US" altLang="en-US" sz="2000">
                  <a:latin typeface="Times New Roman" pitchFamily="18" charset="0"/>
                </a:rPr>
                <a:t> to </a:t>
              </a:r>
              <a:r>
                <a:rPr lang="en-US" altLang="en-US" sz="2000" i="1">
                  <a:latin typeface="Times New Roman" pitchFamily="18" charset="0"/>
                </a:rPr>
                <a:t>ins</a:t>
              </a:r>
              <a:r>
                <a:rPr lang="en-US" altLang="en-US" sz="2000">
                  <a:latin typeface="Times New Roman" pitchFamily="18" charset="0"/>
                </a:rPr>
                <a:t>.</a:t>
              </a:r>
              <a:br>
                <a:rPr lang="en-US" altLang="en-US" sz="2000">
                  <a:latin typeface="Times New Roman" pitchFamily="18" charset="0"/>
                </a:rPr>
              </a:br>
              <a:r>
                <a:rPr lang="en-US" altLang="en-US" sz="2000">
                  <a:latin typeface="Times New Roman" pitchFamily="18" charset="0"/>
                </a:rPr>
                <a:t>3.	Else, if the insertion point is after the node </a:t>
              </a:r>
              <a:r>
                <a:rPr lang="en-US" altLang="en-US" sz="2000" i="1">
                  <a:latin typeface="Times New Roman" pitchFamily="18" charset="0"/>
                </a:rPr>
                <a:t>pred</a:t>
              </a:r>
              <a:r>
                <a:rPr lang="en-US" altLang="en-US" sz="2000">
                  <a:latin typeface="Times New Roman" pitchFamily="18" charset="0"/>
                </a:rPr>
                <a:t>:</a:t>
              </a:r>
              <a:br>
                <a:rPr lang="en-US" altLang="en-US" sz="2000">
                  <a:latin typeface="Times New Roman" pitchFamily="18" charset="0"/>
                </a:rPr>
              </a:br>
              <a:r>
                <a:rPr lang="en-US" altLang="en-US" sz="2000">
                  <a:latin typeface="Times New Roman" pitchFamily="18" charset="0"/>
                </a:rPr>
                <a:t>	3.1.	Set </a:t>
              </a:r>
              <a:r>
                <a:rPr lang="en-US" altLang="en-US" sz="2000" i="1">
                  <a:latin typeface="Times New Roman" pitchFamily="18" charset="0"/>
                </a:rPr>
                <a:t>ins</a:t>
              </a:r>
              <a:r>
                <a:rPr lang="en-US" altLang="en-US" sz="2000">
                  <a:latin typeface="Times New Roman" pitchFamily="18" charset="0"/>
                </a:rPr>
                <a:t>’s successor to </a:t>
              </a:r>
              <a:r>
                <a:rPr lang="en-US" altLang="en-US" sz="2000" i="1">
                  <a:latin typeface="Times New Roman" pitchFamily="18" charset="0"/>
                </a:rPr>
                <a:t>pred</a:t>
              </a:r>
              <a:r>
                <a:rPr lang="en-US" altLang="en-US" sz="2000">
                  <a:latin typeface="Times New Roman" pitchFamily="18" charset="0"/>
                </a:rPr>
                <a:t>’s successor.</a:t>
              </a:r>
              <a:br>
                <a:rPr lang="en-US" altLang="en-US" sz="2000">
                  <a:latin typeface="Times New Roman" pitchFamily="18" charset="0"/>
                </a:rPr>
              </a:br>
              <a:r>
                <a:rPr lang="en-US" altLang="en-US" sz="2000">
                  <a:latin typeface="Times New Roman" pitchFamily="18" charset="0"/>
                </a:rPr>
                <a:t>	3.2.	Set </a:t>
              </a:r>
              <a:r>
                <a:rPr lang="en-US" altLang="en-US" sz="2000" i="1">
                  <a:latin typeface="Times New Roman" pitchFamily="18" charset="0"/>
                </a:rPr>
                <a:t>pred</a:t>
              </a:r>
              <a:r>
                <a:rPr lang="en-US" altLang="en-US" sz="2000">
                  <a:latin typeface="Times New Roman" pitchFamily="18" charset="0"/>
                </a:rPr>
                <a:t>’s successor to </a:t>
              </a:r>
              <a:r>
                <a:rPr lang="en-US" altLang="en-US" sz="2000" i="1">
                  <a:latin typeface="Times New Roman" pitchFamily="18" charset="0"/>
                </a:rPr>
                <a:t>ins</a:t>
              </a:r>
              <a:r>
                <a:rPr lang="en-US" altLang="en-US" sz="2000">
                  <a:latin typeface="Times New Roman" pitchFamily="18" charset="0"/>
                </a:rPr>
                <a:t>.</a:t>
              </a:r>
              <a:br>
                <a:rPr lang="en-US" altLang="en-US" sz="2000">
                  <a:latin typeface="Times New Roman" pitchFamily="18" charset="0"/>
                </a:rPr>
              </a:br>
              <a:r>
                <a:rPr lang="en-US" altLang="en-US" sz="2000">
                  <a:latin typeface="Times New Roman" pitchFamily="18" charset="0"/>
                </a:rPr>
                <a:t>4.	Terminate.</a:t>
              </a:r>
              <a:endParaRPr lang="en-GB" altLang="en-US" sz="2000">
                <a:latin typeface="Times New Roman" pitchFamily="18" charset="0"/>
              </a:endParaRPr>
            </a:p>
          </p:txBody>
        </p:sp>
        <p:sp>
          <p:nvSpPr>
            <p:cNvPr id="13391" name="Text Box 14"/>
            <p:cNvSpPr txBox="1">
              <a:spLocks noChangeArrowheads="1"/>
            </p:cNvSpPr>
            <p:nvPr/>
          </p:nvSpPr>
          <p:spPr bwMode="auto">
            <a:xfrm>
              <a:off x="4205" y="3786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>
                <a:buClrTx/>
                <a:buFontTx/>
                <a:buNone/>
              </a:pPr>
              <a:r>
                <a:rPr lang="en-GB" altLang="en-US" sz="2000" i="1">
                  <a:latin typeface="Times New Roman" pitchFamily="18" charset="0"/>
                </a:rPr>
                <a:t>elem</a:t>
              </a:r>
            </a:p>
          </p:txBody>
        </p:sp>
        <p:sp>
          <p:nvSpPr>
            <p:cNvPr id="13392" name="Text Box 15"/>
            <p:cNvSpPr txBox="1">
              <a:spLocks noChangeArrowheads="1"/>
            </p:cNvSpPr>
            <p:nvPr/>
          </p:nvSpPr>
          <p:spPr bwMode="auto">
            <a:xfrm>
              <a:off x="4589" y="3786"/>
              <a:ext cx="384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GB" altLang="en-US" sz="1800"/>
                <a:t>ant</a:t>
              </a:r>
            </a:p>
          </p:txBody>
        </p:sp>
      </p:grpSp>
      <p:grpSp>
        <p:nvGrpSpPr>
          <p:cNvPr id="3" name="Group 84"/>
          <p:cNvGrpSpPr>
            <a:grpSpLocks/>
          </p:cNvGrpSpPr>
          <p:nvPr/>
        </p:nvGrpSpPr>
        <p:grpSpPr bwMode="auto">
          <a:xfrm>
            <a:off x="541338" y="2007919"/>
            <a:ext cx="6400800" cy="4343400"/>
            <a:chOff x="1229" y="1435"/>
            <a:chExt cx="4032" cy="2736"/>
          </a:xfrm>
        </p:grpSpPr>
        <p:sp>
          <p:nvSpPr>
            <p:cNvPr id="13366" name="Rectangle 17"/>
            <p:cNvSpPr>
              <a:spLocks noChangeArrowheads="1"/>
            </p:cNvSpPr>
            <p:nvPr/>
          </p:nvSpPr>
          <p:spPr bwMode="auto">
            <a:xfrm>
              <a:off x="1229" y="1435"/>
              <a:ext cx="4032" cy="27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13367" name="Rectangle 18"/>
            <p:cNvSpPr>
              <a:spLocks noChangeArrowheads="1"/>
            </p:cNvSpPr>
            <p:nvPr/>
          </p:nvSpPr>
          <p:spPr bwMode="auto">
            <a:xfrm>
              <a:off x="1757" y="3595"/>
              <a:ext cx="192" cy="19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13368" name="Text Box 19"/>
            <p:cNvSpPr txBox="1">
              <a:spLocks noChangeArrowheads="1"/>
            </p:cNvSpPr>
            <p:nvPr/>
          </p:nvSpPr>
          <p:spPr bwMode="auto">
            <a:xfrm>
              <a:off x="2381" y="3877"/>
              <a:ext cx="576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GB" altLang="en-US" sz="1800"/>
                <a:t>ant</a:t>
              </a:r>
            </a:p>
          </p:txBody>
        </p:sp>
        <p:sp>
          <p:nvSpPr>
            <p:cNvPr id="13369" name="Text Box 20"/>
            <p:cNvSpPr txBox="1">
              <a:spLocks noChangeArrowheads="1"/>
            </p:cNvSpPr>
            <p:nvPr/>
          </p:nvSpPr>
          <p:spPr bwMode="auto">
            <a:xfrm>
              <a:off x="3389" y="3595"/>
              <a:ext cx="576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GB" altLang="en-US" sz="1800"/>
                <a:t>bat</a:t>
              </a:r>
            </a:p>
          </p:txBody>
        </p:sp>
        <p:sp>
          <p:nvSpPr>
            <p:cNvPr id="13370" name="Text Box 21"/>
            <p:cNvSpPr txBox="1">
              <a:spLocks noChangeArrowheads="1"/>
            </p:cNvSpPr>
            <p:nvPr/>
          </p:nvSpPr>
          <p:spPr bwMode="auto">
            <a:xfrm>
              <a:off x="4397" y="3595"/>
              <a:ext cx="576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GB" altLang="en-US" sz="1800"/>
                <a:t>cat</a:t>
              </a:r>
            </a:p>
          </p:txBody>
        </p:sp>
        <p:sp>
          <p:nvSpPr>
            <p:cNvPr id="13371" name="Line 22"/>
            <p:cNvSpPr>
              <a:spLocks noChangeShapeType="1"/>
            </p:cNvSpPr>
            <p:nvPr/>
          </p:nvSpPr>
          <p:spPr bwMode="auto">
            <a:xfrm>
              <a:off x="1853" y="3691"/>
              <a:ext cx="15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3372" name="Line 23"/>
            <p:cNvSpPr>
              <a:spLocks noChangeShapeType="1"/>
            </p:cNvSpPr>
            <p:nvPr/>
          </p:nvSpPr>
          <p:spPr bwMode="auto">
            <a:xfrm>
              <a:off x="3869" y="3691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3373" name="Line 24"/>
            <p:cNvSpPr>
              <a:spLocks noChangeShapeType="1"/>
            </p:cNvSpPr>
            <p:nvPr/>
          </p:nvSpPr>
          <p:spPr bwMode="auto">
            <a:xfrm>
              <a:off x="4877" y="3691"/>
              <a:ext cx="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3374" name="Text Box 25"/>
            <p:cNvSpPr txBox="1">
              <a:spLocks noChangeArrowheads="1"/>
            </p:cNvSpPr>
            <p:nvPr/>
          </p:nvSpPr>
          <p:spPr bwMode="auto">
            <a:xfrm>
              <a:off x="1421" y="3595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>
                <a:buClrTx/>
                <a:buFontTx/>
                <a:buNone/>
              </a:pPr>
              <a:r>
                <a:rPr lang="en-GB" altLang="en-US" sz="2000" i="1">
                  <a:latin typeface="Times New Roman" pitchFamily="18" charset="0"/>
                </a:rPr>
                <a:t>first</a:t>
              </a:r>
            </a:p>
          </p:txBody>
        </p:sp>
        <p:sp>
          <p:nvSpPr>
            <p:cNvPr id="13375" name="Rectangle 26"/>
            <p:cNvSpPr>
              <a:spLocks noChangeArrowheads="1"/>
            </p:cNvSpPr>
            <p:nvPr/>
          </p:nvSpPr>
          <p:spPr bwMode="auto">
            <a:xfrm>
              <a:off x="1757" y="3883"/>
              <a:ext cx="192" cy="19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13376" name="Text Box 27"/>
            <p:cNvSpPr txBox="1">
              <a:spLocks noChangeArrowheads="1"/>
            </p:cNvSpPr>
            <p:nvPr/>
          </p:nvSpPr>
          <p:spPr bwMode="auto">
            <a:xfrm>
              <a:off x="1421" y="3883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>
                <a:buClrTx/>
                <a:buFontTx/>
                <a:buNone/>
              </a:pPr>
              <a:r>
                <a:rPr lang="en-GB" altLang="en-US" sz="2000" i="1">
                  <a:latin typeface="Times New Roman" pitchFamily="18" charset="0"/>
                </a:rPr>
                <a:t>ins</a:t>
              </a:r>
            </a:p>
          </p:txBody>
        </p:sp>
        <p:sp>
          <p:nvSpPr>
            <p:cNvPr id="13377" name="Rectangle 28"/>
            <p:cNvSpPr>
              <a:spLocks noChangeArrowheads="1"/>
            </p:cNvSpPr>
            <p:nvPr/>
          </p:nvSpPr>
          <p:spPr bwMode="auto">
            <a:xfrm>
              <a:off x="1277" y="1483"/>
              <a:ext cx="3936" cy="19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tabLst>
                  <a:tab pos="381000" algn="l"/>
                  <a:tab pos="952500" algn="l"/>
                </a:tabLst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tabLst>
                  <a:tab pos="381000" algn="l"/>
                  <a:tab pos="952500" algn="l"/>
                </a:tabLst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tabLst>
                  <a:tab pos="381000" algn="l"/>
                  <a:tab pos="9525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tabLst>
                  <a:tab pos="381000" algn="l"/>
                  <a:tab pos="952500" algn="l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tabLst>
                  <a:tab pos="381000" algn="l"/>
                  <a:tab pos="952500" algn="l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tabLst>
                  <a:tab pos="381000" algn="l"/>
                  <a:tab pos="952500" algn="l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tabLst>
                  <a:tab pos="381000" algn="l"/>
                  <a:tab pos="952500" algn="l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tabLst>
                  <a:tab pos="381000" algn="l"/>
                  <a:tab pos="952500" algn="l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tabLst>
                  <a:tab pos="381000" algn="l"/>
                  <a:tab pos="952500" algn="l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000">
                  <a:latin typeface="Times New Roman" pitchFamily="18" charset="0"/>
                </a:rPr>
                <a:t>To insert </a:t>
              </a:r>
              <a:r>
                <a:rPr lang="en-US" altLang="en-US" sz="2000" i="1">
                  <a:latin typeface="Times New Roman" pitchFamily="18" charset="0"/>
                </a:rPr>
                <a:t>elem</a:t>
              </a:r>
              <a:r>
                <a:rPr lang="en-US" altLang="en-US" sz="2000">
                  <a:latin typeface="Times New Roman" pitchFamily="18" charset="0"/>
                </a:rPr>
                <a:t> at a given point in the SLL headed by </a:t>
              </a:r>
              <a:r>
                <a:rPr lang="en-US" altLang="en-US" sz="2000" i="1">
                  <a:latin typeface="Times New Roman" pitchFamily="18" charset="0"/>
                </a:rPr>
                <a:t>first</a:t>
              </a:r>
              <a:r>
                <a:rPr lang="en-US" altLang="en-US" sz="2000">
                  <a:latin typeface="Times New Roman" pitchFamily="18" charset="0"/>
                </a:rPr>
                <a:t>:</a:t>
              </a:r>
              <a:br>
                <a:rPr lang="en-US" altLang="en-US" sz="2000">
                  <a:latin typeface="Times New Roman" pitchFamily="18" charset="0"/>
                </a:rPr>
              </a:br>
              <a:r>
                <a:rPr lang="en-US" altLang="en-US" sz="2000">
                  <a:latin typeface="Times New Roman" pitchFamily="18" charset="0"/>
                </a:rPr>
                <a:t>1.	</a:t>
              </a:r>
              <a:r>
                <a:rPr lang="en-US" altLang="en-US" sz="2000">
                  <a:solidFill>
                    <a:srgbClr val="FF0000"/>
                  </a:solidFill>
                  <a:latin typeface="Times New Roman" pitchFamily="18" charset="0"/>
                </a:rPr>
                <a:t>Make </a:t>
              </a:r>
              <a:r>
                <a:rPr lang="en-US" altLang="en-US" sz="2000" i="1">
                  <a:solidFill>
                    <a:srgbClr val="FF0000"/>
                  </a:solidFill>
                  <a:latin typeface="Times New Roman" pitchFamily="18" charset="0"/>
                </a:rPr>
                <a:t>ins</a:t>
              </a:r>
              <a:r>
                <a:rPr lang="en-US" altLang="en-US" sz="2000">
                  <a:solidFill>
                    <a:srgbClr val="FF0000"/>
                  </a:solidFill>
                  <a:latin typeface="Times New Roman" pitchFamily="18" charset="0"/>
                </a:rPr>
                <a:t> a link to a newly-created node with element </a:t>
              </a:r>
              <a:br>
                <a:rPr lang="en-US" altLang="en-US" sz="2000">
                  <a:solidFill>
                    <a:srgbClr val="FF0000"/>
                  </a:solidFill>
                  <a:latin typeface="Times New Roman" pitchFamily="18" charset="0"/>
                </a:rPr>
              </a:br>
              <a:r>
                <a:rPr lang="en-US" altLang="en-US" sz="2000">
                  <a:solidFill>
                    <a:srgbClr val="FF0000"/>
                  </a:solidFill>
                  <a:latin typeface="Times New Roman" pitchFamily="18" charset="0"/>
                </a:rPr>
                <a:t>	</a:t>
              </a:r>
              <a:r>
                <a:rPr lang="en-US" altLang="en-US" sz="2000" i="1">
                  <a:solidFill>
                    <a:srgbClr val="FF0000"/>
                  </a:solidFill>
                  <a:latin typeface="Times New Roman" pitchFamily="18" charset="0"/>
                </a:rPr>
                <a:t>elem</a:t>
              </a:r>
              <a:r>
                <a:rPr lang="en-US" altLang="en-US" sz="2000">
                  <a:solidFill>
                    <a:srgbClr val="FF0000"/>
                  </a:solidFill>
                  <a:latin typeface="Times New Roman" pitchFamily="18" charset="0"/>
                </a:rPr>
                <a:t> and successor null.</a:t>
              </a:r>
              <a:br>
                <a:rPr lang="en-US" altLang="en-US" sz="2000">
                  <a:solidFill>
                    <a:srgbClr val="FF0000"/>
                  </a:solidFill>
                  <a:latin typeface="Times New Roman" pitchFamily="18" charset="0"/>
                </a:rPr>
              </a:br>
              <a:r>
                <a:rPr lang="en-US" altLang="en-US" sz="2000">
                  <a:latin typeface="Times New Roman" pitchFamily="18" charset="0"/>
                </a:rPr>
                <a:t>2.	If the insertion point is before the first node:</a:t>
              </a:r>
              <a:br>
                <a:rPr lang="en-US" altLang="en-US" sz="2000">
                  <a:latin typeface="Times New Roman" pitchFamily="18" charset="0"/>
                </a:rPr>
              </a:br>
              <a:r>
                <a:rPr lang="en-US" altLang="en-US" sz="2000">
                  <a:latin typeface="Times New Roman" pitchFamily="18" charset="0"/>
                </a:rPr>
                <a:t>	2.1.	Set </a:t>
              </a:r>
              <a:r>
                <a:rPr lang="en-US" altLang="en-US" sz="2000" i="1">
                  <a:latin typeface="Times New Roman" pitchFamily="18" charset="0"/>
                </a:rPr>
                <a:t>ins</a:t>
              </a:r>
              <a:r>
                <a:rPr lang="en-US" altLang="en-US" sz="2000">
                  <a:latin typeface="Times New Roman" pitchFamily="18" charset="0"/>
                </a:rPr>
                <a:t>’s successor to </a:t>
              </a:r>
              <a:r>
                <a:rPr lang="en-US" altLang="en-US" sz="2000" i="1">
                  <a:latin typeface="Times New Roman" pitchFamily="18" charset="0"/>
                </a:rPr>
                <a:t>first</a:t>
              </a:r>
              <a:r>
                <a:rPr lang="en-US" altLang="en-US" sz="2000">
                  <a:latin typeface="Times New Roman" pitchFamily="18" charset="0"/>
                </a:rPr>
                <a:t>.</a:t>
              </a:r>
              <a:br>
                <a:rPr lang="en-US" altLang="en-US" sz="2000">
                  <a:latin typeface="Times New Roman" pitchFamily="18" charset="0"/>
                </a:rPr>
              </a:br>
              <a:r>
                <a:rPr lang="en-US" altLang="en-US" sz="2000">
                  <a:latin typeface="Times New Roman" pitchFamily="18" charset="0"/>
                </a:rPr>
                <a:t>	2.2.	Set </a:t>
              </a:r>
              <a:r>
                <a:rPr lang="en-US" altLang="en-US" sz="2000" i="1">
                  <a:latin typeface="Times New Roman" pitchFamily="18" charset="0"/>
                </a:rPr>
                <a:t>first</a:t>
              </a:r>
              <a:r>
                <a:rPr lang="en-US" altLang="en-US" sz="2000">
                  <a:latin typeface="Times New Roman" pitchFamily="18" charset="0"/>
                </a:rPr>
                <a:t> to </a:t>
              </a:r>
              <a:r>
                <a:rPr lang="en-US" altLang="en-US" sz="2000" i="1">
                  <a:latin typeface="Times New Roman" pitchFamily="18" charset="0"/>
                </a:rPr>
                <a:t>ins</a:t>
              </a:r>
              <a:r>
                <a:rPr lang="en-US" altLang="en-US" sz="2000">
                  <a:latin typeface="Times New Roman" pitchFamily="18" charset="0"/>
                </a:rPr>
                <a:t>.</a:t>
              </a:r>
              <a:br>
                <a:rPr lang="en-US" altLang="en-US" sz="2000">
                  <a:latin typeface="Times New Roman" pitchFamily="18" charset="0"/>
                </a:rPr>
              </a:br>
              <a:r>
                <a:rPr lang="en-US" altLang="en-US" sz="2000">
                  <a:latin typeface="Times New Roman" pitchFamily="18" charset="0"/>
                </a:rPr>
                <a:t>3.	Else, if the insertion point is after the node </a:t>
              </a:r>
              <a:r>
                <a:rPr lang="en-US" altLang="en-US" sz="2000" i="1">
                  <a:latin typeface="Times New Roman" pitchFamily="18" charset="0"/>
                </a:rPr>
                <a:t>pred</a:t>
              </a:r>
              <a:r>
                <a:rPr lang="en-US" altLang="en-US" sz="2000">
                  <a:latin typeface="Times New Roman" pitchFamily="18" charset="0"/>
                </a:rPr>
                <a:t>:</a:t>
              </a:r>
              <a:br>
                <a:rPr lang="en-US" altLang="en-US" sz="2000">
                  <a:latin typeface="Times New Roman" pitchFamily="18" charset="0"/>
                </a:rPr>
              </a:br>
              <a:r>
                <a:rPr lang="en-US" altLang="en-US" sz="2000">
                  <a:latin typeface="Times New Roman" pitchFamily="18" charset="0"/>
                </a:rPr>
                <a:t>	3.1.	Set </a:t>
              </a:r>
              <a:r>
                <a:rPr lang="en-US" altLang="en-US" sz="2000" i="1">
                  <a:latin typeface="Times New Roman" pitchFamily="18" charset="0"/>
                </a:rPr>
                <a:t>ins</a:t>
              </a:r>
              <a:r>
                <a:rPr lang="en-US" altLang="en-US" sz="2000">
                  <a:latin typeface="Times New Roman" pitchFamily="18" charset="0"/>
                </a:rPr>
                <a:t>’s successor to </a:t>
              </a:r>
              <a:r>
                <a:rPr lang="en-US" altLang="en-US" sz="2000" i="1">
                  <a:latin typeface="Times New Roman" pitchFamily="18" charset="0"/>
                </a:rPr>
                <a:t>pred</a:t>
              </a:r>
              <a:r>
                <a:rPr lang="en-US" altLang="en-US" sz="2000">
                  <a:latin typeface="Times New Roman" pitchFamily="18" charset="0"/>
                </a:rPr>
                <a:t>’s successor.</a:t>
              </a:r>
              <a:br>
                <a:rPr lang="en-US" altLang="en-US" sz="2000">
                  <a:latin typeface="Times New Roman" pitchFamily="18" charset="0"/>
                </a:rPr>
              </a:br>
              <a:r>
                <a:rPr lang="en-US" altLang="en-US" sz="2000">
                  <a:latin typeface="Times New Roman" pitchFamily="18" charset="0"/>
                </a:rPr>
                <a:t>	3.2.	Set </a:t>
              </a:r>
              <a:r>
                <a:rPr lang="en-US" altLang="en-US" sz="2000" i="1">
                  <a:latin typeface="Times New Roman" pitchFamily="18" charset="0"/>
                </a:rPr>
                <a:t>pred</a:t>
              </a:r>
              <a:r>
                <a:rPr lang="en-US" altLang="en-US" sz="2000">
                  <a:latin typeface="Times New Roman" pitchFamily="18" charset="0"/>
                </a:rPr>
                <a:t>’s successor to </a:t>
              </a:r>
              <a:r>
                <a:rPr lang="en-US" altLang="en-US" sz="2000" i="1">
                  <a:latin typeface="Times New Roman" pitchFamily="18" charset="0"/>
                </a:rPr>
                <a:t>ins</a:t>
              </a:r>
              <a:r>
                <a:rPr lang="en-US" altLang="en-US" sz="2000">
                  <a:latin typeface="Times New Roman" pitchFamily="18" charset="0"/>
                </a:rPr>
                <a:t>.</a:t>
              </a:r>
              <a:br>
                <a:rPr lang="en-US" altLang="en-US" sz="2000">
                  <a:latin typeface="Times New Roman" pitchFamily="18" charset="0"/>
                </a:rPr>
              </a:br>
              <a:r>
                <a:rPr lang="en-US" altLang="en-US" sz="2000">
                  <a:latin typeface="Times New Roman" pitchFamily="18" charset="0"/>
                </a:rPr>
                <a:t>4.	Terminate.</a:t>
              </a:r>
              <a:endParaRPr lang="en-GB" altLang="en-US" sz="2000">
                <a:latin typeface="Times New Roman" pitchFamily="18" charset="0"/>
              </a:endParaRPr>
            </a:p>
          </p:txBody>
        </p:sp>
        <p:sp>
          <p:nvSpPr>
            <p:cNvPr id="13378" name="Line 29"/>
            <p:cNvSpPr>
              <a:spLocks noChangeShapeType="1"/>
            </p:cNvSpPr>
            <p:nvPr/>
          </p:nvSpPr>
          <p:spPr bwMode="auto">
            <a:xfrm>
              <a:off x="2861" y="3979"/>
              <a:ext cx="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3379" name="Line 30"/>
            <p:cNvSpPr>
              <a:spLocks noChangeShapeType="1"/>
            </p:cNvSpPr>
            <p:nvPr/>
          </p:nvSpPr>
          <p:spPr bwMode="auto">
            <a:xfrm>
              <a:off x="1853" y="3973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3380" name="Text Box 31"/>
            <p:cNvSpPr txBox="1">
              <a:spLocks noChangeArrowheads="1"/>
            </p:cNvSpPr>
            <p:nvPr/>
          </p:nvSpPr>
          <p:spPr bwMode="auto">
            <a:xfrm>
              <a:off x="4205" y="3877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>
                <a:buClrTx/>
                <a:buFontTx/>
                <a:buNone/>
              </a:pPr>
              <a:r>
                <a:rPr lang="en-GB" altLang="en-US" sz="2000" i="1">
                  <a:latin typeface="Times New Roman" pitchFamily="18" charset="0"/>
                </a:rPr>
                <a:t>elem</a:t>
              </a:r>
            </a:p>
          </p:txBody>
        </p:sp>
        <p:sp>
          <p:nvSpPr>
            <p:cNvPr id="13381" name="Text Box 32"/>
            <p:cNvSpPr txBox="1">
              <a:spLocks noChangeArrowheads="1"/>
            </p:cNvSpPr>
            <p:nvPr/>
          </p:nvSpPr>
          <p:spPr bwMode="auto">
            <a:xfrm>
              <a:off x="4589" y="3877"/>
              <a:ext cx="384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GB" altLang="en-US" sz="1800"/>
                <a:t>ant</a:t>
              </a:r>
            </a:p>
          </p:txBody>
        </p:sp>
      </p:grpSp>
      <p:grpSp>
        <p:nvGrpSpPr>
          <p:cNvPr id="4" name="Group 83"/>
          <p:cNvGrpSpPr>
            <a:grpSpLocks/>
          </p:cNvGrpSpPr>
          <p:nvPr/>
        </p:nvGrpSpPr>
        <p:grpSpPr bwMode="auto">
          <a:xfrm>
            <a:off x="541338" y="2007919"/>
            <a:ext cx="6400800" cy="4343400"/>
            <a:chOff x="1229" y="1526"/>
            <a:chExt cx="4032" cy="2736"/>
          </a:xfrm>
        </p:grpSpPr>
        <p:sp>
          <p:nvSpPr>
            <p:cNvPr id="13350" name="Rectangle 34"/>
            <p:cNvSpPr>
              <a:spLocks noChangeArrowheads="1"/>
            </p:cNvSpPr>
            <p:nvPr/>
          </p:nvSpPr>
          <p:spPr bwMode="auto">
            <a:xfrm>
              <a:off x="1229" y="1526"/>
              <a:ext cx="4032" cy="27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13351" name="Rectangle 35"/>
            <p:cNvSpPr>
              <a:spLocks noChangeArrowheads="1"/>
            </p:cNvSpPr>
            <p:nvPr/>
          </p:nvSpPr>
          <p:spPr bwMode="auto">
            <a:xfrm>
              <a:off x="1757" y="3686"/>
              <a:ext cx="192" cy="19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13352" name="Text Box 36"/>
            <p:cNvSpPr txBox="1">
              <a:spLocks noChangeArrowheads="1"/>
            </p:cNvSpPr>
            <p:nvPr/>
          </p:nvSpPr>
          <p:spPr bwMode="auto">
            <a:xfrm>
              <a:off x="2381" y="3968"/>
              <a:ext cx="576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GB" altLang="en-US" sz="1800"/>
                <a:t>ant</a:t>
              </a:r>
            </a:p>
          </p:txBody>
        </p:sp>
        <p:sp>
          <p:nvSpPr>
            <p:cNvPr id="13353" name="Text Box 37"/>
            <p:cNvSpPr txBox="1">
              <a:spLocks noChangeArrowheads="1"/>
            </p:cNvSpPr>
            <p:nvPr/>
          </p:nvSpPr>
          <p:spPr bwMode="auto">
            <a:xfrm>
              <a:off x="3389" y="3686"/>
              <a:ext cx="576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GB" altLang="en-US" sz="1800"/>
                <a:t>bat</a:t>
              </a:r>
            </a:p>
          </p:txBody>
        </p:sp>
        <p:sp>
          <p:nvSpPr>
            <p:cNvPr id="13354" name="Text Box 38"/>
            <p:cNvSpPr txBox="1">
              <a:spLocks noChangeArrowheads="1"/>
            </p:cNvSpPr>
            <p:nvPr/>
          </p:nvSpPr>
          <p:spPr bwMode="auto">
            <a:xfrm>
              <a:off x="4397" y="3686"/>
              <a:ext cx="576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GB" altLang="en-US" sz="1800"/>
                <a:t>cat</a:t>
              </a:r>
            </a:p>
          </p:txBody>
        </p:sp>
        <p:sp>
          <p:nvSpPr>
            <p:cNvPr id="13355" name="Line 39"/>
            <p:cNvSpPr>
              <a:spLocks noChangeShapeType="1"/>
            </p:cNvSpPr>
            <p:nvPr/>
          </p:nvSpPr>
          <p:spPr bwMode="auto">
            <a:xfrm>
              <a:off x="1853" y="3782"/>
              <a:ext cx="15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3356" name="Line 40"/>
            <p:cNvSpPr>
              <a:spLocks noChangeShapeType="1"/>
            </p:cNvSpPr>
            <p:nvPr/>
          </p:nvSpPr>
          <p:spPr bwMode="auto">
            <a:xfrm>
              <a:off x="3869" y="3782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3357" name="Line 41"/>
            <p:cNvSpPr>
              <a:spLocks noChangeShapeType="1"/>
            </p:cNvSpPr>
            <p:nvPr/>
          </p:nvSpPr>
          <p:spPr bwMode="auto">
            <a:xfrm>
              <a:off x="4877" y="3782"/>
              <a:ext cx="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3358" name="Text Box 42"/>
            <p:cNvSpPr txBox="1">
              <a:spLocks noChangeArrowheads="1"/>
            </p:cNvSpPr>
            <p:nvPr/>
          </p:nvSpPr>
          <p:spPr bwMode="auto">
            <a:xfrm>
              <a:off x="1421" y="3686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>
                <a:buClrTx/>
                <a:buFontTx/>
                <a:buNone/>
              </a:pPr>
              <a:r>
                <a:rPr lang="en-GB" altLang="en-US" sz="2000" i="1">
                  <a:latin typeface="Times New Roman" pitchFamily="18" charset="0"/>
                </a:rPr>
                <a:t>first</a:t>
              </a:r>
            </a:p>
          </p:txBody>
        </p:sp>
        <p:sp>
          <p:nvSpPr>
            <p:cNvPr id="13359" name="Rectangle 43"/>
            <p:cNvSpPr>
              <a:spLocks noChangeArrowheads="1"/>
            </p:cNvSpPr>
            <p:nvPr/>
          </p:nvSpPr>
          <p:spPr bwMode="auto">
            <a:xfrm>
              <a:off x="1757" y="3974"/>
              <a:ext cx="192" cy="19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13360" name="Text Box 44"/>
            <p:cNvSpPr txBox="1">
              <a:spLocks noChangeArrowheads="1"/>
            </p:cNvSpPr>
            <p:nvPr/>
          </p:nvSpPr>
          <p:spPr bwMode="auto">
            <a:xfrm>
              <a:off x="1421" y="3974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>
                <a:buClrTx/>
                <a:buFontTx/>
                <a:buNone/>
              </a:pPr>
              <a:r>
                <a:rPr lang="en-GB" altLang="en-US" sz="2000" i="1">
                  <a:latin typeface="Times New Roman" pitchFamily="18" charset="0"/>
                </a:rPr>
                <a:t>ins</a:t>
              </a:r>
            </a:p>
          </p:txBody>
        </p:sp>
        <p:sp>
          <p:nvSpPr>
            <p:cNvPr id="13361" name="Rectangle 45"/>
            <p:cNvSpPr>
              <a:spLocks noChangeArrowheads="1"/>
            </p:cNvSpPr>
            <p:nvPr/>
          </p:nvSpPr>
          <p:spPr bwMode="auto">
            <a:xfrm>
              <a:off x="1277" y="1574"/>
              <a:ext cx="3936" cy="19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tabLst>
                  <a:tab pos="381000" algn="l"/>
                  <a:tab pos="952500" algn="l"/>
                </a:tabLst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tabLst>
                  <a:tab pos="381000" algn="l"/>
                  <a:tab pos="952500" algn="l"/>
                </a:tabLst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tabLst>
                  <a:tab pos="381000" algn="l"/>
                  <a:tab pos="9525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tabLst>
                  <a:tab pos="381000" algn="l"/>
                  <a:tab pos="952500" algn="l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tabLst>
                  <a:tab pos="381000" algn="l"/>
                  <a:tab pos="952500" algn="l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tabLst>
                  <a:tab pos="381000" algn="l"/>
                  <a:tab pos="952500" algn="l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tabLst>
                  <a:tab pos="381000" algn="l"/>
                  <a:tab pos="952500" algn="l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tabLst>
                  <a:tab pos="381000" algn="l"/>
                  <a:tab pos="952500" algn="l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tabLst>
                  <a:tab pos="381000" algn="l"/>
                  <a:tab pos="952500" algn="l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000">
                  <a:latin typeface="Times New Roman" pitchFamily="18" charset="0"/>
                </a:rPr>
                <a:t>To insert </a:t>
              </a:r>
              <a:r>
                <a:rPr lang="en-US" altLang="en-US" sz="2000" i="1">
                  <a:latin typeface="Times New Roman" pitchFamily="18" charset="0"/>
                </a:rPr>
                <a:t>elem</a:t>
              </a:r>
              <a:r>
                <a:rPr lang="en-US" altLang="en-US" sz="2000">
                  <a:latin typeface="Times New Roman" pitchFamily="18" charset="0"/>
                </a:rPr>
                <a:t> at a given point in the SLL headed by </a:t>
              </a:r>
              <a:r>
                <a:rPr lang="en-US" altLang="en-US" sz="2000" i="1">
                  <a:latin typeface="Times New Roman" pitchFamily="18" charset="0"/>
                </a:rPr>
                <a:t>first</a:t>
              </a:r>
              <a:r>
                <a:rPr lang="en-US" altLang="en-US" sz="2000">
                  <a:latin typeface="Times New Roman" pitchFamily="18" charset="0"/>
                </a:rPr>
                <a:t>:</a:t>
              </a:r>
              <a:br>
                <a:rPr lang="en-US" altLang="en-US" sz="2000">
                  <a:latin typeface="Times New Roman" pitchFamily="18" charset="0"/>
                </a:rPr>
              </a:br>
              <a:r>
                <a:rPr lang="en-US" altLang="en-US" sz="2000">
                  <a:latin typeface="Times New Roman" pitchFamily="18" charset="0"/>
                </a:rPr>
                <a:t>1.	Make </a:t>
              </a:r>
              <a:r>
                <a:rPr lang="en-US" altLang="en-US" sz="2000" i="1">
                  <a:latin typeface="Times New Roman" pitchFamily="18" charset="0"/>
                </a:rPr>
                <a:t>ins</a:t>
              </a:r>
              <a:r>
                <a:rPr lang="en-US" altLang="en-US" sz="2000">
                  <a:latin typeface="Times New Roman" pitchFamily="18" charset="0"/>
                </a:rPr>
                <a:t> a link to a newly-created node with element </a:t>
              </a:r>
              <a:br>
                <a:rPr lang="en-US" altLang="en-US" sz="2000">
                  <a:latin typeface="Times New Roman" pitchFamily="18" charset="0"/>
                </a:rPr>
              </a:br>
              <a:r>
                <a:rPr lang="en-US" altLang="en-US" sz="2000">
                  <a:latin typeface="Times New Roman" pitchFamily="18" charset="0"/>
                </a:rPr>
                <a:t>	</a:t>
              </a:r>
              <a:r>
                <a:rPr lang="en-US" altLang="en-US" sz="2000" i="1">
                  <a:latin typeface="Times New Roman" pitchFamily="18" charset="0"/>
                </a:rPr>
                <a:t>elem</a:t>
              </a:r>
              <a:r>
                <a:rPr lang="en-US" altLang="en-US" sz="2000">
                  <a:latin typeface="Times New Roman" pitchFamily="18" charset="0"/>
                </a:rPr>
                <a:t> and successor null.</a:t>
              </a:r>
              <a:br>
                <a:rPr lang="en-US" altLang="en-US" sz="2000">
                  <a:latin typeface="Times New Roman" pitchFamily="18" charset="0"/>
                </a:rPr>
              </a:br>
              <a:r>
                <a:rPr lang="en-US" altLang="en-US" sz="2000">
                  <a:latin typeface="Times New Roman" pitchFamily="18" charset="0"/>
                </a:rPr>
                <a:t>2.	</a:t>
              </a:r>
              <a:r>
                <a:rPr lang="en-US" altLang="en-US" sz="2000">
                  <a:solidFill>
                    <a:srgbClr val="FF0000"/>
                  </a:solidFill>
                  <a:latin typeface="Times New Roman" pitchFamily="18" charset="0"/>
                </a:rPr>
                <a:t>If the insertion point is before the first node:</a:t>
              </a:r>
              <a:r>
                <a:rPr lang="en-US" altLang="en-US" sz="2000">
                  <a:latin typeface="Times New Roman" pitchFamily="18" charset="0"/>
                </a:rPr>
                <a:t/>
              </a:r>
              <a:br>
                <a:rPr lang="en-US" altLang="en-US" sz="2000">
                  <a:latin typeface="Times New Roman" pitchFamily="18" charset="0"/>
                </a:rPr>
              </a:br>
              <a:r>
                <a:rPr lang="en-US" altLang="en-US" sz="2000">
                  <a:latin typeface="Times New Roman" pitchFamily="18" charset="0"/>
                </a:rPr>
                <a:t>	2.1.	</a:t>
              </a:r>
              <a:r>
                <a:rPr lang="en-US" altLang="en-US" sz="2000">
                  <a:solidFill>
                    <a:srgbClr val="FF0000"/>
                  </a:solidFill>
                  <a:latin typeface="Times New Roman" pitchFamily="18" charset="0"/>
                </a:rPr>
                <a:t>Set </a:t>
              </a:r>
              <a:r>
                <a:rPr lang="en-US" altLang="en-US" sz="2000" i="1">
                  <a:solidFill>
                    <a:srgbClr val="FF0000"/>
                  </a:solidFill>
                  <a:latin typeface="Times New Roman" pitchFamily="18" charset="0"/>
                </a:rPr>
                <a:t>ins</a:t>
              </a:r>
              <a:r>
                <a:rPr lang="en-US" altLang="en-US" sz="2000">
                  <a:solidFill>
                    <a:srgbClr val="FF0000"/>
                  </a:solidFill>
                  <a:latin typeface="Times New Roman" pitchFamily="18" charset="0"/>
                </a:rPr>
                <a:t>’s successor to </a:t>
              </a:r>
              <a:r>
                <a:rPr lang="en-US" altLang="en-US" sz="2000" i="1">
                  <a:solidFill>
                    <a:srgbClr val="FF0000"/>
                  </a:solidFill>
                  <a:latin typeface="Times New Roman" pitchFamily="18" charset="0"/>
                </a:rPr>
                <a:t>first</a:t>
              </a:r>
              <a:r>
                <a:rPr lang="en-US" altLang="en-US" sz="2000">
                  <a:solidFill>
                    <a:srgbClr val="FF0000"/>
                  </a:solidFill>
                  <a:latin typeface="Times New Roman" pitchFamily="18" charset="0"/>
                </a:rPr>
                <a:t>.</a:t>
              </a:r>
              <a:r>
                <a:rPr lang="en-US" altLang="en-US" sz="2000">
                  <a:latin typeface="Times New Roman" pitchFamily="18" charset="0"/>
                </a:rPr>
                <a:t/>
              </a:r>
              <a:br>
                <a:rPr lang="en-US" altLang="en-US" sz="2000">
                  <a:latin typeface="Times New Roman" pitchFamily="18" charset="0"/>
                </a:rPr>
              </a:br>
              <a:r>
                <a:rPr lang="en-US" altLang="en-US" sz="2000">
                  <a:latin typeface="Times New Roman" pitchFamily="18" charset="0"/>
                </a:rPr>
                <a:t>	2.2.	Set </a:t>
              </a:r>
              <a:r>
                <a:rPr lang="en-US" altLang="en-US" sz="2000" i="1">
                  <a:latin typeface="Times New Roman" pitchFamily="18" charset="0"/>
                </a:rPr>
                <a:t>first</a:t>
              </a:r>
              <a:r>
                <a:rPr lang="en-US" altLang="en-US" sz="2000">
                  <a:latin typeface="Times New Roman" pitchFamily="18" charset="0"/>
                </a:rPr>
                <a:t> to </a:t>
              </a:r>
              <a:r>
                <a:rPr lang="en-US" altLang="en-US" sz="2000" i="1">
                  <a:latin typeface="Times New Roman" pitchFamily="18" charset="0"/>
                </a:rPr>
                <a:t>ins</a:t>
              </a:r>
              <a:r>
                <a:rPr lang="en-US" altLang="en-US" sz="2000">
                  <a:latin typeface="Times New Roman" pitchFamily="18" charset="0"/>
                </a:rPr>
                <a:t>.</a:t>
              </a:r>
              <a:br>
                <a:rPr lang="en-US" altLang="en-US" sz="2000">
                  <a:latin typeface="Times New Roman" pitchFamily="18" charset="0"/>
                </a:rPr>
              </a:br>
              <a:r>
                <a:rPr lang="en-US" altLang="en-US" sz="2000">
                  <a:latin typeface="Times New Roman" pitchFamily="18" charset="0"/>
                </a:rPr>
                <a:t>3.	Else, if the insertion point is after the node </a:t>
              </a:r>
              <a:r>
                <a:rPr lang="en-US" altLang="en-US" sz="2000" i="1">
                  <a:latin typeface="Times New Roman" pitchFamily="18" charset="0"/>
                </a:rPr>
                <a:t>pred</a:t>
              </a:r>
              <a:r>
                <a:rPr lang="en-US" altLang="en-US" sz="2000">
                  <a:latin typeface="Times New Roman" pitchFamily="18" charset="0"/>
                </a:rPr>
                <a:t>:</a:t>
              </a:r>
              <a:br>
                <a:rPr lang="en-US" altLang="en-US" sz="2000">
                  <a:latin typeface="Times New Roman" pitchFamily="18" charset="0"/>
                </a:rPr>
              </a:br>
              <a:r>
                <a:rPr lang="en-US" altLang="en-US" sz="2000">
                  <a:latin typeface="Times New Roman" pitchFamily="18" charset="0"/>
                </a:rPr>
                <a:t>	3.1.	Set </a:t>
              </a:r>
              <a:r>
                <a:rPr lang="en-US" altLang="en-US" sz="2000" i="1">
                  <a:latin typeface="Times New Roman" pitchFamily="18" charset="0"/>
                </a:rPr>
                <a:t>ins</a:t>
              </a:r>
              <a:r>
                <a:rPr lang="en-US" altLang="en-US" sz="2000">
                  <a:latin typeface="Times New Roman" pitchFamily="18" charset="0"/>
                </a:rPr>
                <a:t>’s successor to </a:t>
              </a:r>
              <a:r>
                <a:rPr lang="en-US" altLang="en-US" sz="2000" i="1">
                  <a:latin typeface="Times New Roman" pitchFamily="18" charset="0"/>
                </a:rPr>
                <a:t>pred</a:t>
              </a:r>
              <a:r>
                <a:rPr lang="en-US" altLang="en-US" sz="2000">
                  <a:latin typeface="Times New Roman" pitchFamily="18" charset="0"/>
                </a:rPr>
                <a:t>’s successor.</a:t>
              </a:r>
              <a:br>
                <a:rPr lang="en-US" altLang="en-US" sz="2000">
                  <a:latin typeface="Times New Roman" pitchFamily="18" charset="0"/>
                </a:rPr>
              </a:br>
              <a:r>
                <a:rPr lang="en-US" altLang="en-US" sz="2000">
                  <a:latin typeface="Times New Roman" pitchFamily="18" charset="0"/>
                </a:rPr>
                <a:t>	3.2.	Set </a:t>
              </a:r>
              <a:r>
                <a:rPr lang="en-US" altLang="en-US" sz="2000" i="1">
                  <a:latin typeface="Times New Roman" pitchFamily="18" charset="0"/>
                </a:rPr>
                <a:t>pred</a:t>
              </a:r>
              <a:r>
                <a:rPr lang="en-US" altLang="en-US" sz="2000">
                  <a:latin typeface="Times New Roman" pitchFamily="18" charset="0"/>
                </a:rPr>
                <a:t>’s successor to </a:t>
              </a:r>
              <a:r>
                <a:rPr lang="en-US" altLang="en-US" sz="2000" i="1">
                  <a:latin typeface="Times New Roman" pitchFamily="18" charset="0"/>
                </a:rPr>
                <a:t>ins</a:t>
              </a:r>
              <a:r>
                <a:rPr lang="en-US" altLang="en-US" sz="2000">
                  <a:latin typeface="Times New Roman" pitchFamily="18" charset="0"/>
                </a:rPr>
                <a:t>.</a:t>
              </a:r>
              <a:br>
                <a:rPr lang="en-US" altLang="en-US" sz="2000">
                  <a:latin typeface="Times New Roman" pitchFamily="18" charset="0"/>
                </a:rPr>
              </a:br>
              <a:r>
                <a:rPr lang="en-US" altLang="en-US" sz="2000">
                  <a:latin typeface="Times New Roman" pitchFamily="18" charset="0"/>
                </a:rPr>
                <a:t>4.	Terminate.</a:t>
              </a:r>
              <a:endParaRPr lang="en-GB" altLang="en-US" sz="2000">
                <a:latin typeface="Times New Roman" pitchFamily="18" charset="0"/>
              </a:endParaRPr>
            </a:p>
          </p:txBody>
        </p:sp>
        <p:sp>
          <p:nvSpPr>
            <p:cNvPr id="13362" name="Line 46"/>
            <p:cNvSpPr>
              <a:spLocks noChangeShapeType="1"/>
            </p:cNvSpPr>
            <p:nvPr/>
          </p:nvSpPr>
          <p:spPr bwMode="auto">
            <a:xfrm>
              <a:off x="1853" y="4064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3363" name="Freeform 47"/>
            <p:cNvSpPr>
              <a:spLocks/>
            </p:cNvSpPr>
            <p:nvPr/>
          </p:nvSpPr>
          <p:spPr bwMode="auto">
            <a:xfrm>
              <a:off x="2861" y="3830"/>
              <a:ext cx="528" cy="240"/>
            </a:xfrm>
            <a:custGeom>
              <a:avLst/>
              <a:gdLst>
                <a:gd name="T0" fmla="*/ 0 w 528"/>
                <a:gd name="T1" fmla="*/ 240 h 240"/>
                <a:gd name="T2" fmla="*/ 192 w 528"/>
                <a:gd name="T3" fmla="*/ 240 h 240"/>
                <a:gd name="T4" fmla="*/ 528 w 528"/>
                <a:gd name="T5" fmla="*/ 0 h 240"/>
                <a:gd name="T6" fmla="*/ 0 60000 65536"/>
                <a:gd name="T7" fmla="*/ 0 60000 65536"/>
                <a:gd name="T8" fmla="*/ 0 60000 65536"/>
                <a:gd name="T9" fmla="*/ 0 w 528"/>
                <a:gd name="T10" fmla="*/ 0 h 240"/>
                <a:gd name="T11" fmla="*/ 528 w 528"/>
                <a:gd name="T12" fmla="*/ 240 h 2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28" h="240">
                  <a:moveTo>
                    <a:pt x="0" y="240"/>
                  </a:moveTo>
                  <a:lnTo>
                    <a:pt x="192" y="240"/>
                  </a:lnTo>
                  <a:lnTo>
                    <a:pt x="528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3364" name="Text Box 48"/>
            <p:cNvSpPr txBox="1">
              <a:spLocks noChangeArrowheads="1"/>
            </p:cNvSpPr>
            <p:nvPr/>
          </p:nvSpPr>
          <p:spPr bwMode="auto">
            <a:xfrm>
              <a:off x="4205" y="3968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>
                <a:buClrTx/>
                <a:buFontTx/>
                <a:buNone/>
              </a:pPr>
              <a:r>
                <a:rPr lang="en-GB" altLang="en-US" sz="2000" i="1">
                  <a:latin typeface="Times New Roman" pitchFamily="18" charset="0"/>
                </a:rPr>
                <a:t>elem</a:t>
              </a:r>
            </a:p>
          </p:txBody>
        </p:sp>
        <p:sp>
          <p:nvSpPr>
            <p:cNvPr id="13365" name="Text Box 49"/>
            <p:cNvSpPr txBox="1">
              <a:spLocks noChangeArrowheads="1"/>
            </p:cNvSpPr>
            <p:nvPr/>
          </p:nvSpPr>
          <p:spPr bwMode="auto">
            <a:xfrm>
              <a:off x="4589" y="3968"/>
              <a:ext cx="384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GB" altLang="en-US" sz="1800"/>
                <a:t>ant</a:t>
              </a:r>
            </a:p>
          </p:txBody>
        </p:sp>
      </p:grpSp>
      <p:grpSp>
        <p:nvGrpSpPr>
          <p:cNvPr id="5" name="Group 82"/>
          <p:cNvGrpSpPr>
            <a:grpSpLocks/>
          </p:cNvGrpSpPr>
          <p:nvPr/>
        </p:nvGrpSpPr>
        <p:grpSpPr bwMode="auto">
          <a:xfrm>
            <a:off x="541338" y="2007919"/>
            <a:ext cx="6400800" cy="4343400"/>
            <a:chOff x="1229" y="1617"/>
            <a:chExt cx="4032" cy="2736"/>
          </a:xfrm>
        </p:grpSpPr>
        <p:sp>
          <p:nvSpPr>
            <p:cNvPr id="13334" name="Rectangle 51"/>
            <p:cNvSpPr>
              <a:spLocks noChangeArrowheads="1"/>
            </p:cNvSpPr>
            <p:nvPr/>
          </p:nvSpPr>
          <p:spPr bwMode="auto">
            <a:xfrm>
              <a:off x="1229" y="1617"/>
              <a:ext cx="4032" cy="27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13335" name="Rectangle 52"/>
            <p:cNvSpPr>
              <a:spLocks noChangeArrowheads="1"/>
            </p:cNvSpPr>
            <p:nvPr/>
          </p:nvSpPr>
          <p:spPr bwMode="auto">
            <a:xfrm>
              <a:off x="1757" y="3777"/>
              <a:ext cx="192" cy="19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13336" name="Text Box 53"/>
            <p:cNvSpPr txBox="1">
              <a:spLocks noChangeArrowheads="1"/>
            </p:cNvSpPr>
            <p:nvPr/>
          </p:nvSpPr>
          <p:spPr bwMode="auto">
            <a:xfrm>
              <a:off x="2381" y="4059"/>
              <a:ext cx="576" cy="198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GB" altLang="en-US" sz="2000">
                  <a:latin typeface="Times New Roman" pitchFamily="18" charset="0"/>
                </a:rPr>
                <a:t>ant</a:t>
              </a:r>
            </a:p>
          </p:txBody>
        </p:sp>
        <p:sp>
          <p:nvSpPr>
            <p:cNvPr id="13337" name="Text Box 54"/>
            <p:cNvSpPr txBox="1">
              <a:spLocks noChangeArrowheads="1"/>
            </p:cNvSpPr>
            <p:nvPr/>
          </p:nvSpPr>
          <p:spPr bwMode="auto">
            <a:xfrm>
              <a:off x="3389" y="3777"/>
              <a:ext cx="576" cy="198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GB" altLang="en-US" sz="2000">
                  <a:latin typeface="Times New Roman" pitchFamily="18" charset="0"/>
                </a:rPr>
                <a:t>bat</a:t>
              </a:r>
            </a:p>
          </p:txBody>
        </p:sp>
        <p:sp>
          <p:nvSpPr>
            <p:cNvPr id="13338" name="Text Box 55"/>
            <p:cNvSpPr txBox="1">
              <a:spLocks noChangeArrowheads="1"/>
            </p:cNvSpPr>
            <p:nvPr/>
          </p:nvSpPr>
          <p:spPr bwMode="auto">
            <a:xfrm>
              <a:off x="4397" y="3777"/>
              <a:ext cx="576" cy="198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GB" altLang="en-US" sz="2000">
                  <a:latin typeface="Times New Roman" pitchFamily="18" charset="0"/>
                </a:rPr>
                <a:t>cat</a:t>
              </a:r>
            </a:p>
          </p:txBody>
        </p:sp>
        <p:sp>
          <p:nvSpPr>
            <p:cNvPr id="13339" name="Line 56"/>
            <p:cNvSpPr>
              <a:spLocks noChangeShapeType="1"/>
            </p:cNvSpPr>
            <p:nvPr/>
          </p:nvSpPr>
          <p:spPr bwMode="auto">
            <a:xfrm>
              <a:off x="3869" y="3873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3340" name="Line 57"/>
            <p:cNvSpPr>
              <a:spLocks noChangeShapeType="1"/>
            </p:cNvSpPr>
            <p:nvPr/>
          </p:nvSpPr>
          <p:spPr bwMode="auto">
            <a:xfrm>
              <a:off x="4877" y="3873"/>
              <a:ext cx="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3341" name="Text Box 58"/>
            <p:cNvSpPr txBox="1">
              <a:spLocks noChangeArrowheads="1"/>
            </p:cNvSpPr>
            <p:nvPr/>
          </p:nvSpPr>
          <p:spPr bwMode="auto">
            <a:xfrm>
              <a:off x="1421" y="3777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>
                <a:buClrTx/>
                <a:buFontTx/>
                <a:buNone/>
              </a:pPr>
              <a:r>
                <a:rPr lang="en-GB" altLang="en-US" sz="2000" i="1">
                  <a:latin typeface="Times New Roman" pitchFamily="18" charset="0"/>
                </a:rPr>
                <a:t>first</a:t>
              </a:r>
            </a:p>
          </p:txBody>
        </p:sp>
        <p:sp>
          <p:nvSpPr>
            <p:cNvPr id="13342" name="Rectangle 59"/>
            <p:cNvSpPr>
              <a:spLocks noChangeArrowheads="1"/>
            </p:cNvSpPr>
            <p:nvPr/>
          </p:nvSpPr>
          <p:spPr bwMode="auto">
            <a:xfrm>
              <a:off x="1757" y="4065"/>
              <a:ext cx="192" cy="19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13343" name="Text Box 60"/>
            <p:cNvSpPr txBox="1">
              <a:spLocks noChangeArrowheads="1"/>
            </p:cNvSpPr>
            <p:nvPr/>
          </p:nvSpPr>
          <p:spPr bwMode="auto">
            <a:xfrm>
              <a:off x="1421" y="4065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>
                <a:buClrTx/>
                <a:buFontTx/>
                <a:buNone/>
              </a:pPr>
              <a:r>
                <a:rPr lang="en-GB" altLang="en-US" sz="2000" i="1">
                  <a:latin typeface="Times New Roman" pitchFamily="18" charset="0"/>
                </a:rPr>
                <a:t>ins</a:t>
              </a:r>
            </a:p>
          </p:txBody>
        </p:sp>
        <p:sp>
          <p:nvSpPr>
            <p:cNvPr id="13344" name="Rectangle 61"/>
            <p:cNvSpPr>
              <a:spLocks noChangeArrowheads="1"/>
            </p:cNvSpPr>
            <p:nvPr/>
          </p:nvSpPr>
          <p:spPr bwMode="auto">
            <a:xfrm>
              <a:off x="1277" y="1665"/>
              <a:ext cx="3936" cy="19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tabLst>
                  <a:tab pos="381000" algn="l"/>
                  <a:tab pos="952500" algn="l"/>
                </a:tabLst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tabLst>
                  <a:tab pos="381000" algn="l"/>
                  <a:tab pos="952500" algn="l"/>
                </a:tabLst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tabLst>
                  <a:tab pos="381000" algn="l"/>
                  <a:tab pos="9525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tabLst>
                  <a:tab pos="381000" algn="l"/>
                  <a:tab pos="952500" algn="l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tabLst>
                  <a:tab pos="381000" algn="l"/>
                  <a:tab pos="952500" algn="l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tabLst>
                  <a:tab pos="381000" algn="l"/>
                  <a:tab pos="952500" algn="l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tabLst>
                  <a:tab pos="381000" algn="l"/>
                  <a:tab pos="952500" algn="l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tabLst>
                  <a:tab pos="381000" algn="l"/>
                  <a:tab pos="952500" algn="l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tabLst>
                  <a:tab pos="381000" algn="l"/>
                  <a:tab pos="952500" algn="l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000">
                  <a:latin typeface="Times New Roman" pitchFamily="18" charset="0"/>
                </a:rPr>
                <a:t>To insert </a:t>
              </a:r>
              <a:r>
                <a:rPr lang="en-US" altLang="en-US" sz="2000" i="1">
                  <a:latin typeface="Times New Roman" pitchFamily="18" charset="0"/>
                </a:rPr>
                <a:t>elem</a:t>
              </a:r>
              <a:r>
                <a:rPr lang="en-US" altLang="en-US" sz="2000">
                  <a:latin typeface="Times New Roman" pitchFamily="18" charset="0"/>
                </a:rPr>
                <a:t> at a given point in the SLL headed by </a:t>
              </a:r>
              <a:r>
                <a:rPr lang="en-US" altLang="en-US" sz="2000" i="1">
                  <a:latin typeface="Times New Roman" pitchFamily="18" charset="0"/>
                </a:rPr>
                <a:t>first</a:t>
              </a:r>
              <a:r>
                <a:rPr lang="en-US" altLang="en-US" sz="2000">
                  <a:latin typeface="Times New Roman" pitchFamily="18" charset="0"/>
                </a:rPr>
                <a:t>:</a:t>
              </a:r>
              <a:br>
                <a:rPr lang="en-US" altLang="en-US" sz="2000">
                  <a:latin typeface="Times New Roman" pitchFamily="18" charset="0"/>
                </a:rPr>
              </a:br>
              <a:r>
                <a:rPr lang="en-US" altLang="en-US" sz="2000">
                  <a:latin typeface="Times New Roman" pitchFamily="18" charset="0"/>
                </a:rPr>
                <a:t>1.	Make </a:t>
              </a:r>
              <a:r>
                <a:rPr lang="en-US" altLang="en-US" sz="2000" i="1">
                  <a:latin typeface="Times New Roman" pitchFamily="18" charset="0"/>
                </a:rPr>
                <a:t>ins</a:t>
              </a:r>
              <a:r>
                <a:rPr lang="en-US" altLang="en-US" sz="2000">
                  <a:latin typeface="Times New Roman" pitchFamily="18" charset="0"/>
                </a:rPr>
                <a:t> a link to a newly-created node with element</a:t>
              </a:r>
              <a:br>
                <a:rPr lang="en-US" altLang="en-US" sz="2000">
                  <a:latin typeface="Times New Roman" pitchFamily="18" charset="0"/>
                </a:rPr>
              </a:br>
              <a:r>
                <a:rPr lang="en-US" altLang="en-US" sz="2000">
                  <a:latin typeface="Times New Roman" pitchFamily="18" charset="0"/>
                </a:rPr>
                <a:t>	</a:t>
              </a:r>
              <a:r>
                <a:rPr lang="en-US" altLang="en-US" sz="2000" i="1">
                  <a:latin typeface="Times New Roman" pitchFamily="18" charset="0"/>
                </a:rPr>
                <a:t>elem</a:t>
              </a:r>
              <a:r>
                <a:rPr lang="en-US" altLang="en-US" sz="2000">
                  <a:latin typeface="Times New Roman" pitchFamily="18" charset="0"/>
                </a:rPr>
                <a:t> and successor null.</a:t>
              </a:r>
              <a:br>
                <a:rPr lang="en-US" altLang="en-US" sz="2000">
                  <a:latin typeface="Times New Roman" pitchFamily="18" charset="0"/>
                </a:rPr>
              </a:br>
              <a:r>
                <a:rPr lang="en-US" altLang="en-US" sz="2000">
                  <a:latin typeface="Times New Roman" pitchFamily="18" charset="0"/>
                </a:rPr>
                <a:t>2.	If the insertion point is before the first node:</a:t>
              </a:r>
              <a:br>
                <a:rPr lang="en-US" altLang="en-US" sz="2000">
                  <a:latin typeface="Times New Roman" pitchFamily="18" charset="0"/>
                </a:rPr>
              </a:br>
              <a:r>
                <a:rPr lang="en-US" altLang="en-US" sz="2000">
                  <a:latin typeface="Times New Roman" pitchFamily="18" charset="0"/>
                </a:rPr>
                <a:t>	2.1.	Set </a:t>
              </a:r>
              <a:r>
                <a:rPr lang="en-US" altLang="en-US" sz="2000" i="1">
                  <a:latin typeface="Times New Roman" pitchFamily="18" charset="0"/>
                </a:rPr>
                <a:t>ins</a:t>
              </a:r>
              <a:r>
                <a:rPr lang="en-US" altLang="en-US" sz="2000">
                  <a:latin typeface="Times New Roman" pitchFamily="18" charset="0"/>
                </a:rPr>
                <a:t>’s successor to </a:t>
              </a:r>
              <a:r>
                <a:rPr lang="en-US" altLang="en-US" sz="2000" i="1">
                  <a:latin typeface="Times New Roman" pitchFamily="18" charset="0"/>
                </a:rPr>
                <a:t>first</a:t>
              </a:r>
              <a:r>
                <a:rPr lang="en-US" altLang="en-US" sz="2000">
                  <a:latin typeface="Times New Roman" pitchFamily="18" charset="0"/>
                </a:rPr>
                <a:t>.</a:t>
              </a:r>
              <a:br>
                <a:rPr lang="en-US" altLang="en-US" sz="2000">
                  <a:latin typeface="Times New Roman" pitchFamily="18" charset="0"/>
                </a:rPr>
              </a:br>
              <a:r>
                <a:rPr lang="en-US" altLang="en-US" sz="2000">
                  <a:latin typeface="Times New Roman" pitchFamily="18" charset="0"/>
                </a:rPr>
                <a:t>	2.2.	</a:t>
              </a:r>
              <a:r>
                <a:rPr lang="en-US" altLang="en-US" sz="2000">
                  <a:solidFill>
                    <a:srgbClr val="FF0000"/>
                  </a:solidFill>
                  <a:latin typeface="Times New Roman" pitchFamily="18" charset="0"/>
                </a:rPr>
                <a:t>Set </a:t>
              </a:r>
              <a:r>
                <a:rPr lang="en-US" altLang="en-US" sz="2000" i="1">
                  <a:solidFill>
                    <a:srgbClr val="FF0000"/>
                  </a:solidFill>
                  <a:latin typeface="Times New Roman" pitchFamily="18" charset="0"/>
                </a:rPr>
                <a:t>first</a:t>
              </a:r>
              <a:r>
                <a:rPr lang="en-US" altLang="en-US" sz="2000">
                  <a:solidFill>
                    <a:srgbClr val="FF0000"/>
                  </a:solidFill>
                  <a:latin typeface="Times New Roman" pitchFamily="18" charset="0"/>
                </a:rPr>
                <a:t> to </a:t>
              </a:r>
              <a:r>
                <a:rPr lang="en-US" altLang="en-US" sz="2000" i="1">
                  <a:solidFill>
                    <a:srgbClr val="FF0000"/>
                  </a:solidFill>
                  <a:latin typeface="Times New Roman" pitchFamily="18" charset="0"/>
                </a:rPr>
                <a:t>ins</a:t>
              </a:r>
              <a:r>
                <a:rPr lang="en-US" altLang="en-US" sz="2000">
                  <a:solidFill>
                    <a:srgbClr val="FF0000"/>
                  </a:solidFill>
                  <a:latin typeface="Times New Roman" pitchFamily="18" charset="0"/>
                </a:rPr>
                <a:t>.</a:t>
              </a:r>
              <a:r>
                <a:rPr lang="en-US" altLang="en-US" sz="2000">
                  <a:latin typeface="Times New Roman" pitchFamily="18" charset="0"/>
                </a:rPr>
                <a:t/>
              </a:r>
              <a:br>
                <a:rPr lang="en-US" altLang="en-US" sz="2000">
                  <a:latin typeface="Times New Roman" pitchFamily="18" charset="0"/>
                </a:rPr>
              </a:br>
              <a:r>
                <a:rPr lang="en-US" altLang="en-US" sz="2000">
                  <a:latin typeface="Times New Roman" pitchFamily="18" charset="0"/>
                </a:rPr>
                <a:t>3.	Else, if the insertion point is after the node </a:t>
              </a:r>
              <a:r>
                <a:rPr lang="en-US" altLang="en-US" sz="2000" i="1">
                  <a:latin typeface="Times New Roman" pitchFamily="18" charset="0"/>
                </a:rPr>
                <a:t>pred</a:t>
              </a:r>
              <a:r>
                <a:rPr lang="en-US" altLang="en-US" sz="2000">
                  <a:latin typeface="Times New Roman" pitchFamily="18" charset="0"/>
                </a:rPr>
                <a:t>:</a:t>
              </a:r>
              <a:br>
                <a:rPr lang="en-US" altLang="en-US" sz="2000">
                  <a:latin typeface="Times New Roman" pitchFamily="18" charset="0"/>
                </a:rPr>
              </a:br>
              <a:r>
                <a:rPr lang="en-US" altLang="en-US" sz="2000">
                  <a:latin typeface="Times New Roman" pitchFamily="18" charset="0"/>
                </a:rPr>
                <a:t>	3.1.	Set </a:t>
              </a:r>
              <a:r>
                <a:rPr lang="en-US" altLang="en-US" sz="2000" i="1">
                  <a:latin typeface="Times New Roman" pitchFamily="18" charset="0"/>
                </a:rPr>
                <a:t>ins</a:t>
              </a:r>
              <a:r>
                <a:rPr lang="en-US" altLang="en-US" sz="2000">
                  <a:latin typeface="Times New Roman" pitchFamily="18" charset="0"/>
                </a:rPr>
                <a:t>’s successor to </a:t>
              </a:r>
              <a:r>
                <a:rPr lang="en-US" altLang="en-US" sz="2000" i="1">
                  <a:latin typeface="Times New Roman" pitchFamily="18" charset="0"/>
                </a:rPr>
                <a:t>pred</a:t>
              </a:r>
              <a:r>
                <a:rPr lang="en-US" altLang="en-US" sz="2000">
                  <a:latin typeface="Times New Roman" pitchFamily="18" charset="0"/>
                </a:rPr>
                <a:t>’s successor.</a:t>
              </a:r>
              <a:br>
                <a:rPr lang="en-US" altLang="en-US" sz="2000">
                  <a:latin typeface="Times New Roman" pitchFamily="18" charset="0"/>
                </a:rPr>
              </a:br>
              <a:r>
                <a:rPr lang="en-US" altLang="en-US" sz="2000">
                  <a:latin typeface="Times New Roman" pitchFamily="18" charset="0"/>
                </a:rPr>
                <a:t>	3.2.	Set </a:t>
              </a:r>
              <a:r>
                <a:rPr lang="en-US" altLang="en-US" sz="2000" i="1">
                  <a:latin typeface="Times New Roman" pitchFamily="18" charset="0"/>
                </a:rPr>
                <a:t>pred</a:t>
              </a:r>
              <a:r>
                <a:rPr lang="en-US" altLang="en-US" sz="2000">
                  <a:latin typeface="Times New Roman" pitchFamily="18" charset="0"/>
                </a:rPr>
                <a:t>’s successor to </a:t>
              </a:r>
              <a:r>
                <a:rPr lang="en-US" altLang="en-US" sz="2000" i="1">
                  <a:latin typeface="Times New Roman" pitchFamily="18" charset="0"/>
                </a:rPr>
                <a:t>ins</a:t>
              </a:r>
              <a:r>
                <a:rPr lang="en-US" altLang="en-US" sz="2000">
                  <a:latin typeface="Times New Roman" pitchFamily="18" charset="0"/>
                </a:rPr>
                <a:t>.</a:t>
              </a:r>
              <a:br>
                <a:rPr lang="en-US" altLang="en-US" sz="2000">
                  <a:latin typeface="Times New Roman" pitchFamily="18" charset="0"/>
                </a:rPr>
              </a:br>
              <a:r>
                <a:rPr lang="en-US" altLang="en-US" sz="2000">
                  <a:latin typeface="Times New Roman" pitchFamily="18" charset="0"/>
                </a:rPr>
                <a:t>4.	Terminate.</a:t>
              </a:r>
              <a:endParaRPr lang="en-GB" altLang="en-US" sz="2000">
                <a:latin typeface="Times New Roman" pitchFamily="18" charset="0"/>
              </a:endParaRPr>
            </a:p>
          </p:txBody>
        </p:sp>
        <p:sp>
          <p:nvSpPr>
            <p:cNvPr id="13345" name="Line 62"/>
            <p:cNvSpPr>
              <a:spLocks noChangeShapeType="1"/>
            </p:cNvSpPr>
            <p:nvPr/>
          </p:nvSpPr>
          <p:spPr bwMode="auto">
            <a:xfrm>
              <a:off x="1853" y="4155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3346" name="Freeform 63"/>
            <p:cNvSpPr>
              <a:spLocks/>
            </p:cNvSpPr>
            <p:nvPr/>
          </p:nvSpPr>
          <p:spPr bwMode="auto">
            <a:xfrm>
              <a:off x="2861" y="3921"/>
              <a:ext cx="528" cy="240"/>
            </a:xfrm>
            <a:custGeom>
              <a:avLst/>
              <a:gdLst>
                <a:gd name="T0" fmla="*/ 0 w 528"/>
                <a:gd name="T1" fmla="*/ 240 h 240"/>
                <a:gd name="T2" fmla="*/ 192 w 528"/>
                <a:gd name="T3" fmla="*/ 240 h 240"/>
                <a:gd name="T4" fmla="*/ 528 w 528"/>
                <a:gd name="T5" fmla="*/ 0 h 240"/>
                <a:gd name="T6" fmla="*/ 0 60000 65536"/>
                <a:gd name="T7" fmla="*/ 0 60000 65536"/>
                <a:gd name="T8" fmla="*/ 0 60000 65536"/>
                <a:gd name="T9" fmla="*/ 0 w 528"/>
                <a:gd name="T10" fmla="*/ 0 h 240"/>
                <a:gd name="T11" fmla="*/ 528 w 528"/>
                <a:gd name="T12" fmla="*/ 240 h 2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28" h="240">
                  <a:moveTo>
                    <a:pt x="0" y="240"/>
                  </a:moveTo>
                  <a:lnTo>
                    <a:pt x="192" y="240"/>
                  </a:lnTo>
                  <a:lnTo>
                    <a:pt x="528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3347" name="Freeform 64"/>
            <p:cNvSpPr>
              <a:spLocks/>
            </p:cNvSpPr>
            <p:nvPr/>
          </p:nvSpPr>
          <p:spPr bwMode="auto">
            <a:xfrm>
              <a:off x="1853" y="3873"/>
              <a:ext cx="528" cy="240"/>
            </a:xfrm>
            <a:custGeom>
              <a:avLst/>
              <a:gdLst>
                <a:gd name="T0" fmla="*/ 0 w 528"/>
                <a:gd name="T1" fmla="*/ 0 h 240"/>
                <a:gd name="T2" fmla="*/ 192 w 528"/>
                <a:gd name="T3" fmla="*/ 0 h 240"/>
                <a:gd name="T4" fmla="*/ 528 w 528"/>
                <a:gd name="T5" fmla="*/ 240 h 240"/>
                <a:gd name="T6" fmla="*/ 0 60000 65536"/>
                <a:gd name="T7" fmla="*/ 0 60000 65536"/>
                <a:gd name="T8" fmla="*/ 0 60000 65536"/>
                <a:gd name="T9" fmla="*/ 0 w 528"/>
                <a:gd name="T10" fmla="*/ 0 h 240"/>
                <a:gd name="T11" fmla="*/ 528 w 528"/>
                <a:gd name="T12" fmla="*/ 240 h 2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28" h="240">
                  <a:moveTo>
                    <a:pt x="0" y="0"/>
                  </a:moveTo>
                  <a:lnTo>
                    <a:pt x="192" y="0"/>
                  </a:lnTo>
                  <a:lnTo>
                    <a:pt x="528" y="24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3348" name="Text Box 65"/>
            <p:cNvSpPr txBox="1">
              <a:spLocks noChangeArrowheads="1"/>
            </p:cNvSpPr>
            <p:nvPr/>
          </p:nvSpPr>
          <p:spPr bwMode="auto">
            <a:xfrm>
              <a:off x="4205" y="4059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>
                <a:buClrTx/>
                <a:buFontTx/>
                <a:buNone/>
              </a:pPr>
              <a:r>
                <a:rPr lang="en-GB" altLang="en-US" sz="2000" i="1">
                  <a:latin typeface="Times New Roman" pitchFamily="18" charset="0"/>
                </a:rPr>
                <a:t>elem</a:t>
              </a:r>
            </a:p>
          </p:txBody>
        </p:sp>
        <p:sp>
          <p:nvSpPr>
            <p:cNvPr id="13349" name="Text Box 66"/>
            <p:cNvSpPr txBox="1">
              <a:spLocks noChangeArrowheads="1"/>
            </p:cNvSpPr>
            <p:nvPr/>
          </p:nvSpPr>
          <p:spPr bwMode="auto">
            <a:xfrm>
              <a:off x="4589" y="4059"/>
              <a:ext cx="384" cy="198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GB" altLang="en-US" sz="2000">
                  <a:latin typeface="Times New Roman" pitchFamily="18" charset="0"/>
                </a:rPr>
                <a:t>ant</a:t>
              </a:r>
            </a:p>
          </p:txBody>
        </p:sp>
      </p:grpSp>
      <p:grpSp>
        <p:nvGrpSpPr>
          <p:cNvPr id="6" name="Group 81"/>
          <p:cNvGrpSpPr>
            <a:grpSpLocks/>
          </p:cNvGrpSpPr>
          <p:nvPr/>
        </p:nvGrpSpPr>
        <p:grpSpPr bwMode="auto">
          <a:xfrm>
            <a:off x="541338" y="2007919"/>
            <a:ext cx="6400800" cy="4343400"/>
            <a:chOff x="1229" y="1707"/>
            <a:chExt cx="4032" cy="2736"/>
          </a:xfrm>
        </p:grpSpPr>
        <p:sp>
          <p:nvSpPr>
            <p:cNvPr id="13321" name="Rectangle 68"/>
            <p:cNvSpPr>
              <a:spLocks noChangeArrowheads="1"/>
            </p:cNvSpPr>
            <p:nvPr/>
          </p:nvSpPr>
          <p:spPr bwMode="auto">
            <a:xfrm>
              <a:off x="1229" y="1707"/>
              <a:ext cx="4032" cy="27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13322" name="Rectangle 69"/>
            <p:cNvSpPr>
              <a:spLocks noChangeArrowheads="1"/>
            </p:cNvSpPr>
            <p:nvPr/>
          </p:nvSpPr>
          <p:spPr bwMode="auto">
            <a:xfrm>
              <a:off x="1757" y="3867"/>
              <a:ext cx="192" cy="19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13323" name="Text Box 70"/>
            <p:cNvSpPr txBox="1">
              <a:spLocks noChangeArrowheads="1"/>
            </p:cNvSpPr>
            <p:nvPr/>
          </p:nvSpPr>
          <p:spPr bwMode="auto">
            <a:xfrm>
              <a:off x="2381" y="4149"/>
              <a:ext cx="576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GB" altLang="en-US" sz="1800"/>
                <a:t>ant</a:t>
              </a:r>
            </a:p>
          </p:txBody>
        </p:sp>
        <p:sp>
          <p:nvSpPr>
            <p:cNvPr id="13324" name="Text Box 71"/>
            <p:cNvSpPr txBox="1">
              <a:spLocks noChangeArrowheads="1"/>
            </p:cNvSpPr>
            <p:nvPr/>
          </p:nvSpPr>
          <p:spPr bwMode="auto">
            <a:xfrm>
              <a:off x="3389" y="3867"/>
              <a:ext cx="576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GB" altLang="en-US" sz="1800"/>
                <a:t>bat</a:t>
              </a:r>
            </a:p>
          </p:txBody>
        </p:sp>
        <p:sp>
          <p:nvSpPr>
            <p:cNvPr id="13325" name="Text Box 72"/>
            <p:cNvSpPr txBox="1">
              <a:spLocks noChangeArrowheads="1"/>
            </p:cNvSpPr>
            <p:nvPr/>
          </p:nvSpPr>
          <p:spPr bwMode="auto">
            <a:xfrm>
              <a:off x="4397" y="3867"/>
              <a:ext cx="576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GB" altLang="en-US" sz="1800"/>
                <a:t>cat</a:t>
              </a:r>
            </a:p>
          </p:txBody>
        </p:sp>
        <p:sp>
          <p:nvSpPr>
            <p:cNvPr id="13326" name="Line 73"/>
            <p:cNvSpPr>
              <a:spLocks noChangeShapeType="1"/>
            </p:cNvSpPr>
            <p:nvPr/>
          </p:nvSpPr>
          <p:spPr bwMode="auto">
            <a:xfrm>
              <a:off x="3869" y="3963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3327" name="Line 74"/>
            <p:cNvSpPr>
              <a:spLocks noChangeShapeType="1"/>
            </p:cNvSpPr>
            <p:nvPr/>
          </p:nvSpPr>
          <p:spPr bwMode="auto">
            <a:xfrm>
              <a:off x="4877" y="3963"/>
              <a:ext cx="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3328" name="Text Box 75"/>
            <p:cNvSpPr txBox="1">
              <a:spLocks noChangeArrowheads="1"/>
            </p:cNvSpPr>
            <p:nvPr/>
          </p:nvSpPr>
          <p:spPr bwMode="auto">
            <a:xfrm>
              <a:off x="1421" y="3867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>
                <a:buClrTx/>
                <a:buFontTx/>
                <a:buNone/>
              </a:pPr>
              <a:r>
                <a:rPr lang="en-GB" altLang="en-US" sz="2000" i="1">
                  <a:latin typeface="Times New Roman" pitchFamily="18" charset="0"/>
                </a:rPr>
                <a:t>first</a:t>
              </a:r>
            </a:p>
          </p:txBody>
        </p:sp>
        <p:sp>
          <p:nvSpPr>
            <p:cNvPr id="13329" name="Rectangle 76"/>
            <p:cNvSpPr>
              <a:spLocks noChangeArrowheads="1"/>
            </p:cNvSpPr>
            <p:nvPr/>
          </p:nvSpPr>
          <p:spPr bwMode="auto">
            <a:xfrm>
              <a:off x="1277" y="1755"/>
              <a:ext cx="3936" cy="19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tabLst>
                  <a:tab pos="381000" algn="l"/>
                  <a:tab pos="952500" algn="l"/>
                </a:tabLst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tabLst>
                  <a:tab pos="381000" algn="l"/>
                  <a:tab pos="952500" algn="l"/>
                </a:tabLst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tabLst>
                  <a:tab pos="381000" algn="l"/>
                  <a:tab pos="9525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tabLst>
                  <a:tab pos="381000" algn="l"/>
                  <a:tab pos="952500" algn="l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tabLst>
                  <a:tab pos="381000" algn="l"/>
                  <a:tab pos="952500" algn="l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tabLst>
                  <a:tab pos="381000" algn="l"/>
                  <a:tab pos="952500" algn="l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tabLst>
                  <a:tab pos="381000" algn="l"/>
                  <a:tab pos="952500" algn="l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tabLst>
                  <a:tab pos="381000" algn="l"/>
                  <a:tab pos="952500" algn="l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tabLst>
                  <a:tab pos="381000" algn="l"/>
                  <a:tab pos="952500" algn="l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000" dirty="0">
                  <a:latin typeface="Times New Roman" pitchFamily="18" charset="0"/>
                </a:rPr>
                <a:t>To insert </a:t>
              </a:r>
              <a:r>
                <a:rPr lang="en-US" altLang="en-US" sz="2000" i="1" dirty="0" err="1">
                  <a:latin typeface="Times New Roman" pitchFamily="18" charset="0"/>
                </a:rPr>
                <a:t>elem</a:t>
              </a:r>
              <a:r>
                <a:rPr lang="en-US" altLang="en-US" sz="2000" dirty="0">
                  <a:latin typeface="Times New Roman" pitchFamily="18" charset="0"/>
                </a:rPr>
                <a:t> at a given point in the SLL headed by </a:t>
              </a:r>
              <a:r>
                <a:rPr lang="en-US" altLang="en-US" sz="2000" i="1" dirty="0">
                  <a:latin typeface="Times New Roman" pitchFamily="18" charset="0"/>
                </a:rPr>
                <a:t>first</a:t>
              </a:r>
              <a:r>
                <a:rPr lang="en-US" altLang="en-US" sz="2000" dirty="0">
                  <a:latin typeface="Times New Roman" pitchFamily="18" charset="0"/>
                </a:rPr>
                <a:t>:</a:t>
              </a:r>
              <a:br>
                <a:rPr lang="en-US" altLang="en-US" sz="2000" dirty="0">
                  <a:latin typeface="Times New Roman" pitchFamily="18" charset="0"/>
                </a:rPr>
              </a:br>
              <a:r>
                <a:rPr lang="en-US" altLang="en-US" sz="2000" dirty="0">
                  <a:latin typeface="Times New Roman" pitchFamily="18" charset="0"/>
                </a:rPr>
                <a:t>1.	Make </a:t>
              </a:r>
              <a:r>
                <a:rPr lang="en-US" altLang="en-US" sz="2000" i="1" dirty="0">
                  <a:latin typeface="Times New Roman" pitchFamily="18" charset="0"/>
                </a:rPr>
                <a:t>ins</a:t>
              </a:r>
              <a:r>
                <a:rPr lang="en-US" altLang="en-US" sz="2000" dirty="0">
                  <a:latin typeface="Times New Roman" pitchFamily="18" charset="0"/>
                </a:rPr>
                <a:t> a link to a newly-created node with element</a:t>
              </a:r>
              <a:br>
                <a:rPr lang="en-US" altLang="en-US" sz="2000" dirty="0">
                  <a:latin typeface="Times New Roman" pitchFamily="18" charset="0"/>
                </a:rPr>
              </a:br>
              <a:r>
                <a:rPr lang="en-US" altLang="en-US" sz="2000" dirty="0">
                  <a:latin typeface="Times New Roman" pitchFamily="18" charset="0"/>
                </a:rPr>
                <a:t>	</a:t>
              </a:r>
              <a:r>
                <a:rPr lang="en-US" altLang="en-US" sz="2000" i="1" dirty="0" err="1">
                  <a:latin typeface="Times New Roman" pitchFamily="18" charset="0"/>
                </a:rPr>
                <a:t>elem</a:t>
              </a:r>
              <a:r>
                <a:rPr lang="en-US" altLang="en-US" sz="2000" dirty="0">
                  <a:latin typeface="Times New Roman" pitchFamily="18" charset="0"/>
                </a:rPr>
                <a:t> and </a:t>
              </a:r>
              <a:r>
                <a:rPr lang="en-US" altLang="en-US" sz="2000" dirty="0" smtClean="0">
                  <a:latin typeface="Times New Roman" pitchFamily="18" charset="0"/>
                </a:rPr>
                <a:t>next node </a:t>
              </a:r>
              <a:r>
                <a:rPr lang="en-US" altLang="en-US" sz="2000" dirty="0">
                  <a:latin typeface="Times New Roman" pitchFamily="18" charset="0"/>
                </a:rPr>
                <a:t>null.</a:t>
              </a:r>
              <a:br>
                <a:rPr lang="en-US" altLang="en-US" sz="2000" dirty="0">
                  <a:latin typeface="Times New Roman" pitchFamily="18" charset="0"/>
                </a:rPr>
              </a:br>
              <a:r>
                <a:rPr lang="en-US" altLang="en-US" sz="2000" dirty="0">
                  <a:latin typeface="Times New Roman" pitchFamily="18" charset="0"/>
                </a:rPr>
                <a:t>2.	If the insertion point is before the first node:</a:t>
              </a:r>
              <a:br>
                <a:rPr lang="en-US" altLang="en-US" sz="2000" dirty="0">
                  <a:latin typeface="Times New Roman" pitchFamily="18" charset="0"/>
                </a:rPr>
              </a:br>
              <a:r>
                <a:rPr lang="en-US" altLang="en-US" sz="2000" dirty="0">
                  <a:latin typeface="Times New Roman" pitchFamily="18" charset="0"/>
                </a:rPr>
                <a:t>	2.1.	Set </a:t>
              </a:r>
              <a:r>
                <a:rPr lang="en-US" altLang="en-US" sz="2000" i="1" dirty="0" err="1">
                  <a:latin typeface="Times New Roman" pitchFamily="18" charset="0"/>
                </a:rPr>
                <a:t>ins</a:t>
              </a:r>
              <a:r>
                <a:rPr lang="en-US" altLang="en-US" sz="2000" dirty="0" err="1">
                  <a:latin typeface="Times New Roman" pitchFamily="18" charset="0"/>
                </a:rPr>
                <a:t>’s</a:t>
              </a:r>
              <a:r>
                <a:rPr lang="en-US" altLang="en-US" sz="2000" dirty="0">
                  <a:latin typeface="Times New Roman" pitchFamily="18" charset="0"/>
                </a:rPr>
                <a:t> </a:t>
              </a:r>
              <a:r>
                <a:rPr lang="en-US" altLang="en-US" sz="2000" dirty="0" smtClean="0">
                  <a:latin typeface="Times New Roman" pitchFamily="18" charset="0"/>
                </a:rPr>
                <a:t>next </a:t>
              </a:r>
              <a:r>
                <a:rPr lang="en-US" altLang="en-US" sz="2000" dirty="0">
                  <a:latin typeface="Times New Roman" pitchFamily="18" charset="0"/>
                </a:rPr>
                <a:t>to </a:t>
              </a:r>
              <a:r>
                <a:rPr lang="en-US" altLang="en-US" sz="2000" i="1" dirty="0">
                  <a:latin typeface="Times New Roman" pitchFamily="18" charset="0"/>
                </a:rPr>
                <a:t>first</a:t>
              </a:r>
              <a:r>
                <a:rPr lang="en-US" altLang="en-US" sz="2000" dirty="0">
                  <a:latin typeface="Times New Roman" pitchFamily="18" charset="0"/>
                </a:rPr>
                <a:t>.</a:t>
              </a:r>
              <a:br>
                <a:rPr lang="en-US" altLang="en-US" sz="2000" dirty="0">
                  <a:latin typeface="Times New Roman" pitchFamily="18" charset="0"/>
                </a:rPr>
              </a:br>
              <a:r>
                <a:rPr lang="en-US" altLang="en-US" sz="2000" dirty="0">
                  <a:latin typeface="Times New Roman" pitchFamily="18" charset="0"/>
                </a:rPr>
                <a:t>	2.2.	Set </a:t>
              </a:r>
              <a:r>
                <a:rPr lang="en-US" altLang="en-US" sz="2000" i="1" dirty="0">
                  <a:latin typeface="Times New Roman" pitchFamily="18" charset="0"/>
                </a:rPr>
                <a:t>first</a:t>
              </a:r>
              <a:r>
                <a:rPr lang="en-US" altLang="en-US" sz="2000" dirty="0">
                  <a:latin typeface="Times New Roman" pitchFamily="18" charset="0"/>
                </a:rPr>
                <a:t> to </a:t>
              </a:r>
              <a:r>
                <a:rPr lang="en-US" altLang="en-US" sz="2000" i="1" dirty="0">
                  <a:latin typeface="Times New Roman" pitchFamily="18" charset="0"/>
                </a:rPr>
                <a:t>ins</a:t>
              </a:r>
              <a:r>
                <a:rPr lang="en-US" altLang="en-US" sz="2000" dirty="0">
                  <a:latin typeface="Times New Roman" pitchFamily="18" charset="0"/>
                </a:rPr>
                <a:t>.</a:t>
              </a:r>
              <a:br>
                <a:rPr lang="en-US" altLang="en-US" sz="2000" dirty="0">
                  <a:latin typeface="Times New Roman" pitchFamily="18" charset="0"/>
                </a:rPr>
              </a:br>
              <a:r>
                <a:rPr lang="en-US" altLang="en-US" sz="2000" dirty="0">
                  <a:latin typeface="Times New Roman" pitchFamily="18" charset="0"/>
                </a:rPr>
                <a:t>3.	Else, if the insertion point is after the node </a:t>
              </a:r>
              <a:r>
                <a:rPr lang="en-US" altLang="en-US" sz="2000" i="1" dirty="0" err="1">
                  <a:latin typeface="Times New Roman" pitchFamily="18" charset="0"/>
                </a:rPr>
                <a:t>pred</a:t>
              </a:r>
              <a:r>
                <a:rPr lang="en-US" altLang="en-US" sz="2000" dirty="0">
                  <a:latin typeface="Times New Roman" pitchFamily="18" charset="0"/>
                </a:rPr>
                <a:t>:</a:t>
              </a:r>
              <a:br>
                <a:rPr lang="en-US" altLang="en-US" sz="2000" dirty="0">
                  <a:latin typeface="Times New Roman" pitchFamily="18" charset="0"/>
                </a:rPr>
              </a:br>
              <a:r>
                <a:rPr lang="en-US" altLang="en-US" sz="2000" dirty="0">
                  <a:latin typeface="Times New Roman" pitchFamily="18" charset="0"/>
                </a:rPr>
                <a:t>	3.1.	Set </a:t>
              </a:r>
              <a:r>
                <a:rPr lang="en-US" altLang="en-US" sz="2000" i="1" dirty="0" err="1">
                  <a:latin typeface="Times New Roman" pitchFamily="18" charset="0"/>
                </a:rPr>
                <a:t>ins</a:t>
              </a:r>
              <a:r>
                <a:rPr lang="en-US" altLang="en-US" sz="2000" dirty="0" err="1">
                  <a:latin typeface="Times New Roman" pitchFamily="18" charset="0"/>
                </a:rPr>
                <a:t>’s</a:t>
              </a:r>
              <a:r>
                <a:rPr lang="en-US" altLang="en-US" sz="2000" dirty="0">
                  <a:latin typeface="Times New Roman" pitchFamily="18" charset="0"/>
                </a:rPr>
                <a:t> </a:t>
              </a:r>
              <a:r>
                <a:rPr lang="en-US" altLang="en-US" sz="2000" dirty="0" smtClean="0">
                  <a:latin typeface="Times New Roman" pitchFamily="18" charset="0"/>
                </a:rPr>
                <a:t>next </a:t>
              </a:r>
              <a:r>
                <a:rPr lang="en-US" altLang="en-US" sz="2000" dirty="0">
                  <a:latin typeface="Times New Roman" pitchFamily="18" charset="0"/>
                </a:rPr>
                <a:t>to </a:t>
              </a:r>
              <a:r>
                <a:rPr lang="en-US" altLang="en-US" sz="2000" i="1" dirty="0" err="1">
                  <a:latin typeface="Times New Roman" pitchFamily="18" charset="0"/>
                </a:rPr>
                <a:t>pred</a:t>
              </a:r>
              <a:r>
                <a:rPr lang="en-US" altLang="en-US" sz="2000" dirty="0" err="1">
                  <a:latin typeface="Times New Roman" pitchFamily="18" charset="0"/>
                </a:rPr>
                <a:t>’s</a:t>
              </a:r>
              <a:r>
                <a:rPr lang="en-US" altLang="en-US" sz="2000" dirty="0">
                  <a:latin typeface="Times New Roman" pitchFamily="18" charset="0"/>
                </a:rPr>
                <a:t> </a:t>
              </a:r>
              <a:r>
                <a:rPr lang="en-US" altLang="en-US" sz="2000" dirty="0" smtClean="0">
                  <a:latin typeface="Times New Roman" pitchFamily="18" charset="0"/>
                </a:rPr>
                <a:t>next.</a:t>
              </a:r>
              <a:r>
                <a:rPr lang="en-US" altLang="en-US" sz="2000" dirty="0">
                  <a:latin typeface="Times New Roman" pitchFamily="18" charset="0"/>
                </a:rPr>
                <a:t/>
              </a:r>
              <a:br>
                <a:rPr lang="en-US" altLang="en-US" sz="2000" dirty="0">
                  <a:latin typeface="Times New Roman" pitchFamily="18" charset="0"/>
                </a:rPr>
              </a:br>
              <a:r>
                <a:rPr lang="en-US" altLang="en-US" sz="2000" dirty="0">
                  <a:latin typeface="Times New Roman" pitchFamily="18" charset="0"/>
                </a:rPr>
                <a:t>	3.2.	Set </a:t>
              </a:r>
              <a:r>
                <a:rPr lang="en-US" altLang="en-US" sz="2000" i="1" dirty="0" err="1">
                  <a:latin typeface="Times New Roman" pitchFamily="18" charset="0"/>
                </a:rPr>
                <a:t>pred</a:t>
              </a:r>
              <a:r>
                <a:rPr lang="en-US" altLang="en-US" sz="2000" dirty="0" err="1">
                  <a:latin typeface="Times New Roman" pitchFamily="18" charset="0"/>
                </a:rPr>
                <a:t>’s</a:t>
              </a:r>
              <a:r>
                <a:rPr lang="en-US" altLang="en-US" sz="2000" dirty="0">
                  <a:latin typeface="Times New Roman" pitchFamily="18" charset="0"/>
                </a:rPr>
                <a:t> </a:t>
              </a:r>
              <a:r>
                <a:rPr lang="en-US" altLang="en-US" sz="2000" dirty="0" smtClean="0">
                  <a:latin typeface="Times New Roman" pitchFamily="18" charset="0"/>
                </a:rPr>
                <a:t>next </a:t>
              </a:r>
              <a:r>
                <a:rPr lang="en-US" altLang="en-US" sz="2000" dirty="0">
                  <a:latin typeface="Times New Roman" pitchFamily="18" charset="0"/>
                </a:rPr>
                <a:t>to </a:t>
              </a:r>
              <a:r>
                <a:rPr lang="en-US" altLang="en-US" sz="2000" i="1" dirty="0">
                  <a:latin typeface="Times New Roman" pitchFamily="18" charset="0"/>
                </a:rPr>
                <a:t>ins</a:t>
              </a:r>
              <a:r>
                <a:rPr lang="en-US" altLang="en-US" sz="2000" dirty="0">
                  <a:latin typeface="Times New Roman" pitchFamily="18" charset="0"/>
                </a:rPr>
                <a:t>.</a:t>
              </a:r>
              <a:br>
                <a:rPr lang="en-US" altLang="en-US" sz="2000" dirty="0">
                  <a:latin typeface="Times New Roman" pitchFamily="18" charset="0"/>
                </a:rPr>
              </a:br>
              <a:r>
                <a:rPr lang="en-US" altLang="en-US" sz="2000" dirty="0">
                  <a:latin typeface="Times New Roman" pitchFamily="18" charset="0"/>
                </a:rPr>
                <a:t>4.	</a:t>
              </a:r>
              <a:r>
                <a:rPr lang="en-US" altLang="en-US" sz="2000" dirty="0">
                  <a:solidFill>
                    <a:srgbClr val="FF0000"/>
                  </a:solidFill>
                  <a:latin typeface="Times New Roman" pitchFamily="18" charset="0"/>
                </a:rPr>
                <a:t>Terminate.</a:t>
              </a:r>
              <a:endParaRPr lang="en-GB" altLang="en-US" sz="2000" dirty="0">
                <a:solidFill>
                  <a:srgbClr val="FF0000"/>
                </a:solidFill>
                <a:latin typeface="Times New Roman" pitchFamily="18" charset="0"/>
              </a:endParaRPr>
            </a:p>
          </p:txBody>
        </p:sp>
        <p:sp>
          <p:nvSpPr>
            <p:cNvPr id="13330" name="Freeform 77"/>
            <p:cNvSpPr>
              <a:spLocks/>
            </p:cNvSpPr>
            <p:nvPr/>
          </p:nvSpPr>
          <p:spPr bwMode="auto">
            <a:xfrm>
              <a:off x="2861" y="4011"/>
              <a:ext cx="528" cy="240"/>
            </a:xfrm>
            <a:custGeom>
              <a:avLst/>
              <a:gdLst>
                <a:gd name="T0" fmla="*/ 0 w 528"/>
                <a:gd name="T1" fmla="*/ 240 h 240"/>
                <a:gd name="T2" fmla="*/ 192 w 528"/>
                <a:gd name="T3" fmla="*/ 240 h 240"/>
                <a:gd name="T4" fmla="*/ 528 w 528"/>
                <a:gd name="T5" fmla="*/ 0 h 240"/>
                <a:gd name="T6" fmla="*/ 0 60000 65536"/>
                <a:gd name="T7" fmla="*/ 0 60000 65536"/>
                <a:gd name="T8" fmla="*/ 0 60000 65536"/>
                <a:gd name="T9" fmla="*/ 0 w 528"/>
                <a:gd name="T10" fmla="*/ 0 h 240"/>
                <a:gd name="T11" fmla="*/ 528 w 528"/>
                <a:gd name="T12" fmla="*/ 240 h 2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28" h="240">
                  <a:moveTo>
                    <a:pt x="0" y="240"/>
                  </a:moveTo>
                  <a:lnTo>
                    <a:pt x="192" y="240"/>
                  </a:lnTo>
                  <a:lnTo>
                    <a:pt x="528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3331" name="Freeform 78"/>
            <p:cNvSpPr>
              <a:spLocks/>
            </p:cNvSpPr>
            <p:nvPr/>
          </p:nvSpPr>
          <p:spPr bwMode="auto">
            <a:xfrm>
              <a:off x="1853" y="3963"/>
              <a:ext cx="528" cy="240"/>
            </a:xfrm>
            <a:custGeom>
              <a:avLst/>
              <a:gdLst>
                <a:gd name="T0" fmla="*/ 0 w 528"/>
                <a:gd name="T1" fmla="*/ 0 h 240"/>
                <a:gd name="T2" fmla="*/ 192 w 528"/>
                <a:gd name="T3" fmla="*/ 0 h 240"/>
                <a:gd name="T4" fmla="*/ 528 w 528"/>
                <a:gd name="T5" fmla="*/ 240 h 240"/>
                <a:gd name="T6" fmla="*/ 0 60000 65536"/>
                <a:gd name="T7" fmla="*/ 0 60000 65536"/>
                <a:gd name="T8" fmla="*/ 0 60000 65536"/>
                <a:gd name="T9" fmla="*/ 0 w 528"/>
                <a:gd name="T10" fmla="*/ 0 h 240"/>
                <a:gd name="T11" fmla="*/ 528 w 528"/>
                <a:gd name="T12" fmla="*/ 240 h 2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28" h="240">
                  <a:moveTo>
                    <a:pt x="0" y="0"/>
                  </a:moveTo>
                  <a:lnTo>
                    <a:pt x="192" y="0"/>
                  </a:lnTo>
                  <a:lnTo>
                    <a:pt x="528" y="24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3332" name="Text Box 79"/>
            <p:cNvSpPr txBox="1">
              <a:spLocks noChangeArrowheads="1"/>
            </p:cNvSpPr>
            <p:nvPr/>
          </p:nvSpPr>
          <p:spPr bwMode="auto">
            <a:xfrm>
              <a:off x="4205" y="4149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>
                <a:buClrTx/>
                <a:buFontTx/>
                <a:buNone/>
              </a:pPr>
              <a:r>
                <a:rPr lang="en-GB" altLang="en-US" sz="2000" i="1">
                  <a:latin typeface="Times New Roman" pitchFamily="18" charset="0"/>
                </a:rPr>
                <a:t>elem</a:t>
              </a:r>
            </a:p>
          </p:txBody>
        </p:sp>
        <p:sp>
          <p:nvSpPr>
            <p:cNvPr id="13333" name="Text Box 80"/>
            <p:cNvSpPr txBox="1">
              <a:spLocks noChangeArrowheads="1"/>
            </p:cNvSpPr>
            <p:nvPr/>
          </p:nvSpPr>
          <p:spPr bwMode="auto">
            <a:xfrm>
              <a:off x="4589" y="4149"/>
              <a:ext cx="384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GB" altLang="en-US" sz="1800"/>
                <a:t>ant</a:t>
              </a:r>
            </a:p>
          </p:txBody>
        </p:sp>
      </p:grpSp>
      <p:sp>
        <p:nvSpPr>
          <p:cNvPr id="133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 smtClean="0"/>
              <a:t>SLL insertion </a:t>
            </a:r>
            <a:r>
              <a:rPr lang="en-US" altLang="en-US" sz="3200" i="1" dirty="0" smtClean="0"/>
              <a:t>(2)</a:t>
            </a:r>
            <a:endParaRPr lang="en-GB" altLang="en-US" sz="3200" i="1" dirty="0" smtClean="0"/>
          </a:p>
        </p:txBody>
      </p:sp>
      <p:sp>
        <p:nvSpPr>
          <p:cNvPr id="13320" name="Rectangle 3"/>
          <p:cNvSpPr>
            <a:spLocks noGrp="1" noChangeArrowheads="1"/>
          </p:cNvSpPr>
          <p:nvPr>
            <p:ph idx="1"/>
          </p:nvPr>
        </p:nvSpPr>
        <p:spPr>
          <a:xfrm>
            <a:off x="350838" y="1380506"/>
            <a:ext cx="7620000" cy="4800600"/>
          </a:xfrm>
          <a:noFill/>
        </p:spPr>
        <p:txBody>
          <a:bodyPr/>
          <a:lstStyle/>
          <a:p>
            <a:pPr eaLnBrk="1" hangingPunct="1"/>
            <a:r>
              <a:rPr lang="en-US" altLang="en-US" dirty="0" smtClean="0"/>
              <a:t>Animation (insertion before first node):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625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15"/>
          <p:cNvGrpSpPr>
            <a:grpSpLocks/>
          </p:cNvGrpSpPr>
          <p:nvPr/>
        </p:nvGrpSpPr>
        <p:grpSpPr bwMode="auto">
          <a:xfrm>
            <a:off x="553317" y="2095995"/>
            <a:ext cx="7239000" cy="4343400"/>
            <a:chOff x="1156" y="1344"/>
            <a:chExt cx="4560" cy="2736"/>
          </a:xfrm>
        </p:grpSpPr>
        <p:sp>
          <p:nvSpPr>
            <p:cNvPr id="14430" name="Rectangle 5"/>
            <p:cNvSpPr>
              <a:spLocks noChangeArrowheads="1"/>
            </p:cNvSpPr>
            <p:nvPr/>
          </p:nvSpPr>
          <p:spPr bwMode="auto">
            <a:xfrm>
              <a:off x="1156" y="1344"/>
              <a:ext cx="4560" cy="27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14431" name="Rectangle 6"/>
            <p:cNvSpPr>
              <a:spLocks noChangeArrowheads="1"/>
            </p:cNvSpPr>
            <p:nvPr/>
          </p:nvSpPr>
          <p:spPr bwMode="auto">
            <a:xfrm>
              <a:off x="1588" y="3504"/>
              <a:ext cx="192" cy="19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14432" name="Text Box 7"/>
            <p:cNvSpPr txBox="1">
              <a:spLocks noChangeArrowheads="1"/>
            </p:cNvSpPr>
            <p:nvPr/>
          </p:nvSpPr>
          <p:spPr bwMode="auto">
            <a:xfrm>
              <a:off x="2884" y="3504"/>
              <a:ext cx="576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GB" altLang="en-US" sz="1800"/>
                <a:t>dog</a:t>
              </a:r>
            </a:p>
          </p:txBody>
        </p:sp>
        <p:sp>
          <p:nvSpPr>
            <p:cNvPr id="14433" name="Text Box 8"/>
            <p:cNvSpPr txBox="1">
              <a:spLocks noChangeArrowheads="1"/>
            </p:cNvSpPr>
            <p:nvPr/>
          </p:nvSpPr>
          <p:spPr bwMode="auto">
            <a:xfrm>
              <a:off x="4612" y="3504"/>
              <a:ext cx="576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GB" altLang="en-US" sz="1800"/>
                <a:t>fox</a:t>
              </a:r>
            </a:p>
          </p:txBody>
        </p:sp>
        <p:sp>
          <p:nvSpPr>
            <p:cNvPr id="14434" name="Line 9"/>
            <p:cNvSpPr>
              <a:spLocks noChangeShapeType="1"/>
            </p:cNvSpPr>
            <p:nvPr/>
          </p:nvSpPr>
          <p:spPr bwMode="auto">
            <a:xfrm>
              <a:off x="3364" y="3600"/>
              <a:ext cx="124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4435" name="Text Box 10"/>
            <p:cNvSpPr txBox="1">
              <a:spLocks noChangeArrowheads="1"/>
            </p:cNvSpPr>
            <p:nvPr/>
          </p:nvSpPr>
          <p:spPr bwMode="auto">
            <a:xfrm>
              <a:off x="1204" y="3504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>
                <a:buClrTx/>
                <a:buFontTx/>
                <a:buNone/>
              </a:pPr>
              <a:r>
                <a:rPr lang="en-GB" altLang="en-US" sz="2000" i="1">
                  <a:latin typeface="Times New Roman" pitchFamily="18" charset="0"/>
                </a:rPr>
                <a:t>first</a:t>
              </a:r>
            </a:p>
          </p:txBody>
        </p:sp>
        <p:sp>
          <p:nvSpPr>
            <p:cNvPr id="14436" name="Rectangle 11"/>
            <p:cNvSpPr>
              <a:spLocks noChangeArrowheads="1"/>
            </p:cNvSpPr>
            <p:nvPr/>
          </p:nvSpPr>
          <p:spPr bwMode="auto">
            <a:xfrm>
              <a:off x="1204" y="1392"/>
              <a:ext cx="3936" cy="19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tabLst>
                  <a:tab pos="381000" algn="l"/>
                  <a:tab pos="952500" algn="l"/>
                </a:tabLst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tabLst>
                  <a:tab pos="381000" algn="l"/>
                  <a:tab pos="952500" algn="l"/>
                </a:tabLst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tabLst>
                  <a:tab pos="381000" algn="l"/>
                  <a:tab pos="9525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tabLst>
                  <a:tab pos="381000" algn="l"/>
                  <a:tab pos="952500" algn="l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tabLst>
                  <a:tab pos="381000" algn="l"/>
                  <a:tab pos="952500" algn="l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tabLst>
                  <a:tab pos="381000" algn="l"/>
                  <a:tab pos="952500" algn="l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tabLst>
                  <a:tab pos="381000" algn="l"/>
                  <a:tab pos="952500" algn="l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tabLst>
                  <a:tab pos="381000" algn="l"/>
                  <a:tab pos="952500" algn="l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tabLst>
                  <a:tab pos="381000" algn="l"/>
                  <a:tab pos="952500" algn="l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000">
                  <a:latin typeface="Times New Roman" pitchFamily="18" charset="0"/>
                </a:rPr>
                <a:t>To insert </a:t>
              </a:r>
              <a:r>
                <a:rPr lang="en-US" altLang="en-US" sz="2000" i="1">
                  <a:latin typeface="Times New Roman" pitchFamily="18" charset="0"/>
                </a:rPr>
                <a:t>elem</a:t>
              </a:r>
              <a:r>
                <a:rPr lang="en-US" altLang="en-US" sz="2000">
                  <a:latin typeface="Times New Roman" pitchFamily="18" charset="0"/>
                </a:rPr>
                <a:t> at a given point in the SLL headed by </a:t>
              </a:r>
              <a:r>
                <a:rPr lang="en-US" altLang="en-US" sz="2000" i="1">
                  <a:latin typeface="Times New Roman" pitchFamily="18" charset="0"/>
                </a:rPr>
                <a:t>first</a:t>
              </a:r>
              <a:r>
                <a:rPr lang="en-US" altLang="en-US" sz="2000">
                  <a:latin typeface="Times New Roman" pitchFamily="18" charset="0"/>
                </a:rPr>
                <a:t>:</a:t>
              </a:r>
              <a:br>
                <a:rPr lang="en-US" altLang="en-US" sz="2000">
                  <a:latin typeface="Times New Roman" pitchFamily="18" charset="0"/>
                </a:rPr>
              </a:br>
              <a:r>
                <a:rPr lang="en-US" altLang="en-US" sz="2000">
                  <a:latin typeface="Times New Roman" pitchFamily="18" charset="0"/>
                </a:rPr>
                <a:t>1.	Make </a:t>
              </a:r>
              <a:r>
                <a:rPr lang="en-US" altLang="en-US" sz="2000" i="1">
                  <a:latin typeface="Times New Roman" pitchFamily="18" charset="0"/>
                </a:rPr>
                <a:t>ins</a:t>
              </a:r>
              <a:r>
                <a:rPr lang="en-US" altLang="en-US" sz="2000">
                  <a:latin typeface="Times New Roman" pitchFamily="18" charset="0"/>
                </a:rPr>
                <a:t> a link to a newly-created node with element </a:t>
              </a:r>
              <a:br>
                <a:rPr lang="en-US" altLang="en-US" sz="2000">
                  <a:latin typeface="Times New Roman" pitchFamily="18" charset="0"/>
                </a:rPr>
              </a:br>
              <a:r>
                <a:rPr lang="en-US" altLang="en-US" sz="2000">
                  <a:latin typeface="Times New Roman" pitchFamily="18" charset="0"/>
                </a:rPr>
                <a:t>	</a:t>
              </a:r>
              <a:r>
                <a:rPr lang="en-US" altLang="en-US" sz="2000" i="1">
                  <a:latin typeface="Times New Roman" pitchFamily="18" charset="0"/>
                </a:rPr>
                <a:t>elem</a:t>
              </a:r>
              <a:r>
                <a:rPr lang="en-US" altLang="en-US" sz="2000">
                  <a:latin typeface="Times New Roman" pitchFamily="18" charset="0"/>
                </a:rPr>
                <a:t> and successor null.</a:t>
              </a:r>
              <a:br>
                <a:rPr lang="en-US" altLang="en-US" sz="2000">
                  <a:latin typeface="Times New Roman" pitchFamily="18" charset="0"/>
                </a:rPr>
              </a:br>
              <a:r>
                <a:rPr lang="en-US" altLang="en-US" sz="2000">
                  <a:latin typeface="Times New Roman" pitchFamily="18" charset="0"/>
                </a:rPr>
                <a:t>2.	If the insertion point is before the first node:</a:t>
              </a:r>
              <a:br>
                <a:rPr lang="en-US" altLang="en-US" sz="2000">
                  <a:latin typeface="Times New Roman" pitchFamily="18" charset="0"/>
                </a:rPr>
              </a:br>
              <a:r>
                <a:rPr lang="en-US" altLang="en-US" sz="2000">
                  <a:latin typeface="Times New Roman" pitchFamily="18" charset="0"/>
                </a:rPr>
                <a:t>	2.1.	Set </a:t>
              </a:r>
              <a:r>
                <a:rPr lang="en-US" altLang="en-US" sz="2000" i="1">
                  <a:latin typeface="Times New Roman" pitchFamily="18" charset="0"/>
                </a:rPr>
                <a:t>ins</a:t>
              </a:r>
              <a:r>
                <a:rPr lang="en-US" altLang="en-US" sz="2000">
                  <a:latin typeface="Times New Roman" pitchFamily="18" charset="0"/>
                </a:rPr>
                <a:t>’s successor to </a:t>
              </a:r>
              <a:r>
                <a:rPr lang="en-US" altLang="en-US" sz="2000" i="1">
                  <a:latin typeface="Times New Roman" pitchFamily="18" charset="0"/>
                </a:rPr>
                <a:t>first</a:t>
              </a:r>
              <a:r>
                <a:rPr lang="en-US" altLang="en-US" sz="2000">
                  <a:latin typeface="Times New Roman" pitchFamily="18" charset="0"/>
                </a:rPr>
                <a:t>.</a:t>
              </a:r>
              <a:br>
                <a:rPr lang="en-US" altLang="en-US" sz="2000">
                  <a:latin typeface="Times New Roman" pitchFamily="18" charset="0"/>
                </a:rPr>
              </a:br>
              <a:r>
                <a:rPr lang="en-US" altLang="en-US" sz="2000">
                  <a:latin typeface="Times New Roman" pitchFamily="18" charset="0"/>
                </a:rPr>
                <a:t>	2.2.	Set </a:t>
              </a:r>
              <a:r>
                <a:rPr lang="en-US" altLang="en-US" sz="2000" i="1">
                  <a:latin typeface="Times New Roman" pitchFamily="18" charset="0"/>
                </a:rPr>
                <a:t>first</a:t>
              </a:r>
              <a:r>
                <a:rPr lang="en-US" altLang="en-US" sz="2000">
                  <a:latin typeface="Times New Roman" pitchFamily="18" charset="0"/>
                </a:rPr>
                <a:t> to </a:t>
              </a:r>
              <a:r>
                <a:rPr lang="en-US" altLang="en-US" sz="2000" i="1">
                  <a:latin typeface="Times New Roman" pitchFamily="18" charset="0"/>
                </a:rPr>
                <a:t>ins</a:t>
              </a:r>
              <a:r>
                <a:rPr lang="en-US" altLang="en-US" sz="2000">
                  <a:latin typeface="Times New Roman" pitchFamily="18" charset="0"/>
                </a:rPr>
                <a:t>.</a:t>
              </a:r>
              <a:br>
                <a:rPr lang="en-US" altLang="en-US" sz="2000">
                  <a:latin typeface="Times New Roman" pitchFamily="18" charset="0"/>
                </a:rPr>
              </a:br>
              <a:r>
                <a:rPr lang="en-US" altLang="en-US" sz="2000">
                  <a:latin typeface="Times New Roman" pitchFamily="18" charset="0"/>
                </a:rPr>
                <a:t>3.	Else, if the insertion point is after the node </a:t>
              </a:r>
              <a:r>
                <a:rPr lang="en-US" altLang="en-US" sz="2000" i="1">
                  <a:latin typeface="Times New Roman" pitchFamily="18" charset="0"/>
                </a:rPr>
                <a:t>pred</a:t>
              </a:r>
              <a:r>
                <a:rPr lang="en-US" altLang="en-US" sz="2000">
                  <a:latin typeface="Times New Roman" pitchFamily="18" charset="0"/>
                </a:rPr>
                <a:t>:</a:t>
              </a:r>
              <a:br>
                <a:rPr lang="en-US" altLang="en-US" sz="2000">
                  <a:latin typeface="Times New Roman" pitchFamily="18" charset="0"/>
                </a:rPr>
              </a:br>
              <a:r>
                <a:rPr lang="en-US" altLang="en-US" sz="2000">
                  <a:latin typeface="Times New Roman" pitchFamily="18" charset="0"/>
                </a:rPr>
                <a:t>	3.1.	Set </a:t>
              </a:r>
              <a:r>
                <a:rPr lang="en-US" altLang="en-US" sz="2000" i="1">
                  <a:latin typeface="Times New Roman" pitchFamily="18" charset="0"/>
                </a:rPr>
                <a:t>ins</a:t>
              </a:r>
              <a:r>
                <a:rPr lang="en-US" altLang="en-US" sz="2000">
                  <a:latin typeface="Times New Roman" pitchFamily="18" charset="0"/>
                </a:rPr>
                <a:t>’s successor to </a:t>
              </a:r>
              <a:r>
                <a:rPr lang="en-US" altLang="en-US" sz="2000" i="1">
                  <a:latin typeface="Times New Roman" pitchFamily="18" charset="0"/>
                </a:rPr>
                <a:t>pred</a:t>
              </a:r>
              <a:r>
                <a:rPr lang="en-US" altLang="en-US" sz="2000">
                  <a:latin typeface="Times New Roman" pitchFamily="18" charset="0"/>
                </a:rPr>
                <a:t>’s successor.</a:t>
              </a:r>
              <a:br>
                <a:rPr lang="en-US" altLang="en-US" sz="2000">
                  <a:latin typeface="Times New Roman" pitchFamily="18" charset="0"/>
                </a:rPr>
              </a:br>
              <a:r>
                <a:rPr lang="en-US" altLang="en-US" sz="2000">
                  <a:latin typeface="Times New Roman" pitchFamily="18" charset="0"/>
                </a:rPr>
                <a:t>	3.2.	Set </a:t>
              </a:r>
              <a:r>
                <a:rPr lang="en-US" altLang="en-US" sz="2000" i="1">
                  <a:latin typeface="Times New Roman" pitchFamily="18" charset="0"/>
                </a:rPr>
                <a:t>pred</a:t>
              </a:r>
              <a:r>
                <a:rPr lang="en-US" altLang="en-US" sz="2000">
                  <a:latin typeface="Times New Roman" pitchFamily="18" charset="0"/>
                </a:rPr>
                <a:t>’s successor to </a:t>
              </a:r>
              <a:r>
                <a:rPr lang="en-US" altLang="en-US" sz="2000" i="1">
                  <a:latin typeface="Times New Roman" pitchFamily="18" charset="0"/>
                </a:rPr>
                <a:t>ins</a:t>
              </a:r>
              <a:r>
                <a:rPr lang="en-US" altLang="en-US" sz="2000">
                  <a:latin typeface="Times New Roman" pitchFamily="18" charset="0"/>
                </a:rPr>
                <a:t>.</a:t>
              </a:r>
              <a:br>
                <a:rPr lang="en-US" altLang="en-US" sz="2000">
                  <a:latin typeface="Times New Roman" pitchFamily="18" charset="0"/>
                </a:rPr>
              </a:br>
              <a:r>
                <a:rPr lang="en-US" altLang="en-US" sz="2000">
                  <a:latin typeface="Times New Roman" pitchFamily="18" charset="0"/>
                </a:rPr>
                <a:t>4.	Terminate.</a:t>
              </a:r>
              <a:endParaRPr lang="en-GB" altLang="en-US" sz="2000">
                <a:latin typeface="Times New Roman" pitchFamily="18" charset="0"/>
              </a:endParaRPr>
            </a:p>
          </p:txBody>
        </p:sp>
        <p:grpSp>
          <p:nvGrpSpPr>
            <p:cNvPr id="14437" name="Group 12"/>
            <p:cNvGrpSpPr>
              <a:grpSpLocks/>
            </p:cNvGrpSpPr>
            <p:nvPr/>
          </p:nvGrpSpPr>
          <p:grpSpPr bwMode="auto">
            <a:xfrm>
              <a:off x="1684" y="3600"/>
              <a:ext cx="1200" cy="0"/>
              <a:chOff x="1248" y="2640"/>
              <a:chExt cx="1200" cy="0"/>
            </a:xfrm>
          </p:grpSpPr>
          <p:sp>
            <p:nvSpPr>
              <p:cNvPr id="14444" name="Line 13"/>
              <p:cNvSpPr>
                <a:spLocks noChangeShapeType="1"/>
              </p:cNvSpPr>
              <p:nvPr/>
            </p:nvSpPr>
            <p:spPr bwMode="auto">
              <a:xfrm>
                <a:off x="1248" y="2640"/>
                <a:ext cx="48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oval" w="med" len="med"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4445" name="Line 14"/>
              <p:cNvSpPr>
                <a:spLocks noChangeShapeType="1"/>
              </p:cNvSpPr>
              <p:nvPr/>
            </p:nvSpPr>
            <p:spPr bwMode="auto">
              <a:xfrm>
                <a:off x="1968" y="2640"/>
                <a:ext cx="48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4446" name="Line 15"/>
              <p:cNvSpPr>
                <a:spLocks noChangeShapeType="1"/>
              </p:cNvSpPr>
              <p:nvPr/>
            </p:nvSpPr>
            <p:spPr bwMode="auto">
              <a:xfrm>
                <a:off x="1728" y="2640"/>
                <a:ext cx="24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  <p:sp>
          <p:nvSpPr>
            <p:cNvPr id="14438" name="Line 16"/>
            <p:cNvSpPr>
              <a:spLocks noChangeShapeType="1"/>
            </p:cNvSpPr>
            <p:nvPr/>
          </p:nvSpPr>
          <p:spPr bwMode="auto">
            <a:xfrm>
              <a:off x="5092" y="3600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4439" name="Rectangle 17"/>
            <p:cNvSpPr>
              <a:spLocks noChangeArrowheads="1"/>
            </p:cNvSpPr>
            <p:nvPr/>
          </p:nvSpPr>
          <p:spPr bwMode="auto">
            <a:xfrm>
              <a:off x="1588" y="3792"/>
              <a:ext cx="192" cy="19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14440" name="Text Box 18"/>
            <p:cNvSpPr txBox="1">
              <a:spLocks noChangeArrowheads="1"/>
            </p:cNvSpPr>
            <p:nvPr/>
          </p:nvSpPr>
          <p:spPr bwMode="auto">
            <a:xfrm>
              <a:off x="1204" y="3792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>
                <a:buClrTx/>
                <a:buFontTx/>
                <a:buNone/>
              </a:pPr>
              <a:r>
                <a:rPr lang="en-GB" altLang="en-US" sz="2000" i="1">
                  <a:latin typeface="Times New Roman" pitchFamily="18" charset="0"/>
                </a:rPr>
                <a:t>pred</a:t>
              </a:r>
            </a:p>
          </p:txBody>
        </p:sp>
        <p:sp>
          <p:nvSpPr>
            <p:cNvPr id="14441" name="Freeform 19"/>
            <p:cNvSpPr>
              <a:spLocks/>
            </p:cNvSpPr>
            <p:nvPr/>
          </p:nvSpPr>
          <p:spPr bwMode="auto">
            <a:xfrm>
              <a:off x="1684" y="3648"/>
              <a:ext cx="1200" cy="240"/>
            </a:xfrm>
            <a:custGeom>
              <a:avLst/>
              <a:gdLst>
                <a:gd name="T0" fmla="*/ 0 w 1200"/>
                <a:gd name="T1" fmla="*/ 240 h 240"/>
                <a:gd name="T2" fmla="*/ 912 w 1200"/>
                <a:gd name="T3" fmla="*/ 240 h 240"/>
                <a:gd name="T4" fmla="*/ 1200 w 1200"/>
                <a:gd name="T5" fmla="*/ 0 h 240"/>
                <a:gd name="T6" fmla="*/ 0 60000 65536"/>
                <a:gd name="T7" fmla="*/ 0 60000 65536"/>
                <a:gd name="T8" fmla="*/ 0 60000 65536"/>
                <a:gd name="T9" fmla="*/ 0 w 1200"/>
                <a:gd name="T10" fmla="*/ 0 h 240"/>
                <a:gd name="T11" fmla="*/ 1200 w 1200"/>
                <a:gd name="T12" fmla="*/ 240 h 2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00" h="240">
                  <a:moveTo>
                    <a:pt x="0" y="240"/>
                  </a:moveTo>
                  <a:lnTo>
                    <a:pt x="912" y="240"/>
                  </a:lnTo>
                  <a:lnTo>
                    <a:pt x="1200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4442" name="Text Box 20"/>
            <p:cNvSpPr txBox="1">
              <a:spLocks noChangeArrowheads="1"/>
            </p:cNvSpPr>
            <p:nvPr/>
          </p:nvSpPr>
          <p:spPr bwMode="auto">
            <a:xfrm>
              <a:off x="5188" y="3786"/>
              <a:ext cx="384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GB" altLang="en-US" sz="1800"/>
                <a:t>eel</a:t>
              </a:r>
            </a:p>
          </p:txBody>
        </p:sp>
        <p:sp>
          <p:nvSpPr>
            <p:cNvPr id="14443" name="Text Box 21"/>
            <p:cNvSpPr txBox="1">
              <a:spLocks noChangeArrowheads="1"/>
            </p:cNvSpPr>
            <p:nvPr/>
          </p:nvSpPr>
          <p:spPr bwMode="auto">
            <a:xfrm>
              <a:off x="4804" y="3786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>
                <a:buClrTx/>
                <a:buFontTx/>
                <a:buNone/>
              </a:pPr>
              <a:r>
                <a:rPr lang="en-GB" altLang="en-US" sz="2000" i="1">
                  <a:latin typeface="Times New Roman" pitchFamily="18" charset="0"/>
                </a:rPr>
                <a:t>elem</a:t>
              </a:r>
            </a:p>
          </p:txBody>
        </p:sp>
      </p:grpSp>
      <p:grpSp>
        <p:nvGrpSpPr>
          <p:cNvPr id="4" name="Group 114"/>
          <p:cNvGrpSpPr>
            <a:grpSpLocks/>
          </p:cNvGrpSpPr>
          <p:nvPr/>
        </p:nvGrpSpPr>
        <p:grpSpPr bwMode="auto">
          <a:xfrm>
            <a:off x="553317" y="2095995"/>
            <a:ext cx="7239000" cy="4343400"/>
            <a:chOff x="1156" y="1435"/>
            <a:chExt cx="4560" cy="2736"/>
          </a:xfrm>
        </p:grpSpPr>
        <p:sp>
          <p:nvSpPr>
            <p:cNvPr id="14408" name="Rectangle 23"/>
            <p:cNvSpPr>
              <a:spLocks noChangeArrowheads="1"/>
            </p:cNvSpPr>
            <p:nvPr/>
          </p:nvSpPr>
          <p:spPr bwMode="auto">
            <a:xfrm>
              <a:off x="1156" y="1435"/>
              <a:ext cx="4560" cy="27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14409" name="Rectangle 24"/>
            <p:cNvSpPr>
              <a:spLocks noChangeArrowheads="1"/>
            </p:cNvSpPr>
            <p:nvPr/>
          </p:nvSpPr>
          <p:spPr bwMode="auto">
            <a:xfrm>
              <a:off x="3124" y="3883"/>
              <a:ext cx="192" cy="19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14410" name="Rectangle 25"/>
            <p:cNvSpPr>
              <a:spLocks noChangeArrowheads="1"/>
            </p:cNvSpPr>
            <p:nvPr/>
          </p:nvSpPr>
          <p:spPr bwMode="auto">
            <a:xfrm>
              <a:off x="1588" y="3595"/>
              <a:ext cx="192" cy="19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14411" name="Text Box 26"/>
            <p:cNvSpPr txBox="1">
              <a:spLocks noChangeArrowheads="1"/>
            </p:cNvSpPr>
            <p:nvPr/>
          </p:nvSpPr>
          <p:spPr bwMode="auto">
            <a:xfrm>
              <a:off x="2884" y="3595"/>
              <a:ext cx="576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GB" altLang="en-US" sz="1800"/>
                <a:t>dog</a:t>
              </a:r>
            </a:p>
          </p:txBody>
        </p:sp>
        <p:sp>
          <p:nvSpPr>
            <p:cNvPr id="14412" name="Text Box 27"/>
            <p:cNvSpPr txBox="1">
              <a:spLocks noChangeArrowheads="1"/>
            </p:cNvSpPr>
            <p:nvPr/>
          </p:nvSpPr>
          <p:spPr bwMode="auto">
            <a:xfrm>
              <a:off x="4612" y="3595"/>
              <a:ext cx="576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GB" altLang="en-US" sz="1800"/>
                <a:t>fox</a:t>
              </a:r>
            </a:p>
          </p:txBody>
        </p:sp>
        <p:sp>
          <p:nvSpPr>
            <p:cNvPr id="14413" name="Line 28"/>
            <p:cNvSpPr>
              <a:spLocks noChangeShapeType="1"/>
            </p:cNvSpPr>
            <p:nvPr/>
          </p:nvSpPr>
          <p:spPr bwMode="auto">
            <a:xfrm>
              <a:off x="3364" y="3691"/>
              <a:ext cx="124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4414" name="Text Box 29"/>
            <p:cNvSpPr txBox="1">
              <a:spLocks noChangeArrowheads="1"/>
            </p:cNvSpPr>
            <p:nvPr/>
          </p:nvSpPr>
          <p:spPr bwMode="auto">
            <a:xfrm>
              <a:off x="1204" y="3595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>
                <a:buClrTx/>
                <a:buFontTx/>
                <a:buNone/>
              </a:pPr>
              <a:r>
                <a:rPr lang="en-GB" altLang="en-US" sz="2000" i="1">
                  <a:latin typeface="Times New Roman" pitchFamily="18" charset="0"/>
                </a:rPr>
                <a:t>first</a:t>
              </a:r>
            </a:p>
          </p:txBody>
        </p:sp>
        <p:sp>
          <p:nvSpPr>
            <p:cNvPr id="14415" name="Rectangle 30"/>
            <p:cNvSpPr>
              <a:spLocks noChangeArrowheads="1"/>
            </p:cNvSpPr>
            <p:nvPr/>
          </p:nvSpPr>
          <p:spPr bwMode="auto">
            <a:xfrm>
              <a:off x="1204" y="1483"/>
              <a:ext cx="3936" cy="19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tabLst>
                  <a:tab pos="381000" algn="l"/>
                  <a:tab pos="952500" algn="l"/>
                </a:tabLst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tabLst>
                  <a:tab pos="381000" algn="l"/>
                  <a:tab pos="952500" algn="l"/>
                </a:tabLst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tabLst>
                  <a:tab pos="381000" algn="l"/>
                  <a:tab pos="9525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tabLst>
                  <a:tab pos="381000" algn="l"/>
                  <a:tab pos="952500" algn="l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tabLst>
                  <a:tab pos="381000" algn="l"/>
                  <a:tab pos="952500" algn="l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tabLst>
                  <a:tab pos="381000" algn="l"/>
                  <a:tab pos="952500" algn="l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tabLst>
                  <a:tab pos="381000" algn="l"/>
                  <a:tab pos="952500" algn="l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tabLst>
                  <a:tab pos="381000" algn="l"/>
                  <a:tab pos="952500" algn="l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tabLst>
                  <a:tab pos="381000" algn="l"/>
                  <a:tab pos="952500" algn="l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000">
                  <a:latin typeface="Times New Roman" pitchFamily="18" charset="0"/>
                </a:rPr>
                <a:t>To insert </a:t>
              </a:r>
              <a:r>
                <a:rPr lang="en-US" altLang="en-US" sz="2000" i="1">
                  <a:latin typeface="Times New Roman" pitchFamily="18" charset="0"/>
                </a:rPr>
                <a:t>elem</a:t>
              </a:r>
              <a:r>
                <a:rPr lang="en-US" altLang="en-US" sz="2000">
                  <a:latin typeface="Times New Roman" pitchFamily="18" charset="0"/>
                </a:rPr>
                <a:t> at a given point in the SLL headed by </a:t>
              </a:r>
              <a:r>
                <a:rPr lang="en-US" altLang="en-US" sz="2000" i="1">
                  <a:latin typeface="Times New Roman" pitchFamily="18" charset="0"/>
                </a:rPr>
                <a:t>first</a:t>
              </a:r>
              <a:r>
                <a:rPr lang="en-US" altLang="en-US" sz="2000">
                  <a:latin typeface="Times New Roman" pitchFamily="18" charset="0"/>
                </a:rPr>
                <a:t>:</a:t>
              </a:r>
              <a:br>
                <a:rPr lang="en-US" altLang="en-US" sz="2000">
                  <a:latin typeface="Times New Roman" pitchFamily="18" charset="0"/>
                </a:rPr>
              </a:br>
              <a:r>
                <a:rPr lang="en-US" altLang="en-US" sz="2000">
                  <a:latin typeface="Times New Roman" pitchFamily="18" charset="0"/>
                </a:rPr>
                <a:t>1.	</a:t>
              </a:r>
              <a:r>
                <a:rPr lang="en-US" altLang="en-US" sz="2000">
                  <a:solidFill>
                    <a:srgbClr val="FF0000"/>
                  </a:solidFill>
                  <a:latin typeface="Times New Roman" pitchFamily="18" charset="0"/>
                </a:rPr>
                <a:t>Make </a:t>
              </a:r>
              <a:r>
                <a:rPr lang="en-US" altLang="en-US" sz="2000" i="1">
                  <a:solidFill>
                    <a:srgbClr val="FF0000"/>
                  </a:solidFill>
                  <a:latin typeface="Times New Roman" pitchFamily="18" charset="0"/>
                </a:rPr>
                <a:t>ins</a:t>
              </a:r>
              <a:r>
                <a:rPr lang="en-US" altLang="en-US" sz="2000">
                  <a:solidFill>
                    <a:srgbClr val="FF0000"/>
                  </a:solidFill>
                  <a:latin typeface="Times New Roman" pitchFamily="18" charset="0"/>
                </a:rPr>
                <a:t> a link to a newly-created node with element </a:t>
              </a:r>
              <a:br>
                <a:rPr lang="en-US" altLang="en-US" sz="2000">
                  <a:solidFill>
                    <a:srgbClr val="FF0000"/>
                  </a:solidFill>
                  <a:latin typeface="Times New Roman" pitchFamily="18" charset="0"/>
                </a:rPr>
              </a:br>
              <a:r>
                <a:rPr lang="en-US" altLang="en-US" sz="2000">
                  <a:solidFill>
                    <a:srgbClr val="FF0000"/>
                  </a:solidFill>
                  <a:latin typeface="Times New Roman" pitchFamily="18" charset="0"/>
                </a:rPr>
                <a:t>	</a:t>
              </a:r>
              <a:r>
                <a:rPr lang="en-US" altLang="en-US" sz="2000" i="1">
                  <a:solidFill>
                    <a:srgbClr val="FF0000"/>
                  </a:solidFill>
                  <a:latin typeface="Times New Roman" pitchFamily="18" charset="0"/>
                </a:rPr>
                <a:t>elem</a:t>
              </a:r>
              <a:r>
                <a:rPr lang="en-US" altLang="en-US" sz="2000">
                  <a:solidFill>
                    <a:srgbClr val="FF0000"/>
                  </a:solidFill>
                  <a:latin typeface="Times New Roman" pitchFamily="18" charset="0"/>
                </a:rPr>
                <a:t> and successor null.</a:t>
              </a:r>
              <a:r>
                <a:rPr lang="en-US" altLang="en-US" sz="2000">
                  <a:latin typeface="Times New Roman" pitchFamily="18" charset="0"/>
                </a:rPr>
                <a:t/>
              </a:r>
              <a:br>
                <a:rPr lang="en-US" altLang="en-US" sz="2000">
                  <a:latin typeface="Times New Roman" pitchFamily="18" charset="0"/>
                </a:rPr>
              </a:br>
              <a:r>
                <a:rPr lang="en-US" altLang="en-US" sz="2000">
                  <a:latin typeface="Times New Roman" pitchFamily="18" charset="0"/>
                </a:rPr>
                <a:t>2.	If the insertion point is before the first node:</a:t>
              </a:r>
              <a:br>
                <a:rPr lang="en-US" altLang="en-US" sz="2000">
                  <a:latin typeface="Times New Roman" pitchFamily="18" charset="0"/>
                </a:rPr>
              </a:br>
              <a:r>
                <a:rPr lang="en-US" altLang="en-US" sz="2000">
                  <a:latin typeface="Times New Roman" pitchFamily="18" charset="0"/>
                </a:rPr>
                <a:t>	2.1.	Set </a:t>
              </a:r>
              <a:r>
                <a:rPr lang="en-US" altLang="en-US" sz="2000" i="1">
                  <a:latin typeface="Times New Roman" pitchFamily="18" charset="0"/>
                </a:rPr>
                <a:t>ins</a:t>
              </a:r>
              <a:r>
                <a:rPr lang="en-US" altLang="en-US" sz="2000">
                  <a:latin typeface="Times New Roman" pitchFamily="18" charset="0"/>
                </a:rPr>
                <a:t>’s successor to </a:t>
              </a:r>
              <a:r>
                <a:rPr lang="en-US" altLang="en-US" sz="2000" i="1">
                  <a:latin typeface="Times New Roman" pitchFamily="18" charset="0"/>
                </a:rPr>
                <a:t>first</a:t>
              </a:r>
              <a:r>
                <a:rPr lang="en-US" altLang="en-US" sz="2000">
                  <a:latin typeface="Times New Roman" pitchFamily="18" charset="0"/>
                </a:rPr>
                <a:t>.</a:t>
              </a:r>
              <a:br>
                <a:rPr lang="en-US" altLang="en-US" sz="2000">
                  <a:latin typeface="Times New Roman" pitchFamily="18" charset="0"/>
                </a:rPr>
              </a:br>
              <a:r>
                <a:rPr lang="en-US" altLang="en-US" sz="2000">
                  <a:latin typeface="Times New Roman" pitchFamily="18" charset="0"/>
                </a:rPr>
                <a:t>	2.2.	Set </a:t>
              </a:r>
              <a:r>
                <a:rPr lang="en-US" altLang="en-US" sz="2000" i="1">
                  <a:latin typeface="Times New Roman" pitchFamily="18" charset="0"/>
                </a:rPr>
                <a:t>first</a:t>
              </a:r>
              <a:r>
                <a:rPr lang="en-US" altLang="en-US" sz="2000">
                  <a:latin typeface="Times New Roman" pitchFamily="18" charset="0"/>
                </a:rPr>
                <a:t> to </a:t>
              </a:r>
              <a:r>
                <a:rPr lang="en-US" altLang="en-US" sz="2000" i="1">
                  <a:latin typeface="Times New Roman" pitchFamily="18" charset="0"/>
                </a:rPr>
                <a:t>ins</a:t>
              </a:r>
              <a:r>
                <a:rPr lang="en-US" altLang="en-US" sz="2000">
                  <a:latin typeface="Times New Roman" pitchFamily="18" charset="0"/>
                </a:rPr>
                <a:t>.</a:t>
              </a:r>
              <a:br>
                <a:rPr lang="en-US" altLang="en-US" sz="2000">
                  <a:latin typeface="Times New Roman" pitchFamily="18" charset="0"/>
                </a:rPr>
              </a:br>
              <a:r>
                <a:rPr lang="en-US" altLang="en-US" sz="2000">
                  <a:latin typeface="Times New Roman" pitchFamily="18" charset="0"/>
                </a:rPr>
                <a:t>3.	Else, if the insertion point is after the node </a:t>
              </a:r>
              <a:r>
                <a:rPr lang="en-US" altLang="en-US" sz="2000" i="1">
                  <a:latin typeface="Times New Roman" pitchFamily="18" charset="0"/>
                </a:rPr>
                <a:t>pred</a:t>
              </a:r>
              <a:r>
                <a:rPr lang="en-US" altLang="en-US" sz="2000">
                  <a:latin typeface="Times New Roman" pitchFamily="18" charset="0"/>
                </a:rPr>
                <a:t>:</a:t>
              </a:r>
              <a:br>
                <a:rPr lang="en-US" altLang="en-US" sz="2000">
                  <a:latin typeface="Times New Roman" pitchFamily="18" charset="0"/>
                </a:rPr>
              </a:br>
              <a:r>
                <a:rPr lang="en-US" altLang="en-US" sz="2000">
                  <a:latin typeface="Times New Roman" pitchFamily="18" charset="0"/>
                </a:rPr>
                <a:t>	3.1.	Set </a:t>
              </a:r>
              <a:r>
                <a:rPr lang="en-US" altLang="en-US" sz="2000" i="1">
                  <a:latin typeface="Times New Roman" pitchFamily="18" charset="0"/>
                </a:rPr>
                <a:t>ins</a:t>
              </a:r>
              <a:r>
                <a:rPr lang="en-US" altLang="en-US" sz="2000">
                  <a:latin typeface="Times New Roman" pitchFamily="18" charset="0"/>
                </a:rPr>
                <a:t>’s successor to </a:t>
              </a:r>
              <a:r>
                <a:rPr lang="en-US" altLang="en-US" sz="2000" i="1">
                  <a:latin typeface="Times New Roman" pitchFamily="18" charset="0"/>
                </a:rPr>
                <a:t>pred</a:t>
              </a:r>
              <a:r>
                <a:rPr lang="en-US" altLang="en-US" sz="2000">
                  <a:latin typeface="Times New Roman" pitchFamily="18" charset="0"/>
                </a:rPr>
                <a:t>’s successor.</a:t>
              </a:r>
              <a:br>
                <a:rPr lang="en-US" altLang="en-US" sz="2000">
                  <a:latin typeface="Times New Roman" pitchFamily="18" charset="0"/>
                </a:rPr>
              </a:br>
              <a:r>
                <a:rPr lang="en-US" altLang="en-US" sz="2000">
                  <a:latin typeface="Times New Roman" pitchFamily="18" charset="0"/>
                </a:rPr>
                <a:t>	3.2.	Set </a:t>
              </a:r>
              <a:r>
                <a:rPr lang="en-US" altLang="en-US" sz="2000" i="1">
                  <a:latin typeface="Times New Roman" pitchFamily="18" charset="0"/>
                </a:rPr>
                <a:t>pred</a:t>
              </a:r>
              <a:r>
                <a:rPr lang="en-US" altLang="en-US" sz="2000">
                  <a:latin typeface="Times New Roman" pitchFamily="18" charset="0"/>
                </a:rPr>
                <a:t>’s successor to </a:t>
              </a:r>
              <a:r>
                <a:rPr lang="en-US" altLang="en-US" sz="2000" i="1">
                  <a:latin typeface="Times New Roman" pitchFamily="18" charset="0"/>
                </a:rPr>
                <a:t>ins</a:t>
              </a:r>
              <a:r>
                <a:rPr lang="en-US" altLang="en-US" sz="2000">
                  <a:latin typeface="Times New Roman" pitchFamily="18" charset="0"/>
                </a:rPr>
                <a:t>.</a:t>
              </a:r>
              <a:br>
                <a:rPr lang="en-US" altLang="en-US" sz="2000">
                  <a:latin typeface="Times New Roman" pitchFamily="18" charset="0"/>
                </a:rPr>
              </a:br>
              <a:r>
                <a:rPr lang="en-US" altLang="en-US" sz="2000">
                  <a:latin typeface="Times New Roman" pitchFamily="18" charset="0"/>
                </a:rPr>
                <a:t>4.	Terminate.</a:t>
              </a:r>
              <a:endParaRPr lang="en-GB" altLang="en-US" sz="2000">
                <a:latin typeface="Times New Roman" pitchFamily="18" charset="0"/>
              </a:endParaRPr>
            </a:p>
          </p:txBody>
        </p:sp>
        <p:sp>
          <p:nvSpPr>
            <p:cNvPr id="14416" name="Text Box 31"/>
            <p:cNvSpPr txBox="1">
              <a:spLocks noChangeArrowheads="1"/>
            </p:cNvSpPr>
            <p:nvPr/>
          </p:nvSpPr>
          <p:spPr bwMode="auto">
            <a:xfrm>
              <a:off x="3748" y="3877"/>
              <a:ext cx="576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GB" altLang="en-US" sz="1800"/>
                <a:t>eel</a:t>
              </a:r>
            </a:p>
          </p:txBody>
        </p:sp>
        <p:grpSp>
          <p:nvGrpSpPr>
            <p:cNvPr id="14417" name="Group 32"/>
            <p:cNvGrpSpPr>
              <a:grpSpLocks/>
            </p:cNvGrpSpPr>
            <p:nvPr/>
          </p:nvGrpSpPr>
          <p:grpSpPr bwMode="auto">
            <a:xfrm>
              <a:off x="1684" y="3691"/>
              <a:ext cx="1200" cy="0"/>
              <a:chOff x="1248" y="2640"/>
              <a:chExt cx="1200" cy="0"/>
            </a:xfrm>
          </p:grpSpPr>
          <p:sp>
            <p:nvSpPr>
              <p:cNvPr id="14427" name="Line 33"/>
              <p:cNvSpPr>
                <a:spLocks noChangeShapeType="1"/>
              </p:cNvSpPr>
              <p:nvPr/>
            </p:nvSpPr>
            <p:spPr bwMode="auto">
              <a:xfrm>
                <a:off x="1248" y="2640"/>
                <a:ext cx="48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oval" w="med" len="med"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4428" name="Line 34"/>
              <p:cNvSpPr>
                <a:spLocks noChangeShapeType="1"/>
              </p:cNvSpPr>
              <p:nvPr/>
            </p:nvSpPr>
            <p:spPr bwMode="auto">
              <a:xfrm>
                <a:off x="1968" y="2640"/>
                <a:ext cx="48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4429" name="Line 35"/>
              <p:cNvSpPr>
                <a:spLocks noChangeShapeType="1"/>
              </p:cNvSpPr>
              <p:nvPr/>
            </p:nvSpPr>
            <p:spPr bwMode="auto">
              <a:xfrm>
                <a:off x="1728" y="2640"/>
                <a:ext cx="24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  <p:sp>
          <p:nvSpPr>
            <p:cNvPr id="14418" name="Line 36"/>
            <p:cNvSpPr>
              <a:spLocks noChangeShapeType="1"/>
            </p:cNvSpPr>
            <p:nvPr/>
          </p:nvSpPr>
          <p:spPr bwMode="auto">
            <a:xfrm>
              <a:off x="5092" y="3691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4419" name="Rectangle 37"/>
            <p:cNvSpPr>
              <a:spLocks noChangeArrowheads="1"/>
            </p:cNvSpPr>
            <p:nvPr/>
          </p:nvSpPr>
          <p:spPr bwMode="auto">
            <a:xfrm>
              <a:off x="1588" y="3883"/>
              <a:ext cx="192" cy="19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14420" name="Text Box 38"/>
            <p:cNvSpPr txBox="1">
              <a:spLocks noChangeArrowheads="1"/>
            </p:cNvSpPr>
            <p:nvPr/>
          </p:nvSpPr>
          <p:spPr bwMode="auto">
            <a:xfrm>
              <a:off x="1204" y="3883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>
                <a:buClrTx/>
                <a:buFontTx/>
                <a:buNone/>
              </a:pPr>
              <a:r>
                <a:rPr lang="en-GB" altLang="en-US" sz="2000" i="1">
                  <a:latin typeface="Times New Roman" pitchFamily="18" charset="0"/>
                </a:rPr>
                <a:t>pred</a:t>
              </a:r>
            </a:p>
          </p:txBody>
        </p:sp>
        <p:sp>
          <p:nvSpPr>
            <p:cNvPr id="14421" name="Text Box 39"/>
            <p:cNvSpPr txBox="1">
              <a:spLocks noChangeArrowheads="1"/>
            </p:cNvSpPr>
            <p:nvPr/>
          </p:nvSpPr>
          <p:spPr bwMode="auto">
            <a:xfrm>
              <a:off x="2740" y="3883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>
                <a:buClrTx/>
                <a:buFontTx/>
                <a:buNone/>
              </a:pPr>
              <a:r>
                <a:rPr lang="en-GB" altLang="en-US" sz="2000" i="1">
                  <a:latin typeface="Times New Roman" pitchFamily="18" charset="0"/>
                </a:rPr>
                <a:t>ins</a:t>
              </a:r>
            </a:p>
          </p:txBody>
        </p:sp>
        <p:sp>
          <p:nvSpPr>
            <p:cNvPr id="14422" name="Line 40"/>
            <p:cNvSpPr>
              <a:spLocks noChangeShapeType="1"/>
            </p:cNvSpPr>
            <p:nvPr/>
          </p:nvSpPr>
          <p:spPr bwMode="auto">
            <a:xfrm>
              <a:off x="3220" y="3979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4423" name="Freeform 41"/>
            <p:cNvSpPr>
              <a:spLocks/>
            </p:cNvSpPr>
            <p:nvPr/>
          </p:nvSpPr>
          <p:spPr bwMode="auto">
            <a:xfrm>
              <a:off x="1684" y="3739"/>
              <a:ext cx="1200" cy="240"/>
            </a:xfrm>
            <a:custGeom>
              <a:avLst/>
              <a:gdLst>
                <a:gd name="T0" fmla="*/ 0 w 1200"/>
                <a:gd name="T1" fmla="*/ 240 h 240"/>
                <a:gd name="T2" fmla="*/ 912 w 1200"/>
                <a:gd name="T3" fmla="*/ 240 h 240"/>
                <a:gd name="T4" fmla="*/ 1200 w 1200"/>
                <a:gd name="T5" fmla="*/ 0 h 240"/>
                <a:gd name="T6" fmla="*/ 0 60000 65536"/>
                <a:gd name="T7" fmla="*/ 0 60000 65536"/>
                <a:gd name="T8" fmla="*/ 0 60000 65536"/>
                <a:gd name="T9" fmla="*/ 0 w 1200"/>
                <a:gd name="T10" fmla="*/ 0 h 240"/>
                <a:gd name="T11" fmla="*/ 1200 w 1200"/>
                <a:gd name="T12" fmla="*/ 240 h 2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00" h="240">
                  <a:moveTo>
                    <a:pt x="0" y="240"/>
                  </a:moveTo>
                  <a:lnTo>
                    <a:pt x="912" y="240"/>
                  </a:lnTo>
                  <a:lnTo>
                    <a:pt x="1200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4424" name="Line 42"/>
            <p:cNvSpPr>
              <a:spLocks noChangeShapeType="1"/>
            </p:cNvSpPr>
            <p:nvPr/>
          </p:nvSpPr>
          <p:spPr bwMode="auto">
            <a:xfrm>
              <a:off x="4228" y="3979"/>
              <a:ext cx="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4425" name="Text Box 43"/>
            <p:cNvSpPr txBox="1">
              <a:spLocks noChangeArrowheads="1"/>
            </p:cNvSpPr>
            <p:nvPr/>
          </p:nvSpPr>
          <p:spPr bwMode="auto">
            <a:xfrm>
              <a:off x="5188" y="3877"/>
              <a:ext cx="384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GB" altLang="en-US" sz="1800"/>
                <a:t>eel</a:t>
              </a:r>
            </a:p>
          </p:txBody>
        </p:sp>
        <p:sp>
          <p:nvSpPr>
            <p:cNvPr id="14426" name="Text Box 44"/>
            <p:cNvSpPr txBox="1">
              <a:spLocks noChangeArrowheads="1"/>
            </p:cNvSpPr>
            <p:nvPr/>
          </p:nvSpPr>
          <p:spPr bwMode="auto">
            <a:xfrm>
              <a:off x="4804" y="3877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>
                <a:buClrTx/>
                <a:buFontTx/>
                <a:buNone/>
              </a:pPr>
              <a:r>
                <a:rPr lang="en-GB" altLang="en-US" sz="2000" i="1">
                  <a:latin typeface="Times New Roman" pitchFamily="18" charset="0"/>
                </a:rPr>
                <a:t>elem</a:t>
              </a:r>
            </a:p>
          </p:txBody>
        </p:sp>
      </p:grpSp>
      <p:grpSp>
        <p:nvGrpSpPr>
          <p:cNvPr id="6" name="Group 113"/>
          <p:cNvGrpSpPr>
            <a:grpSpLocks/>
          </p:cNvGrpSpPr>
          <p:nvPr/>
        </p:nvGrpSpPr>
        <p:grpSpPr bwMode="auto">
          <a:xfrm>
            <a:off x="553317" y="2095995"/>
            <a:ext cx="7239000" cy="4343400"/>
            <a:chOff x="1156" y="1526"/>
            <a:chExt cx="4560" cy="2736"/>
          </a:xfrm>
        </p:grpSpPr>
        <p:sp>
          <p:nvSpPr>
            <p:cNvPr id="14386" name="Rectangle 46"/>
            <p:cNvSpPr>
              <a:spLocks noChangeArrowheads="1"/>
            </p:cNvSpPr>
            <p:nvPr/>
          </p:nvSpPr>
          <p:spPr bwMode="auto">
            <a:xfrm>
              <a:off x="1156" y="1526"/>
              <a:ext cx="4560" cy="27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14387" name="Rectangle 47"/>
            <p:cNvSpPr>
              <a:spLocks noChangeArrowheads="1"/>
            </p:cNvSpPr>
            <p:nvPr/>
          </p:nvSpPr>
          <p:spPr bwMode="auto">
            <a:xfrm>
              <a:off x="3124" y="3974"/>
              <a:ext cx="192" cy="19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14388" name="Rectangle 48"/>
            <p:cNvSpPr>
              <a:spLocks noChangeArrowheads="1"/>
            </p:cNvSpPr>
            <p:nvPr/>
          </p:nvSpPr>
          <p:spPr bwMode="auto">
            <a:xfrm>
              <a:off x="1588" y="3686"/>
              <a:ext cx="192" cy="19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14389" name="Text Box 49"/>
            <p:cNvSpPr txBox="1">
              <a:spLocks noChangeArrowheads="1"/>
            </p:cNvSpPr>
            <p:nvPr/>
          </p:nvSpPr>
          <p:spPr bwMode="auto">
            <a:xfrm>
              <a:off x="2884" y="3686"/>
              <a:ext cx="576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GB" altLang="en-US" sz="1800"/>
                <a:t>dog</a:t>
              </a:r>
            </a:p>
          </p:txBody>
        </p:sp>
        <p:sp>
          <p:nvSpPr>
            <p:cNvPr id="14390" name="Text Box 50"/>
            <p:cNvSpPr txBox="1">
              <a:spLocks noChangeArrowheads="1"/>
            </p:cNvSpPr>
            <p:nvPr/>
          </p:nvSpPr>
          <p:spPr bwMode="auto">
            <a:xfrm>
              <a:off x="4612" y="3686"/>
              <a:ext cx="576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GB" altLang="en-US" sz="1800"/>
                <a:t>fox</a:t>
              </a:r>
            </a:p>
          </p:txBody>
        </p:sp>
        <p:sp>
          <p:nvSpPr>
            <p:cNvPr id="14391" name="Line 51"/>
            <p:cNvSpPr>
              <a:spLocks noChangeShapeType="1"/>
            </p:cNvSpPr>
            <p:nvPr/>
          </p:nvSpPr>
          <p:spPr bwMode="auto">
            <a:xfrm>
              <a:off x="3364" y="3782"/>
              <a:ext cx="124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4392" name="Text Box 52"/>
            <p:cNvSpPr txBox="1">
              <a:spLocks noChangeArrowheads="1"/>
            </p:cNvSpPr>
            <p:nvPr/>
          </p:nvSpPr>
          <p:spPr bwMode="auto">
            <a:xfrm>
              <a:off x="1204" y="3686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>
                <a:buClrTx/>
                <a:buFontTx/>
                <a:buNone/>
              </a:pPr>
              <a:r>
                <a:rPr lang="en-GB" altLang="en-US" sz="2000" i="1">
                  <a:latin typeface="Times New Roman" pitchFamily="18" charset="0"/>
                </a:rPr>
                <a:t>first</a:t>
              </a:r>
            </a:p>
          </p:txBody>
        </p:sp>
        <p:sp>
          <p:nvSpPr>
            <p:cNvPr id="14393" name="Rectangle 53"/>
            <p:cNvSpPr>
              <a:spLocks noChangeArrowheads="1"/>
            </p:cNvSpPr>
            <p:nvPr/>
          </p:nvSpPr>
          <p:spPr bwMode="auto">
            <a:xfrm>
              <a:off x="1204" y="1574"/>
              <a:ext cx="3936" cy="19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tabLst>
                  <a:tab pos="381000" algn="l"/>
                  <a:tab pos="952500" algn="l"/>
                </a:tabLst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tabLst>
                  <a:tab pos="381000" algn="l"/>
                  <a:tab pos="952500" algn="l"/>
                </a:tabLst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tabLst>
                  <a:tab pos="381000" algn="l"/>
                  <a:tab pos="9525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tabLst>
                  <a:tab pos="381000" algn="l"/>
                  <a:tab pos="952500" algn="l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tabLst>
                  <a:tab pos="381000" algn="l"/>
                  <a:tab pos="952500" algn="l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tabLst>
                  <a:tab pos="381000" algn="l"/>
                  <a:tab pos="952500" algn="l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tabLst>
                  <a:tab pos="381000" algn="l"/>
                  <a:tab pos="952500" algn="l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tabLst>
                  <a:tab pos="381000" algn="l"/>
                  <a:tab pos="952500" algn="l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tabLst>
                  <a:tab pos="381000" algn="l"/>
                  <a:tab pos="952500" algn="l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000">
                  <a:latin typeface="Times New Roman" pitchFamily="18" charset="0"/>
                </a:rPr>
                <a:t>To insert </a:t>
              </a:r>
              <a:r>
                <a:rPr lang="en-US" altLang="en-US" sz="2000" i="1">
                  <a:latin typeface="Times New Roman" pitchFamily="18" charset="0"/>
                </a:rPr>
                <a:t>elem</a:t>
              </a:r>
              <a:r>
                <a:rPr lang="en-US" altLang="en-US" sz="2000">
                  <a:latin typeface="Times New Roman" pitchFamily="18" charset="0"/>
                </a:rPr>
                <a:t> at a given point in the SLL headed by </a:t>
              </a:r>
              <a:r>
                <a:rPr lang="en-US" altLang="en-US" sz="2000" i="1">
                  <a:latin typeface="Times New Roman" pitchFamily="18" charset="0"/>
                </a:rPr>
                <a:t>first</a:t>
              </a:r>
              <a:r>
                <a:rPr lang="en-US" altLang="en-US" sz="2000">
                  <a:latin typeface="Times New Roman" pitchFamily="18" charset="0"/>
                </a:rPr>
                <a:t>:</a:t>
              </a:r>
              <a:br>
                <a:rPr lang="en-US" altLang="en-US" sz="2000">
                  <a:latin typeface="Times New Roman" pitchFamily="18" charset="0"/>
                </a:rPr>
              </a:br>
              <a:r>
                <a:rPr lang="en-US" altLang="en-US" sz="2000">
                  <a:latin typeface="Times New Roman" pitchFamily="18" charset="0"/>
                </a:rPr>
                <a:t>1.	Make </a:t>
              </a:r>
              <a:r>
                <a:rPr lang="en-US" altLang="en-US" sz="2000" i="1">
                  <a:latin typeface="Times New Roman" pitchFamily="18" charset="0"/>
                </a:rPr>
                <a:t>ins</a:t>
              </a:r>
              <a:r>
                <a:rPr lang="en-US" altLang="en-US" sz="2000">
                  <a:latin typeface="Times New Roman" pitchFamily="18" charset="0"/>
                </a:rPr>
                <a:t> a link to a newly-created node with element </a:t>
              </a:r>
              <a:br>
                <a:rPr lang="en-US" altLang="en-US" sz="2000">
                  <a:latin typeface="Times New Roman" pitchFamily="18" charset="0"/>
                </a:rPr>
              </a:br>
              <a:r>
                <a:rPr lang="en-US" altLang="en-US" sz="2000">
                  <a:latin typeface="Times New Roman" pitchFamily="18" charset="0"/>
                </a:rPr>
                <a:t>	</a:t>
              </a:r>
              <a:r>
                <a:rPr lang="en-US" altLang="en-US" sz="2000" i="1">
                  <a:latin typeface="Times New Roman" pitchFamily="18" charset="0"/>
                </a:rPr>
                <a:t>elem</a:t>
              </a:r>
              <a:r>
                <a:rPr lang="en-US" altLang="en-US" sz="2000">
                  <a:latin typeface="Times New Roman" pitchFamily="18" charset="0"/>
                </a:rPr>
                <a:t> and successor null.</a:t>
              </a:r>
              <a:br>
                <a:rPr lang="en-US" altLang="en-US" sz="2000">
                  <a:latin typeface="Times New Roman" pitchFamily="18" charset="0"/>
                </a:rPr>
              </a:br>
              <a:r>
                <a:rPr lang="en-US" altLang="en-US" sz="2000">
                  <a:latin typeface="Times New Roman" pitchFamily="18" charset="0"/>
                </a:rPr>
                <a:t>2.	If the insertion point is before the first node:</a:t>
              </a:r>
              <a:br>
                <a:rPr lang="en-US" altLang="en-US" sz="2000">
                  <a:latin typeface="Times New Roman" pitchFamily="18" charset="0"/>
                </a:rPr>
              </a:br>
              <a:r>
                <a:rPr lang="en-US" altLang="en-US" sz="2000">
                  <a:latin typeface="Times New Roman" pitchFamily="18" charset="0"/>
                </a:rPr>
                <a:t>	2.1.	Set </a:t>
              </a:r>
              <a:r>
                <a:rPr lang="en-US" altLang="en-US" sz="2000" i="1">
                  <a:latin typeface="Times New Roman" pitchFamily="18" charset="0"/>
                </a:rPr>
                <a:t>ins</a:t>
              </a:r>
              <a:r>
                <a:rPr lang="en-US" altLang="en-US" sz="2000">
                  <a:latin typeface="Times New Roman" pitchFamily="18" charset="0"/>
                </a:rPr>
                <a:t>’s successor to </a:t>
              </a:r>
              <a:r>
                <a:rPr lang="en-US" altLang="en-US" sz="2000" i="1">
                  <a:latin typeface="Times New Roman" pitchFamily="18" charset="0"/>
                </a:rPr>
                <a:t>first</a:t>
              </a:r>
              <a:r>
                <a:rPr lang="en-US" altLang="en-US" sz="2000">
                  <a:latin typeface="Times New Roman" pitchFamily="18" charset="0"/>
                </a:rPr>
                <a:t>.</a:t>
              </a:r>
              <a:br>
                <a:rPr lang="en-US" altLang="en-US" sz="2000">
                  <a:latin typeface="Times New Roman" pitchFamily="18" charset="0"/>
                </a:rPr>
              </a:br>
              <a:r>
                <a:rPr lang="en-US" altLang="en-US" sz="2000">
                  <a:latin typeface="Times New Roman" pitchFamily="18" charset="0"/>
                </a:rPr>
                <a:t>	2.2.	Set </a:t>
              </a:r>
              <a:r>
                <a:rPr lang="en-US" altLang="en-US" sz="2000" i="1">
                  <a:latin typeface="Times New Roman" pitchFamily="18" charset="0"/>
                </a:rPr>
                <a:t>first</a:t>
              </a:r>
              <a:r>
                <a:rPr lang="en-US" altLang="en-US" sz="2000">
                  <a:latin typeface="Times New Roman" pitchFamily="18" charset="0"/>
                </a:rPr>
                <a:t> to </a:t>
              </a:r>
              <a:r>
                <a:rPr lang="en-US" altLang="en-US" sz="2000" i="1">
                  <a:latin typeface="Times New Roman" pitchFamily="18" charset="0"/>
                </a:rPr>
                <a:t>ins</a:t>
              </a:r>
              <a:r>
                <a:rPr lang="en-US" altLang="en-US" sz="2000">
                  <a:latin typeface="Times New Roman" pitchFamily="18" charset="0"/>
                </a:rPr>
                <a:t>.</a:t>
              </a:r>
              <a:br>
                <a:rPr lang="en-US" altLang="en-US" sz="2000">
                  <a:latin typeface="Times New Roman" pitchFamily="18" charset="0"/>
                </a:rPr>
              </a:br>
              <a:r>
                <a:rPr lang="en-US" altLang="en-US" sz="2000">
                  <a:latin typeface="Times New Roman" pitchFamily="18" charset="0"/>
                </a:rPr>
                <a:t>3.	</a:t>
              </a:r>
              <a:r>
                <a:rPr lang="en-US" altLang="en-US" sz="2000">
                  <a:solidFill>
                    <a:srgbClr val="FF0000"/>
                  </a:solidFill>
                  <a:latin typeface="Times New Roman" pitchFamily="18" charset="0"/>
                </a:rPr>
                <a:t>Else, if the insertion point is after the node </a:t>
              </a:r>
              <a:r>
                <a:rPr lang="en-US" altLang="en-US" sz="2000" i="1">
                  <a:solidFill>
                    <a:srgbClr val="FF0000"/>
                  </a:solidFill>
                  <a:latin typeface="Times New Roman" pitchFamily="18" charset="0"/>
                </a:rPr>
                <a:t>pred</a:t>
              </a:r>
              <a:r>
                <a:rPr lang="en-US" altLang="en-US" sz="2000">
                  <a:solidFill>
                    <a:srgbClr val="FF0000"/>
                  </a:solidFill>
                  <a:latin typeface="Times New Roman" pitchFamily="18" charset="0"/>
                </a:rPr>
                <a:t>:</a:t>
              </a:r>
              <a:r>
                <a:rPr lang="en-US" altLang="en-US" sz="2000">
                  <a:latin typeface="Times New Roman" pitchFamily="18" charset="0"/>
                </a:rPr>
                <a:t/>
              </a:r>
              <a:br>
                <a:rPr lang="en-US" altLang="en-US" sz="2000">
                  <a:latin typeface="Times New Roman" pitchFamily="18" charset="0"/>
                </a:rPr>
              </a:br>
              <a:r>
                <a:rPr lang="en-US" altLang="en-US" sz="2000">
                  <a:latin typeface="Times New Roman" pitchFamily="18" charset="0"/>
                </a:rPr>
                <a:t>	3.1.	</a:t>
              </a:r>
              <a:r>
                <a:rPr lang="en-US" altLang="en-US" sz="2000">
                  <a:solidFill>
                    <a:srgbClr val="FF0000"/>
                  </a:solidFill>
                  <a:latin typeface="Times New Roman" pitchFamily="18" charset="0"/>
                </a:rPr>
                <a:t>Set </a:t>
              </a:r>
              <a:r>
                <a:rPr lang="en-US" altLang="en-US" sz="2000" i="1">
                  <a:solidFill>
                    <a:srgbClr val="FF0000"/>
                  </a:solidFill>
                  <a:latin typeface="Times New Roman" pitchFamily="18" charset="0"/>
                </a:rPr>
                <a:t>ins</a:t>
              </a:r>
              <a:r>
                <a:rPr lang="en-US" altLang="en-US" sz="2000">
                  <a:solidFill>
                    <a:srgbClr val="FF0000"/>
                  </a:solidFill>
                  <a:latin typeface="Times New Roman" pitchFamily="18" charset="0"/>
                </a:rPr>
                <a:t>’s successor to </a:t>
              </a:r>
              <a:r>
                <a:rPr lang="en-US" altLang="en-US" sz="2000" i="1">
                  <a:solidFill>
                    <a:srgbClr val="FF0000"/>
                  </a:solidFill>
                  <a:latin typeface="Times New Roman" pitchFamily="18" charset="0"/>
                </a:rPr>
                <a:t>pred</a:t>
              </a:r>
              <a:r>
                <a:rPr lang="en-US" altLang="en-US" sz="2000">
                  <a:solidFill>
                    <a:srgbClr val="FF0000"/>
                  </a:solidFill>
                  <a:latin typeface="Times New Roman" pitchFamily="18" charset="0"/>
                </a:rPr>
                <a:t>’s successor.</a:t>
              </a:r>
              <a:r>
                <a:rPr lang="en-US" altLang="en-US" sz="2000">
                  <a:latin typeface="Times New Roman" pitchFamily="18" charset="0"/>
                </a:rPr>
                <a:t/>
              </a:r>
              <a:br>
                <a:rPr lang="en-US" altLang="en-US" sz="2000">
                  <a:latin typeface="Times New Roman" pitchFamily="18" charset="0"/>
                </a:rPr>
              </a:br>
              <a:r>
                <a:rPr lang="en-US" altLang="en-US" sz="2000">
                  <a:latin typeface="Times New Roman" pitchFamily="18" charset="0"/>
                </a:rPr>
                <a:t>	3.2.	Set </a:t>
              </a:r>
              <a:r>
                <a:rPr lang="en-US" altLang="en-US" sz="2000" i="1">
                  <a:latin typeface="Times New Roman" pitchFamily="18" charset="0"/>
                </a:rPr>
                <a:t>pred</a:t>
              </a:r>
              <a:r>
                <a:rPr lang="en-US" altLang="en-US" sz="2000">
                  <a:latin typeface="Times New Roman" pitchFamily="18" charset="0"/>
                </a:rPr>
                <a:t>’s successor to </a:t>
              </a:r>
              <a:r>
                <a:rPr lang="en-US" altLang="en-US" sz="2000" i="1">
                  <a:latin typeface="Times New Roman" pitchFamily="18" charset="0"/>
                </a:rPr>
                <a:t>ins</a:t>
              </a:r>
              <a:r>
                <a:rPr lang="en-US" altLang="en-US" sz="2000">
                  <a:latin typeface="Times New Roman" pitchFamily="18" charset="0"/>
                </a:rPr>
                <a:t>.</a:t>
              </a:r>
              <a:br>
                <a:rPr lang="en-US" altLang="en-US" sz="2000">
                  <a:latin typeface="Times New Roman" pitchFamily="18" charset="0"/>
                </a:rPr>
              </a:br>
              <a:r>
                <a:rPr lang="en-US" altLang="en-US" sz="2000">
                  <a:latin typeface="Times New Roman" pitchFamily="18" charset="0"/>
                </a:rPr>
                <a:t>4.	Terminate.</a:t>
              </a:r>
              <a:endParaRPr lang="en-GB" altLang="en-US" sz="2000">
                <a:latin typeface="Times New Roman" pitchFamily="18" charset="0"/>
              </a:endParaRPr>
            </a:p>
          </p:txBody>
        </p:sp>
        <p:sp>
          <p:nvSpPr>
            <p:cNvPr id="14394" name="Text Box 54"/>
            <p:cNvSpPr txBox="1">
              <a:spLocks noChangeArrowheads="1"/>
            </p:cNvSpPr>
            <p:nvPr/>
          </p:nvSpPr>
          <p:spPr bwMode="auto">
            <a:xfrm>
              <a:off x="3748" y="3968"/>
              <a:ext cx="576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GB" altLang="en-US" sz="1800"/>
                <a:t>eel</a:t>
              </a:r>
            </a:p>
          </p:txBody>
        </p:sp>
        <p:grpSp>
          <p:nvGrpSpPr>
            <p:cNvPr id="14395" name="Group 55"/>
            <p:cNvGrpSpPr>
              <a:grpSpLocks/>
            </p:cNvGrpSpPr>
            <p:nvPr/>
          </p:nvGrpSpPr>
          <p:grpSpPr bwMode="auto">
            <a:xfrm>
              <a:off x="1684" y="3782"/>
              <a:ext cx="1200" cy="0"/>
              <a:chOff x="1248" y="2640"/>
              <a:chExt cx="1200" cy="0"/>
            </a:xfrm>
          </p:grpSpPr>
          <p:sp>
            <p:nvSpPr>
              <p:cNvPr id="14405" name="Line 56"/>
              <p:cNvSpPr>
                <a:spLocks noChangeShapeType="1"/>
              </p:cNvSpPr>
              <p:nvPr/>
            </p:nvSpPr>
            <p:spPr bwMode="auto">
              <a:xfrm>
                <a:off x="1248" y="2640"/>
                <a:ext cx="48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oval" w="med" len="med"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4406" name="Line 57"/>
              <p:cNvSpPr>
                <a:spLocks noChangeShapeType="1"/>
              </p:cNvSpPr>
              <p:nvPr/>
            </p:nvSpPr>
            <p:spPr bwMode="auto">
              <a:xfrm>
                <a:off x="1968" y="2640"/>
                <a:ext cx="48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4407" name="Line 58"/>
              <p:cNvSpPr>
                <a:spLocks noChangeShapeType="1"/>
              </p:cNvSpPr>
              <p:nvPr/>
            </p:nvSpPr>
            <p:spPr bwMode="auto">
              <a:xfrm>
                <a:off x="1728" y="2640"/>
                <a:ext cx="24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  <p:sp>
          <p:nvSpPr>
            <p:cNvPr id="14396" name="Line 59"/>
            <p:cNvSpPr>
              <a:spLocks noChangeShapeType="1"/>
            </p:cNvSpPr>
            <p:nvPr/>
          </p:nvSpPr>
          <p:spPr bwMode="auto">
            <a:xfrm>
              <a:off x="5092" y="3782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4397" name="Rectangle 60"/>
            <p:cNvSpPr>
              <a:spLocks noChangeArrowheads="1"/>
            </p:cNvSpPr>
            <p:nvPr/>
          </p:nvSpPr>
          <p:spPr bwMode="auto">
            <a:xfrm>
              <a:off x="1588" y="3974"/>
              <a:ext cx="192" cy="19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14398" name="Text Box 61"/>
            <p:cNvSpPr txBox="1">
              <a:spLocks noChangeArrowheads="1"/>
            </p:cNvSpPr>
            <p:nvPr/>
          </p:nvSpPr>
          <p:spPr bwMode="auto">
            <a:xfrm>
              <a:off x="1204" y="3974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>
                <a:buClrTx/>
                <a:buFontTx/>
                <a:buNone/>
              </a:pPr>
              <a:r>
                <a:rPr lang="en-GB" altLang="en-US" sz="2000" i="1">
                  <a:latin typeface="Times New Roman" pitchFamily="18" charset="0"/>
                </a:rPr>
                <a:t>pred</a:t>
              </a:r>
            </a:p>
          </p:txBody>
        </p:sp>
        <p:sp>
          <p:nvSpPr>
            <p:cNvPr id="14399" name="Text Box 62"/>
            <p:cNvSpPr txBox="1">
              <a:spLocks noChangeArrowheads="1"/>
            </p:cNvSpPr>
            <p:nvPr/>
          </p:nvSpPr>
          <p:spPr bwMode="auto">
            <a:xfrm>
              <a:off x="2740" y="3974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>
                <a:buClrTx/>
                <a:buFontTx/>
                <a:buNone/>
              </a:pPr>
              <a:r>
                <a:rPr lang="en-GB" altLang="en-US" sz="2000" i="1">
                  <a:latin typeface="Times New Roman" pitchFamily="18" charset="0"/>
                </a:rPr>
                <a:t>ins</a:t>
              </a:r>
            </a:p>
          </p:txBody>
        </p:sp>
        <p:sp>
          <p:nvSpPr>
            <p:cNvPr id="14400" name="Line 63"/>
            <p:cNvSpPr>
              <a:spLocks noChangeShapeType="1"/>
            </p:cNvSpPr>
            <p:nvPr/>
          </p:nvSpPr>
          <p:spPr bwMode="auto">
            <a:xfrm>
              <a:off x="3220" y="4070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4401" name="Freeform 64"/>
            <p:cNvSpPr>
              <a:spLocks/>
            </p:cNvSpPr>
            <p:nvPr/>
          </p:nvSpPr>
          <p:spPr bwMode="auto">
            <a:xfrm>
              <a:off x="1684" y="3830"/>
              <a:ext cx="1200" cy="240"/>
            </a:xfrm>
            <a:custGeom>
              <a:avLst/>
              <a:gdLst>
                <a:gd name="T0" fmla="*/ 0 w 1200"/>
                <a:gd name="T1" fmla="*/ 240 h 240"/>
                <a:gd name="T2" fmla="*/ 912 w 1200"/>
                <a:gd name="T3" fmla="*/ 240 h 240"/>
                <a:gd name="T4" fmla="*/ 1200 w 1200"/>
                <a:gd name="T5" fmla="*/ 0 h 240"/>
                <a:gd name="T6" fmla="*/ 0 60000 65536"/>
                <a:gd name="T7" fmla="*/ 0 60000 65536"/>
                <a:gd name="T8" fmla="*/ 0 60000 65536"/>
                <a:gd name="T9" fmla="*/ 0 w 1200"/>
                <a:gd name="T10" fmla="*/ 0 h 240"/>
                <a:gd name="T11" fmla="*/ 1200 w 1200"/>
                <a:gd name="T12" fmla="*/ 240 h 2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00" h="240">
                  <a:moveTo>
                    <a:pt x="0" y="240"/>
                  </a:moveTo>
                  <a:lnTo>
                    <a:pt x="912" y="240"/>
                  </a:lnTo>
                  <a:lnTo>
                    <a:pt x="1200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4402" name="Freeform 65"/>
            <p:cNvSpPr>
              <a:spLocks/>
            </p:cNvSpPr>
            <p:nvPr/>
          </p:nvSpPr>
          <p:spPr bwMode="auto">
            <a:xfrm>
              <a:off x="4228" y="3830"/>
              <a:ext cx="384" cy="240"/>
            </a:xfrm>
            <a:custGeom>
              <a:avLst/>
              <a:gdLst>
                <a:gd name="T0" fmla="*/ 0 w 384"/>
                <a:gd name="T1" fmla="*/ 240 h 240"/>
                <a:gd name="T2" fmla="*/ 192 w 384"/>
                <a:gd name="T3" fmla="*/ 240 h 240"/>
                <a:gd name="T4" fmla="*/ 384 w 384"/>
                <a:gd name="T5" fmla="*/ 0 h 240"/>
                <a:gd name="T6" fmla="*/ 0 60000 65536"/>
                <a:gd name="T7" fmla="*/ 0 60000 65536"/>
                <a:gd name="T8" fmla="*/ 0 60000 65536"/>
                <a:gd name="T9" fmla="*/ 0 w 384"/>
                <a:gd name="T10" fmla="*/ 0 h 240"/>
                <a:gd name="T11" fmla="*/ 384 w 384"/>
                <a:gd name="T12" fmla="*/ 240 h 2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4" h="240">
                  <a:moveTo>
                    <a:pt x="0" y="240"/>
                  </a:moveTo>
                  <a:lnTo>
                    <a:pt x="192" y="240"/>
                  </a:lnTo>
                  <a:lnTo>
                    <a:pt x="384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4403" name="Text Box 66"/>
            <p:cNvSpPr txBox="1">
              <a:spLocks noChangeArrowheads="1"/>
            </p:cNvSpPr>
            <p:nvPr/>
          </p:nvSpPr>
          <p:spPr bwMode="auto">
            <a:xfrm>
              <a:off x="5188" y="3968"/>
              <a:ext cx="384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GB" altLang="en-US" sz="1800"/>
                <a:t>eel</a:t>
              </a:r>
            </a:p>
          </p:txBody>
        </p:sp>
        <p:sp>
          <p:nvSpPr>
            <p:cNvPr id="14404" name="Text Box 67"/>
            <p:cNvSpPr txBox="1">
              <a:spLocks noChangeArrowheads="1"/>
            </p:cNvSpPr>
            <p:nvPr/>
          </p:nvSpPr>
          <p:spPr bwMode="auto">
            <a:xfrm>
              <a:off x="4804" y="3968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>
                <a:buClrTx/>
                <a:buFontTx/>
                <a:buNone/>
              </a:pPr>
              <a:r>
                <a:rPr lang="en-GB" altLang="en-US" sz="2000" i="1">
                  <a:latin typeface="Times New Roman" pitchFamily="18" charset="0"/>
                </a:rPr>
                <a:t>elem</a:t>
              </a:r>
            </a:p>
          </p:txBody>
        </p:sp>
      </p:grpSp>
      <p:grpSp>
        <p:nvGrpSpPr>
          <p:cNvPr id="8" name="Group 112"/>
          <p:cNvGrpSpPr>
            <a:grpSpLocks/>
          </p:cNvGrpSpPr>
          <p:nvPr/>
        </p:nvGrpSpPr>
        <p:grpSpPr bwMode="auto">
          <a:xfrm>
            <a:off x="553317" y="2095995"/>
            <a:ext cx="7239000" cy="4343400"/>
            <a:chOff x="1156" y="1617"/>
            <a:chExt cx="4560" cy="2736"/>
          </a:xfrm>
        </p:grpSpPr>
        <p:sp>
          <p:nvSpPr>
            <p:cNvPr id="14364" name="Rectangle 69"/>
            <p:cNvSpPr>
              <a:spLocks noChangeArrowheads="1"/>
            </p:cNvSpPr>
            <p:nvPr/>
          </p:nvSpPr>
          <p:spPr bwMode="auto">
            <a:xfrm>
              <a:off x="1156" y="1617"/>
              <a:ext cx="4560" cy="27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14365" name="Rectangle 70"/>
            <p:cNvSpPr>
              <a:spLocks noChangeArrowheads="1"/>
            </p:cNvSpPr>
            <p:nvPr/>
          </p:nvSpPr>
          <p:spPr bwMode="auto">
            <a:xfrm>
              <a:off x="3124" y="4065"/>
              <a:ext cx="192" cy="19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14366" name="Rectangle 71"/>
            <p:cNvSpPr>
              <a:spLocks noChangeArrowheads="1"/>
            </p:cNvSpPr>
            <p:nvPr/>
          </p:nvSpPr>
          <p:spPr bwMode="auto">
            <a:xfrm>
              <a:off x="1588" y="3777"/>
              <a:ext cx="192" cy="19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14367" name="Text Box 72"/>
            <p:cNvSpPr txBox="1">
              <a:spLocks noChangeArrowheads="1"/>
            </p:cNvSpPr>
            <p:nvPr/>
          </p:nvSpPr>
          <p:spPr bwMode="auto">
            <a:xfrm>
              <a:off x="2884" y="3777"/>
              <a:ext cx="576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GB" altLang="en-US" sz="1800"/>
                <a:t>dog</a:t>
              </a:r>
            </a:p>
          </p:txBody>
        </p:sp>
        <p:sp>
          <p:nvSpPr>
            <p:cNvPr id="14368" name="Text Box 73"/>
            <p:cNvSpPr txBox="1">
              <a:spLocks noChangeArrowheads="1"/>
            </p:cNvSpPr>
            <p:nvPr/>
          </p:nvSpPr>
          <p:spPr bwMode="auto">
            <a:xfrm>
              <a:off x="4612" y="3777"/>
              <a:ext cx="576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GB" altLang="en-US" sz="1800"/>
                <a:t>fox</a:t>
              </a:r>
            </a:p>
          </p:txBody>
        </p:sp>
        <p:sp>
          <p:nvSpPr>
            <p:cNvPr id="14369" name="Text Box 74"/>
            <p:cNvSpPr txBox="1">
              <a:spLocks noChangeArrowheads="1"/>
            </p:cNvSpPr>
            <p:nvPr/>
          </p:nvSpPr>
          <p:spPr bwMode="auto">
            <a:xfrm>
              <a:off x="1204" y="3777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>
                <a:buClrTx/>
                <a:buFontTx/>
                <a:buNone/>
              </a:pPr>
              <a:r>
                <a:rPr lang="en-GB" altLang="en-US" sz="2000" i="1">
                  <a:latin typeface="Times New Roman" pitchFamily="18" charset="0"/>
                </a:rPr>
                <a:t>first</a:t>
              </a:r>
            </a:p>
          </p:txBody>
        </p:sp>
        <p:sp>
          <p:nvSpPr>
            <p:cNvPr id="14370" name="Rectangle 75"/>
            <p:cNvSpPr>
              <a:spLocks noChangeArrowheads="1"/>
            </p:cNvSpPr>
            <p:nvPr/>
          </p:nvSpPr>
          <p:spPr bwMode="auto">
            <a:xfrm>
              <a:off x="1204" y="1665"/>
              <a:ext cx="3936" cy="19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tabLst>
                  <a:tab pos="381000" algn="l"/>
                  <a:tab pos="952500" algn="l"/>
                </a:tabLst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tabLst>
                  <a:tab pos="381000" algn="l"/>
                  <a:tab pos="952500" algn="l"/>
                </a:tabLst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tabLst>
                  <a:tab pos="381000" algn="l"/>
                  <a:tab pos="9525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tabLst>
                  <a:tab pos="381000" algn="l"/>
                  <a:tab pos="952500" algn="l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tabLst>
                  <a:tab pos="381000" algn="l"/>
                  <a:tab pos="952500" algn="l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tabLst>
                  <a:tab pos="381000" algn="l"/>
                  <a:tab pos="952500" algn="l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tabLst>
                  <a:tab pos="381000" algn="l"/>
                  <a:tab pos="952500" algn="l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tabLst>
                  <a:tab pos="381000" algn="l"/>
                  <a:tab pos="952500" algn="l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tabLst>
                  <a:tab pos="381000" algn="l"/>
                  <a:tab pos="952500" algn="l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000">
                  <a:latin typeface="Times New Roman" pitchFamily="18" charset="0"/>
                </a:rPr>
                <a:t>To insert </a:t>
              </a:r>
              <a:r>
                <a:rPr lang="en-US" altLang="en-US" sz="2000" i="1">
                  <a:latin typeface="Times New Roman" pitchFamily="18" charset="0"/>
                </a:rPr>
                <a:t>elem</a:t>
              </a:r>
              <a:r>
                <a:rPr lang="en-US" altLang="en-US" sz="2000">
                  <a:latin typeface="Times New Roman" pitchFamily="18" charset="0"/>
                </a:rPr>
                <a:t> at a given point in the SLL headed by </a:t>
              </a:r>
              <a:r>
                <a:rPr lang="en-US" altLang="en-US" sz="2000" i="1">
                  <a:latin typeface="Times New Roman" pitchFamily="18" charset="0"/>
                </a:rPr>
                <a:t>first</a:t>
              </a:r>
              <a:r>
                <a:rPr lang="en-US" altLang="en-US" sz="2000">
                  <a:latin typeface="Times New Roman" pitchFamily="18" charset="0"/>
                </a:rPr>
                <a:t>:</a:t>
              </a:r>
              <a:br>
                <a:rPr lang="en-US" altLang="en-US" sz="2000">
                  <a:latin typeface="Times New Roman" pitchFamily="18" charset="0"/>
                </a:rPr>
              </a:br>
              <a:r>
                <a:rPr lang="en-US" altLang="en-US" sz="2000">
                  <a:latin typeface="Times New Roman" pitchFamily="18" charset="0"/>
                </a:rPr>
                <a:t>1.	Make </a:t>
              </a:r>
              <a:r>
                <a:rPr lang="en-US" altLang="en-US" sz="2000" i="1">
                  <a:latin typeface="Times New Roman" pitchFamily="18" charset="0"/>
                </a:rPr>
                <a:t>ins</a:t>
              </a:r>
              <a:r>
                <a:rPr lang="en-US" altLang="en-US" sz="2000">
                  <a:latin typeface="Times New Roman" pitchFamily="18" charset="0"/>
                </a:rPr>
                <a:t> a link to a newly-created node with element </a:t>
              </a:r>
              <a:br>
                <a:rPr lang="en-US" altLang="en-US" sz="2000">
                  <a:latin typeface="Times New Roman" pitchFamily="18" charset="0"/>
                </a:rPr>
              </a:br>
              <a:r>
                <a:rPr lang="en-US" altLang="en-US" sz="2000">
                  <a:latin typeface="Times New Roman" pitchFamily="18" charset="0"/>
                </a:rPr>
                <a:t>	</a:t>
              </a:r>
              <a:r>
                <a:rPr lang="en-US" altLang="en-US" sz="2000" i="1">
                  <a:latin typeface="Times New Roman" pitchFamily="18" charset="0"/>
                </a:rPr>
                <a:t>elem</a:t>
              </a:r>
              <a:r>
                <a:rPr lang="en-US" altLang="en-US" sz="2000">
                  <a:latin typeface="Times New Roman" pitchFamily="18" charset="0"/>
                </a:rPr>
                <a:t> and successor null.</a:t>
              </a:r>
              <a:br>
                <a:rPr lang="en-US" altLang="en-US" sz="2000">
                  <a:latin typeface="Times New Roman" pitchFamily="18" charset="0"/>
                </a:rPr>
              </a:br>
              <a:r>
                <a:rPr lang="en-US" altLang="en-US" sz="2000">
                  <a:latin typeface="Times New Roman" pitchFamily="18" charset="0"/>
                </a:rPr>
                <a:t>2.	If the insertion point is before the first node:</a:t>
              </a:r>
              <a:br>
                <a:rPr lang="en-US" altLang="en-US" sz="2000">
                  <a:latin typeface="Times New Roman" pitchFamily="18" charset="0"/>
                </a:rPr>
              </a:br>
              <a:r>
                <a:rPr lang="en-US" altLang="en-US" sz="2000">
                  <a:latin typeface="Times New Roman" pitchFamily="18" charset="0"/>
                </a:rPr>
                <a:t>	2.1.	Set </a:t>
              </a:r>
              <a:r>
                <a:rPr lang="en-US" altLang="en-US" sz="2000" i="1">
                  <a:latin typeface="Times New Roman" pitchFamily="18" charset="0"/>
                </a:rPr>
                <a:t>ins</a:t>
              </a:r>
              <a:r>
                <a:rPr lang="en-US" altLang="en-US" sz="2000">
                  <a:latin typeface="Times New Roman" pitchFamily="18" charset="0"/>
                </a:rPr>
                <a:t>’s successor to </a:t>
              </a:r>
              <a:r>
                <a:rPr lang="en-US" altLang="en-US" sz="2000" i="1">
                  <a:latin typeface="Times New Roman" pitchFamily="18" charset="0"/>
                </a:rPr>
                <a:t>first</a:t>
              </a:r>
              <a:r>
                <a:rPr lang="en-US" altLang="en-US" sz="2000">
                  <a:latin typeface="Times New Roman" pitchFamily="18" charset="0"/>
                </a:rPr>
                <a:t>.</a:t>
              </a:r>
              <a:br>
                <a:rPr lang="en-US" altLang="en-US" sz="2000">
                  <a:latin typeface="Times New Roman" pitchFamily="18" charset="0"/>
                </a:rPr>
              </a:br>
              <a:r>
                <a:rPr lang="en-US" altLang="en-US" sz="2000">
                  <a:latin typeface="Times New Roman" pitchFamily="18" charset="0"/>
                </a:rPr>
                <a:t>	2.2.	Set </a:t>
              </a:r>
              <a:r>
                <a:rPr lang="en-US" altLang="en-US" sz="2000" i="1">
                  <a:latin typeface="Times New Roman" pitchFamily="18" charset="0"/>
                </a:rPr>
                <a:t>first</a:t>
              </a:r>
              <a:r>
                <a:rPr lang="en-US" altLang="en-US" sz="2000">
                  <a:latin typeface="Times New Roman" pitchFamily="18" charset="0"/>
                </a:rPr>
                <a:t> to </a:t>
              </a:r>
              <a:r>
                <a:rPr lang="en-US" altLang="en-US" sz="2000" i="1">
                  <a:latin typeface="Times New Roman" pitchFamily="18" charset="0"/>
                </a:rPr>
                <a:t>ins</a:t>
              </a:r>
              <a:r>
                <a:rPr lang="en-US" altLang="en-US" sz="2000">
                  <a:latin typeface="Times New Roman" pitchFamily="18" charset="0"/>
                </a:rPr>
                <a:t>.</a:t>
              </a:r>
              <a:br>
                <a:rPr lang="en-US" altLang="en-US" sz="2000">
                  <a:latin typeface="Times New Roman" pitchFamily="18" charset="0"/>
                </a:rPr>
              </a:br>
              <a:r>
                <a:rPr lang="en-US" altLang="en-US" sz="2000">
                  <a:latin typeface="Times New Roman" pitchFamily="18" charset="0"/>
                </a:rPr>
                <a:t>3.	Else, if the insertion point is after the node </a:t>
              </a:r>
              <a:r>
                <a:rPr lang="en-US" altLang="en-US" sz="2000" i="1">
                  <a:latin typeface="Times New Roman" pitchFamily="18" charset="0"/>
                </a:rPr>
                <a:t>pred</a:t>
              </a:r>
              <a:r>
                <a:rPr lang="en-US" altLang="en-US" sz="2000">
                  <a:latin typeface="Times New Roman" pitchFamily="18" charset="0"/>
                </a:rPr>
                <a:t>:</a:t>
              </a:r>
              <a:br>
                <a:rPr lang="en-US" altLang="en-US" sz="2000">
                  <a:latin typeface="Times New Roman" pitchFamily="18" charset="0"/>
                </a:rPr>
              </a:br>
              <a:r>
                <a:rPr lang="en-US" altLang="en-US" sz="2000">
                  <a:latin typeface="Times New Roman" pitchFamily="18" charset="0"/>
                </a:rPr>
                <a:t>	3.1.	Set </a:t>
              </a:r>
              <a:r>
                <a:rPr lang="en-US" altLang="en-US" sz="2000" i="1">
                  <a:latin typeface="Times New Roman" pitchFamily="18" charset="0"/>
                </a:rPr>
                <a:t>ins</a:t>
              </a:r>
              <a:r>
                <a:rPr lang="en-US" altLang="en-US" sz="2000">
                  <a:latin typeface="Times New Roman" pitchFamily="18" charset="0"/>
                </a:rPr>
                <a:t>’s successor to </a:t>
              </a:r>
              <a:r>
                <a:rPr lang="en-US" altLang="en-US" sz="2000" i="1">
                  <a:latin typeface="Times New Roman" pitchFamily="18" charset="0"/>
                </a:rPr>
                <a:t>pred</a:t>
              </a:r>
              <a:r>
                <a:rPr lang="en-US" altLang="en-US" sz="2000">
                  <a:latin typeface="Times New Roman" pitchFamily="18" charset="0"/>
                </a:rPr>
                <a:t>’s successor.</a:t>
              </a:r>
              <a:br>
                <a:rPr lang="en-US" altLang="en-US" sz="2000">
                  <a:latin typeface="Times New Roman" pitchFamily="18" charset="0"/>
                </a:rPr>
              </a:br>
              <a:r>
                <a:rPr lang="en-US" altLang="en-US" sz="2000">
                  <a:latin typeface="Times New Roman" pitchFamily="18" charset="0"/>
                </a:rPr>
                <a:t>	3.2.	</a:t>
              </a:r>
              <a:r>
                <a:rPr lang="en-US" altLang="en-US" sz="2000">
                  <a:solidFill>
                    <a:srgbClr val="FF0000"/>
                  </a:solidFill>
                  <a:latin typeface="Times New Roman" pitchFamily="18" charset="0"/>
                </a:rPr>
                <a:t>Set </a:t>
              </a:r>
              <a:r>
                <a:rPr lang="en-US" altLang="en-US" sz="2000" i="1">
                  <a:solidFill>
                    <a:srgbClr val="FF0000"/>
                  </a:solidFill>
                  <a:latin typeface="Times New Roman" pitchFamily="18" charset="0"/>
                </a:rPr>
                <a:t>pred</a:t>
              </a:r>
              <a:r>
                <a:rPr lang="en-US" altLang="en-US" sz="2000">
                  <a:solidFill>
                    <a:srgbClr val="FF0000"/>
                  </a:solidFill>
                  <a:latin typeface="Times New Roman" pitchFamily="18" charset="0"/>
                </a:rPr>
                <a:t>’s successor to </a:t>
              </a:r>
              <a:r>
                <a:rPr lang="en-US" altLang="en-US" sz="2000" i="1">
                  <a:solidFill>
                    <a:srgbClr val="FF0000"/>
                  </a:solidFill>
                  <a:latin typeface="Times New Roman" pitchFamily="18" charset="0"/>
                </a:rPr>
                <a:t>ins</a:t>
              </a:r>
              <a:r>
                <a:rPr lang="en-US" altLang="en-US" sz="2000">
                  <a:solidFill>
                    <a:srgbClr val="FF0000"/>
                  </a:solidFill>
                  <a:latin typeface="Times New Roman" pitchFamily="18" charset="0"/>
                </a:rPr>
                <a:t>.</a:t>
              </a:r>
              <a:r>
                <a:rPr lang="en-US" altLang="en-US" sz="2000">
                  <a:latin typeface="Times New Roman" pitchFamily="18" charset="0"/>
                </a:rPr>
                <a:t/>
              </a:r>
              <a:br>
                <a:rPr lang="en-US" altLang="en-US" sz="2000">
                  <a:latin typeface="Times New Roman" pitchFamily="18" charset="0"/>
                </a:rPr>
              </a:br>
              <a:r>
                <a:rPr lang="en-US" altLang="en-US" sz="2000">
                  <a:latin typeface="Times New Roman" pitchFamily="18" charset="0"/>
                </a:rPr>
                <a:t>4.	Terminate.</a:t>
              </a:r>
              <a:endParaRPr lang="en-GB" altLang="en-US" sz="2000">
                <a:latin typeface="Times New Roman" pitchFamily="18" charset="0"/>
              </a:endParaRPr>
            </a:p>
          </p:txBody>
        </p:sp>
        <p:sp>
          <p:nvSpPr>
            <p:cNvPr id="14371" name="Text Box 76"/>
            <p:cNvSpPr txBox="1">
              <a:spLocks noChangeArrowheads="1"/>
            </p:cNvSpPr>
            <p:nvPr/>
          </p:nvSpPr>
          <p:spPr bwMode="auto">
            <a:xfrm>
              <a:off x="3748" y="4059"/>
              <a:ext cx="576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GB" altLang="en-US" sz="1800"/>
                <a:t>eel</a:t>
              </a:r>
            </a:p>
          </p:txBody>
        </p:sp>
        <p:grpSp>
          <p:nvGrpSpPr>
            <p:cNvPr id="14372" name="Group 77"/>
            <p:cNvGrpSpPr>
              <a:grpSpLocks/>
            </p:cNvGrpSpPr>
            <p:nvPr/>
          </p:nvGrpSpPr>
          <p:grpSpPr bwMode="auto">
            <a:xfrm>
              <a:off x="1684" y="3873"/>
              <a:ext cx="1200" cy="0"/>
              <a:chOff x="1248" y="2640"/>
              <a:chExt cx="1200" cy="0"/>
            </a:xfrm>
          </p:grpSpPr>
          <p:sp>
            <p:nvSpPr>
              <p:cNvPr id="14383" name="Line 78"/>
              <p:cNvSpPr>
                <a:spLocks noChangeShapeType="1"/>
              </p:cNvSpPr>
              <p:nvPr/>
            </p:nvSpPr>
            <p:spPr bwMode="auto">
              <a:xfrm>
                <a:off x="1248" y="2640"/>
                <a:ext cx="48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oval" w="med" len="med"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4384" name="Line 79"/>
              <p:cNvSpPr>
                <a:spLocks noChangeShapeType="1"/>
              </p:cNvSpPr>
              <p:nvPr/>
            </p:nvSpPr>
            <p:spPr bwMode="auto">
              <a:xfrm>
                <a:off x="1968" y="2640"/>
                <a:ext cx="48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4385" name="Line 80"/>
              <p:cNvSpPr>
                <a:spLocks noChangeShapeType="1"/>
              </p:cNvSpPr>
              <p:nvPr/>
            </p:nvSpPr>
            <p:spPr bwMode="auto">
              <a:xfrm>
                <a:off x="1728" y="2640"/>
                <a:ext cx="24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  <p:sp>
          <p:nvSpPr>
            <p:cNvPr id="14373" name="Line 81"/>
            <p:cNvSpPr>
              <a:spLocks noChangeShapeType="1"/>
            </p:cNvSpPr>
            <p:nvPr/>
          </p:nvSpPr>
          <p:spPr bwMode="auto">
            <a:xfrm>
              <a:off x="5092" y="3873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4374" name="Rectangle 82"/>
            <p:cNvSpPr>
              <a:spLocks noChangeArrowheads="1"/>
            </p:cNvSpPr>
            <p:nvPr/>
          </p:nvSpPr>
          <p:spPr bwMode="auto">
            <a:xfrm>
              <a:off x="1588" y="4065"/>
              <a:ext cx="192" cy="19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14375" name="Text Box 83"/>
            <p:cNvSpPr txBox="1">
              <a:spLocks noChangeArrowheads="1"/>
            </p:cNvSpPr>
            <p:nvPr/>
          </p:nvSpPr>
          <p:spPr bwMode="auto">
            <a:xfrm>
              <a:off x="1204" y="4065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>
                <a:buClrTx/>
                <a:buFontTx/>
                <a:buNone/>
              </a:pPr>
              <a:r>
                <a:rPr lang="en-GB" altLang="en-US" sz="2000" i="1">
                  <a:latin typeface="Times New Roman" pitchFamily="18" charset="0"/>
                </a:rPr>
                <a:t>pred</a:t>
              </a:r>
            </a:p>
          </p:txBody>
        </p:sp>
        <p:sp>
          <p:nvSpPr>
            <p:cNvPr id="14376" name="Text Box 84"/>
            <p:cNvSpPr txBox="1">
              <a:spLocks noChangeArrowheads="1"/>
            </p:cNvSpPr>
            <p:nvPr/>
          </p:nvSpPr>
          <p:spPr bwMode="auto">
            <a:xfrm>
              <a:off x="2740" y="4065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>
                <a:buClrTx/>
                <a:buFontTx/>
                <a:buNone/>
              </a:pPr>
              <a:r>
                <a:rPr lang="en-GB" altLang="en-US" sz="2000" i="1">
                  <a:latin typeface="Times New Roman" pitchFamily="18" charset="0"/>
                </a:rPr>
                <a:t>ins</a:t>
              </a:r>
            </a:p>
          </p:txBody>
        </p:sp>
        <p:sp>
          <p:nvSpPr>
            <p:cNvPr id="14377" name="Line 85"/>
            <p:cNvSpPr>
              <a:spLocks noChangeShapeType="1"/>
            </p:cNvSpPr>
            <p:nvPr/>
          </p:nvSpPr>
          <p:spPr bwMode="auto">
            <a:xfrm>
              <a:off x="3220" y="4161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4378" name="Freeform 86"/>
            <p:cNvSpPr>
              <a:spLocks/>
            </p:cNvSpPr>
            <p:nvPr/>
          </p:nvSpPr>
          <p:spPr bwMode="auto">
            <a:xfrm>
              <a:off x="1684" y="3921"/>
              <a:ext cx="1200" cy="240"/>
            </a:xfrm>
            <a:custGeom>
              <a:avLst/>
              <a:gdLst>
                <a:gd name="T0" fmla="*/ 0 w 1200"/>
                <a:gd name="T1" fmla="*/ 240 h 240"/>
                <a:gd name="T2" fmla="*/ 912 w 1200"/>
                <a:gd name="T3" fmla="*/ 240 h 240"/>
                <a:gd name="T4" fmla="*/ 1200 w 1200"/>
                <a:gd name="T5" fmla="*/ 0 h 240"/>
                <a:gd name="T6" fmla="*/ 0 60000 65536"/>
                <a:gd name="T7" fmla="*/ 0 60000 65536"/>
                <a:gd name="T8" fmla="*/ 0 60000 65536"/>
                <a:gd name="T9" fmla="*/ 0 w 1200"/>
                <a:gd name="T10" fmla="*/ 0 h 240"/>
                <a:gd name="T11" fmla="*/ 1200 w 1200"/>
                <a:gd name="T12" fmla="*/ 240 h 2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00" h="240">
                  <a:moveTo>
                    <a:pt x="0" y="240"/>
                  </a:moveTo>
                  <a:lnTo>
                    <a:pt x="912" y="240"/>
                  </a:lnTo>
                  <a:lnTo>
                    <a:pt x="1200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4379" name="Freeform 87"/>
            <p:cNvSpPr>
              <a:spLocks/>
            </p:cNvSpPr>
            <p:nvPr/>
          </p:nvSpPr>
          <p:spPr bwMode="auto">
            <a:xfrm>
              <a:off x="3364" y="3873"/>
              <a:ext cx="384" cy="248"/>
            </a:xfrm>
            <a:custGeom>
              <a:avLst/>
              <a:gdLst>
                <a:gd name="T0" fmla="*/ 0 w 384"/>
                <a:gd name="T1" fmla="*/ 0 h 248"/>
                <a:gd name="T2" fmla="*/ 192 w 384"/>
                <a:gd name="T3" fmla="*/ 0 h 248"/>
                <a:gd name="T4" fmla="*/ 384 w 384"/>
                <a:gd name="T5" fmla="*/ 248 h 248"/>
                <a:gd name="T6" fmla="*/ 0 60000 65536"/>
                <a:gd name="T7" fmla="*/ 0 60000 65536"/>
                <a:gd name="T8" fmla="*/ 0 60000 65536"/>
                <a:gd name="T9" fmla="*/ 0 w 384"/>
                <a:gd name="T10" fmla="*/ 0 h 248"/>
                <a:gd name="T11" fmla="*/ 384 w 384"/>
                <a:gd name="T12" fmla="*/ 248 h 2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4" h="248">
                  <a:moveTo>
                    <a:pt x="0" y="0"/>
                  </a:moveTo>
                  <a:lnTo>
                    <a:pt x="192" y="0"/>
                  </a:lnTo>
                  <a:lnTo>
                    <a:pt x="384" y="248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4380" name="Freeform 88"/>
            <p:cNvSpPr>
              <a:spLocks/>
            </p:cNvSpPr>
            <p:nvPr/>
          </p:nvSpPr>
          <p:spPr bwMode="auto">
            <a:xfrm>
              <a:off x="4228" y="3921"/>
              <a:ext cx="384" cy="240"/>
            </a:xfrm>
            <a:custGeom>
              <a:avLst/>
              <a:gdLst>
                <a:gd name="T0" fmla="*/ 0 w 384"/>
                <a:gd name="T1" fmla="*/ 240 h 240"/>
                <a:gd name="T2" fmla="*/ 192 w 384"/>
                <a:gd name="T3" fmla="*/ 240 h 240"/>
                <a:gd name="T4" fmla="*/ 384 w 384"/>
                <a:gd name="T5" fmla="*/ 0 h 240"/>
                <a:gd name="T6" fmla="*/ 0 60000 65536"/>
                <a:gd name="T7" fmla="*/ 0 60000 65536"/>
                <a:gd name="T8" fmla="*/ 0 60000 65536"/>
                <a:gd name="T9" fmla="*/ 0 w 384"/>
                <a:gd name="T10" fmla="*/ 0 h 240"/>
                <a:gd name="T11" fmla="*/ 384 w 384"/>
                <a:gd name="T12" fmla="*/ 240 h 2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4" h="240">
                  <a:moveTo>
                    <a:pt x="0" y="240"/>
                  </a:moveTo>
                  <a:lnTo>
                    <a:pt x="192" y="240"/>
                  </a:lnTo>
                  <a:lnTo>
                    <a:pt x="384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4381" name="Text Box 89"/>
            <p:cNvSpPr txBox="1">
              <a:spLocks noChangeArrowheads="1"/>
            </p:cNvSpPr>
            <p:nvPr/>
          </p:nvSpPr>
          <p:spPr bwMode="auto">
            <a:xfrm>
              <a:off x="5188" y="4059"/>
              <a:ext cx="384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GB" altLang="en-US" sz="1800"/>
                <a:t>eel</a:t>
              </a:r>
            </a:p>
          </p:txBody>
        </p:sp>
        <p:sp>
          <p:nvSpPr>
            <p:cNvPr id="14382" name="Text Box 90"/>
            <p:cNvSpPr txBox="1">
              <a:spLocks noChangeArrowheads="1"/>
            </p:cNvSpPr>
            <p:nvPr/>
          </p:nvSpPr>
          <p:spPr bwMode="auto">
            <a:xfrm>
              <a:off x="4804" y="4059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>
                <a:buClrTx/>
                <a:buFontTx/>
                <a:buNone/>
              </a:pPr>
              <a:r>
                <a:rPr lang="en-GB" altLang="en-US" sz="2000" i="1">
                  <a:latin typeface="Times New Roman" pitchFamily="18" charset="0"/>
                </a:rPr>
                <a:t>elem</a:t>
              </a:r>
            </a:p>
          </p:txBody>
        </p:sp>
      </p:grpSp>
      <p:grpSp>
        <p:nvGrpSpPr>
          <p:cNvPr id="10" name="Group 111"/>
          <p:cNvGrpSpPr>
            <a:grpSpLocks/>
          </p:cNvGrpSpPr>
          <p:nvPr/>
        </p:nvGrpSpPr>
        <p:grpSpPr bwMode="auto">
          <a:xfrm>
            <a:off x="551730" y="2095995"/>
            <a:ext cx="7239000" cy="4343400"/>
            <a:chOff x="1156" y="1707"/>
            <a:chExt cx="4560" cy="2736"/>
          </a:xfrm>
        </p:grpSpPr>
        <p:sp>
          <p:nvSpPr>
            <p:cNvPr id="14345" name="Rectangle 92"/>
            <p:cNvSpPr>
              <a:spLocks noChangeArrowheads="1"/>
            </p:cNvSpPr>
            <p:nvPr/>
          </p:nvSpPr>
          <p:spPr bwMode="auto">
            <a:xfrm>
              <a:off x="1156" y="1707"/>
              <a:ext cx="4560" cy="27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14346" name="Rectangle 93"/>
            <p:cNvSpPr>
              <a:spLocks noChangeArrowheads="1"/>
            </p:cNvSpPr>
            <p:nvPr/>
          </p:nvSpPr>
          <p:spPr bwMode="auto">
            <a:xfrm>
              <a:off x="1588" y="3867"/>
              <a:ext cx="192" cy="19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14347" name="Text Box 94"/>
            <p:cNvSpPr txBox="1">
              <a:spLocks noChangeArrowheads="1"/>
            </p:cNvSpPr>
            <p:nvPr/>
          </p:nvSpPr>
          <p:spPr bwMode="auto">
            <a:xfrm>
              <a:off x="2884" y="3867"/>
              <a:ext cx="576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GB" altLang="en-US" sz="1800"/>
                <a:t>dog</a:t>
              </a:r>
            </a:p>
          </p:txBody>
        </p:sp>
        <p:sp>
          <p:nvSpPr>
            <p:cNvPr id="14348" name="Text Box 95"/>
            <p:cNvSpPr txBox="1">
              <a:spLocks noChangeArrowheads="1"/>
            </p:cNvSpPr>
            <p:nvPr/>
          </p:nvSpPr>
          <p:spPr bwMode="auto">
            <a:xfrm>
              <a:off x="4612" y="3867"/>
              <a:ext cx="576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GB" altLang="en-US" sz="1800"/>
                <a:t>fox</a:t>
              </a:r>
            </a:p>
          </p:txBody>
        </p:sp>
        <p:sp>
          <p:nvSpPr>
            <p:cNvPr id="14349" name="Text Box 96"/>
            <p:cNvSpPr txBox="1">
              <a:spLocks noChangeArrowheads="1"/>
            </p:cNvSpPr>
            <p:nvPr/>
          </p:nvSpPr>
          <p:spPr bwMode="auto">
            <a:xfrm>
              <a:off x="1204" y="3867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>
                <a:buClrTx/>
                <a:buFontTx/>
                <a:buNone/>
              </a:pPr>
              <a:r>
                <a:rPr lang="en-GB" altLang="en-US" sz="2000" i="1">
                  <a:latin typeface="Times New Roman" pitchFamily="18" charset="0"/>
                </a:rPr>
                <a:t>first</a:t>
              </a:r>
            </a:p>
          </p:txBody>
        </p:sp>
        <p:sp>
          <p:nvSpPr>
            <p:cNvPr id="14350" name="Rectangle 97"/>
            <p:cNvSpPr>
              <a:spLocks noChangeArrowheads="1"/>
            </p:cNvSpPr>
            <p:nvPr/>
          </p:nvSpPr>
          <p:spPr bwMode="auto">
            <a:xfrm>
              <a:off x="1204" y="1755"/>
              <a:ext cx="3936" cy="19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tabLst>
                  <a:tab pos="381000" algn="l"/>
                  <a:tab pos="952500" algn="l"/>
                </a:tabLst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tabLst>
                  <a:tab pos="381000" algn="l"/>
                  <a:tab pos="952500" algn="l"/>
                </a:tabLst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tabLst>
                  <a:tab pos="381000" algn="l"/>
                  <a:tab pos="9525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tabLst>
                  <a:tab pos="381000" algn="l"/>
                  <a:tab pos="952500" algn="l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tabLst>
                  <a:tab pos="381000" algn="l"/>
                  <a:tab pos="952500" algn="l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tabLst>
                  <a:tab pos="381000" algn="l"/>
                  <a:tab pos="952500" algn="l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tabLst>
                  <a:tab pos="381000" algn="l"/>
                  <a:tab pos="952500" algn="l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tabLst>
                  <a:tab pos="381000" algn="l"/>
                  <a:tab pos="952500" algn="l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tabLst>
                  <a:tab pos="381000" algn="l"/>
                  <a:tab pos="952500" algn="l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000" dirty="0">
                  <a:latin typeface="Times New Roman" pitchFamily="18" charset="0"/>
                </a:rPr>
                <a:t>To insert </a:t>
              </a:r>
              <a:r>
                <a:rPr lang="en-US" altLang="en-US" sz="2000" i="1" dirty="0" err="1">
                  <a:latin typeface="Times New Roman" pitchFamily="18" charset="0"/>
                </a:rPr>
                <a:t>elem</a:t>
              </a:r>
              <a:r>
                <a:rPr lang="en-US" altLang="en-US" sz="2000" dirty="0">
                  <a:latin typeface="Times New Roman" pitchFamily="18" charset="0"/>
                </a:rPr>
                <a:t> at a given point in the SLL headed by </a:t>
              </a:r>
              <a:r>
                <a:rPr lang="en-US" altLang="en-US" sz="2000" i="1" dirty="0">
                  <a:latin typeface="Times New Roman" pitchFamily="18" charset="0"/>
                </a:rPr>
                <a:t>first</a:t>
              </a:r>
              <a:r>
                <a:rPr lang="en-US" altLang="en-US" sz="2000" dirty="0">
                  <a:latin typeface="Times New Roman" pitchFamily="18" charset="0"/>
                </a:rPr>
                <a:t>:</a:t>
              </a:r>
              <a:br>
                <a:rPr lang="en-US" altLang="en-US" sz="2000" dirty="0">
                  <a:latin typeface="Times New Roman" pitchFamily="18" charset="0"/>
                </a:rPr>
              </a:br>
              <a:r>
                <a:rPr lang="en-US" altLang="en-US" sz="2000" dirty="0">
                  <a:latin typeface="Times New Roman" pitchFamily="18" charset="0"/>
                </a:rPr>
                <a:t>1.	Make </a:t>
              </a:r>
              <a:r>
                <a:rPr lang="en-US" altLang="en-US" sz="2000" i="1" dirty="0">
                  <a:latin typeface="Times New Roman" pitchFamily="18" charset="0"/>
                </a:rPr>
                <a:t>ins</a:t>
              </a:r>
              <a:r>
                <a:rPr lang="en-US" altLang="en-US" sz="2000" dirty="0">
                  <a:latin typeface="Times New Roman" pitchFamily="18" charset="0"/>
                </a:rPr>
                <a:t> a link to a newly-created node with element </a:t>
              </a:r>
              <a:br>
                <a:rPr lang="en-US" altLang="en-US" sz="2000" dirty="0">
                  <a:latin typeface="Times New Roman" pitchFamily="18" charset="0"/>
                </a:rPr>
              </a:br>
              <a:r>
                <a:rPr lang="en-US" altLang="en-US" sz="2000" dirty="0">
                  <a:latin typeface="Times New Roman" pitchFamily="18" charset="0"/>
                </a:rPr>
                <a:t>	</a:t>
              </a:r>
              <a:r>
                <a:rPr lang="en-US" altLang="en-US" sz="2000" i="1" dirty="0" err="1">
                  <a:latin typeface="Times New Roman" pitchFamily="18" charset="0"/>
                </a:rPr>
                <a:t>elem</a:t>
              </a:r>
              <a:r>
                <a:rPr lang="en-US" altLang="en-US" sz="2000" dirty="0">
                  <a:latin typeface="Times New Roman" pitchFamily="18" charset="0"/>
                </a:rPr>
                <a:t> and </a:t>
              </a:r>
              <a:r>
                <a:rPr lang="en-US" altLang="en-US" sz="2000" dirty="0" smtClean="0">
                  <a:latin typeface="Times New Roman" pitchFamily="18" charset="0"/>
                </a:rPr>
                <a:t>next </a:t>
              </a:r>
              <a:r>
                <a:rPr lang="en-US" altLang="en-US" sz="2000" dirty="0">
                  <a:latin typeface="Times New Roman" pitchFamily="18" charset="0"/>
                </a:rPr>
                <a:t>null.</a:t>
              </a:r>
              <a:br>
                <a:rPr lang="en-US" altLang="en-US" sz="2000" dirty="0">
                  <a:latin typeface="Times New Roman" pitchFamily="18" charset="0"/>
                </a:rPr>
              </a:br>
              <a:r>
                <a:rPr lang="en-US" altLang="en-US" sz="2000" dirty="0">
                  <a:latin typeface="Times New Roman" pitchFamily="18" charset="0"/>
                </a:rPr>
                <a:t>2.	If the insertion point is before the first node:</a:t>
              </a:r>
              <a:br>
                <a:rPr lang="en-US" altLang="en-US" sz="2000" dirty="0">
                  <a:latin typeface="Times New Roman" pitchFamily="18" charset="0"/>
                </a:rPr>
              </a:br>
              <a:r>
                <a:rPr lang="en-US" altLang="en-US" sz="2000" dirty="0">
                  <a:latin typeface="Times New Roman" pitchFamily="18" charset="0"/>
                </a:rPr>
                <a:t>	2.1.	Set </a:t>
              </a:r>
              <a:r>
                <a:rPr lang="en-US" altLang="en-US" sz="2000" i="1" dirty="0" err="1">
                  <a:latin typeface="Times New Roman" pitchFamily="18" charset="0"/>
                </a:rPr>
                <a:t>ins</a:t>
              </a:r>
              <a:r>
                <a:rPr lang="en-US" altLang="en-US" sz="2000" dirty="0" err="1">
                  <a:latin typeface="Times New Roman" pitchFamily="18" charset="0"/>
                </a:rPr>
                <a:t>’s</a:t>
              </a:r>
              <a:r>
                <a:rPr lang="en-US" altLang="en-US" sz="2000" dirty="0">
                  <a:latin typeface="Times New Roman" pitchFamily="18" charset="0"/>
                </a:rPr>
                <a:t> </a:t>
              </a:r>
              <a:r>
                <a:rPr lang="en-US" altLang="en-US" sz="2000" dirty="0" smtClean="0">
                  <a:latin typeface="Times New Roman" pitchFamily="18" charset="0"/>
                </a:rPr>
                <a:t>next </a:t>
              </a:r>
              <a:r>
                <a:rPr lang="en-US" altLang="en-US" sz="2000" dirty="0">
                  <a:latin typeface="Times New Roman" pitchFamily="18" charset="0"/>
                </a:rPr>
                <a:t>to </a:t>
              </a:r>
              <a:r>
                <a:rPr lang="en-US" altLang="en-US" sz="2000" i="1" dirty="0">
                  <a:latin typeface="Times New Roman" pitchFamily="18" charset="0"/>
                </a:rPr>
                <a:t>first</a:t>
              </a:r>
              <a:r>
                <a:rPr lang="en-US" altLang="en-US" sz="2000" dirty="0">
                  <a:latin typeface="Times New Roman" pitchFamily="18" charset="0"/>
                </a:rPr>
                <a:t>.</a:t>
              </a:r>
              <a:br>
                <a:rPr lang="en-US" altLang="en-US" sz="2000" dirty="0">
                  <a:latin typeface="Times New Roman" pitchFamily="18" charset="0"/>
                </a:rPr>
              </a:br>
              <a:r>
                <a:rPr lang="en-US" altLang="en-US" sz="2000" dirty="0">
                  <a:latin typeface="Times New Roman" pitchFamily="18" charset="0"/>
                </a:rPr>
                <a:t>	2.2.	Set </a:t>
              </a:r>
              <a:r>
                <a:rPr lang="en-US" altLang="en-US" sz="2000" i="1" dirty="0">
                  <a:latin typeface="Times New Roman" pitchFamily="18" charset="0"/>
                </a:rPr>
                <a:t>first</a:t>
              </a:r>
              <a:r>
                <a:rPr lang="en-US" altLang="en-US" sz="2000" dirty="0">
                  <a:latin typeface="Times New Roman" pitchFamily="18" charset="0"/>
                </a:rPr>
                <a:t> to </a:t>
              </a:r>
              <a:r>
                <a:rPr lang="en-US" altLang="en-US" sz="2000" i="1" dirty="0">
                  <a:latin typeface="Times New Roman" pitchFamily="18" charset="0"/>
                </a:rPr>
                <a:t>ins</a:t>
              </a:r>
              <a:r>
                <a:rPr lang="en-US" altLang="en-US" sz="2000" dirty="0">
                  <a:latin typeface="Times New Roman" pitchFamily="18" charset="0"/>
                </a:rPr>
                <a:t>.</a:t>
              </a:r>
              <a:br>
                <a:rPr lang="en-US" altLang="en-US" sz="2000" dirty="0">
                  <a:latin typeface="Times New Roman" pitchFamily="18" charset="0"/>
                </a:rPr>
              </a:br>
              <a:r>
                <a:rPr lang="en-US" altLang="en-US" sz="2000" dirty="0">
                  <a:latin typeface="Times New Roman" pitchFamily="18" charset="0"/>
                </a:rPr>
                <a:t>3.	Else, if the insertion point is after the node </a:t>
              </a:r>
              <a:r>
                <a:rPr lang="en-US" altLang="en-US" sz="2000" i="1" dirty="0" err="1">
                  <a:latin typeface="Times New Roman" pitchFamily="18" charset="0"/>
                </a:rPr>
                <a:t>pred</a:t>
              </a:r>
              <a:r>
                <a:rPr lang="en-US" altLang="en-US" sz="2000" dirty="0">
                  <a:latin typeface="Times New Roman" pitchFamily="18" charset="0"/>
                </a:rPr>
                <a:t>:</a:t>
              </a:r>
              <a:br>
                <a:rPr lang="en-US" altLang="en-US" sz="2000" dirty="0">
                  <a:latin typeface="Times New Roman" pitchFamily="18" charset="0"/>
                </a:rPr>
              </a:br>
              <a:r>
                <a:rPr lang="en-US" altLang="en-US" sz="2000" dirty="0">
                  <a:latin typeface="Times New Roman" pitchFamily="18" charset="0"/>
                </a:rPr>
                <a:t>	3.1.	Set </a:t>
              </a:r>
              <a:r>
                <a:rPr lang="en-US" altLang="en-US" sz="2000" i="1" dirty="0" err="1">
                  <a:latin typeface="Times New Roman" pitchFamily="18" charset="0"/>
                </a:rPr>
                <a:t>ins</a:t>
              </a:r>
              <a:r>
                <a:rPr lang="en-US" altLang="en-US" sz="2000" dirty="0" err="1">
                  <a:latin typeface="Times New Roman" pitchFamily="18" charset="0"/>
                </a:rPr>
                <a:t>’s</a:t>
              </a:r>
              <a:r>
                <a:rPr lang="en-US" altLang="en-US" sz="2000" dirty="0">
                  <a:latin typeface="Times New Roman" pitchFamily="18" charset="0"/>
                </a:rPr>
                <a:t> </a:t>
              </a:r>
              <a:r>
                <a:rPr lang="en-US" altLang="en-US" sz="2000" dirty="0" smtClean="0">
                  <a:latin typeface="Times New Roman" pitchFamily="18" charset="0"/>
                </a:rPr>
                <a:t>next </a:t>
              </a:r>
              <a:r>
                <a:rPr lang="en-US" altLang="en-US" sz="2000" dirty="0">
                  <a:latin typeface="Times New Roman" pitchFamily="18" charset="0"/>
                </a:rPr>
                <a:t>to </a:t>
              </a:r>
              <a:r>
                <a:rPr lang="en-US" altLang="en-US" sz="2000" i="1" dirty="0" err="1">
                  <a:latin typeface="Times New Roman" pitchFamily="18" charset="0"/>
                </a:rPr>
                <a:t>pred</a:t>
              </a:r>
              <a:r>
                <a:rPr lang="en-US" altLang="en-US" sz="2000" dirty="0" err="1">
                  <a:latin typeface="Times New Roman" pitchFamily="18" charset="0"/>
                </a:rPr>
                <a:t>’s</a:t>
              </a:r>
              <a:r>
                <a:rPr lang="en-US" altLang="en-US" sz="2000" dirty="0">
                  <a:latin typeface="Times New Roman" pitchFamily="18" charset="0"/>
                </a:rPr>
                <a:t> </a:t>
              </a:r>
              <a:r>
                <a:rPr lang="en-US" altLang="en-US" sz="2000" dirty="0" smtClean="0">
                  <a:latin typeface="Times New Roman" pitchFamily="18" charset="0"/>
                </a:rPr>
                <a:t>next.</a:t>
              </a:r>
              <a:r>
                <a:rPr lang="en-US" altLang="en-US" sz="2000" dirty="0">
                  <a:latin typeface="Times New Roman" pitchFamily="18" charset="0"/>
                </a:rPr>
                <a:t/>
              </a:r>
              <a:br>
                <a:rPr lang="en-US" altLang="en-US" sz="2000" dirty="0">
                  <a:latin typeface="Times New Roman" pitchFamily="18" charset="0"/>
                </a:rPr>
              </a:br>
              <a:r>
                <a:rPr lang="en-US" altLang="en-US" sz="2000" dirty="0">
                  <a:latin typeface="Times New Roman" pitchFamily="18" charset="0"/>
                </a:rPr>
                <a:t>	3.2.	Set </a:t>
              </a:r>
              <a:r>
                <a:rPr lang="en-US" altLang="en-US" sz="2000" i="1" dirty="0" err="1">
                  <a:latin typeface="Times New Roman" pitchFamily="18" charset="0"/>
                </a:rPr>
                <a:t>pred</a:t>
              </a:r>
              <a:r>
                <a:rPr lang="en-US" altLang="en-US" sz="2000" dirty="0" err="1">
                  <a:latin typeface="Times New Roman" pitchFamily="18" charset="0"/>
                </a:rPr>
                <a:t>’s</a:t>
              </a:r>
              <a:r>
                <a:rPr lang="en-US" altLang="en-US" sz="2000" dirty="0">
                  <a:latin typeface="Times New Roman" pitchFamily="18" charset="0"/>
                </a:rPr>
                <a:t> </a:t>
              </a:r>
              <a:r>
                <a:rPr lang="en-US" altLang="en-US" sz="2000" dirty="0" smtClean="0">
                  <a:latin typeface="Times New Roman" pitchFamily="18" charset="0"/>
                </a:rPr>
                <a:t>next </a:t>
              </a:r>
              <a:r>
                <a:rPr lang="en-US" altLang="en-US" sz="2000" dirty="0">
                  <a:latin typeface="Times New Roman" pitchFamily="18" charset="0"/>
                </a:rPr>
                <a:t>to </a:t>
              </a:r>
              <a:r>
                <a:rPr lang="en-US" altLang="en-US" sz="2000" i="1" dirty="0">
                  <a:latin typeface="Times New Roman" pitchFamily="18" charset="0"/>
                </a:rPr>
                <a:t>ins</a:t>
              </a:r>
              <a:r>
                <a:rPr lang="en-US" altLang="en-US" sz="2000" dirty="0">
                  <a:latin typeface="Times New Roman" pitchFamily="18" charset="0"/>
                </a:rPr>
                <a:t>.</a:t>
              </a:r>
              <a:br>
                <a:rPr lang="en-US" altLang="en-US" sz="2000" dirty="0">
                  <a:latin typeface="Times New Roman" pitchFamily="18" charset="0"/>
                </a:rPr>
              </a:br>
              <a:r>
                <a:rPr lang="en-US" altLang="en-US" sz="2000" dirty="0">
                  <a:latin typeface="Times New Roman" pitchFamily="18" charset="0"/>
                </a:rPr>
                <a:t>4.	</a:t>
              </a:r>
              <a:r>
                <a:rPr lang="en-US" altLang="en-US" sz="2000" dirty="0">
                  <a:solidFill>
                    <a:srgbClr val="FF0000"/>
                  </a:solidFill>
                  <a:latin typeface="Times New Roman" pitchFamily="18" charset="0"/>
                </a:rPr>
                <a:t>Terminate.</a:t>
              </a:r>
              <a:endParaRPr lang="en-GB" altLang="en-US" sz="2000" dirty="0">
                <a:solidFill>
                  <a:srgbClr val="FF0000"/>
                </a:solidFill>
                <a:latin typeface="Times New Roman" pitchFamily="18" charset="0"/>
              </a:endParaRPr>
            </a:p>
          </p:txBody>
        </p:sp>
        <p:sp>
          <p:nvSpPr>
            <p:cNvPr id="14351" name="Text Box 98"/>
            <p:cNvSpPr txBox="1">
              <a:spLocks noChangeArrowheads="1"/>
            </p:cNvSpPr>
            <p:nvPr/>
          </p:nvSpPr>
          <p:spPr bwMode="auto">
            <a:xfrm>
              <a:off x="3748" y="4149"/>
              <a:ext cx="576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GB" altLang="en-US" sz="1800"/>
                <a:t>eel</a:t>
              </a:r>
            </a:p>
          </p:txBody>
        </p:sp>
        <p:grpSp>
          <p:nvGrpSpPr>
            <p:cNvPr id="14352" name="Group 99"/>
            <p:cNvGrpSpPr>
              <a:grpSpLocks/>
            </p:cNvGrpSpPr>
            <p:nvPr/>
          </p:nvGrpSpPr>
          <p:grpSpPr bwMode="auto">
            <a:xfrm>
              <a:off x="1684" y="3963"/>
              <a:ext cx="1200" cy="0"/>
              <a:chOff x="1248" y="2640"/>
              <a:chExt cx="1200" cy="0"/>
            </a:xfrm>
          </p:grpSpPr>
          <p:sp>
            <p:nvSpPr>
              <p:cNvPr id="14361" name="Line 100"/>
              <p:cNvSpPr>
                <a:spLocks noChangeShapeType="1"/>
              </p:cNvSpPr>
              <p:nvPr/>
            </p:nvSpPr>
            <p:spPr bwMode="auto">
              <a:xfrm>
                <a:off x="1248" y="2640"/>
                <a:ext cx="48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oval" w="med" len="med"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4362" name="Line 101"/>
              <p:cNvSpPr>
                <a:spLocks noChangeShapeType="1"/>
              </p:cNvSpPr>
              <p:nvPr/>
            </p:nvSpPr>
            <p:spPr bwMode="auto">
              <a:xfrm>
                <a:off x="1968" y="2640"/>
                <a:ext cx="48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4363" name="Line 102"/>
              <p:cNvSpPr>
                <a:spLocks noChangeShapeType="1"/>
              </p:cNvSpPr>
              <p:nvPr/>
            </p:nvSpPr>
            <p:spPr bwMode="auto">
              <a:xfrm>
                <a:off x="1728" y="2640"/>
                <a:ext cx="24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  <p:sp>
          <p:nvSpPr>
            <p:cNvPr id="14353" name="Line 103"/>
            <p:cNvSpPr>
              <a:spLocks noChangeShapeType="1"/>
            </p:cNvSpPr>
            <p:nvPr/>
          </p:nvSpPr>
          <p:spPr bwMode="auto">
            <a:xfrm>
              <a:off x="5092" y="3963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4354" name="Freeform 104"/>
            <p:cNvSpPr>
              <a:spLocks/>
            </p:cNvSpPr>
            <p:nvPr/>
          </p:nvSpPr>
          <p:spPr bwMode="auto">
            <a:xfrm>
              <a:off x="3364" y="3963"/>
              <a:ext cx="384" cy="248"/>
            </a:xfrm>
            <a:custGeom>
              <a:avLst/>
              <a:gdLst>
                <a:gd name="T0" fmla="*/ 0 w 384"/>
                <a:gd name="T1" fmla="*/ 0 h 248"/>
                <a:gd name="T2" fmla="*/ 192 w 384"/>
                <a:gd name="T3" fmla="*/ 0 h 248"/>
                <a:gd name="T4" fmla="*/ 384 w 384"/>
                <a:gd name="T5" fmla="*/ 248 h 248"/>
                <a:gd name="T6" fmla="*/ 0 60000 65536"/>
                <a:gd name="T7" fmla="*/ 0 60000 65536"/>
                <a:gd name="T8" fmla="*/ 0 60000 65536"/>
                <a:gd name="T9" fmla="*/ 0 w 384"/>
                <a:gd name="T10" fmla="*/ 0 h 248"/>
                <a:gd name="T11" fmla="*/ 384 w 384"/>
                <a:gd name="T12" fmla="*/ 248 h 2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4" h="248">
                  <a:moveTo>
                    <a:pt x="0" y="0"/>
                  </a:moveTo>
                  <a:lnTo>
                    <a:pt x="192" y="0"/>
                  </a:lnTo>
                  <a:lnTo>
                    <a:pt x="384" y="248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4355" name="Freeform 105"/>
            <p:cNvSpPr>
              <a:spLocks/>
            </p:cNvSpPr>
            <p:nvPr/>
          </p:nvSpPr>
          <p:spPr bwMode="auto">
            <a:xfrm>
              <a:off x="4228" y="4011"/>
              <a:ext cx="384" cy="240"/>
            </a:xfrm>
            <a:custGeom>
              <a:avLst/>
              <a:gdLst>
                <a:gd name="T0" fmla="*/ 0 w 384"/>
                <a:gd name="T1" fmla="*/ 240 h 240"/>
                <a:gd name="T2" fmla="*/ 192 w 384"/>
                <a:gd name="T3" fmla="*/ 240 h 240"/>
                <a:gd name="T4" fmla="*/ 384 w 384"/>
                <a:gd name="T5" fmla="*/ 0 h 240"/>
                <a:gd name="T6" fmla="*/ 0 60000 65536"/>
                <a:gd name="T7" fmla="*/ 0 60000 65536"/>
                <a:gd name="T8" fmla="*/ 0 60000 65536"/>
                <a:gd name="T9" fmla="*/ 0 w 384"/>
                <a:gd name="T10" fmla="*/ 0 h 240"/>
                <a:gd name="T11" fmla="*/ 384 w 384"/>
                <a:gd name="T12" fmla="*/ 240 h 2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4" h="240">
                  <a:moveTo>
                    <a:pt x="0" y="240"/>
                  </a:moveTo>
                  <a:lnTo>
                    <a:pt x="192" y="240"/>
                  </a:lnTo>
                  <a:lnTo>
                    <a:pt x="384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4356" name="Text Box 106"/>
            <p:cNvSpPr txBox="1">
              <a:spLocks noChangeArrowheads="1"/>
            </p:cNvSpPr>
            <p:nvPr/>
          </p:nvSpPr>
          <p:spPr bwMode="auto">
            <a:xfrm>
              <a:off x="5188" y="4149"/>
              <a:ext cx="384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GB" altLang="en-US" sz="1800"/>
                <a:t>eel</a:t>
              </a:r>
            </a:p>
          </p:txBody>
        </p:sp>
        <p:sp>
          <p:nvSpPr>
            <p:cNvPr id="14357" name="Text Box 107"/>
            <p:cNvSpPr txBox="1">
              <a:spLocks noChangeArrowheads="1"/>
            </p:cNvSpPr>
            <p:nvPr/>
          </p:nvSpPr>
          <p:spPr bwMode="auto">
            <a:xfrm>
              <a:off x="4804" y="4149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>
                <a:buClrTx/>
                <a:buFontTx/>
                <a:buNone/>
              </a:pPr>
              <a:r>
                <a:rPr lang="en-GB" altLang="en-US" sz="2000" i="1">
                  <a:latin typeface="Times New Roman" pitchFamily="18" charset="0"/>
                </a:rPr>
                <a:t>elem</a:t>
              </a:r>
            </a:p>
          </p:txBody>
        </p:sp>
        <p:sp>
          <p:nvSpPr>
            <p:cNvPr id="14358" name="Rectangle 108"/>
            <p:cNvSpPr>
              <a:spLocks noChangeArrowheads="1"/>
            </p:cNvSpPr>
            <p:nvPr/>
          </p:nvSpPr>
          <p:spPr bwMode="auto">
            <a:xfrm>
              <a:off x="1588" y="4155"/>
              <a:ext cx="192" cy="19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14359" name="Text Box 109"/>
            <p:cNvSpPr txBox="1">
              <a:spLocks noChangeArrowheads="1"/>
            </p:cNvSpPr>
            <p:nvPr/>
          </p:nvSpPr>
          <p:spPr bwMode="auto">
            <a:xfrm>
              <a:off x="1204" y="4155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>
                <a:buClrTx/>
                <a:buFontTx/>
                <a:buNone/>
              </a:pPr>
              <a:r>
                <a:rPr lang="en-GB" altLang="en-US" sz="2000" i="1">
                  <a:latin typeface="Times New Roman" pitchFamily="18" charset="0"/>
                </a:rPr>
                <a:t>pred</a:t>
              </a:r>
            </a:p>
          </p:txBody>
        </p:sp>
        <p:sp>
          <p:nvSpPr>
            <p:cNvPr id="14360" name="Freeform 110"/>
            <p:cNvSpPr>
              <a:spLocks/>
            </p:cNvSpPr>
            <p:nvPr/>
          </p:nvSpPr>
          <p:spPr bwMode="auto">
            <a:xfrm>
              <a:off x="1684" y="4011"/>
              <a:ext cx="1200" cy="240"/>
            </a:xfrm>
            <a:custGeom>
              <a:avLst/>
              <a:gdLst>
                <a:gd name="T0" fmla="*/ 0 w 1200"/>
                <a:gd name="T1" fmla="*/ 240 h 240"/>
                <a:gd name="T2" fmla="*/ 912 w 1200"/>
                <a:gd name="T3" fmla="*/ 240 h 240"/>
                <a:gd name="T4" fmla="*/ 1200 w 1200"/>
                <a:gd name="T5" fmla="*/ 0 h 240"/>
                <a:gd name="T6" fmla="*/ 0 60000 65536"/>
                <a:gd name="T7" fmla="*/ 0 60000 65536"/>
                <a:gd name="T8" fmla="*/ 0 60000 65536"/>
                <a:gd name="T9" fmla="*/ 0 w 1200"/>
                <a:gd name="T10" fmla="*/ 0 h 240"/>
                <a:gd name="T11" fmla="*/ 1200 w 1200"/>
                <a:gd name="T12" fmla="*/ 240 h 2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00" h="240">
                  <a:moveTo>
                    <a:pt x="0" y="240"/>
                  </a:moveTo>
                  <a:lnTo>
                    <a:pt x="912" y="240"/>
                  </a:lnTo>
                  <a:lnTo>
                    <a:pt x="1200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143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 smtClean="0"/>
              <a:t>SLL insertion </a:t>
            </a:r>
            <a:r>
              <a:rPr lang="en-US" altLang="en-US" sz="3200" i="1" dirty="0" smtClean="0"/>
              <a:t>(3)</a:t>
            </a:r>
            <a:endParaRPr lang="en-GB" altLang="en-US" sz="3200" i="1" dirty="0" smtClean="0"/>
          </a:p>
        </p:txBody>
      </p:sp>
      <p:sp>
        <p:nvSpPr>
          <p:cNvPr id="14344" name="Rectangle 3"/>
          <p:cNvSpPr>
            <a:spLocks noGrp="1" noChangeArrowheads="1"/>
          </p:cNvSpPr>
          <p:nvPr>
            <p:ph idx="1"/>
          </p:nvPr>
        </p:nvSpPr>
        <p:spPr>
          <a:xfrm>
            <a:off x="318387" y="1371600"/>
            <a:ext cx="7620000" cy="4800600"/>
          </a:xfrm>
          <a:noFill/>
        </p:spPr>
        <p:txBody>
          <a:bodyPr/>
          <a:lstStyle/>
          <a:p>
            <a:pPr eaLnBrk="1" hangingPunct="1"/>
            <a:r>
              <a:rPr lang="en-US" altLang="en-US" dirty="0" smtClean="0"/>
              <a:t>Animation (insertion after intermediate node):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418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 smtClean="0"/>
              <a:t>SLL insertion </a:t>
            </a:r>
            <a:r>
              <a:rPr lang="en-US" altLang="en-US" sz="3200" i="1" dirty="0" smtClean="0"/>
              <a:t>(4)</a:t>
            </a:r>
            <a:endParaRPr lang="en-GB" altLang="en-US" sz="3200" i="1" dirty="0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524000"/>
            <a:ext cx="7620000" cy="4800600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  <a:tabLst>
                <a:tab pos="723900" algn="l"/>
                <a:tab pos="1079500" algn="l"/>
                <a:tab pos="1435100" algn="l"/>
                <a:tab pos="1790700" algn="l"/>
                <a:tab pos="2159000" algn="l"/>
              </a:tabLst>
            </a:pPr>
            <a:r>
              <a:rPr lang="en-US" altLang="en-US" dirty="0" smtClean="0"/>
              <a:t>Implementation as a Java method (in class </a:t>
            </a:r>
            <a:r>
              <a:rPr lang="en-US" altLang="en-US" dirty="0" smtClean="0">
                <a:latin typeface="Courier New" pitchFamily="49" charset="0"/>
              </a:rPr>
              <a:t>SLL</a:t>
            </a:r>
            <a:r>
              <a:rPr lang="en-US" altLang="en-US" dirty="0" smtClean="0"/>
              <a:t>):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tabLst>
                <a:tab pos="723900" algn="l"/>
                <a:tab pos="1079500" algn="l"/>
                <a:tab pos="1435100" algn="l"/>
                <a:tab pos="1790700" algn="l"/>
                <a:tab pos="2159000" algn="l"/>
              </a:tabLst>
            </a:pPr>
            <a:r>
              <a:rPr lang="en-US" altLang="en-US" dirty="0" smtClean="0">
                <a:latin typeface="Courier New" pitchFamily="49" charset="0"/>
                <a:cs typeface="Times New Roman" pitchFamily="18" charset="0"/>
              </a:rPr>
              <a:t>	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public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void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insert (Object </a:t>
            </a:r>
            <a:r>
              <a:rPr lang="en-US" altLang="en-US" sz="2000" dirty="0" err="1" smtClean="0">
                <a:latin typeface="Courier New" pitchFamily="49" charset="0"/>
                <a:cs typeface="Times New Roman" pitchFamily="18" charset="0"/>
              </a:rPr>
              <a:t>elem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,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			</a:t>
            </a:r>
            <a:r>
              <a:rPr lang="en-US" altLang="en-US" sz="2000" dirty="0" err="1" smtClean="0">
                <a:latin typeface="Courier New" pitchFamily="49" charset="0"/>
                <a:cs typeface="Times New Roman" pitchFamily="18" charset="0"/>
              </a:rPr>
              <a:t>SLL.Node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altLang="en-US" sz="2000" dirty="0" err="1" smtClean="0">
                <a:latin typeface="Courier New" pitchFamily="49" charset="0"/>
                <a:cs typeface="Times New Roman" pitchFamily="18" charset="0"/>
              </a:rPr>
              <a:t>pred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) {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// </a:t>
            </a:r>
            <a:r>
              <a:rPr lang="en-US" altLang="en-US" sz="2000" dirty="0" smtClean="0">
                <a:cs typeface="Times New Roman" pitchFamily="18" charset="0"/>
              </a:rPr>
              <a:t>Insert </a:t>
            </a:r>
            <a:r>
              <a:rPr lang="en-US" altLang="en-US" sz="2000" dirty="0" err="1" smtClean="0">
                <a:latin typeface="Courier New" pitchFamily="49" charset="0"/>
                <a:cs typeface="Times New Roman" pitchFamily="18" charset="0"/>
              </a:rPr>
              <a:t>elem</a:t>
            </a:r>
            <a:r>
              <a:rPr lang="en-US" altLang="en-US" sz="2000" dirty="0" smtClean="0">
                <a:cs typeface="Times New Roman" pitchFamily="18" charset="0"/>
              </a:rPr>
              <a:t> at a given point in this SLL, either after the 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/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// </a:t>
            </a:r>
            <a:r>
              <a:rPr lang="en-US" altLang="en-US" sz="2000" dirty="0" smtClean="0">
                <a:cs typeface="Times New Roman" pitchFamily="18" charset="0"/>
              </a:rPr>
              <a:t>node </a:t>
            </a:r>
            <a:r>
              <a:rPr lang="en-US" altLang="en-US" sz="2000" dirty="0" err="1" smtClean="0">
                <a:latin typeface="Courier New" pitchFamily="49" charset="0"/>
                <a:cs typeface="Times New Roman" pitchFamily="18" charset="0"/>
              </a:rPr>
              <a:t>pred</a:t>
            </a:r>
            <a:r>
              <a:rPr lang="en-US" altLang="en-US" sz="2000" dirty="0" smtClean="0">
                <a:cs typeface="Times New Roman" pitchFamily="18" charset="0"/>
              </a:rPr>
              <a:t>, or before the first node if </a:t>
            </a:r>
            <a:r>
              <a:rPr lang="en-US" altLang="en-US" sz="2000" dirty="0" err="1" smtClean="0">
                <a:latin typeface="Courier New" pitchFamily="49" charset="0"/>
                <a:cs typeface="Times New Roman" pitchFamily="18" charset="0"/>
              </a:rPr>
              <a:t>pred</a:t>
            </a:r>
            <a:r>
              <a:rPr lang="en-US" altLang="en-US" sz="2000" dirty="0" smtClean="0">
                <a:cs typeface="Times New Roman" pitchFamily="18" charset="0"/>
              </a:rPr>
              <a:t> is null.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/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</a:t>
            </a:r>
            <a:r>
              <a:rPr lang="en-US" altLang="en-US" sz="2000" dirty="0" err="1" smtClean="0">
                <a:latin typeface="Courier New" pitchFamily="49" charset="0"/>
                <a:cs typeface="Times New Roman" pitchFamily="18" charset="0"/>
              </a:rPr>
              <a:t>SLL.Node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ins = 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new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altLang="en-US" sz="2000" dirty="0" err="1" smtClean="0">
                <a:latin typeface="Courier New" pitchFamily="49" charset="0"/>
                <a:cs typeface="Times New Roman" pitchFamily="18" charset="0"/>
              </a:rPr>
              <a:t>SLL.Node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(</a:t>
            </a:r>
            <a:r>
              <a:rPr lang="en-US" altLang="en-US" sz="2000" dirty="0" err="1" smtClean="0">
                <a:latin typeface="Courier New" pitchFamily="49" charset="0"/>
                <a:cs typeface="Times New Roman" pitchFamily="18" charset="0"/>
              </a:rPr>
              <a:t>elem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, 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null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);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if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(</a:t>
            </a:r>
            <a:r>
              <a:rPr lang="en-US" altLang="en-US" sz="2000" dirty="0" err="1" smtClean="0">
                <a:latin typeface="Courier New" pitchFamily="49" charset="0"/>
                <a:cs typeface="Times New Roman" pitchFamily="18" charset="0"/>
              </a:rPr>
              <a:t>pred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== 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null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) {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</a:t>
            </a:r>
            <a:r>
              <a:rPr lang="en-US" altLang="en-US" sz="2000" dirty="0" err="1" smtClean="0">
                <a:latin typeface="Courier New" pitchFamily="49" charset="0"/>
                <a:cs typeface="Times New Roman" pitchFamily="18" charset="0"/>
              </a:rPr>
              <a:t>ins.next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= </a:t>
            </a:r>
            <a:r>
              <a:rPr lang="en-US" altLang="en-US" sz="2000" b="1" dirty="0" err="1" smtClean="0">
                <a:latin typeface="Courier New" pitchFamily="49" charset="0"/>
                <a:cs typeface="Times New Roman" pitchFamily="18" charset="0"/>
              </a:rPr>
              <a:t>this</a:t>
            </a:r>
            <a:r>
              <a:rPr lang="en-US" altLang="en-US" sz="2000" dirty="0" err="1" smtClean="0">
                <a:latin typeface="Courier New" pitchFamily="49" charset="0"/>
                <a:cs typeface="Times New Roman" pitchFamily="18" charset="0"/>
              </a:rPr>
              <a:t>.first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;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</a:t>
            </a:r>
            <a:r>
              <a:rPr lang="en-US" altLang="en-US" sz="2000" b="1" dirty="0" err="1" smtClean="0">
                <a:latin typeface="Courier New" pitchFamily="49" charset="0"/>
                <a:cs typeface="Times New Roman" pitchFamily="18" charset="0"/>
              </a:rPr>
              <a:t>this</a:t>
            </a:r>
            <a:r>
              <a:rPr lang="en-US" altLang="en-US" sz="2000" dirty="0" err="1" smtClean="0">
                <a:latin typeface="Courier New" pitchFamily="49" charset="0"/>
                <a:cs typeface="Times New Roman" pitchFamily="18" charset="0"/>
              </a:rPr>
              <a:t>.first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= ins;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}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tabLst>
                <a:tab pos="723900" algn="l"/>
                <a:tab pos="1079500" algn="l"/>
                <a:tab pos="1435100" algn="l"/>
                <a:tab pos="1790700" algn="l"/>
                <a:tab pos="2159000" algn="l"/>
              </a:tabLst>
            </a:pPr>
            <a:r>
              <a:rPr lang="en-US" altLang="en-US" sz="2000" b="1" dirty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    else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{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</a:t>
            </a:r>
            <a:r>
              <a:rPr lang="en-US" altLang="en-US" sz="2000" dirty="0" err="1" smtClean="0">
                <a:latin typeface="Courier New" pitchFamily="49" charset="0"/>
                <a:cs typeface="Times New Roman" pitchFamily="18" charset="0"/>
              </a:rPr>
              <a:t>ins.next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= </a:t>
            </a:r>
            <a:r>
              <a:rPr lang="en-US" altLang="en-US" sz="2000" dirty="0" err="1" smtClean="0">
                <a:latin typeface="Courier New" pitchFamily="49" charset="0"/>
                <a:cs typeface="Times New Roman" pitchFamily="18" charset="0"/>
              </a:rPr>
              <a:t>pred.next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;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</a:t>
            </a:r>
            <a:r>
              <a:rPr lang="en-US" altLang="en-US" sz="2000" dirty="0" err="1" smtClean="0">
                <a:latin typeface="Courier New" pitchFamily="49" charset="0"/>
                <a:cs typeface="Times New Roman" pitchFamily="18" charset="0"/>
              </a:rPr>
              <a:t>pred.next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= ins;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}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330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 smtClean="0"/>
              <a:t>Deletion</a:t>
            </a:r>
            <a:endParaRPr lang="en-GB" altLang="en-US" sz="3200" dirty="0" smtClean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marL="457200" indent="-457200" eaLnBrk="1" hangingPunct="1"/>
            <a:r>
              <a:rPr lang="en-US" altLang="en-US" b="1" smtClean="0"/>
              <a:t>Problem</a:t>
            </a:r>
            <a:r>
              <a:rPr lang="en-US" altLang="en-US" smtClean="0"/>
              <a:t>: Delete a given node from a linked-list.</a:t>
            </a:r>
          </a:p>
          <a:p>
            <a:pPr marL="457200" indent="-457200" eaLnBrk="1" hangingPunct="1"/>
            <a:r>
              <a:rPr lang="en-US" altLang="en-US" smtClean="0"/>
              <a:t>Four cases to consider:</a:t>
            </a:r>
          </a:p>
          <a:p>
            <a:pPr marL="838200" lvl="1" indent="-381000" eaLnBrk="1" hangingPunct="1">
              <a:buFontTx/>
              <a:buAutoNum type="alphaUcPeriod"/>
            </a:pPr>
            <a:r>
              <a:rPr lang="en-US" altLang="en-US" smtClean="0"/>
              <a:t>deletion of a singleton node;</a:t>
            </a:r>
          </a:p>
          <a:p>
            <a:pPr marL="838200" lvl="1" indent="-381000" eaLnBrk="1" hangingPunct="1">
              <a:buFontTx/>
              <a:buAutoNum type="alphaUcPeriod"/>
            </a:pPr>
            <a:r>
              <a:rPr lang="en-US" altLang="en-US" smtClean="0"/>
              <a:t>deletion of the first (but not last) node;</a:t>
            </a:r>
          </a:p>
          <a:p>
            <a:pPr marL="838200" lvl="1" indent="-381000" eaLnBrk="1" hangingPunct="1">
              <a:buFontTx/>
              <a:buAutoNum type="alphaUcPeriod"/>
            </a:pPr>
            <a:r>
              <a:rPr lang="en-US" altLang="en-US" smtClean="0"/>
              <a:t>deletion of the last (but not first) node;</a:t>
            </a:r>
          </a:p>
          <a:p>
            <a:pPr marL="838200" lvl="1" indent="-381000" eaLnBrk="1" hangingPunct="1">
              <a:buFontTx/>
              <a:buAutoNum type="alphaUcPeriod"/>
            </a:pPr>
            <a:r>
              <a:rPr lang="en-US" altLang="en-US" smtClean="0"/>
              <a:t>deletion of an intermediate node.</a:t>
            </a:r>
          </a:p>
          <a:p>
            <a:pPr marL="457200" indent="-457200" eaLnBrk="1" hangingPunct="1"/>
            <a:r>
              <a:rPr lang="en-US" altLang="en-US" smtClean="0"/>
              <a:t>The deletion algorithm needs links to the deleted node’s successor and predecessor.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287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 smtClean="0"/>
              <a:t>SLL deletion </a:t>
            </a:r>
            <a:r>
              <a:rPr lang="en-US" altLang="en-US" sz="3200" i="1" dirty="0" smtClean="0"/>
              <a:t>(1)</a:t>
            </a:r>
            <a:endParaRPr lang="en-GB" altLang="en-US" sz="3200" dirty="0" smtClean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295400"/>
            <a:ext cx="7200900" cy="3421062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  <a:tabLst>
                <a:tab pos="723900" algn="l"/>
                <a:tab pos="1257300" algn="l"/>
              </a:tabLst>
            </a:pPr>
            <a:r>
              <a:rPr lang="en-US" altLang="en-US" sz="2800" b="1" dirty="0" smtClean="0"/>
              <a:t>SLL deletion algorithm</a:t>
            </a:r>
            <a:r>
              <a:rPr lang="en-US" altLang="en-US" sz="2800" dirty="0" smtClean="0"/>
              <a:t>:</a:t>
            </a:r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buFont typeface="Wingdings" pitchFamily="2" charset="2"/>
              <a:buNone/>
              <a:tabLst>
                <a:tab pos="723900" algn="l"/>
                <a:tab pos="1257300" algn="l"/>
              </a:tabLst>
            </a:pPr>
            <a:r>
              <a:rPr lang="en-US" altLang="en-US" dirty="0" smtClean="0">
                <a:latin typeface="Times New Roman" pitchFamily="18" charset="0"/>
              </a:rPr>
              <a:t>	To delete node </a:t>
            </a:r>
            <a:r>
              <a:rPr lang="en-US" altLang="en-US" i="1" dirty="0" smtClean="0">
                <a:latin typeface="Times New Roman" pitchFamily="18" charset="0"/>
              </a:rPr>
              <a:t>del</a:t>
            </a:r>
            <a:r>
              <a:rPr lang="en-US" altLang="en-US" dirty="0" smtClean="0">
                <a:latin typeface="Times New Roman" pitchFamily="18" charset="0"/>
              </a:rPr>
              <a:t> from the SLL headed by </a:t>
            </a:r>
            <a:r>
              <a:rPr lang="en-US" altLang="en-US" i="1" dirty="0" smtClean="0">
                <a:latin typeface="Times New Roman" pitchFamily="18" charset="0"/>
              </a:rPr>
              <a:t>first</a:t>
            </a:r>
            <a:r>
              <a:rPr lang="en-US" altLang="en-US" dirty="0" smtClean="0">
                <a:latin typeface="Times New Roman" pitchFamily="18" charset="0"/>
              </a:rPr>
              <a:t>:</a:t>
            </a:r>
          </a:p>
          <a:p>
            <a:pPr eaLnBrk="1" hangingPunct="1">
              <a:lnSpc>
                <a:spcPct val="90000"/>
              </a:lnSpc>
              <a:spcBef>
                <a:spcPts val="900"/>
              </a:spcBef>
              <a:buClr>
                <a:schemeClr val="tx1"/>
              </a:buClr>
              <a:buFont typeface="Wingdings" pitchFamily="2" charset="2"/>
              <a:buNone/>
              <a:tabLst>
                <a:tab pos="723900" algn="l"/>
                <a:tab pos="1257300" algn="l"/>
              </a:tabLst>
            </a:pPr>
            <a:r>
              <a:rPr lang="en-US" altLang="en-US" dirty="0" smtClean="0">
                <a:latin typeface="Times New Roman" pitchFamily="18" charset="0"/>
              </a:rPr>
              <a:t>	1.	Let </a:t>
            </a:r>
            <a:r>
              <a:rPr lang="en-US" altLang="en-US" i="1" dirty="0" smtClean="0">
                <a:latin typeface="Times New Roman" pitchFamily="18" charset="0"/>
              </a:rPr>
              <a:t>next</a:t>
            </a:r>
            <a:r>
              <a:rPr lang="en-US" altLang="en-US" dirty="0" smtClean="0">
                <a:latin typeface="Times New Roman" pitchFamily="18" charset="0"/>
              </a:rPr>
              <a:t> be </a:t>
            </a:r>
            <a:r>
              <a:rPr lang="en-US" altLang="en-US" i="1" dirty="0" err="1" smtClean="0">
                <a:latin typeface="Times New Roman" pitchFamily="18" charset="0"/>
              </a:rPr>
              <a:t>del</a:t>
            </a:r>
            <a:r>
              <a:rPr lang="en-US" altLang="en-US" dirty="0" err="1" smtClean="0">
                <a:latin typeface="Times New Roman" pitchFamily="18" charset="0"/>
              </a:rPr>
              <a:t>’s</a:t>
            </a:r>
            <a:r>
              <a:rPr lang="en-US" altLang="en-US" dirty="0" smtClean="0">
                <a:latin typeface="Times New Roman" pitchFamily="18" charset="0"/>
              </a:rPr>
              <a:t> next node.</a:t>
            </a:r>
            <a:br>
              <a:rPr lang="en-US" altLang="en-US" dirty="0" smtClean="0">
                <a:latin typeface="Times New Roman" pitchFamily="18" charset="0"/>
              </a:rPr>
            </a:br>
            <a:r>
              <a:rPr lang="en-US" altLang="en-US" dirty="0" smtClean="0">
                <a:latin typeface="Times New Roman" pitchFamily="18" charset="0"/>
              </a:rPr>
              <a:t>2.	If </a:t>
            </a:r>
            <a:r>
              <a:rPr lang="en-US" altLang="en-US" i="1" dirty="0" smtClean="0">
                <a:latin typeface="Times New Roman" pitchFamily="18" charset="0"/>
              </a:rPr>
              <a:t>del</a:t>
            </a:r>
            <a:r>
              <a:rPr lang="en-US" altLang="en-US" dirty="0" smtClean="0">
                <a:latin typeface="Times New Roman" pitchFamily="18" charset="0"/>
              </a:rPr>
              <a:t> = </a:t>
            </a:r>
            <a:r>
              <a:rPr lang="en-US" altLang="en-US" i="1" dirty="0" smtClean="0">
                <a:latin typeface="Times New Roman" pitchFamily="18" charset="0"/>
              </a:rPr>
              <a:t>first</a:t>
            </a:r>
            <a:r>
              <a:rPr lang="en-US" altLang="en-US" dirty="0" smtClean="0">
                <a:latin typeface="Times New Roman" pitchFamily="18" charset="0"/>
              </a:rPr>
              <a:t>:</a:t>
            </a:r>
            <a:br>
              <a:rPr lang="en-US" altLang="en-US" dirty="0" smtClean="0">
                <a:latin typeface="Times New Roman" pitchFamily="18" charset="0"/>
              </a:rPr>
            </a:br>
            <a:r>
              <a:rPr lang="en-US" altLang="en-US" dirty="0" smtClean="0">
                <a:latin typeface="Times New Roman" pitchFamily="18" charset="0"/>
              </a:rPr>
              <a:t>	2.1.	Set </a:t>
            </a:r>
            <a:r>
              <a:rPr lang="en-US" altLang="en-US" i="1" dirty="0" smtClean="0">
                <a:latin typeface="Times New Roman" pitchFamily="18" charset="0"/>
              </a:rPr>
              <a:t>first</a:t>
            </a:r>
            <a:r>
              <a:rPr lang="en-US" altLang="en-US" dirty="0" smtClean="0">
                <a:latin typeface="Times New Roman" pitchFamily="18" charset="0"/>
              </a:rPr>
              <a:t> to </a:t>
            </a:r>
            <a:r>
              <a:rPr lang="en-US" altLang="en-US" i="1" dirty="0" smtClean="0">
                <a:latin typeface="Times New Roman" pitchFamily="18" charset="0"/>
              </a:rPr>
              <a:t>next</a:t>
            </a:r>
            <a:r>
              <a:rPr lang="en-US" altLang="en-US" dirty="0" smtClean="0">
                <a:latin typeface="Times New Roman" pitchFamily="18" charset="0"/>
              </a:rPr>
              <a:t>.</a:t>
            </a:r>
            <a:br>
              <a:rPr lang="en-US" altLang="en-US" dirty="0" smtClean="0">
                <a:latin typeface="Times New Roman" pitchFamily="18" charset="0"/>
              </a:rPr>
            </a:br>
            <a:r>
              <a:rPr lang="en-US" altLang="en-US" dirty="0" smtClean="0">
                <a:latin typeface="Times New Roman" pitchFamily="18" charset="0"/>
              </a:rPr>
              <a:t>3.	Else:</a:t>
            </a:r>
            <a:br>
              <a:rPr lang="en-US" altLang="en-US" dirty="0" smtClean="0">
                <a:latin typeface="Times New Roman" pitchFamily="18" charset="0"/>
              </a:rPr>
            </a:br>
            <a:r>
              <a:rPr lang="en-US" altLang="en-US" dirty="0" smtClean="0">
                <a:latin typeface="Times New Roman" pitchFamily="18" charset="0"/>
              </a:rPr>
              <a:t>	3.1.	Let </a:t>
            </a:r>
            <a:r>
              <a:rPr lang="en-US" altLang="en-US" i="1" dirty="0" err="1" smtClean="0">
                <a:latin typeface="Times New Roman" pitchFamily="18" charset="0"/>
              </a:rPr>
              <a:t>pred</a:t>
            </a:r>
            <a:r>
              <a:rPr lang="en-US" altLang="en-US" dirty="0" smtClean="0">
                <a:latin typeface="Times New Roman" pitchFamily="18" charset="0"/>
              </a:rPr>
              <a:t> be </a:t>
            </a:r>
            <a:r>
              <a:rPr lang="en-US" altLang="en-US" i="1" dirty="0" err="1" smtClean="0">
                <a:latin typeface="Times New Roman" pitchFamily="18" charset="0"/>
              </a:rPr>
              <a:t>del</a:t>
            </a:r>
            <a:r>
              <a:rPr lang="en-US" altLang="en-US" dirty="0" err="1" smtClean="0">
                <a:latin typeface="Times New Roman" pitchFamily="18" charset="0"/>
              </a:rPr>
              <a:t>’s</a:t>
            </a:r>
            <a:r>
              <a:rPr lang="en-US" altLang="en-US" dirty="0" smtClean="0">
                <a:latin typeface="Times New Roman" pitchFamily="18" charset="0"/>
              </a:rPr>
              <a:t> predecessor.</a:t>
            </a:r>
            <a:br>
              <a:rPr lang="en-US" altLang="en-US" dirty="0" smtClean="0">
                <a:latin typeface="Times New Roman" pitchFamily="18" charset="0"/>
              </a:rPr>
            </a:br>
            <a:r>
              <a:rPr lang="en-US" altLang="en-US" dirty="0" smtClean="0">
                <a:latin typeface="Times New Roman" pitchFamily="18" charset="0"/>
              </a:rPr>
              <a:t>	3.2.	Set </a:t>
            </a:r>
            <a:r>
              <a:rPr lang="en-US" altLang="en-US" i="1" dirty="0" err="1" smtClean="0">
                <a:latin typeface="Times New Roman" pitchFamily="18" charset="0"/>
              </a:rPr>
              <a:t>pred</a:t>
            </a:r>
            <a:r>
              <a:rPr lang="en-US" altLang="en-US" dirty="0" err="1" smtClean="0">
                <a:latin typeface="Times New Roman" pitchFamily="18" charset="0"/>
              </a:rPr>
              <a:t>’s</a:t>
            </a:r>
            <a:r>
              <a:rPr lang="en-US" altLang="en-US" dirty="0" smtClean="0">
                <a:latin typeface="Times New Roman" pitchFamily="18" charset="0"/>
              </a:rPr>
              <a:t> next to </a:t>
            </a:r>
            <a:r>
              <a:rPr lang="en-US" altLang="en-US" i="1" dirty="0" smtClean="0">
                <a:latin typeface="Times New Roman" pitchFamily="18" charset="0"/>
              </a:rPr>
              <a:t>next</a:t>
            </a:r>
            <a:r>
              <a:rPr lang="en-US" altLang="en-US" dirty="0" smtClean="0">
                <a:latin typeface="Times New Roman" pitchFamily="18" charset="0"/>
              </a:rPr>
              <a:t>.</a:t>
            </a:r>
            <a:br>
              <a:rPr lang="en-US" altLang="en-US" dirty="0" smtClean="0">
                <a:latin typeface="Times New Roman" pitchFamily="18" charset="0"/>
              </a:rPr>
            </a:br>
            <a:r>
              <a:rPr lang="en-US" altLang="en-US" dirty="0" smtClean="0">
                <a:latin typeface="Times New Roman" pitchFamily="18" charset="0"/>
              </a:rPr>
              <a:t>4.	Terminate.</a:t>
            </a:r>
          </a:p>
        </p:txBody>
      </p:sp>
      <p:sp>
        <p:nvSpPr>
          <p:cNvPr id="384004" name="AutoShape 4"/>
          <p:cNvSpPr>
            <a:spLocks/>
          </p:cNvSpPr>
          <p:nvPr/>
        </p:nvSpPr>
        <p:spPr bwMode="auto">
          <a:xfrm>
            <a:off x="7524750" y="3141663"/>
            <a:ext cx="1223963" cy="252412"/>
          </a:xfrm>
          <a:prstGeom prst="callout1">
            <a:avLst>
              <a:gd name="adj1" fmla="val 45282"/>
              <a:gd name="adj2" fmla="val -6227"/>
              <a:gd name="adj3" fmla="val 47801"/>
              <a:gd name="adj4" fmla="val -271079"/>
            </a:avLst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spcBef>
                <a:spcPct val="50000"/>
              </a:spcBef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5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50000"/>
              </a:spcBef>
              <a:buClr>
                <a:schemeClr val="bg2"/>
              </a:buClr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50000"/>
              </a:spcBef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50000"/>
              </a:spcBef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18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 dirty="0">
                <a:solidFill>
                  <a:schemeClr val="accent1">
                    <a:lumMod val="75000"/>
                  </a:schemeClr>
                </a:solidFill>
              </a:rPr>
              <a:t>cases A, B</a:t>
            </a:r>
          </a:p>
        </p:txBody>
      </p:sp>
      <p:sp>
        <p:nvSpPr>
          <p:cNvPr id="384005" name="AutoShape 5"/>
          <p:cNvSpPr>
            <a:spLocks/>
          </p:cNvSpPr>
          <p:nvPr/>
        </p:nvSpPr>
        <p:spPr bwMode="auto">
          <a:xfrm>
            <a:off x="7524750" y="3752850"/>
            <a:ext cx="1223963" cy="252413"/>
          </a:xfrm>
          <a:prstGeom prst="callout1">
            <a:avLst>
              <a:gd name="adj1" fmla="val 45282"/>
              <a:gd name="adj2" fmla="val -6227"/>
              <a:gd name="adj3" fmla="val 57231"/>
              <a:gd name="adj4" fmla="val -338264"/>
            </a:avLst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spcBef>
                <a:spcPct val="50000"/>
              </a:spcBef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5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50000"/>
              </a:spcBef>
              <a:buClr>
                <a:schemeClr val="bg2"/>
              </a:buClr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50000"/>
              </a:spcBef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50000"/>
              </a:spcBef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18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 dirty="0">
                <a:solidFill>
                  <a:schemeClr val="accent1">
                    <a:lumMod val="75000"/>
                  </a:schemeClr>
                </a:solidFill>
              </a:rPr>
              <a:t>cases C, D</a:t>
            </a:r>
          </a:p>
        </p:txBody>
      </p:sp>
      <p:sp>
        <p:nvSpPr>
          <p:cNvPr id="384006" name="Rectangle 6"/>
          <p:cNvSpPr>
            <a:spLocks noChangeArrowheads="1"/>
          </p:cNvSpPr>
          <p:nvPr/>
        </p:nvSpPr>
        <p:spPr bwMode="auto">
          <a:xfrm>
            <a:off x="762000" y="5029200"/>
            <a:ext cx="7200900" cy="1163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50000"/>
              </a:spcBef>
              <a:buClr>
                <a:schemeClr val="bg2"/>
              </a:buClr>
              <a:buFont typeface="Wingdings" pitchFamily="2" charset="2"/>
              <a:buChar char="§"/>
              <a:tabLst>
                <a:tab pos="723900" algn="l"/>
                <a:tab pos="12573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50000"/>
              </a:spcBef>
              <a:buClr>
                <a:schemeClr val="bg2"/>
              </a:buClr>
              <a:buChar char="–"/>
              <a:tabLst>
                <a:tab pos="723900" algn="l"/>
                <a:tab pos="12573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50000"/>
              </a:spcBef>
              <a:buClr>
                <a:schemeClr val="bg2"/>
              </a:buClr>
              <a:buChar char="•"/>
              <a:tabLst>
                <a:tab pos="723900" algn="l"/>
                <a:tab pos="12573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50000"/>
              </a:spcBef>
              <a:buClr>
                <a:schemeClr val="bg2"/>
              </a:buClr>
              <a:buChar char="–"/>
              <a:tabLst>
                <a:tab pos="723900" algn="l"/>
                <a:tab pos="1257300" algn="l"/>
              </a:tabLst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50000"/>
              </a:spcBef>
              <a:buClr>
                <a:schemeClr val="bg2"/>
              </a:buClr>
              <a:buChar char="»"/>
              <a:tabLst>
                <a:tab pos="723900" algn="l"/>
                <a:tab pos="1257300" algn="l"/>
              </a:tabLst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tabLst>
                <a:tab pos="723900" algn="l"/>
                <a:tab pos="1257300" algn="l"/>
              </a:tabLs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tabLst>
                <a:tab pos="723900" algn="l"/>
                <a:tab pos="1257300" algn="l"/>
              </a:tabLs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tabLst>
                <a:tab pos="723900" algn="l"/>
                <a:tab pos="1257300" algn="l"/>
              </a:tabLs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tabLst>
                <a:tab pos="723900" algn="l"/>
                <a:tab pos="1257300" algn="l"/>
              </a:tabLs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000" dirty="0"/>
              <a:t>But there is no link from node </a:t>
            </a:r>
            <a:r>
              <a:rPr lang="en-US" altLang="en-US" sz="2000" i="1" dirty="0"/>
              <a:t>del</a:t>
            </a:r>
            <a:r>
              <a:rPr lang="en-US" altLang="en-US" sz="2000" dirty="0"/>
              <a:t> to its predecessor, so step 3.1 can access </a:t>
            </a:r>
            <a:r>
              <a:rPr lang="en-US" altLang="en-US" sz="2000" i="1" dirty="0" err="1"/>
              <a:t>del</a:t>
            </a:r>
            <a:r>
              <a:rPr lang="en-US" altLang="en-US" sz="2000" dirty="0" err="1"/>
              <a:t>’s</a:t>
            </a:r>
            <a:r>
              <a:rPr lang="en-US" altLang="en-US" sz="2000" dirty="0"/>
              <a:t> predecessor only by following links from </a:t>
            </a:r>
            <a:r>
              <a:rPr lang="en-US" altLang="en-US" sz="2000" i="1" dirty="0"/>
              <a:t>first</a:t>
            </a:r>
            <a:r>
              <a:rPr lang="en-US" altLang="en-US" sz="2000" dirty="0"/>
              <a:t>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141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4004" grpId="0" animBg="1"/>
      <p:bldP spid="384005" grpId="0" animBg="1"/>
      <p:bldP spid="38400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1"/>
          <p:cNvGrpSpPr>
            <a:grpSpLocks/>
          </p:cNvGrpSpPr>
          <p:nvPr/>
        </p:nvGrpSpPr>
        <p:grpSpPr bwMode="auto">
          <a:xfrm>
            <a:off x="457200" y="2131993"/>
            <a:ext cx="6400800" cy="3810000"/>
            <a:chOff x="1247" y="1389"/>
            <a:chExt cx="4032" cy="2400"/>
          </a:xfrm>
        </p:grpSpPr>
        <p:sp>
          <p:nvSpPr>
            <p:cNvPr id="18486" name="Rectangle 5"/>
            <p:cNvSpPr>
              <a:spLocks noChangeArrowheads="1"/>
            </p:cNvSpPr>
            <p:nvPr/>
          </p:nvSpPr>
          <p:spPr bwMode="auto">
            <a:xfrm>
              <a:off x="1247" y="1389"/>
              <a:ext cx="4032" cy="24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18487" name="Rectangle 6"/>
            <p:cNvSpPr>
              <a:spLocks noChangeArrowheads="1"/>
            </p:cNvSpPr>
            <p:nvPr/>
          </p:nvSpPr>
          <p:spPr bwMode="auto">
            <a:xfrm>
              <a:off x="1295" y="1437"/>
              <a:ext cx="3936" cy="15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tabLst>
                  <a:tab pos="381000" algn="l"/>
                  <a:tab pos="952500" algn="l"/>
                </a:tabLst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tabLst>
                  <a:tab pos="381000" algn="l"/>
                  <a:tab pos="952500" algn="l"/>
                </a:tabLst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tabLst>
                  <a:tab pos="381000" algn="l"/>
                  <a:tab pos="9525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tabLst>
                  <a:tab pos="381000" algn="l"/>
                  <a:tab pos="952500" algn="l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tabLst>
                  <a:tab pos="381000" algn="l"/>
                  <a:tab pos="952500" algn="l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tabLst>
                  <a:tab pos="381000" algn="l"/>
                  <a:tab pos="952500" algn="l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tabLst>
                  <a:tab pos="381000" algn="l"/>
                  <a:tab pos="952500" algn="l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tabLst>
                  <a:tab pos="381000" algn="l"/>
                  <a:tab pos="952500" algn="l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tabLst>
                  <a:tab pos="381000" algn="l"/>
                  <a:tab pos="952500" algn="l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ts val="1800"/>
                </a:spcBef>
                <a:buClrTx/>
                <a:buFontTx/>
                <a:buNone/>
              </a:pPr>
              <a:r>
                <a:rPr lang="en-US" altLang="en-US" sz="2000">
                  <a:latin typeface="Times New Roman" pitchFamily="18" charset="0"/>
                </a:rPr>
                <a:t>To delete node </a:t>
              </a:r>
              <a:r>
                <a:rPr lang="en-US" altLang="en-US" sz="2000" i="1">
                  <a:latin typeface="Times New Roman" pitchFamily="18" charset="0"/>
                </a:rPr>
                <a:t>del</a:t>
              </a:r>
              <a:r>
                <a:rPr lang="en-US" altLang="en-US" sz="2000">
                  <a:latin typeface="Times New Roman" pitchFamily="18" charset="0"/>
                </a:rPr>
                <a:t> from the SLL headed by </a:t>
              </a:r>
              <a:r>
                <a:rPr lang="en-US" altLang="en-US" sz="2000" i="1">
                  <a:latin typeface="Times New Roman" pitchFamily="18" charset="0"/>
                </a:rPr>
                <a:t>first</a:t>
              </a:r>
              <a:r>
                <a:rPr lang="en-US" altLang="en-US" sz="2000">
                  <a:latin typeface="Times New Roman" pitchFamily="18" charset="0"/>
                </a:rPr>
                <a:t>:</a:t>
              </a:r>
              <a:br>
                <a:rPr lang="en-US" altLang="en-US" sz="2000">
                  <a:latin typeface="Times New Roman" pitchFamily="18" charset="0"/>
                </a:rPr>
              </a:br>
              <a:r>
                <a:rPr lang="en-US" altLang="en-US" sz="2000">
                  <a:latin typeface="Times New Roman" pitchFamily="18" charset="0"/>
                </a:rPr>
                <a:t>1.	Let </a:t>
              </a:r>
              <a:r>
                <a:rPr lang="en-US" altLang="en-US" sz="2000" i="1">
                  <a:latin typeface="Times New Roman" pitchFamily="18" charset="0"/>
                </a:rPr>
                <a:t>succ</a:t>
              </a:r>
              <a:r>
                <a:rPr lang="en-US" altLang="en-US" sz="2000">
                  <a:latin typeface="Times New Roman" pitchFamily="18" charset="0"/>
                </a:rPr>
                <a:t> be </a:t>
              </a:r>
              <a:r>
                <a:rPr lang="en-US" altLang="en-US" sz="2000" i="1">
                  <a:latin typeface="Times New Roman" pitchFamily="18" charset="0"/>
                </a:rPr>
                <a:t>del</a:t>
              </a:r>
              <a:r>
                <a:rPr lang="en-US" altLang="en-US" sz="2000">
                  <a:latin typeface="Times New Roman" pitchFamily="18" charset="0"/>
                </a:rPr>
                <a:t>’s successor.</a:t>
              </a:r>
              <a:br>
                <a:rPr lang="en-US" altLang="en-US" sz="2000">
                  <a:latin typeface="Times New Roman" pitchFamily="18" charset="0"/>
                </a:rPr>
              </a:br>
              <a:r>
                <a:rPr lang="en-US" altLang="en-US" sz="2000">
                  <a:latin typeface="Times New Roman" pitchFamily="18" charset="0"/>
                </a:rPr>
                <a:t>2.	If </a:t>
              </a:r>
              <a:r>
                <a:rPr lang="en-US" altLang="en-US" sz="2000" i="1">
                  <a:latin typeface="Times New Roman" pitchFamily="18" charset="0"/>
                </a:rPr>
                <a:t>del</a:t>
              </a:r>
              <a:r>
                <a:rPr lang="en-US" altLang="en-US" sz="2000">
                  <a:latin typeface="Times New Roman" pitchFamily="18" charset="0"/>
                </a:rPr>
                <a:t> = </a:t>
              </a:r>
              <a:r>
                <a:rPr lang="en-US" altLang="en-US" sz="2000" i="1">
                  <a:latin typeface="Times New Roman" pitchFamily="18" charset="0"/>
                </a:rPr>
                <a:t>first</a:t>
              </a:r>
              <a:r>
                <a:rPr lang="en-US" altLang="en-US" sz="2000">
                  <a:latin typeface="Times New Roman" pitchFamily="18" charset="0"/>
                </a:rPr>
                <a:t>:</a:t>
              </a:r>
              <a:br>
                <a:rPr lang="en-US" altLang="en-US" sz="2000">
                  <a:latin typeface="Times New Roman" pitchFamily="18" charset="0"/>
                </a:rPr>
              </a:br>
              <a:r>
                <a:rPr lang="en-US" altLang="en-US" sz="2000">
                  <a:latin typeface="Times New Roman" pitchFamily="18" charset="0"/>
                </a:rPr>
                <a:t>	2.1.	Set </a:t>
              </a:r>
              <a:r>
                <a:rPr lang="en-US" altLang="en-US" sz="2000" i="1">
                  <a:latin typeface="Times New Roman" pitchFamily="18" charset="0"/>
                </a:rPr>
                <a:t>first</a:t>
              </a:r>
              <a:r>
                <a:rPr lang="en-US" altLang="en-US" sz="2000">
                  <a:latin typeface="Times New Roman" pitchFamily="18" charset="0"/>
                </a:rPr>
                <a:t> to </a:t>
              </a:r>
              <a:r>
                <a:rPr lang="en-US" altLang="en-US" sz="2000" i="1">
                  <a:latin typeface="Times New Roman" pitchFamily="18" charset="0"/>
                </a:rPr>
                <a:t>succ</a:t>
              </a:r>
              <a:r>
                <a:rPr lang="en-US" altLang="en-US" sz="2000">
                  <a:latin typeface="Times New Roman" pitchFamily="18" charset="0"/>
                </a:rPr>
                <a:t>.</a:t>
              </a:r>
              <a:br>
                <a:rPr lang="en-US" altLang="en-US" sz="2000">
                  <a:latin typeface="Times New Roman" pitchFamily="18" charset="0"/>
                </a:rPr>
              </a:br>
              <a:r>
                <a:rPr lang="en-US" altLang="en-US" sz="2000">
                  <a:latin typeface="Times New Roman" pitchFamily="18" charset="0"/>
                </a:rPr>
                <a:t>3.	Else:</a:t>
              </a:r>
              <a:br>
                <a:rPr lang="en-US" altLang="en-US" sz="2000">
                  <a:latin typeface="Times New Roman" pitchFamily="18" charset="0"/>
                </a:rPr>
              </a:br>
              <a:r>
                <a:rPr lang="en-US" altLang="en-US" sz="2000">
                  <a:latin typeface="Times New Roman" pitchFamily="18" charset="0"/>
                </a:rPr>
                <a:t>	3.1.	Let </a:t>
              </a:r>
              <a:r>
                <a:rPr lang="en-US" altLang="en-US" sz="2000" i="1">
                  <a:latin typeface="Times New Roman" pitchFamily="18" charset="0"/>
                </a:rPr>
                <a:t>pred</a:t>
              </a:r>
              <a:r>
                <a:rPr lang="en-US" altLang="en-US" sz="2000">
                  <a:latin typeface="Times New Roman" pitchFamily="18" charset="0"/>
                </a:rPr>
                <a:t> be </a:t>
              </a:r>
              <a:r>
                <a:rPr lang="en-US" altLang="en-US" sz="2000" i="1">
                  <a:latin typeface="Times New Roman" pitchFamily="18" charset="0"/>
                </a:rPr>
                <a:t>del</a:t>
              </a:r>
              <a:r>
                <a:rPr lang="en-US" altLang="en-US" sz="2000">
                  <a:latin typeface="Times New Roman" pitchFamily="18" charset="0"/>
                </a:rPr>
                <a:t>’s predecessor.</a:t>
              </a:r>
              <a:br>
                <a:rPr lang="en-US" altLang="en-US" sz="2000">
                  <a:latin typeface="Times New Roman" pitchFamily="18" charset="0"/>
                </a:rPr>
              </a:br>
              <a:r>
                <a:rPr lang="en-US" altLang="en-US" sz="2000">
                  <a:latin typeface="Times New Roman" pitchFamily="18" charset="0"/>
                </a:rPr>
                <a:t>	3.2.	Set </a:t>
              </a:r>
              <a:r>
                <a:rPr lang="en-US" altLang="en-US" sz="2000" i="1">
                  <a:latin typeface="Times New Roman" pitchFamily="18" charset="0"/>
                </a:rPr>
                <a:t>pred</a:t>
              </a:r>
              <a:r>
                <a:rPr lang="en-US" altLang="en-US" sz="2000">
                  <a:latin typeface="Times New Roman" pitchFamily="18" charset="0"/>
                </a:rPr>
                <a:t>’s successor to </a:t>
              </a:r>
              <a:r>
                <a:rPr lang="en-US" altLang="en-US" sz="2000" i="1">
                  <a:latin typeface="Times New Roman" pitchFamily="18" charset="0"/>
                </a:rPr>
                <a:t>succ</a:t>
              </a:r>
              <a:r>
                <a:rPr lang="en-US" altLang="en-US" sz="2000">
                  <a:latin typeface="Times New Roman" pitchFamily="18" charset="0"/>
                </a:rPr>
                <a:t>.</a:t>
              </a:r>
              <a:br>
                <a:rPr lang="en-US" altLang="en-US" sz="2000">
                  <a:latin typeface="Times New Roman" pitchFamily="18" charset="0"/>
                </a:rPr>
              </a:br>
              <a:r>
                <a:rPr lang="en-US" altLang="en-US" sz="2000">
                  <a:latin typeface="Times New Roman" pitchFamily="18" charset="0"/>
                </a:rPr>
                <a:t>4.	Terminate.</a:t>
              </a:r>
              <a:endParaRPr lang="en-GB" altLang="en-US" sz="2000">
                <a:latin typeface="Times New Roman" pitchFamily="18" charset="0"/>
              </a:endParaRPr>
            </a:p>
          </p:txBody>
        </p:sp>
        <p:sp>
          <p:nvSpPr>
            <p:cNvPr id="18488" name="Rectangle 7"/>
            <p:cNvSpPr>
              <a:spLocks noChangeArrowheads="1"/>
            </p:cNvSpPr>
            <p:nvPr/>
          </p:nvSpPr>
          <p:spPr bwMode="auto">
            <a:xfrm>
              <a:off x="1823" y="3213"/>
              <a:ext cx="192" cy="19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18489" name="Line 8"/>
            <p:cNvSpPr>
              <a:spLocks noChangeShapeType="1"/>
            </p:cNvSpPr>
            <p:nvPr/>
          </p:nvSpPr>
          <p:spPr bwMode="auto">
            <a:xfrm>
              <a:off x="1919" y="3309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8490" name="Text Box 9"/>
            <p:cNvSpPr txBox="1">
              <a:spLocks noChangeArrowheads="1"/>
            </p:cNvSpPr>
            <p:nvPr/>
          </p:nvSpPr>
          <p:spPr bwMode="auto">
            <a:xfrm>
              <a:off x="2447" y="3213"/>
              <a:ext cx="576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GB" altLang="en-US" sz="1800"/>
                <a:t>ant</a:t>
              </a:r>
            </a:p>
          </p:txBody>
        </p:sp>
        <p:sp>
          <p:nvSpPr>
            <p:cNvPr id="18491" name="Text Box 10"/>
            <p:cNvSpPr txBox="1">
              <a:spLocks noChangeArrowheads="1"/>
            </p:cNvSpPr>
            <p:nvPr/>
          </p:nvSpPr>
          <p:spPr bwMode="auto">
            <a:xfrm>
              <a:off x="3455" y="3213"/>
              <a:ext cx="576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GB" altLang="en-US" sz="1800"/>
                <a:t>bat</a:t>
              </a:r>
            </a:p>
          </p:txBody>
        </p:sp>
        <p:sp>
          <p:nvSpPr>
            <p:cNvPr id="18492" name="Text Box 11"/>
            <p:cNvSpPr txBox="1">
              <a:spLocks noChangeArrowheads="1"/>
            </p:cNvSpPr>
            <p:nvPr/>
          </p:nvSpPr>
          <p:spPr bwMode="auto">
            <a:xfrm>
              <a:off x="4463" y="3213"/>
              <a:ext cx="576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GB" altLang="en-US" sz="1800"/>
                <a:t>cat</a:t>
              </a:r>
            </a:p>
          </p:txBody>
        </p:sp>
        <p:sp>
          <p:nvSpPr>
            <p:cNvPr id="18493" name="Line 12"/>
            <p:cNvSpPr>
              <a:spLocks noChangeShapeType="1"/>
            </p:cNvSpPr>
            <p:nvPr/>
          </p:nvSpPr>
          <p:spPr bwMode="auto">
            <a:xfrm>
              <a:off x="2927" y="3309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8494" name="Line 13"/>
            <p:cNvSpPr>
              <a:spLocks noChangeShapeType="1"/>
            </p:cNvSpPr>
            <p:nvPr/>
          </p:nvSpPr>
          <p:spPr bwMode="auto">
            <a:xfrm>
              <a:off x="3935" y="3309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8495" name="Line 14"/>
            <p:cNvSpPr>
              <a:spLocks noChangeShapeType="1"/>
            </p:cNvSpPr>
            <p:nvPr/>
          </p:nvSpPr>
          <p:spPr bwMode="auto">
            <a:xfrm>
              <a:off x="4943" y="3309"/>
              <a:ext cx="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8496" name="Text Box 15"/>
            <p:cNvSpPr txBox="1">
              <a:spLocks noChangeArrowheads="1"/>
            </p:cNvSpPr>
            <p:nvPr/>
          </p:nvSpPr>
          <p:spPr bwMode="auto">
            <a:xfrm>
              <a:off x="1391" y="3213"/>
              <a:ext cx="38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>
                <a:buClrTx/>
                <a:buFontTx/>
                <a:buNone/>
              </a:pPr>
              <a:r>
                <a:rPr lang="en-GB" altLang="en-US" sz="2000" i="1">
                  <a:latin typeface="Times New Roman" pitchFamily="18" charset="0"/>
                </a:rPr>
                <a:t>first</a:t>
              </a:r>
            </a:p>
          </p:txBody>
        </p:sp>
        <p:sp>
          <p:nvSpPr>
            <p:cNvPr id="18497" name="Rectangle 16"/>
            <p:cNvSpPr>
              <a:spLocks noChangeArrowheads="1"/>
            </p:cNvSpPr>
            <p:nvPr/>
          </p:nvSpPr>
          <p:spPr bwMode="auto">
            <a:xfrm>
              <a:off x="1823" y="3501"/>
              <a:ext cx="192" cy="19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18498" name="Text Box 17"/>
            <p:cNvSpPr txBox="1">
              <a:spLocks noChangeArrowheads="1"/>
            </p:cNvSpPr>
            <p:nvPr/>
          </p:nvSpPr>
          <p:spPr bwMode="auto">
            <a:xfrm>
              <a:off x="1391" y="3501"/>
              <a:ext cx="38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>
                <a:buClrTx/>
                <a:buFontTx/>
                <a:buNone/>
              </a:pPr>
              <a:r>
                <a:rPr lang="en-GB" altLang="en-US" sz="2000" i="1">
                  <a:latin typeface="Times New Roman" pitchFamily="18" charset="0"/>
                </a:rPr>
                <a:t>del</a:t>
              </a:r>
            </a:p>
          </p:txBody>
        </p:sp>
        <p:sp>
          <p:nvSpPr>
            <p:cNvPr id="18499" name="Freeform 18"/>
            <p:cNvSpPr>
              <a:spLocks/>
            </p:cNvSpPr>
            <p:nvPr/>
          </p:nvSpPr>
          <p:spPr bwMode="auto">
            <a:xfrm>
              <a:off x="1919" y="3357"/>
              <a:ext cx="528" cy="240"/>
            </a:xfrm>
            <a:custGeom>
              <a:avLst/>
              <a:gdLst>
                <a:gd name="T0" fmla="*/ 0 w 528"/>
                <a:gd name="T1" fmla="*/ 240 h 240"/>
                <a:gd name="T2" fmla="*/ 240 w 528"/>
                <a:gd name="T3" fmla="*/ 240 h 240"/>
                <a:gd name="T4" fmla="*/ 528 w 528"/>
                <a:gd name="T5" fmla="*/ 0 h 240"/>
                <a:gd name="T6" fmla="*/ 0 60000 65536"/>
                <a:gd name="T7" fmla="*/ 0 60000 65536"/>
                <a:gd name="T8" fmla="*/ 0 60000 65536"/>
                <a:gd name="T9" fmla="*/ 0 w 528"/>
                <a:gd name="T10" fmla="*/ 0 h 240"/>
                <a:gd name="T11" fmla="*/ 528 w 528"/>
                <a:gd name="T12" fmla="*/ 240 h 2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28" h="240">
                  <a:moveTo>
                    <a:pt x="0" y="240"/>
                  </a:moveTo>
                  <a:lnTo>
                    <a:pt x="240" y="240"/>
                  </a:lnTo>
                  <a:lnTo>
                    <a:pt x="528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3" name="Group 70"/>
          <p:cNvGrpSpPr>
            <a:grpSpLocks/>
          </p:cNvGrpSpPr>
          <p:nvPr/>
        </p:nvGrpSpPr>
        <p:grpSpPr bwMode="auto">
          <a:xfrm>
            <a:off x="457200" y="2131993"/>
            <a:ext cx="6400800" cy="3810000"/>
            <a:chOff x="1247" y="1482"/>
            <a:chExt cx="4032" cy="2400"/>
          </a:xfrm>
        </p:grpSpPr>
        <p:sp>
          <p:nvSpPr>
            <p:cNvPr id="18469" name="Rectangle 20"/>
            <p:cNvSpPr>
              <a:spLocks noChangeArrowheads="1"/>
            </p:cNvSpPr>
            <p:nvPr/>
          </p:nvSpPr>
          <p:spPr bwMode="auto">
            <a:xfrm>
              <a:off x="1247" y="1482"/>
              <a:ext cx="4032" cy="24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18470" name="Rectangle 21"/>
            <p:cNvSpPr>
              <a:spLocks noChangeArrowheads="1"/>
            </p:cNvSpPr>
            <p:nvPr/>
          </p:nvSpPr>
          <p:spPr bwMode="auto">
            <a:xfrm>
              <a:off x="1295" y="1530"/>
              <a:ext cx="3936" cy="15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tabLst>
                  <a:tab pos="381000" algn="l"/>
                  <a:tab pos="952500" algn="l"/>
                </a:tabLst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tabLst>
                  <a:tab pos="381000" algn="l"/>
                  <a:tab pos="952500" algn="l"/>
                </a:tabLst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tabLst>
                  <a:tab pos="381000" algn="l"/>
                  <a:tab pos="9525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tabLst>
                  <a:tab pos="381000" algn="l"/>
                  <a:tab pos="952500" algn="l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tabLst>
                  <a:tab pos="381000" algn="l"/>
                  <a:tab pos="952500" algn="l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tabLst>
                  <a:tab pos="381000" algn="l"/>
                  <a:tab pos="952500" algn="l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tabLst>
                  <a:tab pos="381000" algn="l"/>
                  <a:tab pos="952500" algn="l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tabLst>
                  <a:tab pos="381000" algn="l"/>
                  <a:tab pos="952500" algn="l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tabLst>
                  <a:tab pos="381000" algn="l"/>
                  <a:tab pos="952500" algn="l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ts val="1800"/>
                </a:spcBef>
                <a:buClrTx/>
                <a:buFontTx/>
                <a:buNone/>
              </a:pPr>
              <a:r>
                <a:rPr lang="en-US" altLang="en-US" sz="2000">
                  <a:latin typeface="Times New Roman" pitchFamily="18" charset="0"/>
                </a:rPr>
                <a:t>To delete node </a:t>
              </a:r>
              <a:r>
                <a:rPr lang="en-US" altLang="en-US" sz="2000" i="1">
                  <a:latin typeface="Times New Roman" pitchFamily="18" charset="0"/>
                </a:rPr>
                <a:t>del</a:t>
              </a:r>
              <a:r>
                <a:rPr lang="en-US" altLang="en-US" sz="2000">
                  <a:latin typeface="Times New Roman" pitchFamily="18" charset="0"/>
                </a:rPr>
                <a:t> from the SLL headed by </a:t>
              </a:r>
              <a:r>
                <a:rPr lang="en-US" altLang="en-US" sz="2000" i="1">
                  <a:latin typeface="Times New Roman" pitchFamily="18" charset="0"/>
                </a:rPr>
                <a:t>first</a:t>
              </a:r>
              <a:r>
                <a:rPr lang="en-US" altLang="en-US" sz="2000">
                  <a:latin typeface="Times New Roman" pitchFamily="18" charset="0"/>
                </a:rPr>
                <a:t>:</a:t>
              </a:r>
              <a:br>
                <a:rPr lang="en-US" altLang="en-US" sz="2000">
                  <a:latin typeface="Times New Roman" pitchFamily="18" charset="0"/>
                </a:rPr>
              </a:br>
              <a:r>
                <a:rPr lang="en-US" altLang="en-US" sz="2000">
                  <a:latin typeface="Times New Roman" pitchFamily="18" charset="0"/>
                </a:rPr>
                <a:t>1.	</a:t>
              </a:r>
              <a:r>
                <a:rPr lang="en-US" altLang="en-US" sz="2000">
                  <a:solidFill>
                    <a:srgbClr val="FF0000"/>
                  </a:solidFill>
                  <a:latin typeface="Times New Roman" pitchFamily="18" charset="0"/>
                </a:rPr>
                <a:t>Let </a:t>
              </a:r>
              <a:r>
                <a:rPr lang="en-US" altLang="en-US" sz="2000" i="1">
                  <a:solidFill>
                    <a:srgbClr val="FF0000"/>
                  </a:solidFill>
                  <a:latin typeface="Times New Roman" pitchFamily="18" charset="0"/>
                </a:rPr>
                <a:t>succ</a:t>
              </a:r>
              <a:r>
                <a:rPr lang="en-US" altLang="en-US" sz="2000">
                  <a:solidFill>
                    <a:srgbClr val="FF0000"/>
                  </a:solidFill>
                  <a:latin typeface="Times New Roman" pitchFamily="18" charset="0"/>
                </a:rPr>
                <a:t> be </a:t>
              </a:r>
              <a:r>
                <a:rPr lang="en-US" altLang="en-US" sz="2000" i="1">
                  <a:solidFill>
                    <a:srgbClr val="FF0000"/>
                  </a:solidFill>
                  <a:latin typeface="Times New Roman" pitchFamily="18" charset="0"/>
                </a:rPr>
                <a:t>del</a:t>
              </a:r>
              <a:r>
                <a:rPr lang="en-US" altLang="en-US" sz="2000">
                  <a:solidFill>
                    <a:srgbClr val="FF0000"/>
                  </a:solidFill>
                  <a:latin typeface="Times New Roman" pitchFamily="18" charset="0"/>
                </a:rPr>
                <a:t>’s successor.</a:t>
              </a:r>
              <a:r>
                <a:rPr lang="en-US" altLang="en-US" sz="2000">
                  <a:latin typeface="Times New Roman" pitchFamily="18" charset="0"/>
                </a:rPr>
                <a:t/>
              </a:r>
              <a:br>
                <a:rPr lang="en-US" altLang="en-US" sz="2000">
                  <a:latin typeface="Times New Roman" pitchFamily="18" charset="0"/>
                </a:rPr>
              </a:br>
              <a:r>
                <a:rPr lang="en-US" altLang="en-US" sz="2000">
                  <a:latin typeface="Times New Roman" pitchFamily="18" charset="0"/>
                </a:rPr>
                <a:t>2.	If </a:t>
              </a:r>
              <a:r>
                <a:rPr lang="en-US" altLang="en-US" sz="2000" i="1">
                  <a:latin typeface="Times New Roman" pitchFamily="18" charset="0"/>
                </a:rPr>
                <a:t>del</a:t>
              </a:r>
              <a:r>
                <a:rPr lang="en-US" altLang="en-US" sz="2000">
                  <a:latin typeface="Times New Roman" pitchFamily="18" charset="0"/>
                </a:rPr>
                <a:t> = </a:t>
              </a:r>
              <a:r>
                <a:rPr lang="en-US" altLang="en-US" sz="2000" i="1">
                  <a:latin typeface="Times New Roman" pitchFamily="18" charset="0"/>
                </a:rPr>
                <a:t>first</a:t>
              </a:r>
              <a:r>
                <a:rPr lang="en-US" altLang="en-US" sz="2000">
                  <a:latin typeface="Times New Roman" pitchFamily="18" charset="0"/>
                </a:rPr>
                <a:t>:</a:t>
              </a:r>
              <a:br>
                <a:rPr lang="en-US" altLang="en-US" sz="2000">
                  <a:latin typeface="Times New Roman" pitchFamily="18" charset="0"/>
                </a:rPr>
              </a:br>
              <a:r>
                <a:rPr lang="en-US" altLang="en-US" sz="2000">
                  <a:latin typeface="Times New Roman" pitchFamily="18" charset="0"/>
                </a:rPr>
                <a:t>	2.1.	Set </a:t>
              </a:r>
              <a:r>
                <a:rPr lang="en-US" altLang="en-US" sz="2000" i="1">
                  <a:latin typeface="Times New Roman" pitchFamily="18" charset="0"/>
                </a:rPr>
                <a:t>first</a:t>
              </a:r>
              <a:r>
                <a:rPr lang="en-US" altLang="en-US" sz="2000">
                  <a:latin typeface="Times New Roman" pitchFamily="18" charset="0"/>
                </a:rPr>
                <a:t> to </a:t>
              </a:r>
              <a:r>
                <a:rPr lang="en-US" altLang="en-US" sz="2000" i="1">
                  <a:latin typeface="Times New Roman" pitchFamily="18" charset="0"/>
                </a:rPr>
                <a:t>succ</a:t>
              </a:r>
              <a:r>
                <a:rPr lang="en-US" altLang="en-US" sz="2000">
                  <a:latin typeface="Times New Roman" pitchFamily="18" charset="0"/>
                </a:rPr>
                <a:t>.</a:t>
              </a:r>
              <a:br>
                <a:rPr lang="en-US" altLang="en-US" sz="2000">
                  <a:latin typeface="Times New Roman" pitchFamily="18" charset="0"/>
                </a:rPr>
              </a:br>
              <a:r>
                <a:rPr lang="en-US" altLang="en-US" sz="2000">
                  <a:latin typeface="Times New Roman" pitchFamily="18" charset="0"/>
                </a:rPr>
                <a:t>3.	Else:</a:t>
              </a:r>
              <a:br>
                <a:rPr lang="en-US" altLang="en-US" sz="2000">
                  <a:latin typeface="Times New Roman" pitchFamily="18" charset="0"/>
                </a:rPr>
              </a:br>
              <a:r>
                <a:rPr lang="en-US" altLang="en-US" sz="2000">
                  <a:latin typeface="Times New Roman" pitchFamily="18" charset="0"/>
                </a:rPr>
                <a:t>	3.1.	Let </a:t>
              </a:r>
              <a:r>
                <a:rPr lang="en-US" altLang="en-US" sz="2000" i="1">
                  <a:latin typeface="Times New Roman" pitchFamily="18" charset="0"/>
                </a:rPr>
                <a:t>pred</a:t>
              </a:r>
              <a:r>
                <a:rPr lang="en-US" altLang="en-US" sz="2000">
                  <a:latin typeface="Times New Roman" pitchFamily="18" charset="0"/>
                </a:rPr>
                <a:t> be </a:t>
              </a:r>
              <a:r>
                <a:rPr lang="en-US" altLang="en-US" sz="2000" i="1">
                  <a:latin typeface="Times New Roman" pitchFamily="18" charset="0"/>
                </a:rPr>
                <a:t>del</a:t>
              </a:r>
              <a:r>
                <a:rPr lang="en-US" altLang="en-US" sz="2000">
                  <a:latin typeface="Times New Roman" pitchFamily="18" charset="0"/>
                </a:rPr>
                <a:t>’s predecessor.</a:t>
              </a:r>
              <a:br>
                <a:rPr lang="en-US" altLang="en-US" sz="2000">
                  <a:latin typeface="Times New Roman" pitchFamily="18" charset="0"/>
                </a:rPr>
              </a:br>
              <a:r>
                <a:rPr lang="en-US" altLang="en-US" sz="2000">
                  <a:latin typeface="Times New Roman" pitchFamily="18" charset="0"/>
                </a:rPr>
                <a:t>	3.2.	Set </a:t>
              </a:r>
              <a:r>
                <a:rPr lang="en-US" altLang="en-US" sz="2000" i="1">
                  <a:latin typeface="Times New Roman" pitchFamily="18" charset="0"/>
                </a:rPr>
                <a:t>pred</a:t>
              </a:r>
              <a:r>
                <a:rPr lang="en-US" altLang="en-US" sz="2000">
                  <a:latin typeface="Times New Roman" pitchFamily="18" charset="0"/>
                </a:rPr>
                <a:t>’s successor to </a:t>
              </a:r>
              <a:r>
                <a:rPr lang="en-US" altLang="en-US" sz="2000" i="1">
                  <a:latin typeface="Times New Roman" pitchFamily="18" charset="0"/>
                </a:rPr>
                <a:t>succ</a:t>
              </a:r>
              <a:r>
                <a:rPr lang="en-US" altLang="en-US" sz="2000">
                  <a:latin typeface="Times New Roman" pitchFamily="18" charset="0"/>
                </a:rPr>
                <a:t>.</a:t>
              </a:r>
              <a:br>
                <a:rPr lang="en-US" altLang="en-US" sz="2000">
                  <a:latin typeface="Times New Roman" pitchFamily="18" charset="0"/>
                </a:rPr>
              </a:br>
              <a:r>
                <a:rPr lang="en-US" altLang="en-US" sz="2000">
                  <a:latin typeface="Times New Roman" pitchFamily="18" charset="0"/>
                </a:rPr>
                <a:t>4.	Terminate.</a:t>
              </a:r>
              <a:endParaRPr lang="en-GB" altLang="en-US" sz="2000">
                <a:latin typeface="Times New Roman" pitchFamily="18" charset="0"/>
              </a:endParaRPr>
            </a:p>
          </p:txBody>
        </p:sp>
        <p:sp>
          <p:nvSpPr>
            <p:cNvPr id="18471" name="Rectangle 22"/>
            <p:cNvSpPr>
              <a:spLocks noChangeArrowheads="1"/>
            </p:cNvSpPr>
            <p:nvPr/>
          </p:nvSpPr>
          <p:spPr bwMode="auto">
            <a:xfrm>
              <a:off x="1823" y="3306"/>
              <a:ext cx="192" cy="19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18472" name="Line 23"/>
            <p:cNvSpPr>
              <a:spLocks noChangeShapeType="1"/>
            </p:cNvSpPr>
            <p:nvPr/>
          </p:nvSpPr>
          <p:spPr bwMode="auto">
            <a:xfrm>
              <a:off x="1919" y="3402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8473" name="Text Box 24"/>
            <p:cNvSpPr txBox="1">
              <a:spLocks noChangeArrowheads="1"/>
            </p:cNvSpPr>
            <p:nvPr/>
          </p:nvSpPr>
          <p:spPr bwMode="auto">
            <a:xfrm>
              <a:off x="2447" y="3306"/>
              <a:ext cx="576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GB" altLang="en-US" sz="1800"/>
                <a:t>ant</a:t>
              </a:r>
            </a:p>
          </p:txBody>
        </p:sp>
        <p:sp>
          <p:nvSpPr>
            <p:cNvPr id="18474" name="Text Box 25"/>
            <p:cNvSpPr txBox="1">
              <a:spLocks noChangeArrowheads="1"/>
            </p:cNvSpPr>
            <p:nvPr/>
          </p:nvSpPr>
          <p:spPr bwMode="auto">
            <a:xfrm>
              <a:off x="3455" y="3306"/>
              <a:ext cx="576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GB" altLang="en-US" sz="1800"/>
                <a:t>bat</a:t>
              </a:r>
            </a:p>
          </p:txBody>
        </p:sp>
        <p:sp>
          <p:nvSpPr>
            <p:cNvPr id="18475" name="Text Box 26"/>
            <p:cNvSpPr txBox="1">
              <a:spLocks noChangeArrowheads="1"/>
            </p:cNvSpPr>
            <p:nvPr/>
          </p:nvSpPr>
          <p:spPr bwMode="auto">
            <a:xfrm>
              <a:off x="4463" y="3306"/>
              <a:ext cx="576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GB" altLang="en-US" sz="1800"/>
                <a:t>cat</a:t>
              </a:r>
            </a:p>
          </p:txBody>
        </p:sp>
        <p:sp>
          <p:nvSpPr>
            <p:cNvPr id="18476" name="Line 27"/>
            <p:cNvSpPr>
              <a:spLocks noChangeShapeType="1"/>
            </p:cNvSpPr>
            <p:nvPr/>
          </p:nvSpPr>
          <p:spPr bwMode="auto">
            <a:xfrm>
              <a:off x="2927" y="3402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8477" name="Line 28"/>
            <p:cNvSpPr>
              <a:spLocks noChangeShapeType="1"/>
            </p:cNvSpPr>
            <p:nvPr/>
          </p:nvSpPr>
          <p:spPr bwMode="auto">
            <a:xfrm>
              <a:off x="3935" y="3402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8478" name="Line 29"/>
            <p:cNvSpPr>
              <a:spLocks noChangeShapeType="1"/>
            </p:cNvSpPr>
            <p:nvPr/>
          </p:nvSpPr>
          <p:spPr bwMode="auto">
            <a:xfrm>
              <a:off x="4943" y="3402"/>
              <a:ext cx="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8479" name="Text Box 30"/>
            <p:cNvSpPr txBox="1">
              <a:spLocks noChangeArrowheads="1"/>
            </p:cNvSpPr>
            <p:nvPr/>
          </p:nvSpPr>
          <p:spPr bwMode="auto">
            <a:xfrm>
              <a:off x="1391" y="3306"/>
              <a:ext cx="38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>
                <a:buClrTx/>
                <a:buFontTx/>
                <a:buNone/>
              </a:pPr>
              <a:r>
                <a:rPr lang="en-GB" altLang="en-US" sz="2000" i="1">
                  <a:latin typeface="Times New Roman" pitchFamily="18" charset="0"/>
                </a:rPr>
                <a:t>first</a:t>
              </a:r>
            </a:p>
          </p:txBody>
        </p:sp>
        <p:sp>
          <p:nvSpPr>
            <p:cNvPr id="18480" name="Rectangle 31"/>
            <p:cNvSpPr>
              <a:spLocks noChangeArrowheads="1"/>
            </p:cNvSpPr>
            <p:nvPr/>
          </p:nvSpPr>
          <p:spPr bwMode="auto">
            <a:xfrm>
              <a:off x="1823" y="3594"/>
              <a:ext cx="192" cy="19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18481" name="Text Box 32"/>
            <p:cNvSpPr txBox="1">
              <a:spLocks noChangeArrowheads="1"/>
            </p:cNvSpPr>
            <p:nvPr/>
          </p:nvSpPr>
          <p:spPr bwMode="auto">
            <a:xfrm>
              <a:off x="1391" y="3594"/>
              <a:ext cx="38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>
                <a:buClrTx/>
                <a:buFontTx/>
                <a:buNone/>
              </a:pPr>
              <a:r>
                <a:rPr lang="en-GB" altLang="en-US" sz="2000" i="1">
                  <a:latin typeface="Times New Roman" pitchFamily="18" charset="0"/>
                </a:rPr>
                <a:t>del</a:t>
              </a:r>
            </a:p>
          </p:txBody>
        </p:sp>
        <p:sp>
          <p:nvSpPr>
            <p:cNvPr id="18482" name="Freeform 33"/>
            <p:cNvSpPr>
              <a:spLocks/>
            </p:cNvSpPr>
            <p:nvPr/>
          </p:nvSpPr>
          <p:spPr bwMode="auto">
            <a:xfrm>
              <a:off x="1919" y="3450"/>
              <a:ext cx="528" cy="240"/>
            </a:xfrm>
            <a:custGeom>
              <a:avLst/>
              <a:gdLst>
                <a:gd name="T0" fmla="*/ 0 w 528"/>
                <a:gd name="T1" fmla="*/ 240 h 240"/>
                <a:gd name="T2" fmla="*/ 240 w 528"/>
                <a:gd name="T3" fmla="*/ 240 h 240"/>
                <a:gd name="T4" fmla="*/ 528 w 528"/>
                <a:gd name="T5" fmla="*/ 0 h 240"/>
                <a:gd name="T6" fmla="*/ 0 60000 65536"/>
                <a:gd name="T7" fmla="*/ 0 60000 65536"/>
                <a:gd name="T8" fmla="*/ 0 60000 65536"/>
                <a:gd name="T9" fmla="*/ 0 w 528"/>
                <a:gd name="T10" fmla="*/ 0 h 240"/>
                <a:gd name="T11" fmla="*/ 528 w 528"/>
                <a:gd name="T12" fmla="*/ 240 h 2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28" h="240">
                  <a:moveTo>
                    <a:pt x="0" y="240"/>
                  </a:moveTo>
                  <a:lnTo>
                    <a:pt x="240" y="240"/>
                  </a:lnTo>
                  <a:lnTo>
                    <a:pt x="528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8483" name="Rectangle 34"/>
            <p:cNvSpPr>
              <a:spLocks noChangeArrowheads="1"/>
            </p:cNvSpPr>
            <p:nvPr/>
          </p:nvSpPr>
          <p:spPr bwMode="auto">
            <a:xfrm>
              <a:off x="2831" y="3594"/>
              <a:ext cx="192" cy="19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18484" name="Text Box 35"/>
            <p:cNvSpPr txBox="1">
              <a:spLocks noChangeArrowheads="1"/>
            </p:cNvSpPr>
            <p:nvPr/>
          </p:nvSpPr>
          <p:spPr bwMode="auto">
            <a:xfrm>
              <a:off x="2399" y="3594"/>
              <a:ext cx="38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>
                <a:buClrTx/>
                <a:buFontTx/>
                <a:buNone/>
              </a:pPr>
              <a:r>
                <a:rPr lang="en-GB" altLang="en-US" sz="2000" i="1">
                  <a:latin typeface="Times New Roman" pitchFamily="18" charset="0"/>
                </a:rPr>
                <a:t>succ</a:t>
              </a:r>
            </a:p>
          </p:txBody>
        </p:sp>
        <p:sp>
          <p:nvSpPr>
            <p:cNvPr id="18485" name="Freeform 36"/>
            <p:cNvSpPr>
              <a:spLocks/>
            </p:cNvSpPr>
            <p:nvPr/>
          </p:nvSpPr>
          <p:spPr bwMode="auto">
            <a:xfrm>
              <a:off x="2927" y="3450"/>
              <a:ext cx="528" cy="240"/>
            </a:xfrm>
            <a:custGeom>
              <a:avLst/>
              <a:gdLst>
                <a:gd name="T0" fmla="*/ 0 w 528"/>
                <a:gd name="T1" fmla="*/ 240 h 240"/>
                <a:gd name="T2" fmla="*/ 240 w 528"/>
                <a:gd name="T3" fmla="*/ 240 h 240"/>
                <a:gd name="T4" fmla="*/ 528 w 528"/>
                <a:gd name="T5" fmla="*/ 0 h 240"/>
                <a:gd name="T6" fmla="*/ 0 60000 65536"/>
                <a:gd name="T7" fmla="*/ 0 60000 65536"/>
                <a:gd name="T8" fmla="*/ 0 60000 65536"/>
                <a:gd name="T9" fmla="*/ 0 w 528"/>
                <a:gd name="T10" fmla="*/ 0 h 240"/>
                <a:gd name="T11" fmla="*/ 528 w 528"/>
                <a:gd name="T12" fmla="*/ 240 h 2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28" h="240">
                  <a:moveTo>
                    <a:pt x="0" y="240"/>
                  </a:moveTo>
                  <a:lnTo>
                    <a:pt x="240" y="240"/>
                  </a:lnTo>
                  <a:lnTo>
                    <a:pt x="528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4" name="Group 69"/>
          <p:cNvGrpSpPr>
            <a:grpSpLocks/>
          </p:cNvGrpSpPr>
          <p:nvPr/>
        </p:nvGrpSpPr>
        <p:grpSpPr bwMode="auto">
          <a:xfrm>
            <a:off x="457200" y="2131993"/>
            <a:ext cx="6400800" cy="3810000"/>
            <a:chOff x="1247" y="1576"/>
            <a:chExt cx="4032" cy="2400"/>
          </a:xfrm>
        </p:grpSpPr>
        <p:sp>
          <p:nvSpPr>
            <p:cNvPr id="18452" name="Rectangle 38"/>
            <p:cNvSpPr>
              <a:spLocks noChangeArrowheads="1"/>
            </p:cNvSpPr>
            <p:nvPr/>
          </p:nvSpPr>
          <p:spPr bwMode="auto">
            <a:xfrm>
              <a:off x="1247" y="1576"/>
              <a:ext cx="4032" cy="24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18453" name="Rectangle 39"/>
            <p:cNvSpPr>
              <a:spLocks noChangeArrowheads="1"/>
            </p:cNvSpPr>
            <p:nvPr/>
          </p:nvSpPr>
          <p:spPr bwMode="auto">
            <a:xfrm>
              <a:off x="1295" y="1624"/>
              <a:ext cx="3936" cy="15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tabLst>
                  <a:tab pos="381000" algn="l"/>
                  <a:tab pos="952500" algn="l"/>
                </a:tabLst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tabLst>
                  <a:tab pos="381000" algn="l"/>
                  <a:tab pos="952500" algn="l"/>
                </a:tabLst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tabLst>
                  <a:tab pos="381000" algn="l"/>
                  <a:tab pos="9525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tabLst>
                  <a:tab pos="381000" algn="l"/>
                  <a:tab pos="952500" algn="l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tabLst>
                  <a:tab pos="381000" algn="l"/>
                  <a:tab pos="952500" algn="l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tabLst>
                  <a:tab pos="381000" algn="l"/>
                  <a:tab pos="952500" algn="l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tabLst>
                  <a:tab pos="381000" algn="l"/>
                  <a:tab pos="952500" algn="l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tabLst>
                  <a:tab pos="381000" algn="l"/>
                  <a:tab pos="952500" algn="l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tabLst>
                  <a:tab pos="381000" algn="l"/>
                  <a:tab pos="952500" algn="l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ts val="1800"/>
                </a:spcBef>
                <a:buClrTx/>
                <a:buFontTx/>
                <a:buNone/>
              </a:pPr>
              <a:r>
                <a:rPr lang="en-US" altLang="en-US" sz="2000">
                  <a:latin typeface="Times New Roman" pitchFamily="18" charset="0"/>
                </a:rPr>
                <a:t>To delete node </a:t>
              </a:r>
              <a:r>
                <a:rPr lang="en-US" altLang="en-US" sz="2000" i="1">
                  <a:latin typeface="Times New Roman" pitchFamily="18" charset="0"/>
                </a:rPr>
                <a:t>del</a:t>
              </a:r>
              <a:r>
                <a:rPr lang="en-US" altLang="en-US" sz="2000">
                  <a:latin typeface="Times New Roman" pitchFamily="18" charset="0"/>
                </a:rPr>
                <a:t> from the SLL headed by </a:t>
              </a:r>
              <a:r>
                <a:rPr lang="en-US" altLang="en-US" sz="2000" i="1">
                  <a:latin typeface="Times New Roman" pitchFamily="18" charset="0"/>
                </a:rPr>
                <a:t>first</a:t>
              </a:r>
              <a:r>
                <a:rPr lang="en-US" altLang="en-US" sz="2000">
                  <a:latin typeface="Times New Roman" pitchFamily="18" charset="0"/>
                </a:rPr>
                <a:t>:</a:t>
              </a:r>
              <a:br>
                <a:rPr lang="en-US" altLang="en-US" sz="2000">
                  <a:latin typeface="Times New Roman" pitchFamily="18" charset="0"/>
                </a:rPr>
              </a:br>
              <a:r>
                <a:rPr lang="en-US" altLang="en-US" sz="2000">
                  <a:latin typeface="Times New Roman" pitchFamily="18" charset="0"/>
                </a:rPr>
                <a:t>1.	Let </a:t>
              </a:r>
              <a:r>
                <a:rPr lang="en-US" altLang="en-US" sz="2000" i="1">
                  <a:latin typeface="Times New Roman" pitchFamily="18" charset="0"/>
                </a:rPr>
                <a:t>succ</a:t>
              </a:r>
              <a:r>
                <a:rPr lang="en-US" altLang="en-US" sz="2000">
                  <a:latin typeface="Times New Roman" pitchFamily="18" charset="0"/>
                </a:rPr>
                <a:t> be </a:t>
              </a:r>
              <a:r>
                <a:rPr lang="en-US" altLang="en-US" sz="2000" i="1">
                  <a:latin typeface="Times New Roman" pitchFamily="18" charset="0"/>
                </a:rPr>
                <a:t>del</a:t>
              </a:r>
              <a:r>
                <a:rPr lang="en-US" altLang="en-US" sz="2000">
                  <a:latin typeface="Times New Roman" pitchFamily="18" charset="0"/>
                </a:rPr>
                <a:t>’s successor.</a:t>
              </a:r>
              <a:br>
                <a:rPr lang="en-US" altLang="en-US" sz="2000">
                  <a:latin typeface="Times New Roman" pitchFamily="18" charset="0"/>
                </a:rPr>
              </a:br>
              <a:r>
                <a:rPr lang="en-US" altLang="en-US" sz="2000">
                  <a:latin typeface="Times New Roman" pitchFamily="18" charset="0"/>
                </a:rPr>
                <a:t>2.	</a:t>
              </a:r>
              <a:r>
                <a:rPr lang="en-US" altLang="en-US" sz="2000">
                  <a:solidFill>
                    <a:srgbClr val="FF0000"/>
                  </a:solidFill>
                  <a:latin typeface="Times New Roman" pitchFamily="18" charset="0"/>
                </a:rPr>
                <a:t>If </a:t>
              </a:r>
              <a:r>
                <a:rPr lang="en-US" altLang="en-US" sz="2000" i="1">
                  <a:solidFill>
                    <a:srgbClr val="FF0000"/>
                  </a:solidFill>
                  <a:latin typeface="Times New Roman" pitchFamily="18" charset="0"/>
                </a:rPr>
                <a:t>del</a:t>
              </a:r>
              <a:r>
                <a:rPr lang="en-US" altLang="en-US" sz="2000">
                  <a:solidFill>
                    <a:srgbClr val="FF0000"/>
                  </a:solidFill>
                  <a:latin typeface="Times New Roman" pitchFamily="18" charset="0"/>
                </a:rPr>
                <a:t> = </a:t>
              </a:r>
              <a:r>
                <a:rPr lang="en-US" altLang="en-US" sz="2000" i="1">
                  <a:solidFill>
                    <a:srgbClr val="FF0000"/>
                  </a:solidFill>
                  <a:latin typeface="Times New Roman" pitchFamily="18" charset="0"/>
                </a:rPr>
                <a:t>first</a:t>
              </a:r>
              <a:r>
                <a:rPr lang="en-US" altLang="en-US" sz="2000">
                  <a:solidFill>
                    <a:srgbClr val="FF0000"/>
                  </a:solidFill>
                  <a:latin typeface="Times New Roman" pitchFamily="18" charset="0"/>
                </a:rPr>
                <a:t>:</a:t>
              </a:r>
              <a:r>
                <a:rPr lang="en-US" altLang="en-US" sz="2000">
                  <a:latin typeface="Times New Roman" pitchFamily="18" charset="0"/>
                </a:rPr>
                <a:t/>
              </a:r>
              <a:br>
                <a:rPr lang="en-US" altLang="en-US" sz="2000">
                  <a:latin typeface="Times New Roman" pitchFamily="18" charset="0"/>
                </a:rPr>
              </a:br>
              <a:r>
                <a:rPr lang="en-US" altLang="en-US" sz="2000">
                  <a:latin typeface="Times New Roman" pitchFamily="18" charset="0"/>
                </a:rPr>
                <a:t>	2.1.	</a:t>
              </a:r>
              <a:r>
                <a:rPr lang="en-US" altLang="en-US" sz="2000">
                  <a:solidFill>
                    <a:srgbClr val="FF0000"/>
                  </a:solidFill>
                  <a:latin typeface="Times New Roman" pitchFamily="18" charset="0"/>
                </a:rPr>
                <a:t>Set </a:t>
              </a:r>
              <a:r>
                <a:rPr lang="en-US" altLang="en-US" sz="2000" i="1">
                  <a:solidFill>
                    <a:srgbClr val="FF0000"/>
                  </a:solidFill>
                  <a:latin typeface="Times New Roman" pitchFamily="18" charset="0"/>
                </a:rPr>
                <a:t>first</a:t>
              </a:r>
              <a:r>
                <a:rPr lang="en-US" altLang="en-US" sz="2000">
                  <a:solidFill>
                    <a:srgbClr val="FF0000"/>
                  </a:solidFill>
                  <a:latin typeface="Times New Roman" pitchFamily="18" charset="0"/>
                </a:rPr>
                <a:t> to </a:t>
              </a:r>
              <a:r>
                <a:rPr lang="en-US" altLang="en-US" sz="2000" i="1">
                  <a:solidFill>
                    <a:srgbClr val="FF0000"/>
                  </a:solidFill>
                  <a:latin typeface="Times New Roman" pitchFamily="18" charset="0"/>
                </a:rPr>
                <a:t>succ</a:t>
              </a:r>
              <a:r>
                <a:rPr lang="en-US" altLang="en-US" sz="2000">
                  <a:solidFill>
                    <a:srgbClr val="FF0000"/>
                  </a:solidFill>
                  <a:latin typeface="Times New Roman" pitchFamily="18" charset="0"/>
                </a:rPr>
                <a:t>.</a:t>
              </a:r>
              <a:r>
                <a:rPr lang="en-US" altLang="en-US" sz="2000">
                  <a:latin typeface="Times New Roman" pitchFamily="18" charset="0"/>
                </a:rPr>
                <a:t/>
              </a:r>
              <a:br>
                <a:rPr lang="en-US" altLang="en-US" sz="2000">
                  <a:latin typeface="Times New Roman" pitchFamily="18" charset="0"/>
                </a:rPr>
              </a:br>
              <a:r>
                <a:rPr lang="en-US" altLang="en-US" sz="2000">
                  <a:latin typeface="Times New Roman" pitchFamily="18" charset="0"/>
                </a:rPr>
                <a:t>3.	Else:</a:t>
              </a:r>
              <a:br>
                <a:rPr lang="en-US" altLang="en-US" sz="2000">
                  <a:latin typeface="Times New Roman" pitchFamily="18" charset="0"/>
                </a:rPr>
              </a:br>
              <a:r>
                <a:rPr lang="en-US" altLang="en-US" sz="2000">
                  <a:latin typeface="Times New Roman" pitchFamily="18" charset="0"/>
                </a:rPr>
                <a:t>	3.1.	Let </a:t>
              </a:r>
              <a:r>
                <a:rPr lang="en-US" altLang="en-US" sz="2000" i="1">
                  <a:latin typeface="Times New Roman" pitchFamily="18" charset="0"/>
                </a:rPr>
                <a:t>pred</a:t>
              </a:r>
              <a:r>
                <a:rPr lang="en-US" altLang="en-US" sz="2000">
                  <a:latin typeface="Times New Roman" pitchFamily="18" charset="0"/>
                </a:rPr>
                <a:t> be </a:t>
              </a:r>
              <a:r>
                <a:rPr lang="en-US" altLang="en-US" sz="2000" i="1">
                  <a:latin typeface="Times New Roman" pitchFamily="18" charset="0"/>
                </a:rPr>
                <a:t>del</a:t>
              </a:r>
              <a:r>
                <a:rPr lang="en-US" altLang="en-US" sz="2000">
                  <a:latin typeface="Times New Roman" pitchFamily="18" charset="0"/>
                </a:rPr>
                <a:t>’s predecessor.</a:t>
              </a:r>
              <a:br>
                <a:rPr lang="en-US" altLang="en-US" sz="2000">
                  <a:latin typeface="Times New Roman" pitchFamily="18" charset="0"/>
                </a:rPr>
              </a:br>
              <a:r>
                <a:rPr lang="en-US" altLang="en-US" sz="2000">
                  <a:latin typeface="Times New Roman" pitchFamily="18" charset="0"/>
                </a:rPr>
                <a:t>	3.2.	Set </a:t>
              </a:r>
              <a:r>
                <a:rPr lang="en-US" altLang="en-US" sz="2000" i="1">
                  <a:latin typeface="Times New Roman" pitchFamily="18" charset="0"/>
                </a:rPr>
                <a:t>pred</a:t>
              </a:r>
              <a:r>
                <a:rPr lang="en-US" altLang="en-US" sz="2000">
                  <a:latin typeface="Times New Roman" pitchFamily="18" charset="0"/>
                </a:rPr>
                <a:t>’s successor to </a:t>
              </a:r>
              <a:r>
                <a:rPr lang="en-US" altLang="en-US" sz="2000" i="1">
                  <a:latin typeface="Times New Roman" pitchFamily="18" charset="0"/>
                </a:rPr>
                <a:t>succ</a:t>
              </a:r>
              <a:r>
                <a:rPr lang="en-US" altLang="en-US" sz="2000">
                  <a:latin typeface="Times New Roman" pitchFamily="18" charset="0"/>
                </a:rPr>
                <a:t>.</a:t>
              </a:r>
              <a:br>
                <a:rPr lang="en-US" altLang="en-US" sz="2000">
                  <a:latin typeface="Times New Roman" pitchFamily="18" charset="0"/>
                </a:rPr>
              </a:br>
              <a:r>
                <a:rPr lang="en-US" altLang="en-US" sz="2000">
                  <a:latin typeface="Times New Roman" pitchFamily="18" charset="0"/>
                </a:rPr>
                <a:t>4.	Terminate.</a:t>
              </a:r>
              <a:endParaRPr lang="en-GB" altLang="en-US" sz="2000">
                <a:latin typeface="Times New Roman" pitchFamily="18" charset="0"/>
              </a:endParaRPr>
            </a:p>
          </p:txBody>
        </p:sp>
        <p:sp>
          <p:nvSpPr>
            <p:cNvPr id="18454" name="Rectangle 40"/>
            <p:cNvSpPr>
              <a:spLocks noChangeArrowheads="1"/>
            </p:cNvSpPr>
            <p:nvPr/>
          </p:nvSpPr>
          <p:spPr bwMode="auto">
            <a:xfrm>
              <a:off x="1823" y="3400"/>
              <a:ext cx="192" cy="19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18455" name="Text Box 41"/>
            <p:cNvSpPr txBox="1">
              <a:spLocks noChangeArrowheads="1"/>
            </p:cNvSpPr>
            <p:nvPr/>
          </p:nvSpPr>
          <p:spPr bwMode="auto">
            <a:xfrm>
              <a:off x="2447" y="3400"/>
              <a:ext cx="576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GB" altLang="en-US" sz="1800"/>
                <a:t>ant</a:t>
              </a:r>
            </a:p>
          </p:txBody>
        </p:sp>
        <p:sp>
          <p:nvSpPr>
            <p:cNvPr id="18456" name="Text Box 42"/>
            <p:cNvSpPr txBox="1">
              <a:spLocks noChangeArrowheads="1"/>
            </p:cNvSpPr>
            <p:nvPr/>
          </p:nvSpPr>
          <p:spPr bwMode="auto">
            <a:xfrm>
              <a:off x="3455" y="3400"/>
              <a:ext cx="576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GB" altLang="en-US" sz="1800"/>
                <a:t>bat</a:t>
              </a:r>
            </a:p>
          </p:txBody>
        </p:sp>
        <p:sp>
          <p:nvSpPr>
            <p:cNvPr id="18457" name="Text Box 43"/>
            <p:cNvSpPr txBox="1">
              <a:spLocks noChangeArrowheads="1"/>
            </p:cNvSpPr>
            <p:nvPr/>
          </p:nvSpPr>
          <p:spPr bwMode="auto">
            <a:xfrm>
              <a:off x="4463" y="3400"/>
              <a:ext cx="576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GB" altLang="en-US" sz="1800"/>
                <a:t>cat</a:t>
              </a:r>
            </a:p>
          </p:txBody>
        </p:sp>
        <p:sp>
          <p:nvSpPr>
            <p:cNvPr id="18458" name="Line 44"/>
            <p:cNvSpPr>
              <a:spLocks noChangeShapeType="1"/>
            </p:cNvSpPr>
            <p:nvPr/>
          </p:nvSpPr>
          <p:spPr bwMode="auto">
            <a:xfrm>
              <a:off x="2927" y="3496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8459" name="Line 45"/>
            <p:cNvSpPr>
              <a:spLocks noChangeShapeType="1"/>
            </p:cNvSpPr>
            <p:nvPr/>
          </p:nvSpPr>
          <p:spPr bwMode="auto">
            <a:xfrm>
              <a:off x="3935" y="3496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8460" name="Line 46"/>
            <p:cNvSpPr>
              <a:spLocks noChangeShapeType="1"/>
            </p:cNvSpPr>
            <p:nvPr/>
          </p:nvSpPr>
          <p:spPr bwMode="auto">
            <a:xfrm>
              <a:off x="4943" y="3496"/>
              <a:ext cx="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8461" name="Text Box 47"/>
            <p:cNvSpPr txBox="1">
              <a:spLocks noChangeArrowheads="1"/>
            </p:cNvSpPr>
            <p:nvPr/>
          </p:nvSpPr>
          <p:spPr bwMode="auto">
            <a:xfrm>
              <a:off x="1391" y="3400"/>
              <a:ext cx="38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>
                <a:buClrTx/>
                <a:buFontTx/>
                <a:buNone/>
              </a:pPr>
              <a:r>
                <a:rPr lang="en-GB" altLang="en-US" sz="2000" i="1">
                  <a:latin typeface="Times New Roman" pitchFamily="18" charset="0"/>
                </a:rPr>
                <a:t>first</a:t>
              </a:r>
            </a:p>
          </p:txBody>
        </p:sp>
        <p:sp>
          <p:nvSpPr>
            <p:cNvPr id="18462" name="Rectangle 48"/>
            <p:cNvSpPr>
              <a:spLocks noChangeArrowheads="1"/>
            </p:cNvSpPr>
            <p:nvPr/>
          </p:nvSpPr>
          <p:spPr bwMode="auto">
            <a:xfrm>
              <a:off x="1823" y="3688"/>
              <a:ext cx="192" cy="19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18463" name="Text Box 49"/>
            <p:cNvSpPr txBox="1">
              <a:spLocks noChangeArrowheads="1"/>
            </p:cNvSpPr>
            <p:nvPr/>
          </p:nvSpPr>
          <p:spPr bwMode="auto">
            <a:xfrm>
              <a:off x="1391" y="3688"/>
              <a:ext cx="38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>
                <a:buClrTx/>
                <a:buFontTx/>
                <a:buNone/>
              </a:pPr>
              <a:r>
                <a:rPr lang="en-GB" altLang="en-US" sz="2000" i="1">
                  <a:latin typeface="Times New Roman" pitchFamily="18" charset="0"/>
                </a:rPr>
                <a:t>del</a:t>
              </a:r>
            </a:p>
          </p:txBody>
        </p:sp>
        <p:sp>
          <p:nvSpPr>
            <p:cNvPr id="18464" name="Freeform 50"/>
            <p:cNvSpPr>
              <a:spLocks/>
            </p:cNvSpPr>
            <p:nvPr/>
          </p:nvSpPr>
          <p:spPr bwMode="auto">
            <a:xfrm>
              <a:off x="1919" y="3544"/>
              <a:ext cx="528" cy="240"/>
            </a:xfrm>
            <a:custGeom>
              <a:avLst/>
              <a:gdLst>
                <a:gd name="T0" fmla="*/ 0 w 528"/>
                <a:gd name="T1" fmla="*/ 240 h 240"/>
                <a:gd name="T2" fmla="*/ 240 w 528"/>
                <a:gd name="T3" fmla="*/ 240 h 240"/>
                <a:gd name="T4" fmla="*/ 528 w 528"/>
                <a:gd name="T5" fmla="*/ 0 h 240"/>
                <a:gd name="T6" fmla="*/ 0 60000 65536"/>
                <a:gd name="T7" fmla="*/ 0 60000 65536"/>
                <a:gd name="T8" fmla="*/ 0 60000 65536"/>
                <a:gd name="T9" fmla="*/ 0 w 528"/>
                <a:gd name="T10" fmla="*/ 0 h 240"/>
                <a:gd name="T11" fmla="*/ 528 w 528"/>
                <a:gd name="T12" fmla="*/ 240 h 2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28" h="240">
                  <a:moveTo>
                    <a:pt x="0" y="240"/>
                  </a:moveTo>
                  <a:lnTo>
                    <a:pt x="240" y="240"/>
                  </a:lnTo>
                  <a:lnTo>
                    <a:pt x="528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8465" name="Rectangle 51"/>
            <p:cNvSpPr>
              <a:spLocks noChangeArrowheads="1"/>
            </p:cNvSpPr>
            <p:nvPr/>
          </p:nvSpPr>
          <p:spPr bwMode="auto">
            <a:xfrm>
              <a:off x="2831" y="3688"/>
              <a:ext cx="192" cy="19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18466" name="Text Box 52"/>
            <p:cNvSpPr txBox="1">
              <a:spLocks noChangeArrowheads="1"/>
            </p:cNvSpPr>
            <p:nvPr/>
          </p:nvSpPr>
          <p:spPr bwMode="auto">
            <a:xfrm>
              <a:off x="2399" y="3688"/>
              <a:ext cx="38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>
                <a:buClrTx/>
                <a:buFontTx/>
                <a:buNone/>
              </a:pPr>
              <a:r>
                <a:rPr lang="en-GB" altLang="en-US" sz="2000" i="1">
                  <a:latin typeface="Times New Roman" pitchFamily="18" charset="0"/>
                </a:rPr>
                <a:t>succ</a:t>
              </a:r>
            </a:p>
          </p:txBody>
        </p:sp>
        <p:sp>
          <p:nvSpPr>
            <p:cNvPr id="18467" name="Freeform 53"/>
            <p:cNvSpPr>
              <a:spLocks/>
            </p:cNvSpPr>
            <p:nvPr/>
          </p:nvSpPr>
          <p:spPr bwMode="auto">
            <a:xfrm>
              <a:off x="2927" y="3544"/>
              <a:ext cx="528" cy="240"/>
            </a:xfrm>
            <a:custGeom>
              <a:avLst/>
              <a:gdLst>
                <a:gd name="T0" fmla="*/ 0 w 528"/>
                <a:gd name="T1" fmla="*/ 240 h 240"/>
                <a:gd name="T2" fmla="*/ 240 w 528"/>
                <a:gd name="T3" fmla="*/ 240 h 240"/>
                <a:gd name="T4" fmla="*/ 528 w 528"/>
                <a:gd name="T5" fmla="*/ 0 h 240"/>
                <a:gd name="T6" fmla="*/ 0 60000 65536"/>
                <a:gd name="T7" fmla="*/ 0 60000 65536"/>
                <a:gd name="T8" fmla="*/ 0 60000 65536"/>
                <a:gd name="T9" fmla="*/ 0 w 528"/>
                <a:gd name="T10" fmla="*/ 0 h 240"/>
                <a:gd name="T11" fmla="*/ 528 w 528"/>
                <a:gd name="T12" fmla="*/ 240 h 2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28" h="240">
                  <a:moveTo>
                    <a:pt x="0" y="240"/>
                  </a:moveTo>
                  <a:lnTo>
                    <a:pt x="240" y="240"/>
                  </a:lnTo>
                  <a:lnTo>
                    <a:pt x="528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8468" name="Freeform 54"/>
            <p:cNvSpPr>
              <a:spLocks/>
            </p:cNvSpPr>
            <p:nvPr/>
          </p:nvSpPr>
          <p:spPr bwMode="auto">
            <a:xfrm>
              <a:off x="1919" y="3304"/>
              <a:ext cx="1536" cy="192"/>
            </a:xfrm>
            <a:custGeom>
              <a:avLst/>
              <a:gdLst>
                <a:gd name="T0" fmla="*/ 0 w 1536"/>
                <a:gd name="T1" fmla="*/ 192 h 192"/>
                <a:gd name="T2" fmla="*/ 528 w 1536"/>
                <a:gd name="T3" fmla="*/ 0 h 192"/>
                <a:gd name="T4" fmla="*/ 1104 w 1536"/>
                <a:gd name="T5" fmla="*/ 0 h 192"/>
                <a:gd name="T6" fmla="*/ 1536 w 1536"/>
                <a:gd name="T7" fmla="*/ 144 h 19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36"/>
                <a:gd name="T13" fmla="*/ 0 h 192"/>
                <a:gd name="T14" fmla="*/ 1536 w 1536"/>
                <a:gd name="T15" fmla="*/ 192 h 19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36" h="192">
                  <a:moveTo>
                    <a:pt x="0" y="192"/>
                  </a:moveTo>
                  <a:lnTo>
                    <a:pt x="528" y="0"/>
                  </a:lnTo>
                  <a:lnTo>
                    <a:pt x="1104" y="0"/>
                  </a:lnTo>
                  <a:lnTo>
                    <a:pt x="1536" y="144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5" name="Group 68"/>
          <p:cNvGrpSpPr>
            <a:grpSpLocks/>
          </p:cNvGrpSpPr>
          <p:nvPr/>
        </p:nvGrpSpPr>
        <p:grpSpPr bwMode="auto">
          <a:xfrm>
            <a:off x="457200" y="2131993"/>
            <a:ext cx="6400800" cy="3810000"/>
            <a:chOff x="1247" y="1665"/>
            <a:chExt cx="4032" cy="2400"/>
          </a:xfrm>
        </p:grpSpPr>
        <p:sp>
          <p:nvSpPr>
            <p:cNvPr id="18440" name="Rectangle 56"/>
            <p:cNvSpPr>
              <a:spLocks noChangeArrowheads="1"/>
            </p:cNvSpPr>
            <p:nvPr/>
          </p:nvSpPr>
          <p:spPr bwMode="auto">
            <a:xfrm>
              <a:off x="1247" y="1665"/>
              <a:ext cx="4032" cy="24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18441" name="Rectangle 57"/>
            <p:cNvSpPr>
              <a:spLocks noChangeArrowheads="1"/>
            </p:cNvSpPr>
            <p:nvPr/>
          </p:nvSpPr>
          <p:spPr bwMode="auto">
            <a:xfrm>
              <a:off x="1295" y="1713"/>
              <a:ext cx="3936" cy="15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tabLst>
                  <a:tab pos="381000" algn="l"/>
                  <a:tab pos="952500" algn="l"/>
                </a:tabLst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tabLst>
                  <a:tab pos="381000" algn="l"/>
                  <a:tab pos="952500" algn="l"/>
                </a:tabLst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tabLst>
                  <a:tab pos="381000" algn="l"/>
                  <a:tab pos="9525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tabLst>
                  <a:tab pos="381000" algn="l"/>
                  <a:tab pos="952500" algn="l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tabLst>
                  <a:tab pos="381000" algn="l"/>
                  <a:tab pos="952500" algn="l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tabLst>
                  <a:tab pos="381000" algn="l"/>
                  <a:tab pos="952500" algn="l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tabLst>
                  <a:tab pos="381000" algn="l"/>
                  <a:tab pos="952500" algn="l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tabLst>
                  <a:tab pos="381000" algn="l"/>
                  <a:tab pos="952500" algn="l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tabLst>
                  <a:tab pos="381000" algn="l"/>
                  <a:tab pos="952500" algn="l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ts val="1800"/>
                </a:spcBef>
                <a:buClrTx/>
                <a:buFontTx/>
                <a:buNone/>
              </a:pPr>
              <a:r>
                <a:rPr lang="en-US" altLang="en-US" sz="2000" dirty="0">
                  <a:latin typeface="Times New Roman" pitchFamily="18" charset="0"/>
                </a:rPr>
                <a:t>To delete node </a:t>
              </a:r>
              <a:r>
                <a:rPr lang="en-US" altLang="en-US" sz="2000" i="1" dirty="0">
                  <a:latin typeface="Times New Roman" pitchFamily="18" charset="0"/>
                </a:rPr>
                <a:t>del</a:t>
              </a:r>
              <a:r>
                <a:rPr lang="en-US" altLang="en-US" sz="2000" dirty="0">
                  <a:latin typeface="Times New Roman" pitchFamily="18" charset="0"/>
                </a:rPr>
                <a:t> from the SLL headed by </a:t>
              </a:r>
              <a:r>
                <a:rPr lang="en-US" altLang="en-US" sz="2000" i="1" dirty="0">
                  <a:latin typeface="Times New Roman" pitchFamily="18" charset="0"/>
                </a:rPr>
                <a:t>first</a:t>
              </a:r>
              <a:r>
                <a:rPr lang="en-US" altLang="en-US" sz="2000" dirty="0">
                  <a:latin typeface="Times New Roman" pitchFamily="18" charset="0"/>
                </a:rPr>
                <a:t>:</a:t>
              </a:r>
              <a:br>
                <a:rPr lang="en-US" altLang="en-US" sz="2000" dirty="0">
                  <a:latin typeface="Times New Roman" pitchFamily="18" charset="0"/>
                </a:rPr>
              </a:br>
              <a:r>
                <a:rPr lang="en-US" altLang="en-US" sz="2000" dirty="0">
                  <a:latin typeface="Times New Roman" pitchFamily="18" charset="0"/>
                </a:rPr>
                <a:t>1.	Let </a:t>
              </a:r>
              <a:r>
                <a:rPr lang="en-US" altLang="en-US" sz="2000" i="1" dirty="0" smtClean="0">
                  <a:latin typeface="Times New Roman" pitchFamily="18" charset="0"/>
                </a:rPr>
                <a:t>next</a:t>
              </a:r>
              <a:r>
                <a:rPr lang="en-US" altLang="en-US" sz="2000" dirty="0" smtClean="0">
                  <a:latin typeface="Times New Roman" pitchFamily="18" charset="0"/>
                </a:rPr>
                <a:t> </a:t>
              </a:r>
              <a:r>
                <a:rPr lang="en-US" altLang="en-US" sz="2000" dirty="0">
                  <a:latin typeface="Times New Roman" pitchFamily="18" charset="0"/>
                </a:rPr>
                <a:t>be </a:t>
              </a:r>
              <a:r>
                <a:rPr lang="en-US" altLang="en-US" sz="2000" i="1" dirty="0" err="1">
                  <a:latin typeface="Times New Roman" pitchFamily="18" charset="0"/>
                </a:rPr>
                <a:t>del</a:t>
              </a:r>
              <a:r>
                <a:rPr lang="en-US" altLang="en-US" sz="2000" dirty="0" err="1">
                  <a:latin typeface="Times New Roman" pitchFamily="18" charset="0"/>
                </a:rPr>
                <a:t>’s</a:t>
              </a:r>
              <a:r>
                <a:rPr lang="en-US" altLang="en-US" sz="2000" dirty="0">
                  <a:latin typeface="Times New Roman" pitchFamily="18" charset="0"/>
                </a:rPr>
                <a:t>  </a:t>
              </a:r>
              <a:r>
                <a:rPr lang="en-US" altLang="en-US" sz="2000" dirty="0" smtClean="0">
                  <a:latin typeface="Times New Roman" pitchFamily="18" charset="0"/>
                </a:rPr>
                <a:t>next node.</a:t>
              </a:r>
              <a:r>
                <a:rPr lang="en-US" altLang="en-US" sz="2000" dirty="0">
                  <a:latin typeface="Times New Roman" pitchFamily="18" charset="0"/>
                </a:rPr>
                <a:t/>
              </a:r>
              <a:br>
                <a:rPr lang="en-US" altLang="en-US" sz="2000" dirty="0">
                  <a:latin typeface="Times New Roman" pitchFamily="18" charset="0"/>
                </a:rPr>
              </a:br>
              <a:r>
                <a:rPr lang="en-US" altLang="en-US" sz="2000" dirty="0">
                  <a:latin typeface="Times New Roman" pitchFamily="18" charset="0"/>
                </a:rPr>
                <a:t>2.	If </a:t>
              </a:r>
              <a:r>
                <a:rPr lang="en-US" altLang="en-US" sz="2000" i="1" dirty="0">
                  <a:latin typeface="Times New Roman" pitchFamily="18" charset="0"/>
                </a:rPr>
                <a:t>del</a:t>
              </a:r>
              <a:r>
                <a:rPr lang="en-US" altLang="en-US" sz="2000" dirty="0">
                  <a:latin typeface="Times New Roman" pitchFamily="18" charset="0"/>
                </a:rPr>
                <a:t> = </a:t>
              </a:r>
              <a:r>
                <a:rPr lang="en-US" altLang="en-US" sz="2000" i="1" dirty="0">
                  <a:latin typeface="Times New Roman" pitchFamily="18" charset="0"/>
                </a:rPr>
                <a:t>first</a:t>
              </a:r>
              <a:r>
                <a:rPr lang="en-US" altLang="en-US" sz="2000" dirty="0">
                  <a:latin typeface="Times New Roman" pitchFamily="18" charset="0"/>
                </a:rPr>
                <a:t>:</a:t>
              </a:r>
              <a:br>
                <a:rPr lang="en-US" altLang="en-US" sz="2000" dirty="0">
                  <a:latin typeface="Times New Roman" pitchFamily="18" charset="0"/>
                </a:rPr>
              </a:br>
              <a:r>
                <a:rPr lang="en-US" altLang="en-US" sz="2000" dirty="0">
                  <a:latin typeface="Times New Roman" pitchFamily="18" charset="0"/>
                </a:rPr>
                <a:t>	2.1.	Set </a:t>
              </a:r>
              <a:r>
                <a:rPr lang="en-US" altLang="en-US" sz="2000" i="1" dirty="0">
                  <a:latin typeface="Times New Roman" pitchFamily="18" charset="0"/>
                </a:rPr>
                <a:t>first</a:t>
              </a:r>
              <a:r>
                <a:rPr lang="en-US" altLang="en-US" sz="2000" dirty="0">
                  <a:latin typeface="Times New Roman" pitchFamily="18" charset="0"/>
                </a:rPr>
                <a:t> to </a:t>
              </a:r>
              <a:r>
                <a:rPr lang="en-US" altLang="en-US" sz="2000" i="1" dirty="0" smtClean="0">
                  <a:latin typeface="Times New Roman" pitchFamily="18" charset="0"/>
                </a:rPr>
                <a:t>next</a:t>
              </a:r>
              <a:r>
                <a:rPr lang="en-US" altLang="en-US" sz="2000" dirty="0" smtClean="0">
                  <a:latin typeface="Times New Roman" pitchFamily="18" charset="0"/>
                </a:rPr>
                <a:t>.</a:t>
              </a:r>
              <a:r>
                <a:rPr lang="en-US" altLang="en-US" sz="2000" dirty="0">
                  <a:latin typeface="Times New Roman" pitchFamily="18" charset="0"/>
                </a:rPr>
                <a:t/>
              </a:r>
              <a:br>
                <a:rPr lang="en-US" altLang="en-US" sz="2000" dirty="0">
                  <a:latin typeface="Times New Roman" pitchFamily="18" charset="0"/>
                </a:rPr>
              </a:br>
              <a:r>
                <a:rPr lang="en-US" altLang="en-US" sz="2000" dirty="0">
                  <a:latin typeface="Times New Roman" pitchFamily="18" charset="0"/>
                </a:rPr>
                <a:t>3.	Else:</a:t>
              </a:r>
              <a:br>
                <a:rPr lang="en-US" altLang="en-US" sz="2000" dirty="0">
                  <a:latin typeface="Times New Roman" pitchFamily="18" charset="0"/>
                </a:rPr>
              </a:br>
              <a:r>
                <a:rPr lang="en-US" altLang="en-US" sz="2000" dirty="0">
                  <a:latin typeface="Times New Roman" pitchFamily="18" charset="0"/>
                </a:rPr>
                <a:t>	3.1.	Let </a:t>
              </a:r>
              <a:r>
                <a:rPr lang="en-US" altLang="en-US" sz="2000" i="1" dirty="0" err="1">
                  <a:latin typeface="Times New Roman" pitchFamily="18" charset="0"/>
                </a:rPr>
                <a:t>pred</a:t>
              </a:r>
              <a:r>
                <a:rPr lang="en-US" altLang="en-US" sz="2000" dirty="0">
                  <a:latin typeface="Times New Roman" pitchFamily="18" charset="0"/>
                </a:rPr>
                <a:t> be </a:t>
              </a:r>
              <a:r>
                <a:rPr lang="en-US" altLang="en-US" sz="2000" i="1" dirty="0" err="1">
                  <a:latin typeface="Times New Roman" pitchFamily="18" charset="0"/>
                </a:rPr>
                <a:t>del</a:t>
              </a:r>
              <a:r>
                <a:rPr lang="en-US" altLang="en-US" sz="2000" dirty="0" err="1">
                  <a:latin typeface="Times New Roman" pitchFamily="18" charset="0"/>
                </a:rPr>
                <a:t>’s</a:t>
              </a:r>
              <a:r>
                <a:rPr lang="en-US" altLang="en-US" sz="2000" dirty="0">
                  <a:latin typeface="Times New Roman" pitchFamily="18" charset="0"/>
                </a:rPr>
                <a:t> predecessor.</a:t>
              </a:r>
              <a:br>
                <a:rPr lang="en-US" altLang="en-US" sz="2000" dirty="0">
                  <a:latin typeface="Times New Roman" pitchFamily="18" charset="0"/>
                </a:rPr>
              </a:br>
              <a:r>
                <a:rPr lang="en-US" altLang="en-US" sz="2000" dirty="0">
                  <a:latin typeface="Times New Roman" pitchFamily="18" charset="0"/>
                </a:rPr>
                <a:t>	3.2.	Set </a:t>
              </a:r>
              <a:r>
                <a:rPr lang="en-US" altLang="en-US" sz="2000" i="1" dirty="0" err="1">
                  <a:latin typeface="Times New Roman" pitchFamily="18" charset="0"/>
                </a:rPr>
                <a:t>pred</a:t>
              </a:r>
              <a:r>
                <a:rPr lang="en-US" altLang="en-US" sz="2000" dirty="0" err="1">
                  <a:latin typeface="Times New Roman" pitchFamily="18" charset="0"/>
                </a:rPr>
                <a:t>’s</a:t>
              </a:r>
              <a:r>
                <a:rPr lang="en-US" altLang="en-US" sz="2000" dirty="0">
                  <a:latin typeface="Times New Roman" pitchFamily="18" charset="0"/>
                </a:rPr>
                <a:t> </a:t>
              </a:r>
              <a:r>
                <a:rPr lang="en-US" altLang="en-US" sz="2000" dirty="0" smtClean="0">
                  <a:latin typeface="Times New Roman" pitchFamily="18" charset="0"/>
                </a:rPr>
                <a:t>next </a:t>
              </a:r>
              <a:r>
                <a:rPr lang="en-US" altLang="en-US" sz="2000" dirty="0">
                  <a:latin typeface="Times New Roman" pitchFamily="18" charset="0"/>
                </a:rPr>
                <a:t>to </a:t>
              </a:r>
              <a:r>
                <a:rPr lang="en-US" altLang="en-US" sz="2000" i="1" dirty="0" smtClean="0">
                  <a:latin typeface="Times New Roman" pitchFamily="18" charset="0"/>
                </a:rPr>
                <a:t>next</a:t>
              </a:r>
              <a:r>
                <a:rPr lang="en-US" altLang="en-US" sz="2000" dirty="0" smtClean="0">
                  <a:latin typeface="Times New Roman" pitchFamily="18" charset="0"/>
                </a:rPr>
                <a:t>.</a:t>
              </a:r>
              <a:r>
                <a:rPr lang="en-US" altLang="en-US" sz="2000" dirty="0">
                  <a:latin typeface="Times New Roman" pitchFamily="18" charset="0"/>
                </a:rPr>
                <a:t/>
              </a:r>
              <a:br>
                <a:rPr lang="en-US" altLang="en-US" sz="2000" dirty="0">
                  <a:latin typeface="Times New Roman" pitchFamily="18" charset="0"/>
                </a:rPr>
              </a:br>
              <a:r>
                <a:rPr lang="en-US" altLang="en-US" sz="2000" dirty="0">
                  <a:latin typeface="Times New Roman" pitchFamily="18" charset="0"/>
                </a:rPr>
                <a:t>4.	</a:t>
              </a:r>
              <a:r>
                <a:rPr lang="en-US" altLang="en-US" sz="2000" dirty="0">
                  <a:solidFill>
                    <a:srgbClr val="FF0000"/>
                  </a:solidFill>
                  <a:latin typeface="Times New Roman" pitchFamily="18" charset="0"/>
                </a:rPr>
                <a:t>Terminate.</a:t>
              </a:r>
              <a:endParaRPr lang="en-GB" altLang="en-US" sz="2000" dirty="0">
                <a:solidFill>
                  <a:srgbClr val="FF0000"/>
                </a:solidFill>
                <a:latin typeface="Times New Roman" pitchFamily="18" charset="0"/>
              </a:endParaRPr>
            </a:p>
          </p:txBody>
        </p:sp>
        <p:sp>
          <p:nvSpPr>
            <p:cNvPr id="18442" name="Rectangle 58"/>
            <p:cNvSpPr>
              <a:spLocks noChangeArrowheads="1"/>
            </p:cNvSpPr>
            <p:nvPr/>
          </p:nvSpPr>
          <p:spPr bwMode="auto">
            <a:xfrm>
              <a:off x="1823" y="3489"/>
              <a:ext cx="192" cy="19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18443" name="Text Box 59"/>
            <p:cNvSpPr txBox="1">
              <a:spLocks noChangeArrowheads="1"/>
            </p:cNvSpPr>
            <p:nvPr/>
          </p:nvSpPr>
          <p:spPr bwMode="auto">
            <a:xfrm>
              <a:off x="2447" y="3489"/>
              <a:ext cx="576" cy="17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GB" altLang="en-US" sz="1800"/>
                <a:t>ant</a:t>
              </a:r>
            </a:p>
          </p:txBody>
        </p:sp>
        <p:sp>
          <p:nvSpPr>
            <p:cNvPr id="18444" name="Text Box 60"/>
            <p:cNvSpPr txBox="1">
              <a:spLocks noChangeArrowheads="1"/>
            </p:cNvSpPr>
            <p:nvPr/>
          </p:nvSpPr>
          <p:spPr bwMode="auto">
            <a:xfrm>
              <a:off x="3455" y="3489"/>
              <a:ext cx="576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GB" altLang="en-US" sz="1800"/>
                <a:t>bat</a:t>
              </a:r>
            </a:p>
          </p:txBody>
        </p:sp>
        <p:sp>
          <p:nvSpPr>
            <p:cNvPr id="18445" name="Text Box 61"/>
            <p:cNvSpPr txBox="1">
              <a:spLocks noChangeArrowheads="1"/>
            </p:cNvSpPr>
            <p:nvPr/>
          </p:nvSpPr>
          <p:spPr bwMode="auto">
            <a:xfrm>
              <a:off x="4463" y="3489"/>
              <a:ext cx="576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GB" altLang="en-US" sz="1800"/>
                <a:t>cat</a:t>
              </a:r>
            </a:p>
          </p:txBody>
        </p:sp>
        <p:sp>
          <p:nvSpPr>
            <p:cNvPr id="18446" name="Line 62"/>
            <p:cNvSpPr>
              <a:spLocks noChangeShapeType="1"/>
            </p:cNvSpPr>
            <p:nvPr/>
          </p:nvSpPr>
          <p:spPr bwMode="auto">
            <a:xfrm>
              <a:off x="2927" y="3585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8447" name="Line 63"/>
            <p:cNvSpPr>
              <a:spLocks noChangeShapeType="1"/>
            </p:cNvSpPr>
            <p:nvPr/>
          </p:nvSpPr>
          <p:spPr bwMode="auto">
            <a:xfrm>
              <a:off x="3935" y="3585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8448" name="Line 64"/>
            <p:cNvSpPr>
              <a:spLocks noChangeShapeType="1"/>
            </p:cNvSpPr>
            <p:nvPr/>
          </p:nvSpPr>
          <p:spPr bwMode="auto">
            <a:xfrm>
              <a:off x="4943" y="3585"/>
              <a:ext cx="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8449" name="Text Box 65"/>
            <p:cNvSpPr txBox="1">
              <a:spLocks noChangeArrowheads="1"/>
            </p:cNvSpPr>
            <p:nvPr/>
          </p:nvSpPr>
          <p:spPr bwMode="auto">
            <a:xfrm>
              <a:off x="1391" y="3489"/>
              <a:ext cx="38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>
                <a:buClrTx/>
                <a:buFontTx/>
                <a:buNone/>
              </a:pPr>
              <a:r>
                <a:rPr lang="en-GB" altLang="en-US" sz="2000" i="1">
                  <a:latin typeface="Times New Roman" pitchFamily="18" charset="0"/>
                </a:rPr>
                <a:t>first</a:t>
              </a:r>
            </a:p>
          </p:txBody>
        </p:sp>
        <p:sp>
          <p:nvSpPr>
            <p:cNvPr id="18450" name="Freeform 66"/>
            <p:cNvSpPr>
              <a:spLocks/>
            </p:cNvSpPr>
            <p:nvPr/>
          </p:nvSpPr>
          <p:spPr bwMode="auto">
            <a:xfrm>
              <a:off x="1919" y="3393"/>
              <a:ext cx="1536" cy="192"/>
            </a:xfrm>
            <a:custGeom>
              <a:avLst/>
              <a:gdLst>
                <a:gd name="T0" fmla="*/ 0 w 1536"/>
                <a:gd name="T1" fmla="*/ 192 h 192"/>
                <a:gd name="T2" fmla="*/ 528 w 1536"/>
                <a:gd name="T3" fmla="*/ 0 h 192"/>
                <a:gd name="T4" fmla="*/ 1104 w 1536"/>
                <a:gd name="T5" fmla="*/ 0 h 192"/>
                <a:gd name="T6" fmla="*/ 1536 w 1536"/>
                <a:gd name="T7" fmla="*/ 144 h 19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36"/>
                <a:gd name="T13" fmla="*/ 0 h 192"/>
                <a:gd name="T14" fmla="*/ 1536 w 1536"/>
                <a:gd name="T15" fmla="*/ 192 h 19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36" h="192">
                  <a:moveTo>
                    <a:pt x="0" y="192"/>
                  </a:moveTo>
                  <a:lnTo>
                    <a:pt x="528" y="0"/>
                  </a:lnTo>
                  <a:lnTo>
                    <a:pt x="1104" y="0"/>
                  </a:lnTo>
                  <a:lnTo>
                    <a:pt x="1536" y="144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8451" name="AutoShape 67"/>
            <p:cNvSpPr>
              <a:spLocks/>
            </p:cNvSpPr>
            <p:nvPr/>
          </p:nvSpPr>
          <p:spPr bwMode="auto">
            <a:xfrm>
              <a:off x="2956" y="3770"/>
              <a:ext cx="536" cy="163"/>
            </a:xfrm>
            <a:prstGeom prst="callout1">
              <a:avLst>
                <a:gd name="adj1" fmla="val 44171"/>
                <a:gd name="adj2" fmla="val -8954"/>
                <a:gd name="adj3" fmla="val -49694"/>
                <a:gd name="adj4" fmla="val -33023"/>
              </a:avLst>
            </a:prstGeom>
            <a:noFill/>
            <a:ln w="9525">
              <a:solidFill>
                <a:schemeClr val="accent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lnSpc>
                  <a:spcPts val="18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800" dirty="0">
                  <a:solidFill>
                    <a:schemeClr val="accent1">
                      <a:lumMod val="75000"/>
                    </a:schemeClr>
                  </a:solidFill>
                </a:rPr>
                <a:t>garbage</a:t>
              </a:r>
              <a:endParaRPr lang="en-GB" altLang="en-US" sz="1800" dirty="0">
                <a:solidFill>
                  <a:schemeClr val="accent1">
                    <a:lumMod val="75000"/>
                  </a:schemeClr>
                </a:solidFill>
                <a:cs typeface="Times New Roman" pitchFamily="18" charset="0"/>
              </a:endParaRPr>
            </a:p>
          </p:txBody>
        </p:sp>
      </p:grpSp>
      <p:sp>
        <p:nvSpPr>
          <p:cNvPr id="184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 smtClean="0"/>
              <a:t>SLL deletion </a:t>
            </a:r>
            <a:r>
              <a:rPr lang="en-US" altLang="en-US" sz="3200" i="1" dirty="0" smtClean="0"/>
              <a:t>(2)</a:t>
            </a:r>
            <a:endParaRPr lang="en-GB" altLang="en-US" sz="3200" dirty="0" smtClean="0"/>
          </a:p>
        </p:txBody>
      </p:sp>
      <p:sp>
        <p:nvSpPr>
          <p:cNvPr id="18439" name="Rectangle 3"/>
          <p:cNvSpPr>
            <a:spLocks noGrp="1" noChangeArrowheads="1"/>
          </p:cNvSpPr>
          <p:nvPr>
            <p:ph idx="1"/>
          </p:nvPr>
        </p:nvSpPr>
        <p:spPr>
          <a:xfrm>
            <a:off x="303213" y="1371600"/>
            <a:ext cx="7620000" cy="4800600"/>
          </a:xfrm>
          <a:noFill/>
        </p:spPr>
        <p:txBody>
          <a:bodyPr/>
          <a:lstStyle/>
          <a:p>
            <a:pPr eaLnBrk="1" hangingPunct="1"/>
            <a:r>
              <a:rPr lang="en-US" altLang="en-US" dirty="0" smtClean="0"/>
              <a:t>Animation (deleting the first node):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104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6"/>
          <p:cNvGrpSpPr>
            <a:grpSpLocks/>
          </p:cNvGrpSpPr>
          <p:nvPr/>
        </p:nvGrpSpPr>
        <p:grpSpPr bwMode="auto">
          <a:xfrm>
            <a:off x="561934" y="2205038"/>
            <a:ext cx="7391400" cy="3810000"/>
            <a:chOff x="1036" y="1389"/>
            <a:chExt cx="4656" cy="2400"/>
          </a:xfrm>
        </p:grpSpPr>
        <p:sp>
          <p:nvSpPr>
            <p:cNvPr id="19542" name="Rectangle 5"/>
            <p:cNvSpPr>
              <a:spLocks noChangeArrowheads="1"/>
            </p:cNvSpPr>
            <p:nvPr/>
          </p:nvSpPr>
          <p:spPr bwMode="auto">
            <a:xfrm>
              <a:off x="1036" y="1389"/>
              <a:ext cx="4656" cy="24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19543" name="Rectangle 6"/>
            <p:cNvSpPr>
              <a:spLocks noChangeArrowheads="1"/>
            </p:cNvSpPr>
            <p:nvPr/>
          </p:nvSpPr>
          <p:spPr bwMode="auto">
            <a:xfrm>
              <a:off x="1084" y="1437"/>
              <a:ext cx="3936" cy="15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tabLst>
                  <a:tab pos="381000" algn="l"/>
                  <a:tab pos="952500" algn="l"/>
                </a:tabLst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tabLst>
                  <a:tab pos="381000" algn="l"/>
                  <a:tab pos="952500" algn="l"/>
                </a:tabLst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tabLst>
                  <a:tab pos="381000" algn="l"/>
                  <a:tab pos="9525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tabLst>
                  <a:tab pos="381000" algn="l"/>
                  <a:tab pos="952500" algn="l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tabLst>
                  <a:tab pos="381000" algn="l"/>
                  <a:tab pos="952500" algn="l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tabLst>
                  <a:tab pos="381000" algn="l"/>
                  <a:tab pos="952500" algn="l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tabLst>
                  <a:tab pos="381000" algn="l"/>
                  <a:tab pos="952500" algn="l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tabLst>
                  <a:tab pos="381000" algn="l"/>
                  <a:tab pos="952500" algn="l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tabLst>
                  <a:tab pos="381000" algn="l"/>
                  <a:tab pos="952500" algn="l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ts val="1800"/>
                </a:spcBef>
                <a:buClrTx/>
                <a:buFontTx/>
                <a:buNone/>
              </a:pPr>
              <a:r>
                <a:rPr lang="en-US" altLang="en-US" sz="2000">
                  <a:latin typeface="Times New Roman" pitchFamily="18" charset="0"/>
                </a:rPr>
                <a:t>To delete node </a:t>
              </a:r>
              <a:r>
                <a:rPr lang="en-US" altLang="en-US" sz="2000" i="1">
                  <a:latin typeface="Times New Roman" pitchFamily="18" charset="0"/>
                </a:rPr>
                <a:t>del</a:t>
              </a:r>
              <a:r>
                <a:rPr lang="en-US" altLang="en-US" sz="2000">
                  <a:latin typeface="Times New Roman" pitchFamily="18" charset="0"/>
                </a:rPr>
                <a:t> from the SLL headed by </a:t>
              </a:r>
              <a:r>
                <a:rPr lang="en-US" altLang="en-US" sz="2000" i="1">
                  <a:latin typeface="Times New Roman" pitchFamily="18" charset="0"/>
                </a:rPr>
                <a:t>first</a:t>
              </a:r>
              <a:r>
                <a:rPr lang="en-US" altLang="en-US" sz="2000">
                  <a:latin typeface="Times New Roman" pitchFamily="18" charset="0"/>
                </a:rPr>
                <a:t>:</a:t>
              </a:r>
              <a:br>
                <a:rPr lang="en-US" altLang="en-US" sz="2000">
                  <a:latin typeface="Times New Roman" pitchFamily="18" charset="0"/>
                </a:rPr>
              </a:br>
              <a:r>
                <a:rPr lang="en-US" altLang="en-US" sz="2000">
                  <a:latin typeface="Times New Roman" pitchFamily="18" charset="0"/>
                </a:rPr>
                <a:t>1.	Let </a:t>
              </a:r>
              <a:r>
                <a:rPr lang="en-US" altLang="en-US" sz="2000" i="1">
                  <a:latin typeface="Times New Roman" pitchFamily="18" charset="0"/>
                </a:rPr>
                <a:t>succ</a:t>
              </a:r>
              <a:r>
                <a:rPr lang="en-US" altLang="en-US" sz="2000">
                  <a:latin typeface="Times New Roman" pitchFamily="18" charset="0"/>
                </a:rPr>
                <a:t> be </a:t>
              </a:r>
              <a:r>
                <a:rPr lang="en-US" altLang="en-US" sz="2000" i="1">
                  <a:latin typeface="Times New Roman" pitchFamily="18" charset="0"/>
                </a:rPr>
                <a:t>del</a:t>
              </a:r>
              <a:r>
                <a:rPr lang="en-US" altLang="en-US" sz="2000">
                  <a:latin typeface="Times New Roman" pitchFamily="18" charset="0"/>
                </a:rPr>
                <a:t>’s successor.</a:t>
              </a:r>
              <a:br>
                <a:rPr lang="en-US" altLang="en-US" sz="2000">
                  <a:latin typeface="Times New Roman" pitchFamily="18" charset="0"/>
                </a:rPr>
              </a:br>
              <a:r>
                <a:rPr lang="en-US" altLang="en-US" sz="2000">
                  <a:latin typeface="Times New Roman" pitchFamily="18" charset="0"/>
                </a:rPr>
                <a:t>2.	If </a:t>
              </a:r>
              <a:r>
                <a:rPr lang="en-US" altLang="en-US" sz="2000" i="1">
                  <a:latin typeface="Times New Roman" pitchFamily="18" charset="0"/>
                </a:rPr>
                <a:t>del</a:t>
              </a:r>
              <a:r>
                <a:rPr lang="en-US" altLang="en-US" sz="2000">
                  <a:latin typeface="Times New Roman" pitchFamily="18" charset="0"/>
                </a:rPr>
                <a:t> = </a:t>
              </a:r>
              <a:r>
                <a:rPr lang="en-US" altLang="en-US" sz="2000" i="1">
                  <a:latin typeface="Times New Roman" pitchFamily="18" charset="0"/>
                </a:rPr>
                <a:t>first</a:t>
              </a:r>
              <a:r>
                <a:rPr lang="en-US" altLang="en-US" sz="2000">
                  <a:latin typeface="Times New Roman" pitchFamily="18" charset="0"/>
                </a:rPr>
                <a:t>:</a:t>
              </a:r>
              <a:br>
                <a:rPr lang="en-US" altLang="en-US" sz="2000">
                  <a:latin typeface="Times New Roman" pitchFamily="18" charset="0"/>
                </a:rPr>
              </a:br>
              <a:r>
                <a:rPr lang="en-US" altLang="en-US" sz="2000">
                  <a:latin typeface="Times New Roman" pitchFamily="18" charset="0"/>
                </a:rPr>
                <a:t>	2.1.	Set </a:t>
              </a:r>
              <a:r>
                <a:rPr lang="en-US" altLang="en-US" sz="2000" i="1">
                  <a:latin typeface="Times New Roman" pitchFamily="18" charset="0"/>
                </a:rPr>
                <a:t>first</a:t>
              </a:r>
              <a:r>
                <a:rPr lang="en-US" altLang="en-US" sz="2000">
                  <a:latin typeface="Times New Roman" pitchFamily="18" charset="0"/>
                </a:rPr>
                <a:t> to </a:t>
              </a:r>
              <a:r>
                <a:rPr lang="en-US" altLang="en-US" sz="2000" i="1">
                  <a:latin typeface="Times New Roman" pitchFamily="18" charset="0"/>
                </a:rPr>
                <a:t>succ</a:t>
              </a:r>
              <a:r>
                <a:rPr lang="en-US" altLang="en-US" sz="2000">
                  <a:latin typeface="Times New Roman" pitchFamily="18" charset="0"/>
                </a:rPr>
                <a:t>.</a:t>
              </a:r>
              <a:br>
                <a:rPr lang="en-US" altLang="en-US" sz="2000">
                  <a:latin typeface="Times New Roman" pitchFamily="18" charset="0"/>
                </a:rPr>
              </a:br>
              <a:r>
                <a:rPr lang="en-US" altLang="en-US" sz="2000">
                  <a:latin typeface="Times New Roman" pitchFamily="18" charset="0"/>
                </a:rPr>
                <a:t>3.	Else:</a:t>
              </a:r>
              <a:br>
                <a:rPr lang="en-US" altLang="en-US" sz="2000">
                  <a:latin typeface="Times New Roman" pitchFamily="18" charset="0"/>
                </a:rPr>
              </a:br>
              <a:r>
                <a:rPr lang="en-US" altLang="en-US" sz="2000">
                  <a:latin typeface="Times New Roman" pitchFamily="18" charset="0"/>
                </a:rPr>
                <a:t>	3.1.	Let </a:t>
              </a:r>
              <a:r>
                <a:rPr lang="en-US" altLang="en-US" sz="2000" i="1">
                  <a:latin typeface="Times New Roman" pitchFamily="18" charset="0"/>
                </a:rPr>
                <a:t>pred</a:t>
              </a:r>
              <a:r>
                <a:rPr lang="en-US" altLang="en-US" sz="2000">
                  <a:latin typeface="Times New Roman" pitchFamily="18" charset="0"/>
                </a:rPr>
                <a:t> be </a:t>
              </a:r>
              <a:r>
                <a:rPr lang="en-US" altLang="en-US" sz="2000" i="1">
                  <a:latin typeface="Times New Roman" pitchFamily="18" charset="0"/>
                </a:rPr>
                <a:t>del</a:t>
              </a:r>
              <a:r>
                <a:rPr lang="en-US" altLang="en-US" sz="2000">
                  <a:latin typeface="Times New Roman" pitchFamily="18" charset="0"/>
                </a:rPr>
                <a:t>’s predecessor.</a:t>
              </a:r>
              <a:br>
                <a:rPr lang="en-US" altLang="en-US" sz="2000">
                  <a:latin typeface="Times New Roman" pitchFamily="18" charset="0"/>
                </a:rPr>
              </a:br>
              <a:r>
                <a:rPr lang="en-US" altLang="en-US" sz="2000">
                  <a:latin typeface="Times New Roman" pitchFamily="18" charset="0"/>
                </a:rPr>
                <a:t>	3.2.	Set </a:t>
              </a:r>
              <a:r>
                <a:rPr lang="en-US" altLang="en-US" sz="2000" i="1">
                  <a:latin typeface="Times New Roman" pitchFamily="18" charset="0"/>
                </a:rPr>
                <a:t>pred</a:t>
              </a:r>
              <a:r>
                <a:rPr lang="en-US" altLang="en-US" sz="2000">
                  <a:latin typeface="Times New Roman" pitchFamily="18" charset="0"/>
                </a:rPr>
                <a:t>’s successor to </a:t>
              </a:r>
              <a:r>
                <a:rPr lang="en-US" altLang="en-US" sz="2000" i="1">
                  <a:latin typeface="Times New Roman" pitchFamily="18" charset="0"/>
                </a:rPr>
                <a:t>succ</a:t>
              </a:r>
              <a:r>
                <a:rPr lang="en-US" altLang="en-US" sz="2000">
                  <a:latin typeface="Times New Roman" pitchFamily="18" charset="0"/>
                </a:rPr>
                <a:t>.</a:t>
              </a:r>
              <a:br>
                <a:rPr lang="en-US" altLang="en-US" sz="2000">
                  <a:latin typeface="Times New Roman" pitchFamily="18" charset="0"/>
                </a:rPr>
              </a:br>
              <a:r>
                <a:rPr lang="en-US" altLang="en-US" sz="2000">
                  <a:latin typeface="Times New Roman" pitchFamily="18" charset="0"/>
                </a:rPr>
                <a:t>4.	Terminate.</a:t>
              </a:r>
              <a:endParaRPr lang="en-GB" altLang="en-US" sz="2000">
                <a:latin typeface="Times New Roman" pitchFamily="18" charset="0"/>
              </a:endParaRPr>
            </a:p>
          </p:txBody>
        </p:sp>
        <p:sp>
          <p:nvSpPr>
            <p:cNvPr id="19544" name="Rectangle 7"/>
            <p:cNvSpPr>
              <a:spLocks noChangeArrowheads="1"/>
            </p:cNvSpPr>
            <p:nvPr/>
          </p:nvSpPr>
          <p:spPr bwMode="auto">
            <a:xfrm>
              <a:off x="1516" y="3213"/>
              <a:ext cx="192" cy="19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19545" name="Text Box 8"/>
            <p:cNvSpPr txBox="1">
              <a:spLocks noChangeArrowheads="1"/>
            </p:cNvSpPr>
            <p:nvPr/>
          </p:nvSpPr>
          <p:spPr bwMode="auto">
            <a:xfrm>
              <a:off x="2524" y="3213"/>
              <a:ext cx="576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GB" altLang="en-US" sz="1800"/>
                <a:t>dog</a:t>
              </a:r>
            </a:p>
          </p:txBody>
        </p:sp>
        <p:sp>
          <p:nvSpPr>
            <p:cNvPr id="19546" name="Text Box 9"/>
            <p:cNvSpPr txBox="1">
              <a:spLocks noChangeArrowheads="1"/>
            </p:cNvSpPr>
            <p:nvPr/>
          </p:nvSpPr>
          <p:spPr bwMode="auto">
            <a:xfrm>
              <a:off x="3532" y="3213"/>
              <a:ext cx="576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GB" altLang="en-US" sz="1800"/>
                <a:t>eel</a:t>
              </a:r>
            </a:p>
          </p:txBody>
        </p:sp>
        <p:sp>
          <p:nvSpPr>
            <p:cNvPr id="19547" name="Text Box 10"/>
            <p:cNvSpPr txBox="1">
              <a:spLocks noChangeArrowheads="1"/>
            </p:cNvSpPr>
            <p:nvPr/>
          </p:nvSpPr>
          <p:spPr bwMode="auto">
            <a:xfrm>
              <a:off x="4540" y="3213"/>
              <a:ext cx="576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GB" altLang="en-US" sz="1800"/>
                <a:t>fox</a:t>
              </a:r>
            </a:p>
          </p:txBody>
        </p:sp>
        <p:sp>
          <p:nvSpPr>
            <p:cNvPr id="19548" name="Line 11"/>
            <p:cNvSpPr>
              <a:spLocks noChangeShapeType="1"/>
            </p:cNvSpPr>
            <p:nvPr/>
          </p:nvSpPr>
          <p:spPr bwMode="auto">
            <a:xfrm>
              <a:off x="3004" y="3309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9549" name="Line 12"/>
            <p:cNvSpPr>
              <a:spLocks noChangeShapeType="1"/>
            </p:cNvSpPr>
            <p:nvPr/>
          </p:nvSpPr>
          <p:spPr bwMode="auto">
            <a:xfrm>
              <a:off x="4012" y="3309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9550" name="Text Box 13"/>
            <p:cNvSpPr txBox="1">
              <a:spLocks noChangeArrowheads="1"/>
            </p:cNvSpPr>
            <p:nvPr/>
          </p:nvSpPr>
          <p:spPr bwMode="auto">
            <a:xfrm>
              <a:off x="1084" y="3213"/>
              <a:ext cx="38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>
                <a:buClrTx/>
                <a:buFontTx/>
                <a:buNone/>
              </a:pPr>
              <a:r>
                <a:rPr lang="en-GB" altLang="en-US" sz="2000" i="1">
                  <a:latin typeface="Times New Roman" pitchFamily="18" charset="0"/>
                </a:rPr>
                <a:t>first</a:t>
              </a:r>
            </a:p>
          </p:txBody>
        </p:sp>
        <p:sp>
          <p:nvSpPr>
            <p:cNvPr id="19551" name="Rectangle 14"/>
            <p:cNvSpPr>
              <a:spLocks noChangeArrowheads="1"/>
            </p:cNvSpPr>
            <p:nvPr/>
          </p:nvSpPr>
          <p:spPr bwMode="auto">
            <a:xfrm>
              <a:off x="2908" y="3501"/>
              <a:ext cx="192" cy="19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19552" name="Text Box 15"/>
            <p:cNvSpPr txBox="1">
              <a:spLocks noChangeArrowheads="1"/>
            </p:cNvSpPr>
            <p:nvPr/>
          </p:nvSpPr>
          <p:spPr bwMode="auto">
            <a:xfrm>
              <a:off x="2476" y="3501"/>
              <a:ext cx="38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>
                <a:buClrTx/>
                <a:buFontTx/>
                <a:buNone/>
              </a:pPr>
              <a:r>
                <a:rPr lang="en-GB" altLang="en-US" sz="2000" i="1">
                  <a:latin typeface="Times New Roman" pitchFamily="18" charset="0"/>
                </a:rPr>
                <a:t>del</a:t>
              </a:r>
            </a:p>
          </p:txBody>
        </p:sp>
        <p:sp>
          <p:nvSpPr>
            <p:cNvPr id="19553" name="Freeform 16"/>
            <p:cNvSpPr>
              <a:spLocks/>
            </p:cNvSpPr>
            <p:nvPr/>
          </p:nvSpPr>
          <p:spPr bwMode="auto">
            <a:xfrm>
              <a:off x="3004" y="3357"/>
              <a:ext cx="528" cy="240"/>
            </a:xfrm>
            <a:custGeom>
              <a:avLst/>
              <a:gdLst>
                <a:gd name="T0" fmla="*/ 0 w 528"/>
                <a:gd name="T1" fmla="*/ 240 h 240"/>
                <a:gd name="T2" fmla="*/ 240 w 528"/>
                <a:gd name="T3" fmla="*/ 240 h 240"/>
                <a:gd name="T4" fmla="*/ 528 w 528"/>
                <a:gd name="T5" fmla="*/ 0 h 240"/>
                <a:gd name="T6" fmla="*/ 0 60000 65536"/>
                <a:gd name="T7" fmla="*/ 0 60000 65536"/>
                <a:gd name="T8" fmla="*/ 0 60000 65536"/>
                <a:gd name="T9" fmla="*/ 0 w 528"/>
                <a:gd name="T10" fmla="*/ 0 h 240"/>
                <a:gd name="T11" fmla="*/ 528 w 528"/>
                <a:gd name="T12" fmla="*/ 240 h 2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28" h="240">
                  <a:moveTo>
                    <a:pt x="0" y="240"/>
                  </a:moveTo>
                  <a:lnTo>
                    <a:pt x="240" y="240"/>
                  </a:lnTo>
                  <a:lnTo>
                    <a:pt x="528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9554" name="Line 17"/>
            <p:cNvSpPr>
              <a:spLocks noChangeShapeType="1"/>
            </p:cNvSpPr>
            <p:nvPr/>
          </p:nvSpPr>
          <p:spPr bwMode="auto">
            <a:xfrm>
              <a:off x="1612" y="3309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9555" name="Line 18"/>
            <p:cNvSpPr>
              <a:spLocks noChangeShapeType="1"/>
            </p:cNvSpPr>
            <p:nvPr/>
          </p:nvSpPr>
          <p:spPr bwMode="auto">
            <a:xfrm>
              <a:off x="2188" y="3309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9556" name="Line 19"/>
            <p:cNvSpPr>
              <a:spLocks noChangeShapeType="1"/>
            </p:cNvSpPr>
            <p:nvPr/>
          </p:nvSpPr>
          <p:spPr bwMode="auto">
            <a:xfrm>
              <a:off x="1948" y="3309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9557" name="Line 20"/>
            <p:cNvSpPr>
              <a:spLocks noChangeShapeType="1"/>
            </p:cNvSpPr>
            <p:nvPr/>
          </p:nvSpPr>
          <p:spPr bwMode="auto">
            <a:xfrm>
              <a:off x="5020" y="3309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3" name="Group 105"/>
          <p:cNvGrpSpPr>
            <a:grpSpLocks/>
          </p:cNvGrpSpPr>
          <p:nvPr/>
        </p:nvGrpSpPr>
        <p:grpSpPr bwMode="auto">
          <a:xfrm>
            <a:off x="561934" y="2205038"/>
            <a:ext cx="7391400" cy="3810000"/>
            <a:chOff x="1036" y="1502"/>
            <a:chExt cx="4656" cy="2400"/>
          </a:xfrm>
        </p:grpSpPr>
        <p:sp>
          <p:nvSpPr>
            <p:cNvPr id="19523" name="Rectangle 22"/>
            <p:cNvSpPr>
              <a:spLocks noChangeArrowheads="1"/>
            </p:cNvSpPr>
            <p:nvPr/>
          </p:nvSpPr>
          <p:spPr bwMode="auto">
            <a:xfrm>
              <a:off x="1036" y="1502"/>
              <a:ext cx="4656" cy="24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19524" name="Rectangle 23"/>
            <p:cNvSpPr>
              <a:spLocks noChangeArrowheads="1"/>
            </p:cNvSpPr>
            <p:nvPr/>
          </p:nvSpPr>
          <p:spPr bwMode="auto">
            <a:xfrm>
              <a:off x="1084" y="1550"/>
              <a:ext cx="3936" cy="15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tabLst>
                  <a:tab pos="381000" algn="l"/>
                  <a:tab pos="952500" algn="l"/>
                </a:tabLst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tabLst>
                  <a:tab pos="381000" algn="l"/>
                  <a:tab pos="952500" algn="l"/>
                </a:tabLst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tabLst>
                  <a:tab pos="381000" algn="l"/>
                  <a:tab pos="9525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tabLst>
                  <a:tab pos="381000" algn="l"/>
                  <a:tab pos="952500" algn="l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tabLst>
                  <a:tab pos="381000" algn="l"/>
                  <a:tab pos="952500" algn="l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tabLst>
                  <a:tab pos="381000" algn="l"/>
                  <a:tab pos="952500" algn="l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tabLst>
                  <a:tab pos="381000" algn="l"/>
                  <a:tab pos="952500" algn="l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tabLst>
                  <a:tab pos="381000" algn="l"/>
                  <a:tab pos="952500" algn="l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tabLst>
                  <a:tab pos="381000" algn="l"/>
                  <a:tab pos="952500" algn="l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ts val="1800"/>
                </a:spcBef>
                <a:buClrTx/>
                <a:buFontTx/>
                <a:buNone/>
              </a:pPr>
              <a:r>
                <a:rPr lang="en-US" altLang="en-US" sz="2000">
                  <a:latin typeface="Times New Roman" pitchFamily="18" charset="0"/>
                </a:rPr>
                <a:t>To delete node </a:t>
              </a:r>
              <a:r>
                <a:rPr lang="en-US" altLang="en-US" sz="2000" i="1">
                  <a:latin typeface="Times New Roman" pitchFamily="18" charset="0"/>
                </a:rPr>
                <a:t>del</a:t>
              </a:r>
              <a:r>
                <a:rPr lang="en-US" altLang="en-US" sz="2000">
                  <a:latin typeface="Times New Roman" pitchFamily="18" charset="0"/>
                </a:rPr>
                <a:t> from the SLL headed by </a:t>
              </a:r>
              <a:r>
                <a:rPr lang="en-US" altLang="en-US" sz="2000" i="1">
                  <a:latin typeface="Times New Roman" pitchFamily="18" charset="0"/>
                </a:rPr>
                <a:t>first</a:t>
              </a:r>
              <a:r>
                <a:rPr lang="en-US" altLang="en-US" sz="2000">
                  <a:latin typeface="Times New Roman" pitchFamily="18" charset="0"/>
                </a:rPr>
                <a:t>:</a:t>
              </a:r>
              <a:br>
                <a:rPr lang="en-US" altLang="en-US" sz="2000">
                  <a:latin typeface="Times New Roman" pitchFamily="18" charset="0"/>
                </a:rPr>
              </a:br>
              <a:r>
                <a:rPr lang="en-US" altLang="en-US" sz="2000">
                  <a:latin typeface="Times New Roman" pitchFamily="18" charset="0"/>
                </a:rPr>
                <a:t>1.	</a:t>
              </a:r>
              <a:r>
                <a:rPr lang="en-US" altLang="en-US" sz="2000">
                  <a:solidFill>
                    <a:srgbClr val="FF0000"/>
                  </a:solidFill>
                  <a:latin typeface="Times New Roman" pitchFamily="18" charset="0"/>
                </a:rPr>
                <a:t>Let </a:t>
              </a:r>
              <a:r>
                <a:rPr lang="en-US" altLang="en-US" sz="2000" i="1">
                  <a:solidFill>
                    <a:srgbClr val="FF0000"/>
                  </a:solidFill>
                  <a:latin typeface="Times New Roman" pitchFamily="18" charset="0"/>
                </a:rPr>
                <a:t>succ</a:t>
              </a:r>
              <a:r>
                <a:rPr lang="en-US" altLang="en-US" sz="2000">
                  <a:solidFill>
                    <a:srgbClr val="FF0000"/>
                  </a:solidFill>
                  <a:latin typeface="Times New Roman" pitchFamily="18" charset="0"/>
                </a:rPr>
                <a:t> be </a:t>
              </a:r>
              <a:r>
                <a:rPr lang="en-US" altLang="en-US" sz="2000" i="1">
                  <a:solidFill>
                    <a:srgbClr val="FF0000"/>
                  </a:solidFill>
                  <a:latin typeface="Times New Roman" pitchFamily="18" charset="0"/>
                </a:rPr>
                <a:t>del</a:t>
              </a:r>
              <a:r>
                <a:rPr lang="en-US" altLang="en-US" sz="2000">
                  <a:solidFill>
                    <a:srgbClr val="FF0000"/>
                  </a:solidFill>
                  <a:latin typeface="Times New Roman" pitchFamily="18" charset="0"/>
                </a:rPr>
                <a:t>’s successor.</a:t>
              </a:r>
              <a:r>
                <a:rPr lang="en-US" altLang="en-US" sz="2000">
                  <a:latin typeface="Times New Roman" pitchFamily="18" charset="0"/>
                </a:rPr>
                <a:t/>
              </a:r>
              <a:br>
                <a:rPr lang="en-US" altLang="en-US" sz="2000">
                  <a:latin typeface="Times New Roman" pitchFamily="18" charset="0"/>
                </a:rPr>
              </a:br>
              <a:r>
                <a:rPr lang="en-US" altLang="en-US" sz="2000">
                  <a:latin typeface="Times New Roman" pitchFamily="18" charset="0"/>
                </a:rPr>
                <a:t>2.	If </a:t>
              </a:r>
              <a:r>
                <a:rPr lang="en-US" altLang="en-US" sz="2000" i="1">
                  <a:latin typeface="Times New Roman" pitchFamily="18" charset="0"/>
                </a:rPr>
                <a:t>del</a:t>
              </a:r>
              <a:r>
                <a:rPr lang="en-US" altLang="en-US" sz="2000">
                  <a:latin typeface="Times New Roman" pitchFamily="18" charset="0"/>
                </a:rPr>
                <a:t> = </a:t>
              </a:r>
              <a:r>
                <a:rPr lang="en-US" altLang="en-US" sz="2000" i="1">
                  <a:latin typeface="Times New Roman" pitchFamily="18" charset="0"/>
                </a:rPr>
                <a:t>first</a:t>
              </a:r>
              <a:r>
                <a:rPr lang="en-US" altLang="en-US" sz="2000">
                  <a:latin typeface="Times New Roman" pitchFamily="18" charset="0"/>
                </a:rPr>
                <a:t>:</a:t>
              </a:r>
              <a:br>
                <a:rPr lang="en-US" altLang="en-US" sz="2000">
                  <a:latin typeface="Times New Roman" pitchFamily="18" charset="0"/>
                </a:rPr>
              </a:br>
              <a:r>
                <a:rPr lang="en-US" altLang="en-US" sz="2000">
                  <a:latin typeface="Times New Roman" pitchFamily="18" charset="0"/>
                </a:rPr>
                <a:t>	2.1.	Set </a:t>
              </a:r>
              <a:r>
                <a:rPr lang="en-US" altLang="en-US" sz="2000" i="1">
                  <a:latin typeface="Times New Roman" pitchFamily="18" charset="0"/>
                </a:rPr>
                <a:t>first</a:t>
              </a:r>
              <a:r>
                <a:rPr lang="en-US" altLang="en-US" sz="2000">
                  <a:latin typeface="Times New Roman" pitchFamily="18" charset="0"/>
                </a:rPr>
                <a:t> to </a:t>
              </a:r>
              <a:r>
                <a:rPr lang="en-US" altLang="en-US" sz="2000" i="1">
                  <a:latin typeface="Times New Roman" pitchFamily="18" charset="0"/>
                </a:rPr>
                <a:t>succ</a:t>
              </a:r>
              <a:r>
                <a:rPr lang="en-US" altLang="en-US" sz="2000">
                  <a:latin typeface="Times New Roman" pitchFamily="18" charset="0"/>
                </a:rPr>
                <a:t>.</a:t>
              </a:r>
              <a:br>
                <a:rPr lang="en-US" altLang="en-US" sz="2000">
                  <a:latin typeface="Times New Roman" pitchFamily="18" charset="0"/>
                </a:rPr>
              </a:br>
              <a:r>
                <a:rPr lang="en-US" altLang="en-US" sz="2000">
                  <a:latin typeface="Times New Roman" pitchFamily="18" charset="0"/>
                </a:rPr>
                <a:t>3.	Else:</a:t>
              </a:r>
              <a:br>
                <a:rPr lang="en-US" altLang="en-US" sz="2000">
                  <a:latin typeface="Times New Roman" pitchFamily="18" charset="0"/>
                </a:rPr>
              </a:br>
              <a:r>
                <a:rPr lang="en-US" altLang="en-US" sz="2000">
                  <a:latin typeface="Times New Roman" pitchFamily="18" charset="0"/>
                </a:rPr>
                <a:t>	3.1.	Let </a:t>
              </a:r>
              <a:r>
                <a:rPr lang="en-US" altLang="en-US" sz="2000" i="1">
                  <a:latin typeface="Times New Roman" pitchFamily="18" charset="0"/>
                </a:rPr>
                <a:t>pred</a:t>
              </a:r>
              <a:r>
                <a:rPr lang="en-US" altLang="en-US" sz="2000">
                  <a:latin typeface="Times New Roman" pitchFamily="18" charset="0"/>
                </a:rPr>
                <a:t> be </a:t>
              </a:r>
              <a:r>
                <a:rPr lang="en-US" altLang="en-US" sz="2000" i="1">
                  <a:latin typeface="Times New Roman" pitchFamily="18" charset="0"/>
                </a:rPr>
                <a:t>del</a:t>
              </a:r>
              <a:r>
                <a:rPr lang="en-US" altLang="en-US" sz="2000">
                  <a:latin typeface="Times New Roman" pitchFamily="18" charset="0"/>
                </a:rPr>
                <a:t>’s predecessor.</a:t>
              </a:r>
              <a:br>
                <a:rPr lang="en-US" altLang="en-US" sz="2000">
                  <a:latin typeface="Times New Roman" pitchFamily="18" charset="0"/>
                </a:rPr>
              </a:br>
              <a:r>
                <a:rPr lang="en-US" altLang="en-US" sz="2000">
                  <a:latin typeface="Times New Roman" pitchFamily="18" charset="0"/>
                </a:rPr>
                <a:t>	3.2.	Set </a:t>
              </a:r>
              <a:r>
                <a:rPr lang="en-US" altLang="en-US" sz="2000" i="1">
                  <a:latin typeface="Times New Roman" pitchFamily="18" charset="0"/>
                </a:rPr>
                <a:t>pred</a:t>
              </a:r>
              <a:r>
                <a:rPr lang="en-US" altLang="en-US" sz="2000">
                  <a:latin typeface="Times New Roman" pitchFamily="18" charset="0"/>
                </a:rPr>
                <a:t>’s successor to </a:t>
              </a:r>
              <a:r>
                <a:rPr lang="en-US" altLang="en-US" sz="2000" i="1">
                  <a:latin typeface="Times New Roman" pitchFamily="18" charset="0"/>
                </a:rPr>
                <a:t>succ</a:t>
              </a:r>
              <a:r>
                <a:rPr lang="en-US" altLang="en-US" sz="2000">
                  <a:latin typeface="Times New Roman" pitchFamily="18" charset="0"/>
                </a:rPr>
                <a:t>.</a:t>
              </a:r>
              <a:br>
                <a:rPr lang="en-US" altLang="en-US" sz="2000">
                  <a:latin typeface="Times New Roman" pitchFamily="18" charset="0"/>
                </a:rPr>
              </a:br>
              <a:r>
                <a:rPr lang="en-US" altLang="en-US" sz="2000">
                  <a:latin typeface="Times New Roman" pitchFamily="18" charset="0"/>
                </a:rPr>
                <a:t>4.	Terminate.</a:t>
              </a:r>
              <a:endParaRPr lang="en-GB" altLang="en-US" sz="2000">
                <a:latin typeface="Times New Roman" pitchFamily="18" charset="0"/>
              </a:endParaRPr>
            </a:p>
          </p:txBody>
        </p:sp>
        <p:sp>
          <p:nvSpPr>
            <p:cNvPr id="19525" name="Rectangle 24"/>
            <p:cNvSpPr>
              <a:spLocks noChangeArrowheads="1"/>
            </p:cNvSpPr>
            <p:nvPr/>
          </p:nvSpPr>
          <p:spPr bwMode="auto">
            <a:xfrm>
              <a:off x="1516" y="3326"/>
              <a:ext cx="192" cy="19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19526" name="Text Box 25"/>
            <p:cNvSpPr txBox="1">
              <a:spLocks noChangeArrowheads="1"/>
            </p:cNvSpPr>
            <p:nvPr/>
          </p:nvSpPr>
          <p:spPr bwMode="auto">
            <a:xfrm>
              <a:off x="2524" y="3326"/>
              <a:ext cx="576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GB" altLang="en-US" sz="1800"/>
                <a:t>dog</a:t>
              </a:r>
            </a:p>
          </p:txBody>
        </p:sp>
        <p:sp>
          <p:nvSpPr>
            <p:cNvPr id="19527" name="Text Box 26"/>
            <p:cNvSpPr txBox="1">
              <a:spLocks noChangeArrowheads="1"/>
            </p:cNvSpPr>
            <p:nvPr/>
          </p:nvSpPr>
          <p:spPr bwMode="auto">
            <a:xfrm>
              <a:off x="3532" y="3326"/>
              <a:ext cx="576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GB" altLang="en-US" sz="1800"/>
                <a:t>eel</a:t>
              </a:r>
            </a:p>
          </p:txBody>
        </p:sp>
        <p:sp>
          <p:nvSpPr>
            <p:cNvPr id="19528" name="Text Box 27"/>
            <p:cNvSpPr txBox="1">
              <a:spLocks noChangeArrowheads="1"/>
            </p:cNvSpPr>
            <p:nvPr/>
          </p:nvSpPr>
          <p:spPr bwMode="auto">
            <a:xfrm>
              <a:off x="4540" y="3326"/>
              <a:ext cx="576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GB" altLang="en-US" sz="1800"/>
                <a:t>fox</a:t>
              </a:r>
            </a:p>
          </p:txBody>
        </p:sp>
        <p:sp>
          <p:nvSpPr>
            <p:cNvPr id="19529" name="Line 28"/>
            <p:cNvSpPr>
              <a:spLocks noChangeShapeType="1"/>
            </p:cNvSpPr>
            <p:nvPr/>
          </p:nvSpPr>
          <p:spPr bwMode="auto">
            <a:xfrm>
              <a:off x="3004" y="3422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9530" name="Line 29"/>
            <p:cNvSpPr>
              <a:spLocks noChangeShapeType="1"/>
            </p:cNvSpPr>
            <p:nvPr/>
          </p:nvSpPr>
          <p:spPr bwMode="auto">
            <a:xfrm>
              <a:off x="4012" y="3422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9531" name="Text Box 30"/>
            <p:cNvSpPr txBox="1">
              <a:spLocks noChangeArrowheads="1"/>
            </p:cNvSpPr>
            <p:nvPr/>
          </p:nvSpPr>
          <p:spPr bwMode="auto">
            <a:xfrm>
              <a:off x="1084" y="3326"/>
              <a:ext cx="38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>
                <a:buClrTx/>
                <a:buFontTx/>
                <a:buNone/>
              </a:pPr>
              <a:r>
                <a:rPr lang="en-GB" altLang="en-US" sz="2000" i="1">
                  <a:latin typeface="Times New Roman" pitchFamily="18" charset="0"/>
                </a:rPr>
                <a:t>first</a:t>
              </a:r>
            </a:p>
          </p:txBody>
        </p:sp>
        <p:sp>
          <p:nvSpPr>
            <p:cNvPr id="19532" name="Rectangle 31"/>
            <p:cNvSpPr>
              <a:spLocks noChangeArrowheads="1"/>
            </p:cNvSpPr>
            <p:nvPr/>
          </p:nvSpPr>
          <p:spPr bwMode="auto">
            <a:xfrm>
              <a:off x="2908" y="3614"/>
              <a:ext cx="192" cy="19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19533" name="Text Box 32"/>
            <p:cNvSpPr txBox="1">
              <a:spLocks noChangeArrowheads="1"/>
            </p:cNvSpPr>
            <p:nvPr/>
          </p:nvSpPr>
          <p:spPr bwMode="auto">
            <a:xfrm>
              <a:off x="2476" y="3614"/>
              <a:ext cx="38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>
                <a:buClrTx/>
                <a:buFontTx/>
                <a:buNone/>
              </a:pPr>
              <a:r>
                <a:rPr lang="en-GB" altLang="en-US" sz="2000" i="1">
                  <a:latin typeface="Times New Roman" pitchFamily="18" charset="0"/>
                </a:rPr>
                <a:t>del</a:t>
              </a:r>
            </a:p>
          </p:txBody>
        </p:sp>
        <p:sp>
          <p:nvSpPr>
            <p:cNvPr id="19534" name="Freeform 33"/>
            <p:cNvSpPr>
              <a:spLocks/>
            </p:cNvSpPr>
            <p:nvPr/>
          </p:nvSpPr>
          <p:spPr bwMode="auto">
            <a:xfrm>
              <a:off x="3004" y="3470"/>
              <a:ext cx="528" cy="240"/>
            </a:xfrm>
            <a:custGeom>
              <a:avLst/>
              <a:gdLst>
                <a:gd name="T0" fmla="*/ 0 w 528"/>
                <a:gd name="T1" fmla="*/ 240 h 240"/>
                <a:gd name="T2" fmla="*/ 240 w 528"/>
                <a:gd name="T3" fmla="*/ 240 h 240"/>
                <a:gd name="T4" fmla="*/ 528 w 528"/>
                <a:gd name="T5" fmla="*/ 0 h 240"/>
                <a:gd name="T6" fmla="*/ 0 60000 65536"/>
                <a:gd name="T7" fmla="*/ 0 60000 65536"/>
                <a:gd name="T8" fmla="*/ 0 60000 65536"/>
                <a:gd name="T9" fmla="*/ 0 w 528"/>
                <a:gd name="T10" fmla="*/ 0 h 240"/>
                <a:gd name="T11" fmla="*/ 528 w 528"/>
                <a:gd name="T12" fmla="*/ 240 h 2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28" h="240">
                  <a:moveTo>
                    <a:pt x="0" y="240"/>
                  </a:moveTo>
                  <a:lnTo>
                    <a:pt x="240" y="240"/>
                  </a:lnTo>
                  <a:lnTo>
                    <a:pt x="528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9535" name="Line 34"/>
            <p:cNvSpPr>
              <a:spLocks noChangeShapeType="1"/>
            </p:cNvSpPr>
            <p:nvPr/>
          </p:nvSpPr>
          <p:spPr bwMode="auto">
            <a:xfrm>
              <a:off x="1612" y="3422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9536" name="Line 35"/>
            <p:cNvSpPr>
              <a:spLocks noChangeShapeType="1"/>
            </p:cNvSpPr>
            <p:nvPr/>
          </p:nvSpPr>
          <p:spPr bwMode="auto">
            <a:xfrm>
              <a:off x="2188" y="3422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9537" name="Line 36"/>
            <p:cNvSpPr>
              <a:spLocks noChangeShapeType="1"/>
            </p:cNvSpPr>
            <p:nvPr/>
          </p:nvSpPr>
          <p:spPr bwMode="auto">
            <a:xfrm>
              <a:off x="1948" y="3422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9538" name="Line 37"/>
            <p:cNvSpPr>
              <a:spLocks noChangeShapeType="1"/>
            </p:cNvSpPr>
            <p:nvPr/>
          </p:nvSpPr>
          <p:spPr bwMode="auto">
            <a:xfrm>
              <a:off x="5020" y="3422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9539" name="Rectangle 38"/>
            <p:cNvSpPr>
              <a:spLocks noChangeArrowheads="1"/>
            </p:cNvSpPr>
            <p:nvPr/>
          </p:nvSpPr>
          <p:spPr bwMode="auto">
            <a:xfrm>
              <a:off x="3916" y="3614"/>
              <a:ext cx="192" cy="19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19540" name="Text Box 39"/>
            <p:cNvSpPr txBox="1">
              <a:spLocks noChangeArrowheads="1"/>
            </p:cNvSpPr>
            <p:nvPr/>
          </p:nvSpPr>
          <p:spPr bwMode="auto">
            <a:xfrm>
              <a:off x="3484" y="3614"/>
              <a:ext cx="38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>
                <a:buClrTx/>
                <a:buFontTx/>
                <a:buNone/>
              </a:pPr>
              <a:r>
                <a:rPr lang="en-GB" altLang="en-US" sz="2000" i="1">
                  <a:latin typeface="Times New Roman" pitchFamily="18" charset="0"/>
                </a:rPr>
                <a:t>succ</a:t>
              </a:r>
            </a:p>
          </p:txBody>
        </p:sp>
        <p:sp>
          <p:nvSpPr>
            <p:cNvPr id="19541" name="Freeform 40"/>
            <p:cNvSpPr>
              <a:spLocks/>
            </p:cNvSpPr>
            <p:nvPr/>
          </p:nvSpPr>
          <p:spPr bwMode="auto">
            <a:xfrm>
              <a:off x="4012" y="3470"/>
              <a:ext cx="528" cy="240"/>
            </a:xfrm>
            <a:custGeom>
              <a:avLst/>
              <a:gdLst>
                <a:gd name="T0" fmla="*/ 0 w 528"/>
                <a:gd name="T1" fmla="*/ 240 h 240"/>
                <a:gd name="T2" fmla="*/ 240 w 528"/>
                <a:gd name="T3" fmla="*/ 240 h 240"/>
                <a:gd name="T4" fmla="*/ 528 w 528"/>
                <a:gd name="T5" fmla="*/ 0 h 240"/>
                <a:gd name="T6" fmla="*/ 0 60000 65536"/>
                <a:gd name="T7" fmla="*/ 0 60000 65536"/>
                <a:gd name="T8" fmla="*/ 0 60000 65536"/>
                <a:gd name="T9" fmla="*/ 0 w 528"/>
                <a:gd name="T10" fmla="*/ 0 h 240"/>
                <a:gd name="T11" fmla="*/ 528 w 528"/>
                <a:gd name="T12" fmla="*/ 240 h 2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28" h="240">
                  <a:moveTo>
                    <a:pt x="0" y="240"/>
                  </a:moveTo>
                  <a:lnTo>
                    <a:pt x="240" y="240"/>
                  </a:lnTo>
                  <a:lnTo>
                    <a:pt x="528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4" name="Group 104"/>
          <p:cNvGrpSpPr>
            <a:grpSpLocks/>
          </p:cNvGrpSpPr>
          <p:nvPr/>
        </p:nvGrpSpPr>
        <p:grpSpPr bwMode="auto">
          <a:xfrm>
            <a:off x="561934" y="2205038"/>
            <a:ext cx="7391400" cy="3810000"/>
            <a:chOff x="1036" y="1593"/>
            <a:chExt cx="4656" cy="2400"/>
          </a:xfrm>
        </p:grpSpPr>
        <p:sp>
          <p:nvSpPr>
            <p:cNvPr id="19501" name="Rectangle 42"/>
            <p:cNvSpPr>
              <a:spLocks noChangeArrowheads="1"/>
            </p:cNvSpPr>
            <p:nvPr/>
          </p:nvSpPr>
          <p:spPr bwMode="auto">
            <a:xfrm>
              <a:off x="1036" y="1593"/>
              <a:ext cx="4656" cy="24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19502" name="Rectangle 43"/>
            <p:cNvSpPr>
              <a:spLocks noChangeArrowheads="1"/>
            </p:cNvSpPr>
            <p:nvPr/>
          </p:nvSpPr>
          <p:spPr bwMode="auto">
            <a:xfrm>
              <a:off x="1084" y="1641"/>
              <a:ext cx="3936" cy="15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tabLst>
                  <a:tab pos="381000" algn="l"/>
                  <a:tab pos="952500" algn="l"/>
                </a:tabLst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tabLst>
                  <a:tab pos="381000" algn="l"/>
                  <a:tab pos="952500" algn="l"/>
                </a:tabLst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tabLst>
                  <a:tab pos="381000" algn="l"/>
                  <a:tab pos="9525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tabLst>
                  <a:tab pos="381000" algn="l"/>
                  <a:tab pos="952500" algn="l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tabLst>
                  <a:tab pos="381000" algn="l"/>
                  <a:tab pos="952500" algn="l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tabLst>
                  <a:tab pos="381000" algn="l"/>
                  <a:tab pos="952500" algn="l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tabLst>
                  <a:tab pos="381000" algn="l"/>
                  <a:tab pos="952500" algn="l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tabLst>
                  <a:tab pos="381000" algn="l"/>
                  <a:tab pos="952500" algn="l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tabLst>
                  <a:tab pos="381000" algn="l"/>
                  <a:tab pos="952500" algn="l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ts val="1800"/>
                </a:spcBef>
                <a:buClrTx/>
                <a:buFontTx/>
                <a:buNone/>
              </a:pPr>
              <a:r>
                <a:rPr lang="en-US" altLang="en-US" sz="2000">
                  <a:latin typeface="Times New Roman" pitchFamily="18" charset="0"/>
                </a:rPr>
                <a:t>To delete node </a:t>
              </a:r>
              <a:r>
                <a:rPr lang="en-US" altLang="en-US" sz="2000" i="1">
                  <a:latin typeface="Times New Roman" pitchFamily="18" charset="0"/>
                </a:rPr>
                <a:t>del</a:t>
              </a:r>
              <a:r>
                <a:rPr lang="en-US" altLang="en-US" sz="2000">
                  <a:latin typeface="Times New Roman" pitchFamily="18" charset="0"/>
                </a:rPr>
                <a:t> from the SLL headed by </a:t>
              </a:r>
              <a:r>
                <a:rPr lang="en-US" altLang="en-US" sz="2000" i="1">
                  <a:latin typeface="Times New Roman" pitchFamily="18" charset="0"/>
                </a:rPr>
                <a:t>first</a:t>
              </a:r>
              <a:r>
                <a:rPr lang="en-US" altLang="en-US" sz="2000">
                  <a:latin typeface="Times New Roman" pitchFamily="18" charset="0"/>
                </a:rPr>
                <a:t>:</a:t>
              </a:r>
              <a:br>
                <a:rPr lang="en-US" altLang="en-US" sz="2000">
                  <a:latin typeface="Times New Roman" pitchFamily="18" charset="0"/>
                </a:rPr>
              </a:br>
              <a:r>
                <a:rPr lang="en-US" altLang="en-US" sz="2000">
                  <a:latin typeface="Times New Roman" pitchFamily="18" charset="0"/>
                </a:rPr>
                <a:t>1.	Let </a:t>
              </a:r>
              <a:r>
                <a:rPr lang="en-US" altLang="en-US" sz="2000" i="1">
                  <a:latin typeface="Times New Roman" pitchFamily="18" charset="0"/>
                </a:rPr>
                <a:t>succ</a:t>
              </a:r>
              <a:r>
                <a:rPr lang="en-US" altLang="en-US" sz="2000">
                  <a:latin typeface="Times New Roman" pitchFamily="18" charset="0"/>
                </a:rPr>
                <a:t> be </a:t>
              </a:r>
              <a:r>
                <a:rPr lang="en-US" altLang="en-US" sz="2000" i="1">
                  <a:latin typeface="Times New Roman" pitchFamily="18" charset="0"/>
                </a:rPr>
                <a:t>del</a:t>
              </a:r>
              <a:r>
                <a:rPr lang="en-US" altLang="en-US" sz="2000">
                  <a:latin typeface="Times New Roman" pitchFamily="18" charset="0"/>
                </a:rPr>
                <a:t>’s successor.</a:t>
              </a:r>
              <a:br>
                <a:rPr lang="en-US" altLang="en-US" sz="2000">
                  <a:latin typeface="Times New Roman" pitchFamily="18" charset="0"/>
                </a:rPr>
              </a:br>
              <a:r>
                <a:rPr lang="en-US" altLang="en-US" sz="2000">
                  <a:latin typeface="Times New Roman" pitchFamily="18" charset="0"/>
                </a:rPr>
                <a:t>2.	If </a:t>
              </a:r>
              <a:r>
                <a:rPr lang="en-US" altLang="en-US" sz="2000" i="1">
                  <a:latin typeface="Times New Roman" pitchFamily="18" charset="0"/>
                </a:rPr>
                <a:t>del</a:t>
              </a:r>
              <a:r>
                <a:rPr lang="en-US" altLang="en-US" sz="2000">
                  <a:latin typeface="Times New Roman" pitchFamily="18" charset="0"/>
                </a:rPr>
                <a:t> = </a:t>
              </a:r>
              <a:r>
                <a:rPr lang="en-US" altLang="en-US" sz="2000" i="1">
                  <a:latin typeface="Times New Roman" pitchFamily="18" charset="0"/>
                </a:rPr>
                <a:t>first</a:t>
              </a:r>
              <a:r>
                <a:rPr lang="en-US" altLang="en-US" sz="2000">
                  <a:latin typeface="Times New Roman" pitchFamily="18" charset="0"/>
                </a:rPr>
                <a:t>:</a:t>
              </a:r>
              <a:br>
                <a:rPr lang="en-US" altLang="en-US" sz="2000">
                  <a:latin typeface="Times New Roman" pitchFamily="18" charset="0"/>
                </a:rPr>
              </a:br>
              <a:r>
                <a:rPr lang="en-US" altLang="en-US" sz="2000">
                  <a:latin typeface="Times New Roman" pitchFamily="18" charset="0"/>
                </a:rPr>
                <a:t>	2.1.	Set </a:t>
              </a:r>
              <a:r>
                <a:rPr lang="en-US" altLang="en-US" sz="2000" i="1">
                  <a:latin typeface="Times New Roman" pitchFamily="18" charset="0"/>
                </a:rPr>
                <a:t>first</a:t>
              </a:r>
              <a:r>
                <a:rPr lang="en-US" altLang="en-US" sz="2000">
                  <a:latin typeface="Times New Roman" pitchFamily="18" charset="0"/>
                </a:rPr>
                <a:t> to </a:t>
              </a:r>
              <a:r>
                <a:rPr lang="en-US" altLang="en-US" sz="2000" i="1">
                  <a:latin typeface="Times New Roman" pitchFamily="18" charset="0"/>
                </a:rPr>
                <a:t>succ</a:t>
              </a:r>
              <a:r>
                <a:rPr lang="en-US" altLang="en-US" sz="2000">
                  <a:latin typeface="Times New Roman" pitchFamily="18" charset="0"/>
                </a:rPr>
                <a:t>.</a:t>
              </a:r>
              <a:br>
                <a:rPr lang="en-US" altLang="en-US" sz="2000">
                  <a:latin typeface="Times New Roman" pitchFamily="18" charset="0"/>
                </a:rPr>
              </a:br>
              <a:r>
                <a:rPr lang="en-US" altLang="en-US" sz="2000">
                  <a:latin typeface="Times New Roman" pitchFamily="18" charset="0"/>
                </a:rPr>
                <a:t>3.	</a:t>
              </a:r>
              <a:r>
                <a:rPr lang="en-US" altLang="en-US" sz="2000">
                  <a:solidFill>
                    <a:srgbClr val="FF0000"/>
                  </a:solidFill>
                  <a:latin typeface="Times New Roman" pitchFamily="18" charset="0"/>
                </a:rPr>
                <a:t>Else:</a:t>
              </a:r>
              <a:r>
                <a:rPr lang="en-US" altLang="en-US" sz="2000">
                  <a:latin typeface="Times New Roman" pitchFamily="18" charset="0"/>
                </a:rPr>
                <a:t/>
              </a:r>
              <a:br>
                <a:rPr lang="en-US" altLang="en-US" sz="2000">
                  <a:latin typeface="Times New Roman" pitchFamily="18" charset="0"/>
                </a:rPr>
              </a:br>
              <a:r>
                <a:rPr lang="en-US" altLang="en-US" sz="2000">
                  <a:latin typeface="Times New Roman" pitchFamily="18" charset="0"/>
                </a:rPr>
                <a:t>	3.1.	</a:t>
              </a:r>
              <a:r>
                <a:rPr lang="en-US" altLang="en-US" sz="2000">
                  <a:solidFill>
                    <a:srgbClr val="FF0000"/>
                  </a:solidFill>
                  <a:latin typeface="Times New Roman" pitchFamily="18" charset="0"/>
                </a:rPr>
                <a:t>Let </a:t>
              </a:r>
              <a:r>
                <a:rPr lang="en-US" altLang="en-US" sz="2000" i="1">
                  <a:solidFill>
                    <a:srgbClr val="FF0000"/>
                  </a:solidFill>
                  <a:latin typeface="Times New Roman" pitchFamily="18" charset="0"/>
                </a:rPr>
                <a:t>pred</a:t>
              </a:r>
              <a:r>
                <a:rPr lang="en-US" altLang="en-US" sz="2000">
                  <a:solidFill>
                    <a:srgbClr val="FF0000"/>
                  </a:solidFill>
                  <a:latin typeface="Times New Roman" pitchFamily="18" charset="0"/>
                </a:rPr>
                <a:t> be </a:t>
              </a:r>
              <a:r>
                <a:rPr lang="en-US" altLang="en-US" sz="2000" i="1">
                  <a:solidFill>
                    <a:srgbClr val="FF0000"/>
                  </a:solidFill>
                  <a:latin typeface="Times New Roman" pitchFamily="18" charset="0"/>
                </a:rPr>
                <a:t>del</a:t>
              </a:r>
              <a:r>
                <a:rPr lang="en-US" altLang="en-US" sz="2000">
                  <a:solidFill>
                    <a:srgbClr val="FF0000"/>
                  </a:solidFill>
                  <a:latin typeface="Times New Roman" pitchFamily="18" charset="0"/>
                </a:rPr>
                <a:t>’s predecessor.</a:t>
              </a:r>
              <a:r>
                <a:rPr lang="en-US" altLang="en-US" sz="2000">
                  <a:latin typeface="Times New Roman" pitchFamily="18" charset="0"/>
                </a:rPr>
                <a:t/>
              </a:r>
              <a:br>
                <a:rPr lang="en-US" altLang="en-US" sz="2000">
                  <a:latin typeface="Times New Roman" pitchFamily="18" charset="0"/>
                </a:rPr>
              </a:br>
              <a:r>
                <a:rPr lang="en-US" altLang="en-US" sz="2000">
                  <a:latin typeface="Times New Roman" pitchFamily="18" charset="0"/>
                </a:rPr>
                <a:t>	3.2.	Set </a:t>
              </a:r>
              <a:r>
                <a:rPr lang="en-US" altLang="en-US" sz="2000" i="1">
                  <a:latin typeface="Times New Roman" pitchFamily="18" charset="0"/>
                </a:rPr>
                <a:t>pred</a:t>
              </a:r>
              <a:r>
                <a:rPr lang="en-US" altLang="en-US" sz="2000">
                  <a:latin typeface="Times New Roman" pitchFamily="18" charset="0"/>
                </a:rPr>
                <a:t>’s successor to </a:t>
              </a:r>
              <a:r>
                <a:rPr lang="en-US" altLang="en-US" sz="2000" i="1">
                  <a:latin typeface="Times New Roman" pitchFamily="18" charset="0"/>
                </a:rPr>
                <a:t>succ</a:t>
              </a:r>
              <a:r>
                <a:rPr lang="en-US" altLang="en-US" sz="2000">
                  <a:latin typeface="Times New Roman" pitchFamily="18" charset="0"/>
                </a:rPr>
                <a:t>.</a:t>
              </a:r>
              <a:br>
                <a:rPr lang="en-US" altLang="en-US" sz="2000">
                  <a:latin typeface="Times New Roman" pitchFamily="18" charset="0"/>
                </a:rPr>
              </a:br>
              <a:r>
                <a:rPr lang="en-US" altLang="en-US" sz="2000">
                  <a:latin typeface="Times New Roman" pitchFamily="18" charset="0"/>
                </a:rPr>
                <a:t>4.	Terminate.</a:t>
              </a:r>
              <a:endParaRPr lang="en-GB" altLang="en-US" sz="2000">
                <a:latin typeface="Times New Roman" pitchFamily="18" charset="0"/>
              </a:endParaRPr>
            </a:p>
          </p:txBody>
        </p:sp>
        <p:sp>
          <p:nvSpPr>
            <p:cNvPr id="19503" name="Rectangle 44"/>
            <p:cNvSpPr>
              <a:spLocks noChangeArrowheads="1"/>
            </p:cNvSpPr>
            <p:nvPr/>
          </p:nvSpPr>
          <p:spPr bwMode="auto">
            <a:xfrm>
              <a:off x="1516" y="3417"/>
              <a:ext cx="192" cy="19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19504" name="Text Box 45"/>
            <p:cNvSpPr txBox="1">
              <a:spLocks noChangeArrowheads="1"/>
            </p:cNvSpPr>
            <p:nvPr/>
          </p:nvSpPr>
          <p:spPr bwMode="auto">
            <a:xfrm>
              <a:off x="2524" y="3417"/>
              <a:ext cx="576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GB" altLang="en-US" sz="1800"/>
                <a:t>dog</a:t>
              </a:r>
            </a:p>
          </p:txBody>
        </p:sp>
        <p:sp>
          <p:nvSpPr>
            <p:cNvPr id="19505" name="Text Box 46"/>
            <p:cNvSpPr txBox="1">
              <a:spLocks noChangeArrowheads="1"/>
            </p:cNvSpPr>
            <p:nvPr/>
          </p:nvSpPr>
          <p:spPr bwMode="auto">
            <a:xfrm>
              <a:off x="3532" y="3417"/>
              <a:ext cx="576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GB" altLang="en-US" sz="1800"/>
                <a:t>eel</a:t>
              </a:r>
            </a:p>
          </p:txBody>
        </p:sp>
        <p:sp>
          <p:nvSpPr>
            <p:cNvPr id="19506" name="Text Box 47"/>
            <p:cNvSpPr txBox="1">
              <a:spLocks noChangeArrowheads="1"/>
            </p:cNvSpPr>
            <p:nvPr/>
          </p:nvSpPr>
          <p:spPr bwMode="auto">
            <a:xfrm>
              <a:off x="4540" y="3417"/>
              <a:ext cx="576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GB" altLang="en-US" sz="1800"/>
                <a:t>fox</a:t>
              </a:r>
            </a:p>
          </p:txBody>
        </p:sp>
        <p:sp>
          <p:nvSpPr>
            <p:cNvPr id="19507" name="Line 48"/>
            <p:cNvSpPr>
              <a:spLocks noChangeShapeType="1"/>
            </p:cNvSpPr>
            <p:nvPr/>
          </p:nvSpPr>
          <p:spPr bwMode="auto">
            <a:xfrm>
              <a:off x="3004" y="3513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9508" name="Line 49"/>
            <p:cNvSpPr>
              <a:spLocks noChangeShapeType="1"/>
            </p:cNvSpPr>
            <p:nvPr/>
          </p:nvSpPr>
          <p:spPr bwMode="auto">
            <a:xfrm>
              <a:off x="4012" y="3513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9509" name="Text Box 50"/>
            <p:cNvSpPr txBox="1">
              <a:spLocks noChangeArrowheads="1"/>
            </p:cNvSpPr>
            <p:nvPr/>
          </p:nvSpPr>
          <p:spPr bwMode="auto">
            <a:xfrm>
              <a:off x="1084" y="3417"/>
              <a:ext cx="38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>
                <a:buClrTx/>
                <a:buFontTx/>
                <a:buNone/>
              </a:pPr>
              <a:r>
                <a:rPr lang="en-GB" altLang="en-US" sz="2000" i="1">
                  <a:latin typeface="Times New Roman" pitchFamily="18" charset="0"/>
                </a:rPr>
                <a:t>first</a:t>
              </a:r>
            </a:p>
          </p:txBody>
        </p:sp>
        <p:sp>
          <p:nvSpPr>
            <p:cNvPr id="19510" name="Rectangle 51"/>
            <p:cNvSpPr>
              <a:spLocks noChangeArrowheads="1"/>
            </p:cNvSpPr>
            <p:nvPr/>
          </p:nvSpPr>
          <p:spPr bwMode="auto">
            <a:xfrm>
              <a:off x="2908" y="3705"/>
              <a:ext cx="192" cy="19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19511" name="Text Box 52"/>
            <p:cNvSpPr txBox="1">
              <a:spLocks noChangeArrowheads="1"/>
            </p:cNvSpPr>
            <p:nvPr/>
          </p:nvSpPr>
          <p:spPr bwMode="auto">
            <a:xfrm>
              <a:off x="2476" y="3705"/>
              <a:ext cx="38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>
                <a:buClrTx/>
                <a:buFontTx/>
                <a:buNone/>
              </a:pPr>
              <a:r>
                <a:rPr lang="en-GB" altLang="en-US" sz="2000" i="1">
                  <a:latin typeface="Times New Roman" pitchFamily="18" charset="0"/>
                </a:rPr>
                <a:t>del</a:t>
              </a:r>
            </a:p>
          </p:txBody>
        </p:sp>
        <p:sp>
          <p:nvSpPr>
            <p:cNvPr id="19512" name="Freeform 53"/>
            <p:cNvSpPr>
              <a:spLocks/>
            </p:cNvSpPr>
            <p:nvPr/>
          </p:nvSpPr>
          <p:spPr bwMode="auto">
            <a:xfrm>
              <a:off x="3004" y="3561"/>
              <a:ext cx="528" cy="240"/>
            </a:xfrm>
            <a:custGeom>
              <a:avLst/>
              <a:gdLst>
                <a:gd name="T0" fmla="*/ 0 w 528"/>
                <a:gd name="T1" fmla="*/ 240 h 240"/>
                <a:gd name="T2" fmla="*/ 240 w 528"/>
                <a:gd name="T3" fmla="*/ 240 h 240"/>
                <a:gd name="T4" fmla="*/ 528 w 528"/>
                <a:gd name="T5" fmla="*/ 0 h 240"/>
                <a:gd name="T6" fmla="*/ 0 60000 65536"/>
                <a:gd name="T7" fmla="*/ 0 60000 65536"/>
                <a:gd name="T8" fmla="*/ 0 60000 65536"/>
                <a:gd name="T9" fmla="*/ 0 w 528"/>
                <a:gd name="T10" fmla="*/ 0 h 240"/>
                <a:gd name="T11" fmla="*/ 528 w 528"/>
                <a:gd name="T12" fmla="*/ 240 h 2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28" h="240">
                  <a:moveTo>
                    <a:pt x="0" y="240"/>
                  </a:moveTo>
                  <a:lnTo>
                    <a:pt x="240" y="240"/>
                  </a:lnTo>
                  <a:lnTo>
                    <a:pt x="528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9513" name="Line 54"/>
            <p:cNvSpPr>
              <a:spLocks noChangeShapeType="1"/>
            </p:cNvSpPr>
            <p:nvPr/>
          </p:nvSpPr>
          <p:spPr bwMode="auto">
            <a:xfrm>
              <a:off x="1612" y="3513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9514" name="Line 55"/>
            <p:cNvSpPr>
              <a:spLocks noChangeShapeType="1"/>
            </p:cNvSpPr>
            <p:nvPr/>
          </p:nvSpPr>
          <p:spPr bwMode="auto">
            <a:xfrm>
              <a:off x="2188" y="3513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9515" name="Line 56"/>
            <p:cNvSpPr>
              <a:spLocks noChangeShapeType="1"/>
            </p:cNvSpPr>
            <p:nvPr/>
          </p:nvSpPr>
          <p:spPr bwMode="auto">
            <a:xfrm>
              <a:off x="1948" y="3513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9516" name="Line 57"/>
            <p:cNvSpPr>
              <a:spLocks noChangeShapeType="1"/>
            </p:cNvSpPr>
            <p:nvPr/>
          </p:nvSpPr>
          <p:spPr bwMode="auto">
            <a:xfrm>
              <a:off x="5020" y="3513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9517" name="Rectangle 58"/>
            <p:cNvSpPr>
              <a:spLocks noChangeArrowheads="1"/>
            </p:cNvSpPr>
            <p:nvPr/>
          </p:nvSpPr>
          <p:spPr bwMode="auto">
            <a:xfrm>
              <a:off x="3916" y="3705"/>
              <a:ext cx="192" cy="19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19518" name="Text Box 59"/>
            <p:cNvSpPr txBox="1">
              <a:spLocks noChangeArrowheads="1"/>
            </p:cNvSpPr>
            <p:nvPr/>
          </p:nvSpPr>
          <p:spPr bwMode="auto">
            <a:xfrm>
              <a:off x="3484" y="3705"/>
              <a:ext cx="38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>
                <a:buClrTx/>
                <a:buFontTx/>
                <a:buNone/>
              </a:pPr>
              <a:r>
                <a:rPr lang="en-GB" altLang="en-US" sz="2000" i="1">
                  <a:latin typeface="Times New Roman" pitchFamily="18" charset="0"/>
                </a:rPr>
                <a:t>succ</a:t>
              </a:r>
            </a:p>
          </p:txBody>
        </p:sp>
        <p:sp>
          <p:nvSpPr>
            <p:cNvPr id="19519" name="Freeform 60"/>
            <p:cNvSpPr>
              <a:spLocks/>
            </p:cNvSpPr>
            <p:nvPr/>
          </p:nvSpPr>
          <p:spPr bwMode="auto">
            <a:xfrm>
              <a:off x="4012" y="3561"/>
              <a:ext cx="528" cy="240"/>
            </a:xfrm>
            <a:custGeom>
              <a:avLst/>
              <a:gdLst>
                <a:gd name="T0" fmla="*/ 0 w 528"/>
                <a:gd name="T1" fmla="*/ 240 h 240"/>
                <a:gd name="T2" fmla="*/ 240 w 528"/>
                <a:gd name="T3" fmla="*/ 240 h 240"/>
                <a:gd name="T4" fmla="*/ 528 w 528"/>
                <a:gd name="T5" fmla="*/ 0 h 240"/>
                <a:gd name="T6" fmla="*/ 0 60000 65536"/>
                <a:gd name="T7" fmla="*/ 0 60000 65536"/>
                <a:gd name="T8" fmla="*/ 0 60000 65536"/>
                <a:gd name="T9" fmla="*/ 0 w 528"/>
                <a:gd name="T10" fmla="*/ 0 h 240"/>
                <a:gd name="T11" fmla="*/ 528 w 528"/>
                <a:gd name="T12" fmla="*/ 240 h 2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28" h="240">
                  <a:moveTo>
                    <a:pt x="0" y="240"/>
                  </a:moveTo>
                  <a:lnTo>
                    <a:pt x="240" y="240"/>
                  </a:lnTo>
                  <a:lnTo>
                    <a:pt x="528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9520" name="Rectangle 61"/>
            <p:cNvSpPr>
              <a:spLocks noChangeArrowheads="1"/>
            </p:cNvSpPr>
            <p:nvPr/>
          </p:nvSpPr>
          <p:spPr bwMode="auto">
            <a:xfrm>
              <a:off x="1900" y="3705"/>
              <a:ext cx="192" cy="19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19521" name="Text Box 62"/>
            <p:cNvSpPr txBox="1">
              <a:spLocks noChangeArrowheads="1"/>
            </p:cNvSpPr>
            <p:nvPr/>
          </p:nvSpPr>
          <p:spPr bwMode="auto">
            <a:xfrm>
              <a:off x="1468" y="3705"/>
              <a:ext cx="38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>
                <a:buClrTx/>
                <a:buFontTx/>
                <a:buNone/>
              </a:pPr>
              <a:r>
                <a:rPr lang="en-GB" altLang="en-US" sz="2000" i="1">
                  <a:latin typeface="Times New Roman" pitchFamily="18" charset="0"/>
                </a:rPr>
                <a:t>pred</a:t>
              </a:r>
            </a:p>
          </p:txBody>
        </p:sp>
        <p:sp>
          <p:nvSpPr>
            <p:cNvPr id="19522" name="Freeform 63"/>
            <p:cNvSpPr>
              <a:spLocks/>
            </p:cNvSpPr>
            <p:nvPr/>
          </p:nvSpPr>
          <p:spPr bwMode="auto">
            <a:xfrm>
              <a:off x="1996" y="3561"/>
              <a:ext cx="528" cy="240"/>
            </a:xfrm>
            <a:custGeom>
              <a:avLst/>
              <a:gdLst>
                <a:gd name="T0" fmla="*/ 0 w 528"/>
                <a:gd name="T1" fmla="*/ 240 h 240"/>
                <a:gd name="T2" fmla="*/ 240 w 528"/>
                <a:gd name="T3" fmla="*/ 240 h 240"/>
                <a:gd name="T4" fmla="*/ 528 w 528"/>
                <a:gd name="T5" fmla="*/ 0 h 240"/>
                <a:gd name="T6" fmla="*/ 0 60000 65536"/>
                <a:gd name="T7" fmla="*/ 0 60000 65536"/>
                <a:gd name="T8" fmla="*/ 0 60000 65536"/>
                <a:gd name="T9" fmla="*/ 0 w 528"/>
                <a:gd name="T10" fmla="*/ 0 h 240"/>
                <a:gd name="T11" fmla="*/ 528 w 528"/>
                <a:gd name="T12" fmla="*/ 240 h 2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28" h="240">
                  <a:moveTo>
                    <a:pt x="0" y="240"/>
                  </a:moveTo>
                  <a:lnTo>
                    <a:pt x="240" y="240"/>
                  </a:lnTo>
                  <a:lnTo>
                    <a:pt x="528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5" name="Group 103"/>
          <p:cNvGrpSpPr>
            <a:grpSpLocks/>
          </p:cNvGrpSpPr>
          <p:nvPr/>
        </p:nvGrpSpPr>
        <p:grpSpPr bwMode="auto">
          <a:xfrm>
            <a:off x="561934" y="2205038"/>
            <a:ext cx="7391400" cy="3810000"/>
            <a:chOff x="1036" y="1706"/>
            <a:chExt cx="4656" cy="2400"/>
          </a:xfrm>
        </p:grpSpPr>
        <p:sp>
          <p:nvSpPr>
            <p:cNvPr id="19479" name="Rectangle 65"/>
            <p:cNvSpPr>
              <a:spLocks noChangeArrowheads="1"/>
            </p:cNvSpPr>
            <p:nvPr/>
          </p:nvSpPr>
          <p:spPr bwMode="auto">
            <a:xfrm>
              <a:off x="1036" y="1706"/>
              <a:ext cx="4656" cy="24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19480" name="Rectangle 66"/>
            <p:cNvSpPr>
              <a:spLocks noChangeArrowheads="1"/>
            </p:cNvSpPr>
            <p:nvPr/>
          </p:nvSpPr>
          <p:spPr bwMode="auto">
            <a:xfrm>
              <a:off x="1084" y="1754"/>
              <a:ext cx="3936" cy="15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tabLst>
                  <a:tab pos="381000" algn="l"/>
                  <a:tab pos="952500" algn="l"/>
                </a:tabLst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tabLst>
                  <a:tab pos="381000" algn="l"/>
                  <a:tab pos="952500" algn="l"/>
                </a:tabLst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tabLst>
                  <a:tab pos="381000" algn="l"/>
                  <a:tab pos="9525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tabLst>
                  <a:tab pos="381000" algn="l"/>
                  <a:tab pos="952500" algn="l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tabLst>
                  <a:tab pos="381000" algn="l"/>
                  <a:tab pos="952500" algn="l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tabLst>
                  <a:tab pos="381000" algn="l"/>
                  <a:tab pos="952500" algn="l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tabLst>
                  <a:tab pos="381000" algn="l"/>
                  <a:tab pos="952500" algn="l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tabLst>
                  <a:tab pos="381000" algn="l"/>
                  <a:tab pos="952500" algn="l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tabLst>
                  <a:tab pos="381000" algn="l"/>
                  <a:tab pos="952500" algn="l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ts val="1800"/>
                </a:spcBef>
                <a:buClrTx/>
                <a:buFontTx/>
                <a:buNone/>
              </a:pPr>
              <a:r>
                <a:rPr lang="en-US" altLang="en-US" sz="2000">
                  <a:latin typeface="Times New Roman" pitchFamily="18" charset="0"/>
                </a:rPr>
                <a:t>To delete node </a:t>
              </a:r>
              <a:r>
                <a:rPr lang="en-US" altLang="en-US" sz="2000" i="1">
                  <a:latin typeface="Times New Roman" pitchFamily="18" charset="0"/>
                </a:rPr>
                <a:t>del</a:t>
              </a:r>
              <a:r>
                <a:rPr lang="en-US" altLang="en-US" sz="2000">
                  <a:latin typeface="Times New Roman" pitchFamily="18" charset="0"/>
                </a:rPr>
                <a:t> from the SLL headed by </a:t>
              </a:r>
              <a:r>
                <a:rPr lang="en-US" altLang="en-US" sz="2000" i="1">
                  <a:latin typeface="Times New Roman" pitchFamily="18" charset="0"/>
                </a:rPr>
                <a:t>first</a:t>
              </a:r>
              <a:r>
                <a:rPr lang="en-US" altLang="en-US" sz="2000">
                  <a:latin typeface="Times New Roman" pitchFamily="18" charset="0"/>
                </a:rPr>
                <a:t>:</a:t>
              </a:r>
              <a:br>
                <a:rPr lang="en-US" altLang="en-US" sz="2000">
                  <a:latin typeface="Times New Roman" pitchFamily="18" charset="0"/>
                </a:rPr>
              </a:br>
              <a:r>
                <a:rPr lang="en-US" altLang="en-US" sz="2000">
                  <a:latin typeface="Times New Roman" pitchFamily="18" charset="0"/>
                </a:rPr>
                <a:t>1.	Let </a:t>
              </a:r>
              <a:r>
                <a:rPr lang="en-US" altLang="en-US" sz="2000" i="1">
                  <a:latin typeface="Times New Roman" pitchFamily="18" charset="0"/>
                </a:rPr>
                <a:t>succ</a:t>
              </a:r>
              <a:r>
                <a:rPr lang="en-US" altLang="en-US" sz="2000">
                  <a:latin typeface="Times New Roman" pitchFamily="18" charset="0"/>
                </a:rPr>
                <a:t> be </a:t>
              </a:r>
              <a:r>
                <a:rPr lang="en-US" altLang="en-US" sz="2000" i="1">
                  <a:latin typeface="Times New Roman" pitchFamily="18" charset="0"/>
                </a:rPr>
                <a:t>del</a:t>
              </a:r>
              <a:r>
                <a:rPr lang="en-US" altLang="en-US" sz="2000">
                  <a:latin typeface="Times New Roman" pitchFamily="18" charset="0"/>
                </a:rPr>
                <a:t>’s successor.</a:t>
              </a:r>
              <a:br>
                <a:rPr lang="en-US" altLang="en-US" sz="2000">
                  <a:latin typeface="Times New Roman" pitchFamily="18" charset="0"/>
                </a:rPr>
              </a:br>
              <a:r>
                <a:rPr lang="en-US" altLang="en-US" sz="2000">
                  <a:latin typeface="Times New Roman" pitchFamily="18" charset="0"/>
                </a:rPr>
                <a:t>2.	If </a:t>
              </a:r>
              <a:r>
                <a:rPr lang="en-US" altLang="en-US" sz="2000" i="1">
                  <a:latin typeface="Times New Roman" pitchFamily="18" charset="0"/>
                </a:rPr>
                <a:t>del</a:t>
              </a:r>
              <a:r>
                <a:rPr lang="en-US" altLang="en-US" sz="2000">
                  <a:latin typeface="Times New Roman" pitchFamily="18" charset="0"/>
                </a:rPr>
                <a:t> = </a:t>
              </a:r>
              <a:r>
                <a:rPr lang="en-US" altLang="en-US" sz="2000" i="1">
                  <a:latin typeface="Times New Roman" pitchFamily="18" charset="0"/>
                </a:rPr>
                <a:t>first</a:t>
              </a:r>
              <a:r>
                <a:rPr lang="en-US" altLang="en-US" sz="2000">
                  <a:latin typeface="Times New Roman" pitchFamily="18" charset="0"/>
                </a:rPr>
                <a:t>:</a:t>
              </a:r>
              <a:br>
                <a:rPr lang="en-US" altLang="en-US" sz="2000">
                  <a:latin typeface="Times New Roman" pitchFamily="18" charset="0"/>
                </a:rPr>
              </a:br>
              <a:r>
                <a:rPr lang="en-US" altLang="en-US" sz="2000">
                  <a:latin typeface="Times New Roman" pitchFamily="18" charset="0"/>
                </a:rPr>
                <a:t>	2.1.	Set </a:t>
              </a:r>
              <a:r>
                <a:rPr lang="en-US" altLang="en-US" sz="2000" i="1">
                  <a:latin typeface="Times New Roman" pitchFamily="18" charset="0"/>
                </a:rPr>
                <a:t>first</a:t>
              </a:r>
              <a:r>
                <a:rPr lang="en-US" altLang="en-US" sz="2000">
                  <a:latin typeface="Times New Roman" pitchFamily="18" charset="0"/>
                </a:rPr>
                <a:t> to </a:t>
              </a:r>
              <a:r>
                <a:rPr lang="en-US" altLang="en-US" sz="2000" i="1">
                  <a:latin typeface="Times New Roman" pitchFamily="18" charset="0"/>
                </a:rPr>
                <a:t>succ</a:t>
              </a:r>
              <a:r>
                <a:rPr lang="en-US" altLang="en-US" sz="2000">
                  <a:latin typeface="Times New Roman" pitchFamily="18" charset="0"/>
                </a:rPr>
                <a:t>.</a:t>
              </a:r>
              <a:br>
                <a:rPr lang="en-US" altLang="en-US" sz="2000">
                  <a:latin typeface="Times New Roman" pitchFamily="18" charset="0"/>
                </a:rPr>
              </a:br>
              <a:r>
                <a:rPr lang="en-US" altLang="en-US" sz="2000">
                  <a:latin typeface="Times New Roman" pitchFamily="18" charset="0"/>
                </a:rPr>
                <a:t>3.	Else:</a:t>
              </a:r>
              <a:br>
                <a:rPr lang="en-US" altLang="en-US" sz="2000">
                  <a:latin typeface="Times New Roman" pitchFamily="18" charset="0"/>
                </a:rPr>
              </a:br>
              <a:r>
                <a:rPr lang="en-US" altLang="en-US" sz="2000">
                  <a:latin typeface="Times New Roman" pitchFamily="18" charset="0"/>
                </a:rPr>
                <a:t>	3.1.	Let </a:t>
              </a:r>
              <a:r>
                <a:rPr lang="en-US" altLang="en-US" sz="2000" i="1">
                  <a:latin typeface="Times New Roman" pitchFamily="18" charset="0"/>
                </a:rPr>
                <a:t>pred</a:t>
              </a:r>
              <a:r>
                <a:rPr lang="en-US" altLang="en-US" sz="2000">
                  <a:latin typeface="Times New Roman" pitchFamily="18" charset="0"/>
                </a:rPr>
                <a:t> be </a:t>
              </a:r>
              <a:r>
                <a:rPr lang="en-US" altLang="en-US" sz="2000" i="1">
                  <a:latin typeface="Times New Roman" pitchFamily="18" charset="0"/>
                </a:rPr>
                <a:t>del</a:t>
              </a:r>
              <a:r>
                <a:rPr lang="en-US" altLang="en-US" sz="2000">
                  <a:latin typeface="Times New Roman" pitchFamily="18" charset="0"/>
                </a:rPr>
                <a:t>’s predecessor.</a:t>
              </a:r>
              <a:br>
                <a:rPr lang="en-US" altLang="en-US" sz="2000">
                  <a:latin typeface="Times New Roman" pitchFamily="18" charset="0"/>
                </a:rPr>
              </a:br>
              <a:r>
                <a:rPr lang="en-US" altLang="en-US" sz="2000">
                  <a:latin typeface="Times New Roman" pitchFamily="18" charset="0"/>
                </a:rPr>
                <a:t>	3.2.	</a:t>
              </a:r>
              <a:r>
                <a:rPr lang="en-US" altLang="en-US" sz="2000">
                  <a:solidFill>
                    <a:srgbClr val="FF0000"/>
                  </a:solidFill>
                  <a:latin typeface="Times New Roman" pitchFamily="18" charset="0"/>
                </a:rPr>
                <a:t>Set </a:t>
              </a:r>
              <a:r>
                <a:rPr lang="en-US" altLang="en-US" sz="2000" i="1">
                  <a:solidFill>
                    <a:srgbClr val="FF0000"/>
                  </a:solidFill>
                  <a:latin typeface="Times New Roman" pitchFamily="18" charset="0"/>
                </a:rPr>
                <a:t>pred</a:t>
              </a:r>
              <a:r>
                <a:rPr lang="en-US" altLang="en-US" sz="2000">
                  <a:solidFill>
                    <a:srgbClr val="FF0000"/>
                  </a:solidFill>
                  <a:latin typeface="Times New Roman" pitchFamily="18" charset="0"/>
                </a:rPr>
                <a:t>’s successor to </a:t>
              </a:r>
              <a:r>
                <a:rPr lang="en-US" altLang="en-US" sz="2000" i="1">
                  <a:solidFill>
                    <a:srgbClr val="FF0000"/>
                  </a:solidFill>
                  <a:latin typeface="Times New Roman" pitchFamily="18" charset="0"/>
                </a:rPr>
                <a:t>succ</a:t>
              </a:r>
              <a:r>
                <a:rPr lang="en-US" altLang="en-US" sz="2000">
                  <a:solidFill>
                    <a:srgbClr val="FF0000"/>
                  </a:solidFill>
                  <a:latin typeface="Times New Roman" pitchFamily="18" charset="0"/>
                </a:rPr>
                <a:t>.</a:t>
              </a:r>
              <a:r>
                <a:rPr lang="en-US" altLang="en-US" sz="2000">
                  <a:latin typeface="Times New Roman" pitchFamily="18" charset="0"/>
                </a:rPr>
                <a:t/>
              </a:r>
              <a:br>
                <a:rPr lang="en-US" altLang="en-US" sz="2000">
                  <a:latin typeface="Times New Roman" pitchFamily="18" charset="0"/>
                </a:rPr>
              </a:br>
              <a:r>
                <a:rPr lang="en-US" altLang="en-US" sz="2000">
                  <a:latin typeface="Times New Roman" pitchFamily="18" charset="0"/>
                </a:rPr>
                <a:t>4.	Terminate.</a:t>
              </a:r>
              <a:endParaRPr lang="en-GB" altLang="en-US" sz="2000">
                <a:latin typeface="Times New Roman" pitchFamily="18" charset="0"/>
              </a:endParaRPr>
            </a:p>
          </p:txBody>
        </p:sp>
        <p:sp>
          <p:nvSpPr>
            <p:cNvPr id="19481" name="Rectangle 67"/>
            <p:cNvSpPr>
              <a:spLocks noChangeArrowheads="1"/>
            </p:cNvSpPr>
            <p:nvPr/>
          </p:nvSpPr>
          <p:spPr bwMode="auto">
            <a:xfrm>
              <a:off x="1516" y="3530"/>
              <a:ext cx="192" cy="19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19482" name="Text Box 68"/>
            <p:cNvSpPr txBox="1">
              <a:spLocks noChangeArrowheads="1"/>
            </p:cNvSpPr>
            <p:nvPr/>
          </p:nvSpPr>
          <p:spPr bwMode="auto">
            <a:xfrm>
              <a:off x="2524" y="3530"/>
              <a:ext cx="576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GB" altLang="en-US" sz="1800"/>
                <a:t>dog</a:t>
              </a:r>
            </a:p>
          </p:txBody>
        </p:sp>
        <p:sp>
          <p:nvSpPr>
            <p:cNvPr id="19483" name="Text Box 69"/>
            <p:cNvSpPr txBox="1">
              <a:spLocks noChangeArrowheads="1"/>
            </p:cNvSpPr>
            <p:nvPr/>
          </p:nvSpPr>
          <p:spPr bwMode="auto">
            <a:xfrm>
              <a:off x="3532" y="3530"/>
              <a:ext cx="576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GB" altLang="en-US" sz="1800"/>
                <a:t>eel</a:t>
              </a:r>
            </a:p>
          </p:txBody>
        </p:sp>
        <p:sp>
          <p:nvSpPr>
            <p:cNvPr id="19484" name="Text Box 70"/>
            <p:cNvSpPr txBox="1">
              <a:spLocks noChangeArrowheads="1"/>
            </p:cNvSpPr>
            <p:nvPr/>
          </p:nvSpPr>
          <p:spPr bwMode="auto">
            <a:xfrm>
              <a:off x="4540" y="3530"/>
              <a:ext cx="576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GB" altLang="en-US" sz="1800"/>
                <a:t>fox</a:t>
              </a:r>
            </a:p>
          </p:txBody>
        </p:sp>
        <p:sp>
          <p:nvSpPr>
            <p:cNvPr id="19485" name="Line 71"/>
            <p:cNvSpPr>
              <a:spLocks noChangeShapeType="1"/>
            </p:cNvSpPr>
            <p:nvPr/>
          </p:nvSpPr>
          <p:spPr bwMode="auto">
            <a:xfrm>
              <a:off x="4012" y="3626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9486" name="Text Box 72"/>
            <p:cNvSpPr txBox="1">
              <a:spLocks noChangeArrowheads="1"/>
            </p:cNvSpPr>
            <p:nvPr/>
          </p:nvSpPr>
          <p:spPr bwMode="auto">
            <a:xfrm>
              <a:off x="1084" y="3530"/>
              <a:ext cx="38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>
                <a:buClrTx/>
                <a:buFontTx/>
                <a:buNone/>
              </a:pPr>
              <a:r>
                <a:rPr lang="en-GB" altLang="en-US" sz="2000" i="1">
                  <a:latin typeface="Times New Roman" pitchFamily="18" charset="0"/>
                </a:rPr>
                <a:t>first</a:t>
              </a:r>
            </a:p>
          </p:txBody>
        </p:sp>
        <p:sp>
          <p:nvSpPr>
            <p:cNvPr id="19487" name="Rectangle 73"/>
            <p:cNvSpPr>
              <a:spLocks noChangeArrowheads="1"/>
            </p:cNvSpPr>
            <p:nvPr/>
          </p:nvSpPr>
          <p:spPr bwMode="auto">
            <a:xfrm>
              <a:off x="2908" y="3818"/>
              <a:ext cx="192" cy="19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19488" name="Text Box 74"/>
            <p:cNvSpPr txBox="1">
              <a:spLocks noChangeArrowheads="1"/>
            </p:cNvSpPr>
            <p:nvPr/>
          </p:nvSpPr>
          <p:spPr bwMode="auto">
            <a:xfrm>
              <a:off x="2476" y="3818"/>
              <a:ext cx="38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>
                <a:buClrTx/>
                <a:buFontTx/>
                <a:buNone/>
              </a:pPr>
              <a:r>
                <a:rPr lang="en-GB" altLang="en-US" sz="2000" i="1">
                  <a:latin typeface="Times New Roman" pitchFamily="18" charset="0"/>
                </a:rPr>
                <a:t>del</a:t>
              </a:r>
            </a:p>
          </p:txBody>
        </p:sp>
        <p:sp>
          <p:nvSpPr>
            <p:cNvPr id="19489" name="Freeform 75"/>
            <p:cNvSpPr>
              <a:spLocks/>
            </p:cNvSpPr>
            <p:nvPr/>
          </p:nvSpPr>
          <p:spPr bwMode="auto">
            <a:xfrm>
              <a:off x="3004" y="3674"/>
              <a:ext cx="528" cy="240"/>
            </a:xfrm>
            <a:custGeom>
              <a:avLst/>
              <a:gdLst>
                <a:gd name="T0" fmla="*/ 0 w 528"/>
                <a:gd name="T1" fmla="*/ 240 h 240"/>
                <a:gd name="T2" fmla="*/ 240 w 528"/>
                <a:gd name="T3" fmla="*/ 240 h 240"/>
                <a:gd name="T4" fmla="*/ 528 w 528"/>
                <a:gd name="T5" fmla="*/ 0 h 240"/>
                <a:gd name="T6" fmla="*/ 0 60000 65536"/>
                <a:gd name="T7" fmla="*/ 0 60000 65536"/>
                <a:gd name="T8" fmla="*/ 0 60000 65536"/>
                <a:gd name="T9" fmla="*/ 0 w 528"/>
                <a:gd name="T10" fmla="*/ 0 h 240"/>
                <a:gd name="T11" fmla="*/ 528 w 528"/>
                <a:gd name="T12" fmla="*/ 240 h 2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28" h="240">
                  <a:moveTo>
                    <a:pt x="0" y="240"/>
                  </a:moveTo>
                  <a:lnTo>
                    <a:pt x="240" y="240"/>
                  </a:lnTo>
                  <a:lnTo>
                    <a:pt x="528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9490" name="Line 76"/>
            <p:cNvSpPr>
              <a:spLocks noChangeShapeType="1"/>
            </p:cNvSpPr>
            <p:nvPr/>
          </p:nvSpPr>
          <p:spPr bwMode="auto">
            <a:xfrm>
              <a:off x="1612" y="3626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9491" name="Line 77"/>
            <p:cNvSpPr>
              <a:spLocks noChangeShapeType="1"/>
            </p:cNvSpPr>
            <p:nvPr/>
          </p:nvSpPr>
          <p:spPr bwMode="auto">
            <a:xfrm>
              <a:off x="2188" y="3626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9492" name="Line 78"/>
            <p:cNvSpPr>
              <a:spLocks noChangeShapeType="1"/>
            </p:cNvSpPr>
            <p:nvPr/>
          </p:nvSpPr>
          <p:spPr bwMode="auto">
            <a:xfrm>
              <a:off x="1948" y="3626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9493" name="Line 79"/>
            <p:cNvSpPr>
              <a:spLocks noChangeShapeType="1"/>
            </p:cNvSpPr>
            <p:nvPr/>
          </p:nvSpPr>
          <p:spPr bwMode="auto">
            <a:xfrm>
              <a:off x="5020" y="3626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9494" name="Rectangle 80"/>
            <p:cNvSpPr>
              <a:spLocks noChangeArrowheads="1"/>
            </p:cNvSpPr>
            <p:nvPr/>
          </p:nvSpPr>
          <p:spPr bwMode="auto">
            <a:xfrm>
              <a:off x="3916" y="3818"/>
              <a:ext cx="192" cy="19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19495" name="Text Box 81"/>
            <p:cNvSpPr txBox="1">
              <a:spLocks noChangeArrowheads="1"/>
            </p:cNvSpPr>
            <p:nvPr/>
          </p:nvSpPr>
          <p:spPr bwMode="auto">
            <a:xfrm>
              <a:off x="3484" y="3818"/>
              <a:ext cx="38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>
                <a:buClrTx/>
                <a:buFontTx/>
                <a:buNone/>
              </a:pPr>
              <a:r>
                <a:rPr lang="en-GB" altLang="en-US" sz="2000" i="1">
                  <a:latin typeface="Times New Roman" pitchFamily="18" charset="0"/>
                </a:rPr>
                <a:t>succ</a:t>
              </a:r>
            </a:p>
          </p:txBody>
        </p:sp>
        <p:sp>
          <p:nvSpPr>
            <p:cNvPr id="19496" name="Freeform 82"/>
            <p:cNvSpPr>
              <a:spLocks/>
            </p:cNvSpPr>
            <p:nvPr/>
          </p:nvSpPr>
          <p:spPr bwMode="auto">
            <a:xfrm>
              <a:off x="4012" y="3674"/>
              <a:ext cx="528" cy="240"/>
            </a:xfrm>
            <a:custGeom>
              <a:avLst/>
              <a:gdLst>
                <a:gd name="T0" fmla="*/ 0 w 528"/>
                <a:gd name="T1" fmla="*/ 240 h 240"/>
                <a:gd name="T2" fmla="*/ 240 w 528"/>
                <a:gd name="T3" fmla="*/ 240 h 240"/>
                <a:gd name="T4" fmla="*/ 528 w 528"/>
                <a:gd name="T5" fmla="*/ 0 h 240"/>
                <a:gd name="T6" fmla="*/ 0 60000 65536"/>
                <a:gd name="T7" fmla="*/ 0 60000 65536"/>
                <a:gd name="T8" fmla="*/ 0 60000 65536"/>
                <a:gd name="T9" fmla="*/ 0 w 528"/>
                <a:gd name="T10" fmla="*/ 0 h 240"/>
                <a:gd name="T11" fmla="*/ 528 w 528"/>
                <a:gd name="T12" fmla="*/ 240 h 2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28" h="240">
                  <a:moveTo>
                    <a:pt x="0" y="240"/>
                  </a:moveTo>
                  <a:lnTo>
                    <a:pt x="240" y="240"/>
                  </a:lnTo>
                  <a:lnTo>
                    <a:pt x="528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9497" name="Rectangle 83"/>
            <p:cNvSpPr>
              <a:spLocks noChangeArrowheads="1"/>
            </p:cNvSpPr>
            <p:nvPr/>
          </p:nvSpPr>
          <p:spPr bwMode="auto">
            <a:xfrm>
              <a:off x="1900" y="3818"/>
              <a:ext cx="192" cy="19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19498" name="Text Box 84"/>
            <p:cNvSpPr txBox="1">
              <a:spLocks noChangeArrowheads="1"/>
            </p:cNvSpPr>
            <p:nvPr/>
          </p:nvSpPr>
          <p:spPr bwMode="auto">
            <a:xfrm>
              <a:off x="1468" y="3818"/>
              <a:ext cx="38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>
                <a:buClrTx/>
                <a:buFontTx/>
                <a:buNone/>
              </a:pPr>
              <a:r>
                <a:rPr lang="en-GB" altLang="en-US" sz="2000" i="1">
                  <a:latin typeface="Times New Roman" pitchFamily="18" charset="0"/>
                </a:rPr>
                <a:t>pred</a:t>
              </a:r>
            </a:p>
          </p:txBody>
        </p:sp>
        <p:sp>
          <p:nvSpPr>
            <p:cNvPr id="19499" name="Freeform 85"/>
            <p:cNvSpPr>
              <a:spLocks/>
            </p:cNvSpPr>
            <p:nvPr/>
          </p:nvSpPr>
          <p:spPr bwMode="auto">
            <a:xfrm>
              <a:off x="1996" y="3674"/>
              <a:ext cx="528" cy="240"/>
            </a:xfrm>
            <a:custGeom>
              <a:avLst/>
              <a:gdLst>
                <a:gd name="T0" fmla="*/ 0 w 528"/>
                <a:gd name="T1" fmla="*/ 240 h 240"/>
                <a:gd name="T2" fmla="*/ 240 w 528"/>
                <a:gd name="T3" fmla="*/ 240 h 240"/>
                <a:gd name="T4" fmla="*/ 528 w 528"/>
                <a:gd name="T5" fmla="*/ 0 h 240"/>
                <a:gd name="T6" fmla="*/ 0 60000 65536"/>
                <a:gd name="T7" fmla="*/ 0 60000 65536"/>
                <a:gd name="T8" fmla="*/ 0 60000 65536"/>
                <a:gd name="T9" fmla="*/ 0 w 528"/>
                <a:gd name="T10" fmla="*/ 0 h 240"/>
                <a:gd name="T11" fmla="*/ 528 w 528"/>
                <a:gd name="T12" fmla="*/ 240 h 2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28" h="240">
                  <a:moveTo>
                    <a:pt x="0" y="240"/>
                  </a:moveTo>
                  <a:lnTo>
                    <a:pt x="240" y="240"/>
                  </a:lnTo>
                  <a:lnTo>
                    <a:pt x="528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9500" name="Freeform 86"/>
            <p:cNvSpPr>
              <a:spLocks/>
            </p:cNvSpPr>
            <p:nvPr/>
          </p:nvSpPr>
          <p:spPr bwMode="auto">
            <a:xfrm>
              <a:off x="3004" y="3434"/>
              <a:ext cx="1536" cy="192"/>
            </a:xfrm>
            <a:custGeom>
              <a:avLst/>
              <a:gdLst>
                <a:gd name="T0" fmla="*/ 0 w 1536"/>
                <a:gd name="T1" fmla="*/ 192 h 192"/>
                <a:gd name="T2" fmla="*/ 528 w 1536"/>
                <a:gd name="T3" fmla="*/ 0 h 192"/>
                <a:gd name="T4" fmla="*/ 1104 w 1536"/>
                <a:gd name="T5" fmla="*/ 0 h 192"/>
                <a:gd name="T6" fmla="*/ 1536 w 1536"/>
                <a:gd name="T7" fmla="*/ 144 h 19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36"/>
                <a:gd name="T13" fmla="*/ 0 h 192"/>
                <a:gd name="T14" fmla="*/ 1536 w 1536"/>
                <a:gd name="T15" fmla="*/ 192 h 19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36" h="192">
                  <a:moveTo>
                    <a:pt x="0" y="192"/>
                  </a:moveTo>
                  <a:lnTo>
                    <a:pt x="528" y="0"/>
                  </a:lnTo>
                  <a:lnTo>
                    <a:pt x="1104" y="0"/>
                  </a:lnTo>
                  <a:lnTo>
                    <a:pt x="1536" y="144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6" name="Group 107"/>
          <p:cNvGrpSpPr>
            <a:grpSpLocks/>
          </p:cNvGrpSpPr>
          <p:nvPr/>
        </p:nvGrpSpPr>
        <p:grpSpPr bwMode="auto">
          <a:xfrm>
            <a:off x="561934" y="2205038"/>
            <a:ext cx="7391400" cy="3810000"/>
            <a:chOff x="1036" y="1461"/>
            <a:chExt cx="4656" cy="2400"/>
          </a:xfrm>
        </p:grpSpPr>
        <p:sp>
          <p:nvSpPr>
            <p:cNvPr id="19465" name="Rectangle 88"/>
            <p:cNvSpPr>
              <a:spLocks noChangeArrowheads="1"/>
            </p:cNvSpPr>
            <p:nvPr/>
          </p:nvSpPr>
          <p:spPr bwMode="auto">
            <a:xfrm>
              <a:off x="1036" y="1461"/>
              <a:ext cx="4656" cy="24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19466" name="Rectangle 89"/>
            <p:cNvSpPr>
              <a:spLocks noChangeArrowheads="1"/>
            </p:cNvSpPr>
            <p:nvPr/>
          </p:nvSpPr>
          <p:spPr bwMode="auto">
            <a:xfrm>
              <a:off x="1084" y="1509"/>
              <a:ext cx="3936" cy="15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tabLst>
                  <a:tab pos="381000" algn="l"/>
                  <a:tab pos="952500" algn="l"/>
                </a:tabLst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tabLst>
                  <a:tab pos="381000" algn="l"/>
                  <a:tab pos="952500" algn="l"/>
                </a:tabLst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tabLst>
                  <a:tab pos="381000" algn="l"/>
                  <a:tab pos="9525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tabLst>
                  <a:tab pos="381000" algn="l"/>
                  <a:tab pos="952500" algn="l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tabLst>
                  <a:tab pos="381000" algn="l"/>
                  <a:tab pos="952500" algn="l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tabLst>
                  <a:tab pos="381000" algn="l"/>
                  <a:tab pos="952500" algn="l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tabLst>
                  <a:tab pos="381000" algn="l"/>
                  <a:tab pos="952500" algn="l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tabLst>
                  <a:tab pos="381000" algn="l"/>
                  <a:tab pos="952500" algn="l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tabLst>
                  <a:tab pos="381000" algn="l"/>
                  <a:tab pos="952500" algn="l"/>
                </a:tabLs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ts val="1800"/>
                </a:spcBef>
                <a:buClrTx/>
                <a:buFontTx/>
                <a:buNone/>
              </a:pPr>
              <a:r>
                <a:rPr lang="en-US" altLang="en-US" sz="2000" dirty="0">
                  <a:latin typeface="Times New Roman" pitchFamily="18" charset="0"/>
                </a:rPr>
                <a:t>To delete node </a:t>
              </a:r>
              <a:r>
                <a:rPr lang="en-US" altLang="en-US" sz="2000" i="1" dirty="0">
                  <a:latin typeface="Times New Roman" pitchFamily="18" charset="0"/>
                </a:rPr>
                <a:t>del</a:t>
              </a:r>
              <a:r>
                <a:rPr lang="en-US" altLang="en-US" sz="2000" dirty="0">
                  <a:latin typeface="Times New Roman" pitchFamily="18" charset="0"/>
                </a:rPr>
                <a:t> from the SLL headed by </a:t>
              </a:r>
              <a:r>
                <a:rPr lang="en-US" altLang="en-US" sz="2000" i="1" dirty="0">
                  <a:latin typeface="Times New Roman" pitchFamily="18" charset="0"/>
                </a:rPr>
                <a:t>first</a:t>
              </a:r>
              <a:r>
                <a:rPr lang="en-US" altLang="en-US" sz="2000" dirty="0">
                  <a:latin typeface="Times New Roman" pitchFamily="18" charset="0"/>
                </a:rPr>
                <a:t>:</a:t>
              </a:r>
              <a:br>
                <a:rPr lang="en-US" altLang="en-US" sz="2000" dirty="0">
                  <a:latin typeface="Times New Roman" pitchFamily="18" charset="0"/>
                </a:rPr>
              </a:br>
              <a:r>
                <a:rPr lang="en-US" altLang="en-US" sz="2000" dirty="0">
                  <a:latin typeface="Times New Roman" pitchFamily="18" charset="0"/>
                </a:rPr>
                <a:t>1.	Let </a:t>
              </a:r>
              <a:r>
                <a:rPr lang="en-US" altLang="en-US" sz="2000" i="1" dirty="0" smtClean="0">
                  <a:latin typeface="Times New Roman" pitchFamily="18" charset="0"/>
                </a:rPr>
                <a:t>next</a:t>
              </a:r>
              <a:r>
                <a:rPr lang="en-US" altLang="en-US" sz="2000" dirty="0" smtClean="0">
                  <a:latin typeface="Times New Roman" pitchFamily="18" charset="0"/>
                </a:rPr>
                <a:t> </a:t>
              </a:r>
              <a:r>
                <a:rPr lang="en-US" altLang="en-US" sz="2000" dirty="0">
                  <a:latin typeface="Times New Roman" pitchFamily="18" charset="0"/>
                </a:rPr>
                <a:t>be </a:t>
              </a:r>
              <a:r>
                <a:rPr lang="en-US" altLang="en-US" sz="2000" i="1" dirty="0" err="1">
                  <a:latin typeface="Times New Roman" pitchFamily="18" charset="0"/>
                </a:rPr>
                <a:t>del</a:t>
              </a:r>
              <a:r>
                <a:rPr lang="en-US" altLang="en-US" sz="2000" dirty="0" err="1">
                  <a:latin typeface="Times New Roman" pitchFamily="18" charset="0"/>
                </a:rPr>
                <a:t>’s</a:t>
              </a:r>
              <a:r>
                <a:rPr lang="en-US" altLang="en-US" sz="2000" dirty="0">
                  <a:latin typeface="Times New Roman" pitchFamily="18" charset="0"/>
                </a:rPr>
                <a:t> </a:t>
              </a:r>
              <a:r>
                <a:rPr lang="en-US" altLang="en-US" sz="2000" dirty="0" smtClean="0">
                  <a:latin typeface="Times New Roman" pitchFamily="18" charset="0"/>
                </a:rPr>
                <a:t>next.</a:t>
              </a:r>
              <a:r>
                <a:rPr lang="en-US" altLang="en-US" sz="2000" dirty="0">
                  <a:latin typeface="Times New Roman" pitchFamily="18" charset="0"/>
                </a:rPr>
                <a:t/>
              </a:r>
              <a:br>
                <a:rPr lang="en-US" altLang="en-US" sz="2000" dirty="0">
                  <a:latin typeface="Times New Roman" pitchFamily="18" charset="0"/>
                </a:rPr>
              </a:br>
              <a:r>
                <a:rPr lang="en-US" altLang="en-US" sz="2000" dirty="0">
                  <a:latin typeface="Times New Roman" pitchFamily="18" charset="0"/>
                </a:rPr>
                <a:t>2.	If </a:t>
              </a:r>
              <a:r>
                <a:rPr lang="en-US" altLang="en-US" sz="2000" i="1" dirty="0">
                  <a:latin typeface="Times New Roman" pitchFamily="18" charset="0"/>
                </a:rPr>
                <a:t>del</a:t>
              </a:r>
              <a:r>
                <a:rPr lang="en-US" altLang="en-US" sz="2000" dirty="0">
                  <a:latin typeface="Times New Roman" pitchFamily="18" charset="0"/>
                </a:rPr>
                <a:t> = </a:t>
              </a:r>
              <a:r>
                <a:rPr lang="en-US" altLang="en-US" sz="2000" i="1" dirty="0">
                  <a:latin typeface="Times New Roman" pitchFamily="18" charset="0"/>
                </a:rPr>
                <a:t>first</a:t>
              </a:r>
              <a:r>
                <a:rPr lang="en-US" altLang="en-US" sz="2000" dirty="0">
                  <a:latin typeface="Times New Roman" pitchFamily="18" charset="0"/>
                </a:rPr>
                <a:t>:</a:t>
              </a:r>
              <a:br>
                <a:rPr lang="en-US" altLang="en-US" sz="2000" dirty="0">
                  <a:latin typeface="Times New Roman" pitchFamily="18" charset="0"/>
                </a:rPr>
              </a:br>
              <a:r>
                <a:rPr lang="en-US" altLang="en-US" sz="2000" dirty="0">
                  <a:latin typeface="Times New Roman" pitchFamily="18" charset="0"/>
                </a:rPr>
                <a:t>	2.1.	Set </a:t>
              </a:r>
              <a:r>
                <a:rPr lang="en-US" altLang="en-US" sz="2000" i="1" dirty="0">
                  <a:latin typeface="Times New Roman" pitchFamily="18" charset="0"/>
                </a:rPr>
                <a:t>first</a:t>
              </a:r>
              <a:r>
                <a:rPr lang="en-US" altLang="en-US" sz="2000" dirty="0">
                  <a:latin typeface="Times New Roman" pitchFamily="18" charset="0"/>
                </a:rPr>
                <a:t> to </a:t>
              </a:r>
              <a:r>
                <a:rPr lang="en-US" altLang="en-US" sz="2000" i="1" dirty="0" smtClean="0">
                  <a:latin typeface="Times New Roman" pitchFamily="18" charset="0"/>
                </a:rPr>
                <a:t>next</a:t>
              </a:r>
              <a:r>
                <a:rPr lang="en-US" altLang="en-US" sz="2000" dirty="0" smtClean="0">
                  <a:latin typeface="Times New Roman" pitchFamily="18" charset="0"/>
                </a:rPr>
                <a:t>.</a:t>
              </a:r>
              <a:r>
                <a:rPr lang="en-US" altLang="en-US" sz="2000" dirty="0">
                  <a:latin typeface="Times New Roman" pitchFamily="18" charset="0"/>
                </a:rPr>
                <a:t/>
              </a:r>
              <a:br>
                <a:rPr lang="en-US" altLang="en-US" sz="2000" dirty="0">
                  <a:latin typeface="Times New Roman" pitchFamily="18" charset="0"/>
                </a:rPr>
              </a:br>
              <a:r>
                <a:rPr lang="en-US" altLang="en-US" sz="2000" dirty="0">
                  <a:latin typeface="Times New Roman" pitchFamily="18" charset="0"/>
                </a:rPr>
                <a:t>3.	Else:</a:t>
              </a:r>
              <a:br>
                <a:rPr lang="en-US" altLang="en-US" sz="2000" dirty="0">
                  <a:latin typeface="Times New Roman" pitchFamily="18" charset="0"/>
                </a:rPr>
              </a:br>
              <a:r>
                <a:rPr lang="en-US" altLang="en-US" sz="2000" dirty="0">
                  <a:latin typeface="Times New Roman" pitchFamily="18" charset="0"/>
                </a:rPr>
                <a:t>	3.1.	Let </a:t>
              </a:r>
              <a:r>
                <a:rPr lang="en-US" altLang="en-US" sz="2000" i="1" dirty="0" err="1">
                  <a:latin typeface="Times New Roman" pitchFamily="18" charset="0"/>
                </a:rPr>
                <a:t>pred</a:t>
              </a:r>
              <a:r>
                <a:rPr lang="en-US" altLang="en-US" sz="2000" dirty="0">
                  <a:latin typeface="Times New Roman" pitchFamily="18" charset="0"/>
                </a:rPr>
                <a:t> be </a:t>
              </a:r>
              <a:r>
                <a:rPr lang="en-US" altLang="en-US" sz="2000" i="1" dirty="0" err="1">
                  <a:latin typeface="Times New Roman" pitchFamily="18" charset="0"/>
                </a:rPr>
                <a:t>del</a:t>
              </a:r>
              <a:r>
                <a:rPr lang="en-US" altLang="en-US" sz="2000" dirty="0" err="1">
                  <a:latin typeface="Times New Roman" pitchFamily="18" charset="0"/>
                </a:rPr>
                <a:t>’s</a:t>
              </a:r>
              <a:r>
                <a:rPr lang="en-US" altLang="en-US" sz="2000" dirty="0">
                  <a:latin typeface="Times New Roman" pitchFamily="18" charset="0"/>
                </a:rPr>
                <a:t> predecessor.</a:t>
              </a:r>
              <a:br>
                <a:rPr lang="en-US" altLang="en-US" sz="2000" dirty="0">
                  <a:latin typeface="Times New Roman" pitchFamily="18" charset="0"/>
                </a:rPr>
              </a:br>
              <a:r>
                <a:rPr lang="en-US" altLang="en-US" sz="2000" dirty="0">
                  <a:latin typeface="Times New Roman" pitchFamily="18" charset="0"/>
                </a:rPr>
                <a:t>	3.2.	Set </a:t>
              </a:r>
              <a:r>
                <a:rPr lang="en-US" altLang="en-US" sz="2000" i="1" dirty="0" err="1">
                  <a:latin typeface="Times New Roman" pitchFamily="18" charset="0"/>
                </a:rPr>
                <a:t>pred</a:t>
              </a:r>
              <a:r>
                <a:rPr lang="en-US" altLang="en-US" sz="2000" dirty="0" err="1">
                  <a:latin typeface="Times New Roman" pitchFamily="18" charset="0"/>
                </a:rPr>
                <a:t>’s</a:t>
              </a:r>
              <a:r>
                <a:rPr lang="en-US" altLang="en-US" sz="2000" dirty="0">
                  <a:latin typeface="Times New Roman" pitchFamily="18" charset="0"/>
                </a:rPr>
                <a:t> </a:t>
              </a:r>
              <a:r>
                <a:rPr lang="en-US" altLang="en-US" sz="2000" dirty="0" smtClean="0">
                  <a:latin typeface="Times New Roman" pitchFamily="18" charset="0"/>
                </a:rPr>
                <a:t>next </a:t>
              </a:r>
              <a:r>
                <a:rPr lang="en-US" altLang="en-US" sz="2000" dirty="0">
                  <a:latin typeface="Times New Roman" pitchFamily="18" charset="0"/>
                </a:rPr>
                <a:t>to </a:t>
              </a:r>
              <a:r>
                <a:rPr lang="en-US" altLang="en-US" sz="2000" i="1" dirty="0" smtClean="0">
                  <a:latin typeface="Times New Roman" pitchFamily="18" charset="0"/>
                </a:rPr>
                <a:t>next</a:t>
              </a:r>
              <a:r>
                <a:rPr lang="en-US" altLang="en-US" sz="2000" dirty="0" smtClean="0">
                  <a:latin typeface="Times New Roman" pitchFamily="18" charset="0"/>
                </a:rPr>
                <a:t>.</a:t>
              </a:r>
              <a:r>
                <a:rPr lang="en-US" altLang="en-US" sz="2000" dirty="0">
                  <a:latin typeface="Times New Roman" pitchFamily="18" charset="0"/>
                </a:rPr>
                <a:t/>
              </a:r>
              <a:br>
                <a:rPr lang="en-US" altLang="en-US" sz="2000" dirty="0">
                  <a:latin typeface="Times New Roman" pitchFamily="18" charset="0"/>
                </a:rPr>
              </a:br>
              <a:r>
                <a:rPr lang="en-US" altLang="en-US" sz="2000" dirty="0">
                  <a:latin typeface="Times New Roman" pitchFamily="18" charset="0"/>
                </a:rPr>
                <a:t>4.	</a:t>
              </a:r>
              <a:r>
                <a:rPr lang="en-US" altLang="en-US" sz="2000" dirty="0">
                  <a:solidFill>
                    <a:srgbClr val="FF0000"/>
                  </a:solidFill>
                  <a:latin typeface="Times New Roman" pitchFamily="18" charset="0"/>
                </a:rPr>
                <a:t>Terminate.</a:t>
              </a:r>
              <a:endParaRPr lang="en-GB" altLang="en-US" sz="2000" dirty="0">
                <a:solidFill>
                  <a:srgbClr val="FF0000"/>
                </a:solidFill>
                <a:latin typeface="Times New Roman" pitchFamily="18" charset="0"/>
              </a:endParaRPr>
            </a:p>
          </p:txBody>
        </p:sp>
        <p:sp>
          <p:nvSpPr>
            <p:cNvPr id="19467" name="Rectangle 90"/>
            <p:cNvSpPr>
              <a:spLocks noChangeArrowheads="1"/>
            </p:cNvSpPr>
            <p:nvPr/>
          </p:nvSpPr>
          <p:spPr bwMode="auto">
            <a:xfrm>
              <a:off x="1516" y="3285"/>
              <a:ext cx="192" cy="19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19468" name="Text Box 91"/>
            <p:cNvSpPr txBox="1">
              <a:spLocks noChangeArrowheads="1"/>
            </p:cNvSpPr>
            <p:nvPr/>
          </p:nvSpPr>
          <p:spPr bwMode="auto">
            <a:xfrm>
              <a:off x="2524" y="3285"/>
              <a:ext cx="576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GB" altLang="en-US" sz="1800"/>
                <a:t>dog</a:t>
              </a:r>
            </a:p>
          </p:txBody>
        </p:sp>
        <p:sp>
          <p:nvSpPr>
            <p:cNvPr id="19469" name="Text Box 92"/>
            <p:cNvSpPr txBox="1">
              <a:spLocks noChangeArrowheads="1"/>
            </p:cNvSpPr>
            <p:nvPr/>
          </p:nvSpPr>
          <p:spPr bwMode="auto">
            <a:xfrm>
              <a:off x="3532" y="3285"/>
              <a:ext cx="576" cy="17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GB" altLang="en-US" sz="1800"/>
                <a:t>eel</a:t>
              </a:r>
            </a:p>
          </p:txBody>
        </p:sp>
        <p:sp>
          <p:nvSpPr>
            <p:cNvPr id="19470" name="Text Box 93"/>
            <p:cNvSpPr txBox="1">
              <a:spLocks noChangeArrowheads="1"/>
            </p:cNvSpPr>
            <p:nvPr/>
          </p:nvSpPr>
          <p:spPr bwMode="auto">
            <a:xfrm>
              <a:off x="4540" y="3285"/>
              <a:ext cx="576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GB" altLang="en-US" sz="1800"/>
                <a:t>fox</a:t>
              </a:r>
            </a:p>
          </p:txBody>
        </p:sp>
        <p:sp>
          <p:nvSpPr>
            <p:cNvPr id="19471" name="Line 94"/>
            <p:cNvSpPr>
              <a:spLocks noChangeShapeType="1"/>
            </p:cNvSpPr>
            <p:nvPr/>
          </p:nvSpPr>
          <p:spPr bwMode="auto">
            <a:xfrm>
              <a:off x="4012" y="3381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9472" name="Text Box 95"/>
            <p:cNvSpPr txBox="1">
              <a:spLocks noChangeArrowheads="1"/>
            </p:cNvSpPr>
            <p:nvPr/>
          </p:nvSpPr>
          <p:spPr bwMode="auto">
            <a:xfrm>
              <a:off x="1084" y="3285"/>
              <a:ext cx="38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>
                <a:buClrTx/>
                <a:buFontTx/>
                <a:buNone/>
              </a:pPr>
              <a:r>
                <a:rPr lang="en-GB" altLang="en-US" sz="2000" i="1">
                  <a:latin typeface="Times New Roman" pitchFamily="18" charset="0"/>
                </a:rPr>
                <a:t>first</a:t>
              </a:r>
            </a:p>
          </p:txBody>
        </p:sp>
        <p:sp>
          <p:nvSpPr>
            <p:cNvPr id="19473" name="Line 96"/>
            <p:cNvSpPr>
              <a:spLocks noChangeShapeType="1"/>
            </p:cNvSpPr>
            <p:nvPr/>
          </p:nvSpPr>
          <p:spPr bwMode="auto">
            <a:xfrm>
              <a:off x="1612" y="3381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9474" name="Line 97"/>
            <p:cNvSpPr>
              <a:spLocks noChangeShapeType="1"/>
            </p:cNvSpPr>
            <p:nvPr/>
          </p:nvSpPr>
          <p:spPr bwMode="auto">
            <a:xfrm>
              <a:off x="2188" y="3381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9475" name="Line 98"/>
            <p:cNvSpPr>
              <a:spLocks noChangeShapeType="1"/>
            </p:cNvSpPr>
            <p:nvPr/>
          </p:nvSpPr>
          <p:spPr bwMode="auto">
            <a:xfrm>
              <a:off x="1948" y="3381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9476" name="Line 99"/>
            <p:cNvSpPr>
              <a:spLocks noChangeShapeType="1"/>
            </p:cNvSpPr>
            <p:nvPr/>
          </p:nvSpPr>
          <p:spPr bwMode="auto">
            <a:xfrm>
              <a:off x="5020" y="3381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9477" name="Freeform 100"/>
            <p:cNvSpPr>
              <a:spLocks/>
            </p:cNvSpPr>
            <p:nvPr/>
          </p:nvSpPr>
          <p:spPr bwMode="auto">
            <a:xfrm>
              <a:off x="3004" y="3189"/>
              <a:ext cx="1536" cy="192"/>
            </a:xfrm>
            <a:custGeom>
              <a:avLst/>
              <a:gdLst>
                <a:gd name="T0" fmla="*/ 0 w 1536"/>
                <a:gd name="T1" fmla="*/ 192 h 192"/>
                <a:gd name="T2" fmla="*/ 528 w 1536"/>
                <a:gd name="T3" fmla="*/ 0 h 192"/>
                <a:gd name="T4" fmla="*/ 1104 w 1536"/>
                <a:gd name="T5" fmla="*/ 0 h 192"/>
                <a:gd name="T6" fmla="*/ 1536 w 1536"/>
                <a:gd name="T7" fmla="*/ 144 h 19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36"/>
                <a:gd name="T13" fmla="*/ 0 h 192"/>
                <a:gd name="T14" fmla="*/ 1536 w 1536"/>
                <a:gd name="T15" fmla="*/ 192 h 19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36" h="192">
                  <a:moveTo>
                    <a:pt x="0" y="192"/>
                  </a:moveTo>
                  <a:lnTo>
                    <a:pt x="528" y="0"/>
                  </a:lnTo>
                  <a:lnTo>
                    <a:pt x="1104" y="0"/>
                  </a:lnTo>
                  <a:lnTo>
                    <a:pt x="1536" y="144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9478" name="AutoShape 101"/>
            <p:cNvSpPr>
              <a:spLocks/>
            </p:cNvSpPr>
            <p:nvPr/>
          </p:nvSpPr>
          <p:spPr bwMode="auto">
            <a:xfrm>
              <a:off x="4060" y="3593"/>
              <a:ext cx="544" cy="155"/>
            </a:xfrm>
            <a:prstGeom prst="callout1">
              <a:avLst>
                <a:gd name="adj1" fmla="val 46454"/>
                <a:gd name="adj2" fmla="val -8824"/>
                <a:gd name="adj3" fmla="val -64514"/>
                <a:gd name="adj4" fmla="val -40440"/>
              </a:avLst>
            </a:prstGeom>
            <a:noFill/>
            <a:ln w="9525">
              <a:solidFill>
                <a:schemeClr val="accent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lnSpc>
                  <a:spcPts val="18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800" dirty="0">
                  <a:solidFill>
                    <a:schemeClr val="accent1">
                      <a:lumMod val="75000"/>
                    </a:schemeClr>
                  </a:solidFill>
                </a:rPr>
                <a:t>garbage</a:t>
              </a:r>
              <a:endParaRPr lang="en-GB" altLang="en-US" sz="1800" dirty="0">
                <a:solidFill>
                  <a:schemeClr val="accent1">
                    <a:lumMod val="75000"/>
                  </a:schemeClr>
                </a:solidFill>
                <a:cs typeface="Times New Roman" pitchFamily="18" charset="0"/>
              </a:endParaRPr>
            </a:p>
          </p:txBody>
        </p:sp>
      </p:grpSp>
      <p:sp>
        <p:nvSpPr>
          <p:cNvPr id="194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 smtClean="0"/>
              <a:t>SLL deletion </a:t>
            </a:r>
            <a:r>
              <a:rPr lang="en-US" altLang="en-US" sz="3200" i="1" dirty="0" smtClean="0"/>
              <a:t>(3)</a:t>
            </a:r>
            <a:endParaRPr lang="en-GB" altLang="en-US" sz="3200" dirty="0" smtClean="0"/>
          </a:p>
        </p:txBody>
      </p:sp>
      <p:sp>
        <p:nvSpPr>
          <p:cNvPr id="19464" name="Rectangle 3"/>
          <p:cNvSpPr>
            <a:spLocks noGrp="1" noChangeArrowheads="1"/>
          </p:cNvSpPr>
          <p:nvPr>
            <p:ph idx="1"/>
          </p:nvPr>
        </p:nvSpPr>
        <p:spPr>
          <a:xfrm>
            <a:off x="369949" y="1371600"/>
            <a:ext cx="7620000" cy="4800600"/>
          </a:xfrm>
          <a:noFill/>
        </p:spPr>
        <p:txBody>
          <a:bodyPr/>
          <a:lstStyle/>
          <a:p>
            <a:pPr eaLnBrk="1" hangingPunct="1"/>
            <a:r>
              <a:rPr lang="en-US" altLang="en-US" dirty="0" smtClean="0"/>
              <a:t>Animation (deleting an intermediate node):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728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 smtClean="0"/>
              <a:t>SLL deletion </a:t>
            </a:r>
            <a:r>
              <a:rPr lang="en-US" altLang="en-US" sz="3200" i="1" dirty="0" smtClean="0"/>
              <a:t>(4)</a:t>
            </a:r>
            <a:endParaRPr lang="en-GB" altLang="en-US" sz="3200" dirty="0" smtClean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mtClean="0"/>
              <a:t>Analysis:</a:t>
            </a:r>
          </a:p>
          <a:p>
            <a:pPr eaLnBrk="1" hangingPunct="1">
              <a:spcBef>
                <a:spcPts val="9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en-US" altLang="en-US" smtClean="0"/>
              <a:t>	Let </a:t>
            </a:r>
            <a:r>
              <a:rPr lang="en-US" altLang="en-US" i="1" smtClean="0"/>
              <a:t>n</a:t>
            </a:r>
            <a:r>
              <a:rPr lang="en-US" altLang="en-US" smtClean="0"/>
              <a:t> be the SLL’s length.</a:t>
            </a:r>
          </a:p>
          <a:p>
            <a:pPr eaLnBrk="1" hangingPunct="1">
              <a:spcBef>
                <a:spcPts val="9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en-US" altLang="en-US" smtClean="0"/>
              <a:t>	Step 3.1 must visit all nodes from the first node to the deleted node’s predecessor. There are between 0 and </a:t>
            </a:r>
            <a:r>
              <a:rPr lang="en-US" altLang="en-US" i="1" smtClean="0"/>
              <a:t>n</a:t>
            </a:r>
            <a:r>
              <a:rPr lang="en-US" altLang="en-US" smtClean="0"/>
              <a:t>–1 such nodes.</a:t>
            </a:r>
          </a:p>
          <a:p>
            <a:pPr eaLnBrk="1" hangingPunct="1">
              <a:spcBef>
                <a:spcPts val="9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en-US" altLang="en-US" smtClean="0"/>
              <a:t>	Average no. of nodes visited  =  (</a:t>
            </a:r>
            <a:r>
              <a:rPr lang="en-US" altLang="en-US" i="1" smtClean="0"/>
              <a:t>n</a:t>
            </a:r>
            <a:r>
              <a:rPr lang="en-US" altLang="en-US" smtClean="0"/>
              <a:t> – 1)/2</a:t>
            </a:r>
          </a:p>
          <a:p>
            <a:pPr eaLnBrk="1" hangingPunct="1">
              <a:spcBef>
                <a:spcPts val="9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en-US" altLang="en-US" smtClean="0"/>
              <a:t>	Time complexity is </a:t>
            </a:r>
            <a:r>
              <a:rPr lang="en-US" altLang="en-US" i="1" smtClean="0"/>
              <a:t>O</a:t>
            </a:r>
            <a:r>
              <a:rPr lang="en-US" altLang="en-US" smtClean="0"/>
              <a:t>(</a:t>
            </a:r>
            <a:r>
              <a:rPr lang="en-US" altLang="en-US" i="1" smtClean="0"/>
              <a:t>n</a:t>
            </a:r>
            <a:r>
              <a:rPr lang="en-US" altLang="en-US" smtClean="0"/>
              <a:t>).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201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 smtClean="0"/>
              <a:t>SLL deletion </a:t>
            </a:r>
            <a:r>
              <a:rPr lang="en-US" altLang="en-US" sz="3200" i="1" dirty="0" smtClean="0"/>
              <a:t>(5)</a:t>
            </a:r>
            <a:endParaRPr lang="en-GB" altLang="en-US" sz="3200" dirty="0" smtClean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>
              <a:tabLst>
                <a:tab pos="723900" algn="l"/>
                <a:tab pos="1079500" algn="l"/>
                <a:tab pos="1435100" algn="l"/>
                <a:tab pos="1790700" algn="l"/>
                <a:tab pos="2159000" algn="l"/>
              </a:tabLst>
            </a:pPr>
            <a:r>
              <a:rPr lang="en-US" altLang="en-US" dirty="0" smtClean="0"/>
              <a:t>Implementation as a Java method (in class </a:t>
            </a:r>
            <a:r>
              <a:rPr lang="en-US" altLang="en-US" dirty="0" smtClean="0">
                <a:latin typeface="Courier New" pitchFamily="49" charset="0"/>
              </a:rPr>
              <a:t>SLL</a:t>
            </a:r>
            <a:r>
              <a:rPr lang="en-US" altLang="en-US" dirty="0" smtClean="0"/>
              <a:t>):</a:t>
            </a:r>
          </a:p>
          <a:p>
            <a:pPr eaLnBrk="1" hangingPunct="1">
              <a:buFont typeface="Wingdings" pitchFamily="2" charset="2"/>
              <a:buNone/>
              <a:tabLst>
                <a:tab pos="723900" algn="l"/>
                <a:tab pos="1079500" algn="l"/>
                <a:tab pos="1435100" algn="l"/>
                <a:tab pos="1790700" algn="l"/>
                <a:tab pos="2159000" algn="l"/>
              </a:tabLst>
            </a:pP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public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void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delete (</a:t>
            </a:r>
            <a:r>
              <a:rPr lang="en-US" altLang="en-US" sz="2000" dirty="0" err="1" smtClean="0">
                <a:latin typeface="Courier New" pitchFamily="49" charset="0"/>
                <a:cs typeface="Times New Roman" pitchFamily="18" charset="0"/>
              </a:rPr>
              <a:t>SLL.Node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del) {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// </a:t>
            </a:r>
            <a:r>
              <a:rPr lang="en-US" altLang="en-US" sz="2000" dirty="0" smtClean="0">
                <a:cs typeface="Times New Roman" pitchFamily="18" charset="0"/>
              </a:rPr>
              <a:t>Delete node 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del</a:t>
            </a:r>
            <a:r>
              <a:rPr lang="en-US" altLang="en-US" sz="2000" dirty="0" smtClean="0">
                <a:cs typeface="Times New Roman" pitchFamily="18" charset="0"/>
              </a:rPr>
              <a:t> from this SLL.</a:t>
            </a:r>
            <a:br>
              <a:rPr lang="en-US" altLang="en-US" sz="2000" dirty="0" smtClean="0"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Node 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next = </a:t>
            </a:r>
            <a:r>
              <a:rPr lang="en-US" altLang="en-US" sz="2000" dirty="0" err="1" smtClean="0">
                <a:latin typeface="Courier New" pitchFamily="49" charset="0"/>
                <a:cs typeface="Times New Roman" pitchFamily="18" charset="0"/>
              </a:rPr>
              <a:t>del.next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;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if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(del == </a:t>
            </a:r>
            <a:r>
              <a:rPr lang="en-US" altLang="en-US" sz="2000" b="1" dirty="0" err="1" smtClean="0">
                <a:latin typeface="Courier New" pitchFamily="49" charset="0"/>
                <a:cs typeface="Times New Roman" pitchFamily="18" charset="0"/>
              </a:rPr>
              <a:t>this</a:t>
            </a:r>
            <a:r>
              <a:rPr lang="en-US" altLang="en-US" sz="2000" dirty="0" err="1" smtClean="0">
                <a:latin typeface="Courier New" pitchFamily="49" charset="0"/>
                <a:cs typeface="Times New Roman" pitchFamily="18" charset="0"/>
              </a:rPr>
              <a:t>.first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) {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</a:t>
            </a:r>
            <a:r>
              <a:rPr lang="en-US" altLang="en-US" sz="2000" b="1" dirty="0" err="1" smtClean="0">
                <a:latin typeface="Courier New" pitchFamily="49" charset="0"/>
                <a:cs typeface="Times New Roman" pitchFamily="18" charset="0"/>
              </a:rPr>
              <a:t>this</a:t>
            </a:r>
            <a:r>
              <a:rPr lang="en-US" altLang="en-US" sz="2000" dirty="0" err="1" smtClean="0">
                <a:latin typeface="Courier New" pitchFamily="49" charset="0"/>
                <a:cs typeface="Times New Roman" pitchFamily="18" charset="0"/>
              </a:rPr>
              <a:t>.first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= next;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} 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else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{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Node </a:t>
            </a:r>
            <a:r>
              <a:rPr lang="en-US" altLang="en-US" sz="2000" dirty="0" err="1" smtClean="0">
                <a:latin typeface="Courier New" pitchFamily="49" charset="0"/>
                <a:cs typeface="Times New Roman" pitchFamily="18" charset="0"/>
              </a:rPr>
              <a:t>pred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= </a:t>
            </a:r>
            <a:r>
              <a:rPr lang="en-US" altLang="en-US" sz="2000" b="1" dirty="0" err="1" smtClean="0">
                <a:latin typeface="Courier New" pitchFamily="49" charset="0"/>
                <a:cs typeface="Times New Roman" pitchFamily="18" charset="0"/>
              </a:rPr>
              <a:t>this</a:t>
            </a:r>
            <a:r>
              <a:rPr lang="en-US" altLang="en-US" sz="2000" dirty="0" err="1" smtClean="0">
                <a:latin typeface="Courier New" pitchFamily="49" charset="0"/>
                <a:cs typeface="Times New Roman" pitchFamily="18" charset="0"/>
              </a:rPr>
              <a:t>.first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;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while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(</a:t>
            </a:r>
            <a:r>
              <a:rPr lang="en-US" altLang="en-US" sz="2000" dirty="0" err="1" smtClean="0">
                <a:latin typeface="Courier New" pitchFamily="49" charset="0"/>
                <a:cs typeface="Times New Roman" pitchFamily="18" charset="0"/>
              </a:rPr>
              <a:t>pred.next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!= del)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	</a:t>
            </a:r>
            <a:r>
              <a:rPr lang="en-US" altLang="en-US" sz="2000" dirty="0" err="1" smtClean="0">
                <a:latin typeface="Courier New" pitchFamily="49" charset="0"/>
                <a:cs typeface="Times New Roman" pitchFamily="18" charset="0"/>
              </a:rPr>
              <a:t>pred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= </a:t>
            </a:r>
            <a:r>
              <a:rPr lang="en-US" altLang="en-US" sz="2000" dirty="0" err="1" smtClean="0">
                <a:latin typeface="Courier New" pitchFamily="49" charset="0"/>
                <a:cs typeface="Times New Roman" pitchFamily="18" charset="0"/>
              </a:rPr>
              <a:t>pred.next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;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</a:t>
            </a:r>
            <a:r>
              <a:rPr lang="en-US" altLang="en-US" sz="2000" dirty="0" err="1" smtClean="0">
                <a:latin typeface="Courier New" pitchFamily="49" charset="0"/>
                <a:cs typeface="Times New Roman" pitchFamily="18" charset="0"/>
              </a:rPr>
              <a:t>pred.next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= next;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}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632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 smtClean="0"/>
              <a:t>Linked-lists </a:t>
            </a:r>
            <a:r>
              <a:rPr lang="en-US" altLang="en-US" sz="3200" i="1" dirty="0" smtClean="0"/>
              <a:t>(1)</a:t>
            </a:r>
            <a:endParaRPr lang="en-GB" altLang="en-US" sz="3200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334591" y="1195213"/>
            <a:ext cx="7620000" cy="4800600"/>
          </a:xfrm>
          <a:noFill/>
        </p:spPr>
        <p:txBody>
          <a:bodyPr/>
          <a:lstStyle/>
          <a:p>
            <a:pPr eaLnBrk="1" hangingPunct="1"/>
            <a:r>
              <a:rPr lang="en-US" altLang="en-US" dirty="0" smtClean="0">
                <a:cs typeface="Times New Roman" pitchFamily="18" charset="0"/>
              </a:rPr>
              <a:t>A </a:t>
            </a:r>
            <a:r>
              <a:rPr lang="en-US" altLang="en-US" b="1" dirty="0" smtClean="0">
                <a:cs typeface="Times New Roman" pitchFamily="18" charset="0"/>
              </a:rPr>
              <a:t>linked-list</a:t>
            </a:r>
            <a:r>
              <a:rPr lang="en-US" altLang="en-US" dirty="0" smtClean="0">
                <a:cs typeface="Times New Roman" pitchFamily="18" charset="0"/>
              </a:rPr>
              <a:t> consists of a </a:t>
            </a:r>
            <a:r>
              <a:rPr lang="en-US" altLang="en-US" b="1" dirty="0" smtClean="0">
                <a:cs typeface="Times New Roman" pitchFamily="18" charset="0"/>
              </a:rPr>
              <a:t>header</a:t>
            </a:r>
            <a:r>
              <a:rPr lang="en-US" altLang="en-US" dirty="0" smtClean="0">
                <a:cs typeface="Times New Roman" pitchFamily="18" charset="0"/>
              </a:rPr>
              <a:t> together with a sequence of </a:t>
            </a:r>
            <a:r>
              <a:rPr lang="en-US" altLang="en-US" b="1" dirty="0" smtClean="0">
                <a:cs typeface="Times New Roman" pitchFamily="18" charset="0"/>
              </a:rPr>
              <a:t>nodes</a:t>
            </a:r>
            <a:r>
              <a:rPr lang="en-US" altLang="en-US" dirty="0" smtClean="0">
                <a:cs typeface="Times New Roman" pitchFamily="18" charset="0"/>
              </a:rPr>
              <a:t> connected by </a:t>
            </a:r>
            <a:r>
              <a:rPr lang="en-US" altLang="en-US" b="1" dirty="0" smtClean="0">
                <a:cs typeface="Times New Roman" pitchFamily="18" charset="0"/>
              </a:rPr>
              <a:t>links</a:t>
            </a:r>
            <a:r>
              <a:rPr lang="en-US" altLang="en-US" dirty="0" smtClean="0">
                <a:cs typeface="Times New Roman" pitchFamily="18" charset="0"/>
              </a:rPr>
              <a:t>:</a:t>
            </a:r>
          </a:p>
          <a:p>
            <a:pPr lvl="1" eaLnBrk="1" hangingPunct="1"/>
            <a:r>
              <a:rPr lang="en-US" altLang="en-US" dirty="0" smtClean="0">
                <a:cs typeface="Times New Roman" pitchFamily="18" charset="0"/>
              </a:rPr>
              <a:t>Each node (except the last) has a </a:t>
            </a:r>
            <a:r>
              <a:rPr lang="en-US" altLang="en-US" b="1" dirty="0" smtClean="0">
                <a:cs typeface="Times New Roman" pitchFamily="18" charset="0"/>
              </a:rPr>
              <a:t>successor</a:t>
            </a:r>
            <a:r>
              <a:rPr lang="en-US" altLang="en-US" dirty="0" smtClean="0">
                <a:cs typeface="Times New Roman" pitchFamily="18" charset="0"/>
              </a:rPr>
              <a:t> (or </a:t>
            </a:r>
            <a:r>
              <a:rPr lang="en-US" altLang="en-US" b="1" dirty="0" smtClean="0">
                <a:cs typeface="Times New Roman" pitchFamily="18" charset="0"/>
              </a:rPr>
              <a:t>next</a:t>
            </a:r>
            <a:r>
              <a:rPr lang="en-US" altLang="en-US" dirty="0" smtClean="0">
                <a:cs typeface="Times New Roman" pitchFamily="18" charset="0"/>
              </a:rPr>
              <a:t>) node.</a:t>
            </a:r>
          </a:p>
          <a:p>
            <a:pPr lvl="1" eaLnBrk="1" hangingPunct="1"/>
            <a:r>
              <a:rPr lang="en-US" altLang="en-US" dirty="0" smtClean="0">
                <a:cs typeface="Times New Roman" pitchFamily="18" charset="0"/>
              </a:rPr>
              <a:t>Each node (except the first) has a </a:t>
            </a:r>
            <a:r>
              <a:rPr lang="en-US" altLang="en-US" b="1" dirty="0" smtClean="0">
                <a:cs typeface="Times New Roman" pitchFamily="18" charset="0"/>
              </a:rPr>
              <a:t>predecessor</a:t>
            </a:r>
            <a:r>
              <a:rPr lang="en-US" altLang="en-US" dirty="0" smtClean="0">
                <a:cs typeface="Times New Roman" pitchFamily="18" charset="0"/>
              </a:rPr>
              <a:t> node.</a:t>
            </a:r>
          </a:p>
          <a:p>
            <a:pPr lvl="1" eaLnBrk="1" hangingPunct="1"/>
            <a:r>
              <a:rPr lang="en-US" altLang="en-US" dirty="0" smtClean="0">
                <a:cs typeface="Times New Roman" pitchFamily="18" charset="0"/>
              </a:rPr>
              <a:t>Each node contains a single element (value or object), plus links to its successor and/or predecessor.</a:t>
            </a:r>
          </a:p>
        </p:txBody>
      </p:sp>
      <p:grpSp>
        <p:nvGrpSpPr>
          <p:cNvPr id="2" name="Group 33"/>
          <p:cNvGrpSpPr>
            <a:grpSpLocks/>
          </p:cNvGrpSpPr>
          <p:nvPr/>
        </p:nvGrpSpPr>
        <p:grpSpPr bwMode="auto">
          <a:xfrm>
            <a:off x="1139825" y="3886200"/>
            <a:ext cx="5105400" cy="304800"/>
            <a:chOff x="1558" y="2745"/>
            <a:chExt cx="3216" cy="192"/>
          </a:xfrm>
        </p:grpSpPr>
        <p:sp>
          <p:nvSpPr>
            <p:cNvPr id="4122" name="Rectangle 6"/>
            <p:cNvSpPr>
              <a:spLocks noChangeArrowheads="1"/>
            </p:cNvSpPr>
            <p:nvPr/>
          </p:nvSpPr>
          <p:spPr bwMode="auto">
            <a:xfrm>
              <a:off x="1558" y="2745"/>
              <a:ext cx="192" cy="19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4123" name="Line 7"/>
            <p:cNvSpPr>
              <a:spLocks noChangeShapeType="1"/>
            </p:cNvSpPr>
            <p:nvPr/>
          </p:nvSpPr>
          <p:spPr bwMode="auto">
            <a:xfrm>
              <a:off x="1654" y="2841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124" name="Text Box 8"/>
            <p:cNvSpPr txBox="1">
              <a:spLocks noChangeArrowheads="1"/>
            </p:cNvSpPr>
            <p:nvPr/>
          </p:nvSpPr>
          <p:spPr bwMode="auto">
            <a:xfrm>
              <a:off x="2182" y="2745"/>
              <a:ext cx="576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GB" altLang="en-US" sz="1800"/>
                <a:t>ant</a:t>
              </a:r>
            </a:p>
          </p:txBody>
        </p:sp>
        <p:sp>
          <p:nvSpPr>
            <p:cNvPr id="4125" name="Text Box 9"/>
            <p:cNvSpPr txBox="1">
              <a:spLocks noChangeArrowheads="1"/>
            </p:cNvSpPr>
            <p:nvPr/>
          </p:nvSpPr>
          <p:spPr bwMode="auto">
            <a:xfrm>
              <a:off x="3190" y="2745"/>
              <a:ext cx="576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GB" altLang="en-US" sz="1800"/>
                <a:t>bat</a:t>
              </a:r>
            </a:p>
          </p:txBody>
        </p:sp>
        <p:sp>
          <p:nvSpPr>
            <p:cNvPr id="4126" name="Text Box 10"/>
            <p:cNvSpPr txBox="1">
              <a:spLocks noChangeArrowheads="1"/>
            </p:cNvSpPr>
            <p:nvPr/>
          </p:nvSpPr>
          <p:spPr bwMode="auto">
            <a:xfrm>
              <a:off x="4198" y="2745"/>
              <a:ext cx="576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GB" altLang="en-US" sz="1800"/>
                <a:t>cat</a:t>
              </a:r>
            </a:p>
          </p:txBody>
        </p:sp>
        <p:sp>
          <p:nvSpPr>
            <p:cNvPr id="4127" name="Line 11"/>
            <p:cNvSpPr>
              <a:spLocks noChangeShapeType="1"/>
            </p:cNvSpPr>
            <p:nvPr/>
          </p:nvSpPr>
          <p:spPr bwMode="auto">
            <a:xfrm>
              <a:off x="2662" y="2841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128" name="Line 12"/>
            <p:cNvSpPr>
              <a:spLocks noChangeShapeType="1"/>
            </p:cNvSpPr>
            <p:nvPr/>
          </p:nvSpPr>
          <p:spPr bwMode="auto">
            <a:xfrm>
              <a:off x="3670" y="2841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129" name="Line 13"/>
            <p:cNvSpPr>
              <a:spLocks noChangeShapeType="1"/>
            </p:cNvSpPr>
            <p:nvPr/>
          </p:nvSpPr>
          <p:spPr bwMode="auto">
            <a:xfrm>
              <a:off x="4678" y="2841"/>
              <a:ext cx="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305180" name="AutoShape 28"/>
          <p:cNvSpPr>
            <a:spLocks/>
          </p:cNvSpPr>
          <p:nvPr/>
        </p:nvSpPr>
        <p:spPr bwMode="auto">
          <a:xfrm>
            <a:off x="334591" y="4495800"/>
            <a:ext cx="792163" cy="280987"/>
          </a:xfrm>
          <a:prstGeom prst="callout1">
            <a:avLst>
              <a:gd name="adj1" fmla="val 36449"/>
              <a:gd name="adj2" fmla="val 102125"/>
              <a:gd name="adj3" fmla="val -103389"/>
              <a:gd name="adj4" fmla="val 127657"/>
            </a:avLst>
          </a:prstGeom>
          <a:noFill/>
          <a:ln w="9525">
            <a:solidFill>
              <a:schemeClr val="accent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spcBef>
                <a:spcPct val="50000"/>
              </a:spcBef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5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50000"/>
              </a:spcBef>
              <a:buClr>
                <a:schemeClr val="bg2"/>
              </a:buClr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50000"/>
              </a:spcBef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50000"/>
              </a:spcBef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lnSpc>
                <a:spcPts val="1800"/>
              </a:lnSpc>
              <a:spcBef>
                <a:spcPct val="0"/>
              </a:spcBef>
              <a:buClrTx/>
              <a:buFontTx/>
              <a:buNone/>
            </a:pPr>
            <a:r>
              <a:rPr lang="en-GB" altLang="en-US" sz="1800">
                <a:solidFill>
                  <a:schemeClr val="accent1">
                    <a:lumMod val="75000"/>
                  </a:schemeClr>
                </a:solidFill>
              </a:rPr>
              <a:t>header</a:t>
            </a:r>
            <a:endParaRPr lang="en-GB" altLang="en-US" sz="1800">
              <a:solidFill>
                <a:schemeClr val="accent1">
                  <a:lumMod val="75000"/>
                </a:schemeClr>
              </a:solidFill>
              <a:cs typeface="Times New Roman" pitchFamily="18" charset="0"/>
            </a:endParaRPr>
          </a:p>
        </p:txBody>
      </p:sp>
      <p:sp>
        <p:nvSpPr>
          <p:cNvPr id="305181" name="AutoShape 29"/>
          <p:cNvSpPr>
            <a:spLocks/>
          </p:cNvSpPr>
          <p:nvPr/>
        </p:nvSpPr>
        <p:spPr bwMode="auto">
          <a:xfrm>
            <a:off x="6705600" y="4423382"/>
            <a:ext cx="854075" cy="244475"/>
          </a:xfrm>
          <a:prstGeom prst="callout1">
            <a:avLst>
              <a:gd name="adj1" fmla="val 46755"/>
              <a:gd name="adj2" fmla="val -579"/>
              <a:gd name="adj3" fmla="val -155843"/>
              <a:gd name="adj4" fmla="val -67657"/>
            </a:avLst>
          </a:prstGeom>
          <a:noFill/>
          <a:ln w="9525">
            <a:solidFill>
              <a:schemeClr val="accent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spcBef>
                <a:spcPct val="50000"/>
              </a:spcBef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5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50000"/>
              </a:spcBef>
              <a:buClr>
                <a:schemeClr val="bg2"/>
              </a:buClr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50000"/>
              </a:spcBef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50000"/>
              </a:spcBef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lnSpc>
                <a:spcPts val="1800"/>
              </a:lnSpc>
              <a:spcBef>
                <a:spcPct val="0"/>
              </a:spcBef>
              <a:buClrTx/>
              <a:buFontTx/>
              <a:buNone/>
            </a:pPr>
            <a:r>
              <a:rPr lang="en-GB" altLang="en-US" sz="1800" dirty="0">
                <a:solidFill>
                  <a:schemeClr val="accent1">
                    <a:lumMod val="75000"/>
                  </a:schemeClr>
                </a:solidFill>
              </a:rPr>
              <a:t>null link</a:t>
            </a:r>
            <a:endParaRPr lang="en-GB" altLang="en-US" sz="1800" dirty="0">
              <a:solidFill>
                <a:schemeClr val="accent1">
                  <a:lumMod val="75000"/>
                </a:schemeClr>
              </a:solidFill>
              <a:cs typeface="Times New Roman" pitchFamily="18" charset="0"/>
            </a:endParaRPr>
          </a:p>
        </p:txBody>
      </p:sp>
      <p:sp>
        <p:nvSpPr>
          <p:cNvPr id="305183" name="AutoShape 31"/>
          <p:cNvSpPr>
            <a:spLocks/>
          </p:cNvSpPr>
          <p:nvPr/>
        </p:nvSpPr>
        <p:spPr bwMode="auto">
          <a:xfrm>
            <a:off x="5684406" y="4545620"/>
            <a:ext cx="455612" cy="244475"/>
          </a:xfrm>
          <a:prstGeom prst="callout1">
            <a:avLst>
              <a:gd name="adj1" fmla="val 41898"/>
              <a:gd name="adj2" fmla="val -6301"/>
              <a:gd name="adj3" fmla="val -161690"/>
              <a:gd name="adj4" fmla="val -140769"/>
            </a:avLst>
          </a:prstGeom>
          <a:noFill/>
          <a:ln w="9525">
            <a:solidFill>
              <a:schemeClr val="accent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spcBef>
                <a:spcPct val="50000"/>
              </a:spcBef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5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50000"/>
              </a:spcBef>
              <a:buClr>
                <a:schemeClr val="bg2"/>
              </a:buClr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50000"/>
              </a:spcBef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50000"/>
              </a:spcBef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lnSpc>
                <a:spcPts val="1800"/>
              </a:lnSpc>
              <a:spcBef>
                <a:spcPct val="0"/>
              </a:spcBef>
              <a:buClrTx/>
              <a:buFontTx/>
              <a:buNone/>
            </a:pPr>
            <a:r>
              <a:rPr lang="en-GB" altLang="en-US" sz="1800">
                <a:solidFill>
                  <a:schemeClr val="accent1">
                    <a:lumMod val="75000"/>
                  </a:schemeClr>
                </a:solidFill>
              </a:rPr>
              <a:t>link</a:t>
            </a:r>
            <a:endParaRPr lang="en-GB" altLang="en-US" sz="1800">
              <a:solidFill>
                <a:schemeClr val="accent1">
                  <a:lumMod val="75000"/>
                </a:schemeClr>
              </a:solidFill>
              <a:cs typeface="Times New Roman" pitchFamily="18" charset="0"/>
            </a:endParaRPr>
          </a:p>
        </p:txBody>
      </p:sp>
      <p:sp>
        <p:nvSpPr>
          <p:cNvPr id="305184" name="AutoShape 32"/>
          <p:cNvSpPr>
            <a:spLocks/>
          </p:cNvSpPr>
          <p:nvPr/>
        </p:nvSpPr>
        <p:spPr bwMode="auto">
          <a:xfrm>
            <a:off x="1780886" y="4534065"/>
            <a:ext cx="552450" cy="244475"/>
          </a:xfrm>
          <a:prstGeom prst="callout1">
            <a:avLst>
              <a:gd name="adj1" fmla="val 41898"/>
              <a:gd name="adj2" fmla="val 103046"/>
              <a:gd name="adj3" fmla="val -123375"/>
              <a:gd name="adj4" fmla="val 145116"/>
            </a:avLst>
          </a:prstGeom>
          <a:noFill/>
          <a:ln w="9525">
            <a:solidFill>
              <a:schemeClr val="accent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spcBef>
                <a:spcPct val="50000"/>
              </a:spcBef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5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50000"/>
              </a:spcBef>
              <a:buClr>
                <a:schemeClr val="bg2"/>
              </a:buClr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50000"/>
              </a:spcBef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50000"/>
              </a:spcBef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lnSpc>
                <a:spcPts val="1800"/>
              </a:lnSpc>
              <a:spcBef>
                <a:spcPct val="0"/>
              </a:spcBef>
              <a:buClrTx/>
              <a:buFontTx/>
              <a:buNone/>
            </a:pPr>
            <a:r>
              <a:rPr lang="en-GB" altLang="en-US" sz="1800" dirty="0">
                <a:solidFill>
                  <a:schemeClr val="accent1">
                    <a:lumMod val="75000"/>
                  </a:schemeClr>
                </a:solidFill>
              </a:rPr>
              <a:t>node</a:t>
            </a:r>
            <a:endParaRPr lang="en-GB" altLang="en-US" sz="1800" dirty="0">
              <a:solidFill>
                <a:schemeClr val="accent1">
                  <a:lumMod val="75000"/>
                </a:schemeClr>
              </a:solidFill>
              <a:cs typeface="Times New Roman" pitchFamily="18" charset="0"/>
            </a:endParaRPr>
          </a:p>
        </p:txBody>
      </p:sp>
      <p:sp>
        <p:nvSpPr>
          <p:cNvPr id="305182" name="AutoShape 30"/>
          <p:cNvSpPr>
            <a:spLocks/>
          </p:cNvSpPr>
          <p:nvPr/>
        </p:nvSpPr>
        <p:spPr bwMode="auto">
          <a:xfrm>
            <a:off x="4478338" y="4495800"/>
            <a:ext cx="852487" cy="244475"/>
          </a:xfrm>
          <a:prstGeom prst="callout1">
            <a:avLst>
              <a:gd name="adj1" fmla="val 46755"/>
              <a:gd name="adj2" fmla="val -4759"/>
              <a:gd name="adj3" fmla="val -153898"/>
              <a:gd name="adj4" fmla="val -31843"/>
            </a:avLst>
          </a:prstGeom>
          <a:noFill/>
          <a:ln w="9525">
            <a:solidFill>
              <a:schemeClr val="accent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spcBef>
                <a:spcPct val="50000"/>
              </a:spcBef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5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50000"/>
              </a:spcBef>
              <a:buClr>
                <a:schemeClr val="bg2"/>
              </a:buClr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50000"/>
              </a:spcBef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50000"/>
              </a:spcBef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lnSpc>
                <a:spcPts val="1800"/>
              </a:lnSpc>
              <a:spcBef>
                <a:spcPct val="0"/>
              </a:spcBef>
              <a:buClrTx/>
              <a:buFontTx/>
              <a:buNone/>
            </a:pPr>
            <a:r>
              <a:rPr lang="en-GB" altLang="en-US" sz="1800" dirty="0">
                <a:solidFill>
                  <a:schemeClr val="accent1">
                    <a:lumMod val="75000"/>
                  </a:schemeClr>
                </a:solidFill>
              </a:rPr>
              <a:t>element</a:t>
            </a:r>
            <a:endParaRPr lang="en-GB" altLang="en-US" sz="1800" dirty="0">
              <a:solidFill>
                <a:schemeClr val="accent1">
                  <a:lumMod val="75000"/>
                </a:schemeClr>
              </a:solidFill>
              <a:cs typeface="Times New Roman" pitchFamily="18" charset="0"/>
            </a:endParaRPr>
          </a:p>
        </p:txBody>
      </p:sp>
      <p:grpSp>
        <p:nvGrpSpPr>
          <p:cNvPr id="3" name="Group 38"/>
          <p:cNvGrpSpPr>
            <a:grpSpLocks/>
          </p:cNvGrpSpPr>
          <p:nvPr/>
        </p:nvGrpSpPr>
        <p:grpSpPr bwMode="auto">
          <a:xfrm>
            <a:off x="1160680" y="5384224"/>
            <a:ext cx="5446713" cy="619125"/>
            <a:chOff x="1558" y="3471"/>
            <a:chExt cx="3431" cy="390"/>
          </a:xfrm>
        </p:grpSpPr>
        <p:sp>
          <p:nvSpPr>
            <p:cNvPr id="4107" name="Line 36"/>
            <p:cNvSpPr>
              <a:spLocks noChangeShapeType="1"/>
            </p:cNvSpPr>
            <p:nvPr/>
          </p:nvSpPr>
          <p:spPr bwMode="auto">
            <a:xfrm flipV="1">
              <a:off x="4989" y="3589"/>
              <a:ext cx="0" cy="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108" name="Rectangle 15"/>
            <p:cNvSpPr>
              <a:spLocks noChangeArrowheads="1"/>
            </p:cNvSpPr>
            <p:nvPr/>
          </p:nvSpPr>
          <p:spPr bwMode="auto">
            <a:xfrm>
              <a:off x="1558" y="3477"/>
              <a:ext cx="192" cy="19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4109" name="Rectangle 16"/>
            <p:cNvSpPr>
              <a:spLocks noChangeArrowheads="1"/>
            </p:cNvSpPr>
            <p:nvPr/>
          </p:nvSpPr>
          <p:spPr bwMode="auto">
            <a:xfrm>
              <a:off x="1558" y="3669"/>
              <a:ext cx="192" cy="19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4110" name="Text Box 17"/>
            <p:cNvSpPr txBox="1">
              <a:spLocks noChangeArrowheads="1"/>
            </p:cNvSpPr>
            <p:nvPr/>
          </p:nvSpPr>
          <p:spPr bwMode="auto">
            <a:xfrm>
              <a:off x="2182" y="3471"/>
              <a:ext cx="576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GB" altLang="en-US" sz="1800"/>
                <a:t>ant</a:t>
              </a:r>
            </a:p>
          </p:txBody>
        </p:sp>
        <p:sp>
          <p:nvSpPr>
            <p:cNvPr id="4111" name="Text Box 18"/>
            <p:cNvSpPr txBox="1">
              <a:spLocks noChangeArrowheads="1"/>
            </p:cNvSpPr>
            <p:nvPr/>
          </p:nvSpPr>
          <p:spPr bwMode="auto">
            <a:xfrm>
              <a:off x="3190" y="3471"/>
              <a:ext cx="576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GB" altLang="en-US" sz="1800"/>
                <a:t>bat</a:t>
              </a:r>
            </a:p>
          </p:txBody>
        </p:sp>
        <p:sp>
          <p:nvSpPr>
            <p:cNvPr id="4112" name="Text Box 19"/>
            <p:cNvSpPr txBox="1">
              <a:spLocks noChangeArrowheads="1"/>
            </p:cNvSpPr>
            <p:nvPr/>
          </p:nvSpPr>
          <p:spPr bwMode="auto">
            <a:xfrm>
              <a:off x="4198" y="3471"/>
              <a:ext cx="576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GB" altLang="en-US" sz="1800"/>
                <a:t>cat</a:t>
              </a:r>
            </a:p>
          </p:txBody>
        </p:sp>
        <p:sp>
          <p:nvSpPr>
            <p:cNvPr id="4113" name="Line 20"/>
            <p:cNvSpPr>
              <a:spLocks noChangeShapeType="1"/>
            </p:cNvSpPr>
            <p:nvPr/>
          </p:nvSpPr>
          <p:spPr bwMode="auto">
            <a:xfrm>
              <a:off x="2662" y="3525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114" name="Line 21"/>
            <p:cNvSpPr>
              <a:spLocks noChangeShapeType="1"/>
            </p:cNvSpPr>
            <p:nvPr/>
          </p:nvSpPr>
          <p:spPr bwMode="auto">
            <a:xfrm>
              <a:off x="3670" y="3525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115" name="Line 22"/>
            <p:cNvSpPr>
              <a:spLocks noChangeShapeType="1"/>
            </p:cNvSpPr>
            <p:nvPr/>
          </p:nvSpPr>
          <p:spPr bwMode="auto">
            <a:xfrm>
              <a:off x="4678" y="3537"/>
              <a:ext cx="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116" name="Freeform 23"/>
            <p:cNvSpPr>
              <a:spLocks/>
            </p:cNvSpPr>
            <p:nvPr/>
          </p:nvSpPr>
          <p:spPr bwMode="auto">
            <a:xfrm>
              <a:off x="1654" y="3525"/>
              <a:ext cx="528" cy="48"/>
            </a:xfrm>
            <a:custGeom>
              <a:avLst/>
              <a:gdLst>
                <a:gd name="T0" fmla="*/ 0 w 528"/>
                <a:gd name="T1" fmla="*/ 48 h 48"/>
                <a:gd name="T2" fmla="*/ 96 w 528"/>
                <a:gd name="T3" fmla="*/ 0 h 48"/>
                <a:gd name="T4" fmla="*/ 528 w 528"/>
                <a:gd name="T5" fmla="*/ 0 h 48"/>
                <a:gd name="T6" fmla="*/ 0 60000 65536"/>
                <a:gd name="T7" fmla="*/ 0 60000 65536"/>
                <a:gd name="T8" fmla="*/ 0 60000 65536"/>
                <a:gd name="T9" fmla="*/ 0 w 528"/>
                <a:gd name="T10" fmla="*/ 0 h 48"/>
                <a:gd name="T11" fmla="*/ 528 w 528"/>
                <a:gd name="T12" fmla="*/ 48 h 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28" h="48">
                  <a:moveTo>
                    <a:pt x="0" y="48"/>
                  </a:moveTo>
                  <a:lnTo>
                    <a:pt x="96" y="0"/>
                  </a:lnTo>
                  <a:lnTo>
                    <a:pt x="528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117" name="Line 24"/>
            <p:cNvSpPr>
              <a:spLocks noChangeShapeType="1"/>
            </p:cNvSpPr>
            <p:nvPr/>
          </p:nvSpPr>
          <p:spPr bwMode="auto">
            <a:xfrm flipH="1">
              <a:off x="3766" y="3589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118" name="Line 25"/>
            <p:cNvSpPr>
              <a:spLocks noChangeShapeType="1"/>
            </p:cNvSpPr>
            <p:nvPr/>
          </p:nvSpPr>
          <p:spPr bwMode="auto">
            <a:xfrm flipH="1">
              <a:off x="2758" y="3589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119" name="Line 26"/>
            <p:cNvSpPr>
              <a:spLocks noChangeShapeType="1"/>
            </p:cNvSpPr>
            <p:nvPr/>
          </p:nvSpPr>
          <p:spPr bwMode="auto">
            <a:xfrm>
              <a:off x="2278" y="3589"/>
              <a:ext cx="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120" name="Line 35"/>
            <p:cNvSpPr>
              <a:spLocks noChangeShapeType="1"/>
            </p:cNvSpPr>
            <p:nvPr/>
          </p:nvSpPr>
          <p:spPr bwMode="auto">
            <a:xfrm>
              <a:off x="1655" y="3770"/>
              <a:ext cx="333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121" name="Line 37"/>
            <p:cNvSpPr>
              <a:spLocks noChangeShapeType="1"/>
            </p:cNvSpPr>
            <p:nvPr/>
          </p:nvSpPr>
          <p:spPr bwMode="auto">
            <a:xfrm flipH="1">
              <a:off x="4785" y="3589"/>
              <a:ext cx="20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522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5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5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5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5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5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5180" grpId="0" animBg="1" autoUpdateAnimBg="0"/>
      <p:bldP spid="305181" grpId="0" animBg="1" autoUpdateAnimBg="0"/>
      <p:bldP spid="305183" grpId="0" animBg="1" autoUpdateAnimBg="0"/>
      <p:bldP spid="305184" grpId="0" animBg="1" autoUpdateAnimBg="0"/>
      <p:bldP spid="305182" grpId="0" animBg="1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 smtClean="0"/>
              <a:t>Searching</a:t>
            </a:r>
            <a:endParaRPr lang="en-GB" altLang="en-US" sz="3200" dirty="0" smtClean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b="1" smtClean="0"/>
              <a:t>Problem</a:t>
            </a:r>
            <a:r>
              <a:rPr lang="en-US" altLang="en-US" smtClean="0"/>
              <a:t>: Search for a given target value in a linked-list.</a:t>
            </a:r>
          </a:p>
          <a:p>
            <a:pPr eaLnBrk="1" hangingPunct="1"/>
            <a:r>
              <a:rPr lang="en-US" altLang="en-US" smtClean="0"/>
              <a:t>Idea: Follow links from the first node to the last node, terminating when we find a node whose element matches the target value.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073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 smtClean="0"/>
              <a:t>SLL searching </a:t>
            </a:r>
            <a:r>
              <a:rPr lang="en-US" altLang="en-US" sz="3200" i="1" dirty="0" smtClean="0"/>
              <a:t>(1)</a:t>
            </a:r>
            <a:endParaRPr lang="en-GB" altLang="en-US" sz="3200" i="1" dirty="0" smtClean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>
              <a:tabLst>
                <a:tab pos="723900" algn="l"/>
                <a:tab pos="1257300" algn="l"/>
              </a:tabLst>
            </a:pPr>
            <a:r>
              <a:rPr lang="en-US" altLang="en-US" b="1" smtClean="0"/>
              <a:t>Unsorted SLL linear search algorithm</a:t>
            </a:r>
            <a:r>
              <a:rPr lang="en-US" altLang="en-US" smtClean="0"/>
              <a:t>:</a:t>
            </a:r>
          </a:p>
          <a:p>
            <a:pPr eaLnBrk="1" hangingPunct="1">
              <a:buClr>
                <a:schemeClr val="tx1"/>
              </a:buClr>
              <a:buFont typeface="Wingdings" pitchFamily="2" charset="2"/>
              <a:buNone/>
              <a:tabLst>
                <a:tab pos="723900" algn="l"/>
                <a:tab pos="1257300" algn="l"/>
              </a:tabLst>
            </a:pPr>
            <a:r>
              <a:rPr lang="en-US" altLang="en-US" sz="2000" smtClean="0">
                <a:latin typeface="Times New Roman" pitchFamily="18" charset="0"/>
              </a:rPr>
              <a:t>	</a:t>
            </a:r>
            <a:r>
              <a:rPr lang="en-US" altLang="en-US" sz="2000" smtClean="0">
                <a:latin typeface="Times New Roman" pitchFamily="18" charset="0"/>
                <a:cs typeface="Times New Roman" pitchFamily="18" charset="0"/>
              </a:rPr>
              <a:t>To find which (if any) node of the SLL headed by </a:t>
            </a:r>
            <a:r>
              <a:rPr lang="en-US" altLang="en-US" sz="2000" i="1" smtClean="0">
                <a:latin typeface="Times New Roman" pitchFamily="18" charset="0"/>
                <a:cs typeface="Times New Roman" pitchFamily="18" charset="0"/>
              </a:rPr>
              <a:t>first</a:t>
            </a:r>
            <a:r>
              <a:rPr lang="en-US" altLang="en-US" sz="2000" smtClean="0">
                <a:latin typeface="Times New Roman" pitchFamily="18" charset="0"/>
                <a:cs typeface="Times New Roman" pitchFamily="18" charset="0"/>
              </a:rPr>
              <a:t> contains an element equal to </a:t>
            </a:r>
            <a:r>
              <a:rPr lang="en-US" altLang="en-US" sz="2000" i="1" smtClean="0">
                <a:latin typeface="Times New Roman" pitchFamily="18" charset="0"/>
                <a:cs typeface="Times New Roman" pitchFamily="18" charset="0"/>
              </a:rPr>
              <a:t>target</a:t>
            </a:r>
            <a:r>
              <a:rPr lang="en-US" altLang="en-US" sz="200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eaLnBrk="1" hangingPunct="1">
              <a:spcBef>
                <a:spcPts val="900"/>
              </a:spcBef>
              <a:buClr>
                <a:schemeClr val="tx1"/>
              </a:buClr>
              <a:buFont typeface="Wingdings" pitchFamily="2" charset="2"/>
              <a:buNone/>
              <a:tabLst>
                <a:tab pos="723900" algn="l"/>
                <a:tab pos="1257300" algn="l"/>
              </a:tabLst>
            </a:pPr>
            <a:r>
              <a:rPr lang="en-US" altLang="en-US" sz="2000" smtClean="0">
                <a:latin typeface="Times New Roman" pitchFamily="18" charset="0"/>
                <a:cs typeface="Times New Roman" pitchFamily="18" charset="0"/>
              </a:rPr>
              <a:t>	1.	For each node </a:t>
            </a:r>
            <a:r>
              <a:rPr lang="en-US" altLang="en-US" sz="2000" i="1" smtClean="0">
                <a:latin typeface="Times New Roman" pitchFamily="18" charset="0"/>
                <a:cs typeface="Times New Roman" pitchFamily="18" charset="0"/>
              </a:rPr>
              <a:t>curr</a:t>
            </a:r>
            <a:r>
              <a:rPr lang="en-US" altLang="en-US" sz="2000" smtClean="0">
                <a:latin typeface="Times New Roman" pitchFamily="18" charset="0"/>
                <a:cs typeface="Times New Roman" pitchFamily="18" charset="0"/>
              </a:rPr>
              <a:t> in the SLL headed by </a:t>
            </a:r>
            <a:r>
              <a:rPr lang="en-US" altLang="en-US" sz="2000" i="1" smtClean="0">
                <a:latin typeface="Times New Roman" pitchFamily="18" charset="0"/>
                <a:cs typeface="Times New Roman" pitchFamily="18" charset="0"/>
              </a:rPr>
              <a:t>first</a:t>
            </a:r>
            <a:r>
              <a:rPr lang="en-US" altLang="en-US" sz="2000" smtClean="0">
                <a:latin typeface="Times New Roman" pitchFamily="18" charset="0"/>
                <a:cs typeface="Times New Roman" pitchFamily="18" charset="0"/>
              </a:rPr>
              <a:t>, repeat:</a:t>
            </a:r>
            <a:br>
              <a:rPr lang="en-US" altLang="en-US" sz="2000" smtClean="0"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2000" smtClean="0">
                <a:latin typeface="Times New Roman" pitchFamily="18" charset="0"/>
                <a:cs typeface="Times New Roman" pitchFamily="18" charset="0"/>
              </a:rPr>
              <a:t>	1.1.	If </a:t>
            </a:r>
            <a:r>
              <a:rPr lang="en-US" altLang="en-US" sz="2000" i="1" smtClean="0">
                <a:latin typeface="Times New Roman" pitchFamily="18" charset="0"/>
                <a:cs typeface="Times New Roman" pitchFamily="18" charset="0"/>
              </a:rPr>
              <a:t>target</a:t>
            </a:r>
            <a:r>
              <a:rPr lang="en-US" altLang="en-US" sz="2000" smtClean="0">
                <a:latin typeface="Times New Roman" pitchFamily="18" charset="0"/>
                <a:cs typeface="Times New Roman" pitchFamily="18" charset="0"/>
              </a:rPr>
              <a:t> is equal to </a:t>
            </a:r>
            <a:r>
              <a:rPr lang="en-US" altLang="en-US" sz="2000" i="1" smtClean="0">
                <a:latin typeface="Times New Roman" pitchFamily="18" charset="0"/>
                <a:cs typeface="Times New Roman" pitchFamily="18" charset="0"/>
              </a:rPr>
              <a:t>curr</a:t>
            </a:r>
            <a:r>
              <a:rPr lang="en-US" altLang="en-US" sz="2000" smtClean="0">
                <a:latin typeface="Times New Roman" pitchFamily="18" charset="0"/>
                <a:cs typeface="Times New Roman" pitchFamily="18" charset="0"/>
              </a:rPr>
              <a:t>’s element, terminate with </a:t>
            </a:r>
            <a:br>
              <a:rPr lang="en-US" altLang="en-US" sz="2000" smtClean="0"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2000" smtClean="0">
                <a:latin typeface="Times New Roman" pitchFamily="18" charset="0"/>
                <a:cs typeface="Times New Roman" pitchFamily="18" charset="0"/>
              </a:rPr>
              <a:t>		answer </a:t>
            </a:r>
            <a:r>
              <a:rPr lang="en-US" altLang="en-US" sz="2000" i="1" smtClean="0">
                <a:latin typeface="Times New Roman" pitchFamily="18" charset="0"/>
                <a:cs typeface="Times New Roman" pitchFamily="18" charset="0"/>
              </a:rPr>
              <a:t>curr</a:t>
            </a:r>
            <a:r>
              <a:rPr lang="en-US" altLang="en-US" sz="2000" smtClean="0">
                <a:latin typeface="Times New Roman" pitchFamily="18" charset="0"/>
                <a:cs typeface="Times New Roman" pitchFamily="18" charset="0"/>
              </a:rPr>
              <a:t>.</a:t>
            </a:r>
            <a:br>
              <a:rPr lang="en-US" altLang="en-US" sz="2000" smtClean="0"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2000" smtClean="0">
                <a:latin typeface="Times New Roman" pitchFamily="18" charset="0"/>
                <a:cs typeface="Times New Roman" pitchFamily="18" charset="0"/>
              </a:rPr>
              <a:t>2.	Terminate yielding </a:t>
            </a:r>
            <a:r>
              <a:rPr lang="en-US" altLang="en-US" sz="2000" i="1" smtClean="0">
                <a:latin typeface="Times New Roman" pitchFamily="18" charset="0"/>
                <a:cs typeface="Times New Roman" pitchFamily="18" charset="0"/>
              </a:rPr>
              <a:t>none</a:t>
            </a:r>
            <a:r>
              <a:rPr lang="en-US" altLang="en-US" sz="2000" smtClean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229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 smtClean="0"/>
              <a:t>SLL searching </a:t>
            </a:r>
            <a:r>
              <a:rPr lang="en-US" altLang="en-US" sz="3200" i="1" dirty="0" smtClean="0"/>
              <a:t>(2)</a:t>
            </a:r>
            <a:endParaRPr lang="en-GB" altLang="en-US" sz="3200" i="1" dirty="0" smtClean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>
              <a:tabLst>
                <a:tab pos="4305300" algn="l"/>
                <a:tab pos="5740400" algn="l"/>
              </a:tabLst>
            </a:pPr>
            <a:r>
              <a:rPr lang="en-US" altLang="en-US" smtClean="0"/>
              <a:t>Analysis (counting comparisons):</a:t>
            </a:r>
          </a:p>
          <a:p>
            <a:pPr eaLnBrk="1" hangingPunct="1">
              <a:spcBef>
                <a:spcPts val="900"/>
              </a:spcBef>
              <a:buClr>
                <a:schemeClr val="tx1"/>
              </a:buClr>
              <a:buFont typeface="Wingdings" pitchFamily="2" charset="2"/>
              <a:buNone/>
              <a:tabLst>
                <a:tab pos="4305300" algn="l"/>
                <a:tab pos="5740400" algn="l"/>
              </a:tabLst>
            </a:pPr>
            <a:r>
              <a:rPr lang="en-US" altLang="en-US" smtClean="0">
                <a:cs typeface="Times New Roman" pitchFamily="18" charset="0"/>
              </a:rPr>
              <a:t>	Let </a:t>
            </a:r>
            <a:r>
              <a:rPr lang="en-US" altLang="en-US" i="1" smtClean="0">
                <a:cs typeface="Times New Roman" pitchFamily="18" charset="0"/>
              </a:rPr>
              <a:t>n</a:t>
            </a:r>
            <a:r>
              <a:rPr lang="en-US" altLang="en-US" smtClean="0">
                <a:cs typeface="Times New Roman" pitchFamily="18" charset="0"/>
              </a:rPr>
              <a:t> be the SLL’s length.</a:t>
            </a:r>
          </a:p>
          <a:p>
            <a:pPr eaLnBrk="1" hangingPunct="1">
              <a:tabLst>
                <a:tab pos="4305300" algn="l"/>
                <a:tab pos="5740400" algn="l"/>
              </a:tabLst>
            </a:pPr>
            <a:r>
              <a:rPr lang="en-US" altLang="en-US" smtClean="0">
                <a:cs typeface="Times New Roman" pitchFamily="18" charset="0"/>
              </a:rPr>
              <a:t>If the search is </a:t>
            </a:r>
            <a:r>
              <a:rPr lang="en-US" altLang="en-US" b="1" smtClean="0">
                <a:cs typeface="Times New Roman" pitchFamily="18" charset="0"/>
              </a:rPr>
              <a:t>successful</a:t>
            </a:r>
            <a:r>
              <a:rPr lang="en-US" altLang="en-US" smtClean="0">
                <a:cs typeface="Times New Roman" pitchFamily="18" charset="0"/>
              </a:rPr>
              <a:t>:</a:t>
            </a:r>
          </a:p>
          <a:p>
            <a:pPr eaLnBrk="1" hangingPunct="1">
              <a:spcBef>
                <a:spcPts val="900"/>
              </a:spcBef>
              <a:buClr>
                <a:schemeClr val="tx2"/>
              </a:buClr>
              <a:buFont typeface="Wingdings" pitchFamily="2" charset="2"/>
              <a:buNone/>
              <a:tabLst>
                <a:tab pos="4305300" algn="l"/>
                <a:tab pos="5740400" algn="l"/>
              </a:tabLst>
            </a:pPr>
            <a:r>
              <a:rPr lang="en-US" altLang="en-US" smtClean="0">
                <a:cs typeface="Times New Roman" pitchFamily="18" charset="0"/>
              </a:rPr>
              <a:t>	Average no. of comparisons	=  (</a:t>
            </a:r>
            <a:r>
              <a:rPr lang="en-US" altLang="en-US" i="1" smtClean="0">
                <a:cs typeface="Times New Roman" pitchFamily="18" charset="0"/>
              </a:rPr>
              <a:t>n</a:t>
            </a:r>
            <a:r>
              <a:rPr lang="en-US" altLang="en-US" smtClean="0">
                <a:cs typeface="Times New Roman" pitchFamily="18" charset="0"/>
              </a:rPr>
              <a:t> + 1)/2</a:t>
            </a:r>
            <a:br>
              <a:rPr lang="en-US" altLang="en-US" smtClean="0">
                <a:cs typeface="Times New Roman" pitchFamily="18" charset="0"/>
              </a:rPr>
            </a:br>
            <a:r>
              <a:rPr lang="en-US" altLang="en-US" smtClean="0">
                <a:cs typeface="Times New Roman" pitchFamily="18" charset="0"/>
              </a:rPr>
              <a:t>	</a:t>
            </a:r>
            <a:r>
              <a:rPr lang="en-US" altLang="en-US" smtClean="0">
                <a:cs typeface="Times New Roman" pitchFamily="18" charset="0"/>
                <a:sym typeface="Symbol" pitchFamily="18" charset="2"/>
              </a:rPr>
              <a:t></a:t>
            </a:r>
            <a:r>
              <a:rPr lang="en-US" altLang="en-US" smtClean="0">
                <a:cs typeface="Times New Roman" pitchFamily="18" charset="0"/>
              </a:rPr>
              <a:t>  </a:t>
            </a:r>
            <a:r>
              <a:rPr lang="en-US" altLang="en-US" i="1" smtClean="0">
                <a:cs typeface="Times New Roman" pitchFamily="18" charset="0"/>
              </a:rPr>
              <a:t>n</a:t>
            </a:r>
            <a:r>
              <a:rPr lang="en-US" altLang="en-US" smtClean="0">
                <a:cs typeface="Times New Roman" pitchFamily="18" charset="0"/>
              </a:rPr>
              <a:t>/2</a:t>
            </a:r>
          </a:p>
          <a:p>
            <a:pPr eaLnBrk="1" hangingPunct="1">
              <a:tabLst>
                <a:tab pos="4305300" algn="l"/>
                <a:tab pos="5740400" algn="l"/>
              </a:tabLst>
            </a:pPr>
            <a:r>
              <a:rPr lang="en-US" altLang="en-US" smtClean="0">
                <a:cs typeface="Times New Roman" pitchFamily="18" charset="0"/>
              </a:rPr>
              <a:t>If the search is </a:t>
            </a:r>
            <a:r>
              <a:rPr lang="en-US" altLang="en-US" b="1" smtClean="0">
                <a:cs typeface="Times New Roman" pitchFamily="18" charset="0"/>
              </a:rPr>
              <a:t>unsuccessful</a:t>
            </a:r>
            <a:r>
              <a:rPr lang="en-US" altLang="en-US" smtClean="0">
                <a:cs typeface="Times New Roman" pitchFamily="18" charset="0"/>
              </a:rPr>
              <a:t>:</a:t>
            </a:r>
          </a:p>
          <a:p>
            <a:pPr eaLnBrk="1" hangingPunct="1">
              <a:spcBef>
                <a:spcPts val="900"/>
              </a:spcBef>
              <a:buClr>
                <a:schemeClr val="tx2"/>
              </a:buClr>
              <a:buFont typeface="Wingdings" pitchFamily="2" charset="2"/>
              <a:buNone/>
              <a:tabLst>
                <a:tab pos="4305300" algn="l"/>
                <a:tab pos="5740400" algn="l"/>
              </a:tabLst>
            </a:pPr>
            <a:r>
              <a:rPr lang="en-US" altLang="en-US" smtClean="0">
                <a:cs typeface="Times New Roman" pitchFamily="18" charset="0"/>
              </a:rPr>
              <a:t>	No. of comparisons  =  </a:t>
            </a:r>
            <a:r>
              <a:rPr lang="en-US" altLang="en-US" i="1" smtClean="0">
                <a:cs typeface="Times New Roman" pitchFamily="18" charset="0"/>
              </a:rPr>
              <a:t>n</a:t>
            </a:r>
            <a:endParaRPr lang="en-US" altLang="en-US" smtClean="0">
              <a:cs typeface="Times New Roman" pitchFamily="18" charset="0"/>
            </a:endParaRPr>
          </a:p>
          <a:p>
            <a:pPr eaLnBrk="1" hangingPunct="1">
              <a:tabLst>
                <a:tab pos="4305300" algn="l"/>
                <a:tab pos="5740400" algn="l"/>
              </a:tabLst>
            </a:pPr>
            <a:r>
              <a:rPr lang="en-US" altLang="en-US" smtClean="0">
                <a:cs typeface="Times New Roman" pitchFamily="18" charset="0"/>
              </a:rPr>
              <a:t>In either case, time complexity is </a:t>
            </a:r>
            <a:r>
              <a:rPr lang="en-US" altLang="en-US" i="1" smtClean="0">
                <a:cs typeface="Times New Roman" pitchFamily="18" charset="0"/>
              </a:rPr>
              <a:t>O</a:t>
            </a:r>
            <a:r>
              <a:rPr lang="en-US" altLang="en-US" smtClean="0">
                <a:cs typeface="Times New Roman" pitchFamily="18" charset="0"/>
              </a:rPr>
              <a:t>(</a:t>
            </a:r>
            <a:r>
              <a:rPr lang="en-US" altLang="en-US" i="1" smtClean="0">
                <a:cs typeface="Times New Roman" pitchFamily="18" charset="0"/>
              </a:rPr>
              <a:t>n</a:t>
            </a:r>
            <a:r>
              <a:rPr lang="en-US" altLang="en-US" smtClean="0">
                <a:cs typeface="Times New Roman" pitchFamily="18" charset="0"/>
              </a:rPr>
              <a:t>).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195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 smtClean="0"/>
              <a:t>SLL searching </a:t>
            </a:r>
            <a:r>
              <a:rPr lang="en-US" altLang="en-US" sz="3200" i="1" dirty="0" smtClean="0"/>
              <a:t>(3)</a:t>
            </a:r>
            <a:endParaRPr lang="en-GB" altLang="en-US" sz="3200" i="1" dirty="0" smtClean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>
              <a:tabLst>
                <a:tab pos="723900" algn="l"/>
                <a:tab pos="1079500" algn="l"/>
                <a:tab pos="1435100" algn="l"/>
                <a:tab pos="1790700" algn="l"/>
                <a:tab pos="2159000" algn="l"/>
              </a:tabLst>
            </a:pPr>
            <a:r>
              <a:rPr lang="en-US" altLang="en-US" dirty="0" smtClean="0"/>
              <a:t>Implementation as a Java method (in class </a:t>
            </a:r>
            <a:r>
              <a:rPr lang="en-US" altLang="en-US" dirty="0" smtClean="0">
                <a:latin typeface="Courier New" pitchFamily="49" charset="0"/>
              </a:rPr>
              <a:t>SLL</a:t>
            </a:r>
            <a:r>
              <a:rPr lang="en-US" altLang="en-US" dirty="0" smtClean="0"/>
              <a:t>):</a:t>
            </a:r>
          </a:p>
          <a:p>
            <a:pPr eaLnBrk="1" hangingPunct="1">
              <a:buFont typeface="Wingdings" pitchFamily="2" charset="2"/>
              <a:buNone/>
              <a:tabLst>
                <a:tab pos="723900" algn="l"/>
                <a:tab pos="1079500" algn="l"/>
                <a:tab pos="1435100" algn="l"/>
                <a:tab pos="1790700" algn="l"/>
                <a:tab pos="2159000" algn="l"/>
              </a:tabLst>
            </a:pP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public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Node 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search (Object target) {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// </a:t>
            </a:r>
            <a:r>
              <a:rPr lang="en-US" altLang="en-US" sz="2000" dirty="0" smtClean="0">
                <a:cs typeface="Times New Roman" pitchFamily="18" charset="0"/>
              </a:rPr>
              <a:t>Find which (if any) node of this SLL contains an </a:t>
            </a:r>
            <a:br>
              <a:rPr lang="en-US" altLang="en-US" sz="2000" dirty="0" smtClean="0"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// </a:t>
            </a:r>
            <a:r>
              <a:rPr lang="en-US" altLang="en-US" sz="2000" dirty="0" smtClean="0">
                <a:cs typeface="Times New Roman" pitchFamily="18" charset="0"/>
              </a:rPr>
              <a:t>element equal to 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target</a:t>
            </a:r>
            <a:r>
              <a:rPr lang="en-US" altLang="en-US" sz="2000" dirty="0" smtClean="0">
                <a:cs typeface="Times New Roman" pitchFamily="18" charset="0"/>
              </a:rPr>
              <a:t>. Return a link to the 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/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// </a:t>
            </a:r>
            <a:r>
              <a:rPr lang="en-US" altLang="en-US" sz="2000" dirty="0" smtClean="0">
                <a:cs typeface="Times New Roman" pitchFamily="18" charset="0"/>
              </a:rPr>
              <a:t>matching node (or null if there is none).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/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Node </a:t>
            </a:r>
            <a:r>
              <a:rPr lang="en-US" altLang="en-US" sz="2000" dirty="0" err="1" smtClean="0">
                <a:latin typeface="Courier New" pitchFamily="49" charset="0"/>
                <a:cs typeface="Times New Roman" pitchFamily="18" charset="0"/>
              </a:rPr>
              <a:t>curr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= </a:t>
            </a:r>
            <a:r>
              <a:rPr lang="en-US" altLang="en-US" sz="2000" b="1" dirty="0" err="1" smtClean="0">
                <a:latin typeface="Courier New" pitchFamily="49" charset="0"/>
                <a:cs typeface="Times New Roman" pitchFamily="18" charset="0"/>
              </a:rPr>
              <a:t>this</a:t>
            </a:r>
            <a:r>
              <a:rPr lang="en-US" altLang="en-US" sz="2000" dirty="0" err="1" smtClean="0">
                <a:latin typeface="Courier New" pitchFamily="49" charset="0"/>
                <a:cs typeface="Times New Roman" pitchFamily="18" charset="0"/>
              </a:rPr>
              <a:t>.first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;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while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(</a:t>
            </a:r>
            <a:r>
              <a:rPr lang="en-US" altLang="en-US" sz="2000" dirty="0" err="1" smtClean="0">
                <a:latin typeface="Courier New" pitchFamily="49" charset="0"/>
                <a:cs typeface="Times New Roman" pitchFamily="18" charset="0"/>
              </a:rPr>
              <a:t>curr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!= 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null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) {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if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(</a:t>
            </a:r>
            <a:r>
              <a:rPr lang="en-US" altLang="en-US" sz="2000" dirty="0" err="1" smtClean="0">
                <a:latin typeface="Courier New" pitchFamily="49" charset="0"/>
                <a:cs typeface="Times New Roman" pitchFamily="18" charset="0"/>
              </a:rPr>
              <a:t>target.equals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(</a:t>
            </a:r>
            <a:r>
              <a:rPr lang="en-US" altLang="en-US" sz="2000" dirty="0" err="1" smtClean="0">
                <a:latin typeface="Courier New" pitchFamily="49" charset="0"/>
                <a:cs typeface="Times New Roman" pitchFamily="18" charset="0"/>
              </a:rPr>
              <a:t>curr.element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))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	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return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altLang="en-US" sz="2000" dirty="0" err="1" smtClean="0">
                <a:latin typeface="Courier New" pitchFamily="49" charset="0"/>
                <a:cs typeface="Times New Roman" pitchFamily="18" charset="0"/>
              </a:rPr>
              <a:t>curr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;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</a:t>
            </a:r>
            <a:r>
              <a:rPr lang="en-US" altLang="en-US" sz="2000" dirty="0" err="1" smtClean="0">
                <a:latin typeface="Courier New" pitchFamily="49" charset="0"/>
                <a:cs typeface="Times New Roman" pitchFamily="18" charset="0"/>
              </a:rPr>
              <a:t>curr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= </a:t>
            </a:r>
            <a:r>
              <a:rPr lang="en-US" altLang="en-US" sz="2000" dirty="0" err="1" smtClean="0">
                <a:latin typeface="Courier New" pitchFamily="49" charset="0"/>
                <a:cs typeface="Times New Roman" pitchFamily="18" charset="0"/>
              </a:rPr>
              <a:t>curr.next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;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}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return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null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;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194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 smtClean="0"/>
              <a:t>Other SLL algorithms</a:t>
            </a:r>
            <a:endParaRPr lang="en-GB" altLang="en-US" sz="3200" i="1" dirty="0" smtClean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>
              <a:tabLst>
                <a:tab pos="4305300" algn="l"/>
                <a:tab pos="5740400" algn="l"/>
              </a:tabLst>
            </a:pPr>
            <a:r>
              <a:rPr lang="en-US" altLang="en-US" dirty="0" smtClean="0"/>
              <a:t>Some other array algorithms can easily be adapted to SLLs:</a:t>
            </a:r>
          </a:p>
          <a:p>
            <a:pPr lvl="1" eaLnBrk="1" hangingPunct="1">
              <a:tabLst>
                <a:tab pos="4305300" algn="l"/>
                <a:tab pos="5740400" algn="l"/>
              </a:tabLst>
            </a:pPr>
            <a:r>
              <a:rPr lang="en-GB" altLang="en-US" dirty="0" smtClean="0"/>
              <a:t>merging</a:t>
            </a:r>
          </a:p>
          <a:p>
            <a:pPr lvl="1" eaLnBrk="1" hangingPunct="1">
              <a:tabLst>
                <a:tab pos="4305300" algn="l"/>
                <a:tab pos="5740400" algn="l"/>
              </a:tabLst>
            </a:pPr>
            <a:r>
              <a:rPr lang="en-GB" altLang="en-US" dirty="0" smtClean="0"/>
              <a:t>selection sort</a:t>
            </a:r>
          </a:p>
          <a:p>
            <a:pPr lvl="1" eaLnBrk="1" hangingPunct="1">
              <a:tabLst>
                <a:tab pos="4305300" algn="l"/>
                <a:tab pos="5740400" algn="l"/>
              </a:tabLst>
            </a:pPr>
            <a:r>
              <a:rPr lang="en-GB" altLang="en-US" dirty="0" smtClean="0"/>
              <a:t>merge-sort</a:t>
            </a:r>
            <a:endParaRPr lang="en-US" altLang="en-US" dirty="0" smtClean="0"/>
          </a:p>
          <a:p>
            <a:pPr eaLnBrk="1" hangingPunct="1">
              <a:tabLst>
                <a:tab pos="4305300" algn="l"/>
                <a:tab pos="5740400" algn="l"/>
              </a:tabLst>
            </a:pPr>
            <a:r>
              <a:rPr lang="en-US" altLang="en-US" dirty="0" smtClean="0"/>
              <a:t>But not:</a:t>
            </a:r>
          </a:p>
          <a:p>
            <a:pPr lvl="1" eaLnBrk="1" hangingPunct="1">
              <a:tabLst>
                <a:tab pos="4305300" algn="l"/>
                <a:tab pos="5740400" algn="l"/>
              </a:tabLst>
            </a:pPr>
            <a:r>
              <a:rPr lang="en-GB" altLang="en-US" dirty="0" smtClean="0"/>
              <a:t>binary search.</a:t>
            </a:r>
            <a:endParaRPr lang="en-US" altLang="en-US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457200" y="4876800"/>
            <a:ext cx="8001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Implementations of two versions of SLL (heterogeneous and homogenous) can be found on Moodle, together with a class “Animals”, to test the methods of each. 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026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 smtClean="0"/>
              <a:t>Doubly-linked-lists </a:t>
            </a:r>
            <a:r>
              <a:rPr lang="en-US" altLang="en-US" sz="3200" i="1" dirty="0" smtClean="0"/>
              <a:t>(1)</a:t>
            </a:r>
            <a:endParaRPr lang="en-GB" altLang="en-US" sz="3200" i="1" dirty="0" smtClean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402137" y="1372644"/>
            <a:ext cx="7620000" cy="4800600"/>
          </a:xfrm>
          <a:noFill/>
        </p:spPr>
        <p:txBody>
          <a:bodyPr/>
          <a:lstStyle/>
          <a:p>
            <a:pPr eaLnBrk="1" hangingPunct="1"/>
            <a:r>
              <a:rPr lang="en-US" altLang="en-US" dirty="0" smtClean="0">
                <a:cs typeface="Times New Roman" pitchFamily="18" charset="0"/>
              </a:rPr>
              <a:t>A </a:t>
            </a:r>
            <a:r>
              <a:rPr lang="en-US" altLang="en-US" b="1" dirty="0" smtClean="0">
                <a:cs typeface="Times New Roman" pitchFamily="18" charset="0"/>
              </a:rPr>
              <a:t>doubly-linked-list</a:t>
            </a:r>
            <a:r>
              <a:rPr lang="en-US" altLang="en-US" dirty="0" smtClean="0">
                <a:cs typeface="Times New Roman" pitchFamily="18" charset="0"/>
              </a:rPr>
              <a:t>  (</a:t>
            </a:r>
            <a:r>
              <a:rPr lang="en-US" altLang="en-US" b="1" dirty="0" smtClean="0">
                <a:cs typeface="Times New Roman" pitchFamily="18" charset="0"/>
              </a:rPr>
              <a:t>DLL</a:t>
            </a:r>
            <a:r>
              <a:rPr lang="en-US" altLang="en-US" dirty="0" smtClean="0">
                <a:cs typeface="Times New Roman" pitchFamily="18" charset="0"/>
              </a:rPr>
              <a:t>) consists of a header together with a sequence of nodes connected by links in both direction:</a:t>
            </a:r>
          </a:p>
          <a:p>
            <a:pPr lvl="1" eaLnBrk="1" hangingPunct="1"/>
            <a:r>
              <a:rPr lang="en-US" altLang="en-US" dirty="0" smtClean="0">
                <a:cs typeface="Times New Roman" pitchFamily="18" charset="0"/>
              </a:rPr>
              <a:t>Each DLL node contains a single element, plus a link to the node’s successor (next) (or null), plus a link to the node’s predecessor (or null).</a:t>
            </a:r>
          </a:p>
          <a:p>
            <a:pPr lvl="1" eaLnBrk="1" hangingPunct="1"/>
            <a:r>
              <a:rPr lang="en-US" altLang="en-US" dirty="0" smtClean="0">
                <a:cs typeface="Times New Roman" pitchFamily="18" charset="0"/>
              </a:rPr>
              <a:t>The DLL header contains links to the DLL’s first and last nodes (or null if the DLL is empty).</a:t>
            </a:r>
          </a:p>
        </p:txBody>
      </p:sp>
      <p:grpSp>
        <p:nvGrpSpPr>
          <p:cNvPr id="2" name="Group 36"/>
          <p:cNvGrpSpPr>
            <a:grpSpLocks/>
          </p:cNvGrpSpPr>
          <p:nvPr/>
        </p:nvGrpSpPr>
        <p:grpSpPr bwMode="auto">
          <a:xfrm>
            <a:off x="776287" y="4361877"/>
            <a:ext cx="6988175" cy="619125"/>
            <a:chOff x="1315" y="2880"/>
            <a:chExt cx="4402" cy="390"/>
          </a:xfrm>
        </p:grpSpPr>
        <p:sp>
          <p:nvSpPr>
            <p:cNvPr id="27667" name="Rectangle 5"/>
            <p:cNvSpPr>
              <a:spLocks noChangeArrowheads="1"/>
            </p:cNvSpPr>
            <p:nvPr/>
          </p:nvSpPr>
          <p:spPr bwMode="auto">
            <a:xfrm>
              <a:off x="1315" y="2886"/>
              <a:ext cx="192" cy="19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27668" name="Rectangle 6"/>
            <p:cNvSpPr>
              <a:spLocks noChangeArrowheads="1"/>
            </p:cNvSpPr>
            <p:nvPr/>
          </p:nvSpPr>
          <p:spPr bwMode="auto">
            <a:xfrm>
              <a:off x="1315" y="3078"/>
              <a:ext cx="192" cy="19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27669" name="Text Box 7"/>
            <p:cNvSpPr txBox="1">
              <a:spLocks noChangeArrowheads="1"/>
            </p:cNvSpPr>
            <p:nvPr/>
          </p:nvSpPr>
          <p:spPr bwMode="auto">
            <a:xfrm>
              <a:off x="1939" y="2880"/>
              <a:ext cx="576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GB" altLang="en-US" sz="1800"/>
                <a:t>pig</a:t>
              </a:r>
            </a:p>
          </p:txBody>
        </p:sp>
        <p:sp>
          <p:nvSpPr>
            <p:cNvPr id="27670" name="Text Box 8"/>
            <p:cNvSpPr txBox="1">
              <a:spLocks noChangeArrowheads="1"/>
            </p:cNvSpPr>
            <p:nvPr/>
          </p:nvSpPr>
          <p:spPr bwMode="auto">
            <a:xfrm>
              <a:off x="2947" y="2880"/>
              <a:ext cx="576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GB" altLang="en-US" sz="1800"/>
                <a:t>dog</a:t>
              </a:r>
            </a:p>
          </p:txBody>
        </p:sp>
        <p:sp>
          <p:nvSpPr>
            <p:cNvPr id="27671" name="Text Box 9"/>
            <p:cNvSpPr txBox="1">
              <a:spLocks noChangeArrowheads="1"/>
            </p:cNvSpPr>
            <p:nvPr/>
          </p:nvSpPr>
          <p:spPr bwMode="auto">
            <a:xfrm>
              <a:off x="4963" y="2880"/>
              <a:ext cx="576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GB" altLang="en-US" sz="1800"/>
                <a:t>rat</a:t>
              </a:r>
            </a:p>
          </p:txBody>
        </p:sp>
        <p:sp>
          <p:nvSpPr>
            <p:cNvPr id="27672" name="Line 10"/>
            <p:cNvSpPr>
              <a:spLocks noChangeShapeType="1"/>
            </p:cNvSpPr>
            <p:nvPr/>
          </p:nvSpPr>
          <p:spPr bwMode="auto">
            <a:xfrm>
              <a:off x="2419" y="2934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7673" name="Line 11"/>
            <p:cNvSpPr>
              <a:spLocks noChangeShapeType="1"/>
            </p:cNvSpPr>
            <p:nvPr/>
          </p:nvSpPr>
          <p:spPr bwMode="auto">
            <a:xfrm>
              <a:off x="5443" y="2934"/>
              <a:ext cx="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7674" name="Freeform 12"/>
            <p:cNvSpPr>
              <a:spLocks/>
            </p:cNvSpPr>
            <p:nvPr/>
          </p:nvSpPr>
          <p:spPr bwMode="auto">
            <a:xfrm>
              <a:off x="1411" y="2934"/>
              <a:ext cx="528" cy="48"/>
            </a:xfrm>
            <a:custGeom>
              <a:avLst/>
              <a:gdLst>
                <a:gd name="T0" fmla="*/ 0 w 528"/>
                <a:gd name="T1" fmla="*/ 48 h 48"/>
                <a:gd name="T2" fmla="*/ 96 w 528"/>
                <a:gd name="T3" fmla="*/ 0 h 48"/>
                <a:gd name="T4" fmla="*/ 528 w 528"/>
                <a:gd name="T5" fmla="*/ 0 h 48"/>
                <a:gd name="T6" fmla="*/ 0 60000 65536"/>
                <a:gd name="T7" fmla="*/ 0 60000 65536"/>
                <a:gd name="T8" fmla="*/ 0 60000 65536"/>
                <a:gd name="T9" fmla="*/ 0 w 528"/>
                <a:gd name="T10" fmla="*/ 0 h 48"/>
                <a:gd name="T11" fmla="*/ 528 w 528"/>
                <a:gd name="T12" fmla="*/ 48 h 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28" h="48">
                  <a:moveTo>
                    <a:pt x="0" y="48"/>
                  </a:moveTo>
                  <a:lnTo>
                    <a:pt x="96" y="0"/>
                  </a:lnTo>
                  <a:lnTo>
                    <a:pt x="528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7675" name="Line 13"/>
            <p:cNvSpPr>
              <a:spLocks noChangeShapeType="1"/>
            </p:cNvSpPr>
            <p:nvPr/>
          </p:nvSpPr>
          <p:spPr bwMode="auto">
            <a:xfrm flipH="1">
              <a:off x="4531" y="2999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7676" name="Line 14"/>
            <p:cNvSpPr>
              <a:spLocks noChangeShapeType="1"/>
            </p:cNvSpPr>
            <p:nvPr/>
          </p:nvSpPr>
          <p:spPr bwMode="auto">
            <a:xfrm flipH="1">
              <a:off x="2515" y="2999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7677" name="Line 15"/>
            <p:cNvSpPr>
              <a:spLocks noChangeShapeType="1"/>
            </p:cNvSpPr>
            <p:nvPr/>
          </p:nvSpPr>
          <p:spPr bwMode="auto">
            <a:xfrm>
              <a:off x="2035" y="2999"/>
              <a:ext cx="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7678" name="Freeform 16"/>
            <p:cNvSpPr>
              <a:spLocks/>
            </p:cNvSpPr>
            <p:nvPr/>
          </p:nvSpPr>
          <p:spPr bwMode="auto">
            <a:xfrm>
              <a:off x="1403" y="3000"/>
              <a:ext cx="4314" cy="176"/>
            </a:xfrm>
            <a:custGeom>
              <a:avLst/>
              <a:gdLst>
                <a:gd name="T0" fmla="*/ 0 w 4314"/>
                <a:gd name="T1" fmla="*/ 176 h 176"/>
                <a:gd name="T2" fmla="*/ 4314 w 4314"/>
                <a:gd name="T3" fmla="*/ 172 h 176"/>
                <a:gd name="T4" fmla="*/ 4314 w 4314"/>
                <a:gd name="T5" fmla="*/ 0 h 176"/>
                <a:gd name="T6" fmla="*/ 4133 w 4314"/>
                <a:gd name="T7" fmla="*/ 0 h 1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14"/>
                <a:gd name="T13" fmla="*/ 0 h 176"/>
                <a:gd name="T14" fmla="*/ 4314 w 4314"/>
                <a:gd name="T15" fmla="*/ 176 h 1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14" h="176">
                  <a:moveTo>
                    <a:pt x="0" y="176"/>
                  </a:moveTo>
                  <a:lnTo>
                    <a:pt x="4314" y="172"/>
                  </a:lnTo>
                  <a:lnTo>
                    <a:pt x="4314" y="0"/>
                  </a:lnTo>
                  <a:lnTo>
                    <a:pt x="4133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7679" name="Text Box 17"/>
            <p:cNvSpPr txBox="1">
              <a:spLocks noChangeArrowheads="1"/>
            </p:cNvSpPr>
            <p:nvPr/>
          </p:nvSpPr>
          <p:spPr bwMode="auto">
            <a:xfrm>
              <a:off x="3955" y="2880"/>
              <a:ext cx="576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GB" altLang="en-US" sz="1800"/>
                <a:t>cat</a:t>
              </a:r>
            </a:p>
          </p:txBody>
        </p:sp>
        <p:sp>
          <p:nvSpPr>
            <p:cNvPr id="27680" name="Line 18"/>
            <p:cNvSpPr>
              <a:spLocks noChangeShapeType="1"/>
            </p:cNvSpPr>
            <p:nvPr/>
          </p:nvSpPr>
          <p:spPr bwMode="auto">
            <a:xfrm>
              <a:off x="3427" y="2934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7681" name="Line 19"/>
            <p:cNvSpPr>
              <a:spLocks noChangeShapeType="1"/>
            </p:cNvSpPr>
            <p:nvPr/>
          </p:nvSpPr>
          <p:spPr bwMode="auto">
            <a:xfrm flipH="1">
              <a:off x="3523" y="2999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7682" name="Line 20"/>
            <p:cNvSpPr>
              <a:spLocks noChangeShapeType="1"/>
            </p:cNvSpPr>
            <p:nvPr/>
          </p:nvSpPr>
          <p:spPr bwMode="auto">
            <a:xfrm>
              <a:off x="4435" y="2934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3" name="Group 37"/>
          <p:cNvGrpSpPr>
            <a:grpSpLocks/>
          </p:cNvGrpSpPr>
          <p:nvPr/>
        </p:nvGrpSpPr>
        <p:grpSpPr bwMode="auto">
          <a:xfrm>
            <a:off x="841375" y="5573713"/>
            <a:ext cx="2209800" cy="619125"/>
            <a:chOff x="1315" y="3450"/>
            <a:chExt cx="1392" cy="390"/>
          </a:xfrm>
        </p:grpSpPr>
        <p:sp>
          <p:nvSpPr>
            <p:cNvPr id="27660" name="Rectangle 22"/>
            <p:cNvSpPr>
              <a:spLocks noChangeArrowheads="1"/>
            </p:cNvSpPr>
            <p:nvPr/>
          </p:nvSpPr>
          <p:spPr bwMode="auto">
            <a:xfrm>
              <a:off x="1315" y="3456"/>
              <a:ext cx="192" cy="19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27661" name="Rectangle 23"/>
            <p:cNvSpPr>
              <a:spLocks noChangeArrowheads="1"/>
            </p:cNvSpPr>
            <p:nvPr/>
          </p:nvSpPr>
          <p:spPr bwMode="auto">
            <a:xfrm>
              <a:off x="1315" y="3648"/>
              <a:ext cx="192" cy="19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27662" name="Text Box 24"/>
            <p:cNvSpPr txBox="1">
              <a:spLocks noChangeArrowheads="1"/>
            </p:cNvSpPr>
            <p:nvPr/>
          </p:nvSpPr>
          <p:spPr bwMode="auto">
            <a:xfrm>
              <a:off x="1939" y="3450"/>
              <a:ext cx="576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GB" altLang="en-US" sz="1800"/>
                <a:t>dog</a:t>
              </a:r>
            </a:p>
          </p:txBody>
        </p:sp>
        <p:sp>
          <p:nvSpPr>
            <p:cNvPr id="27663" name="Freeform 25"/>
            <p:cNvSpPr>
              <a:spLocks/>
            </p:cNvSpPr>
            <p:nvPr/>
          </p:nvSpPr>
          <p:spPr bwMode="auto">
            <a:xfrm>
              <a:off x="1411" y="3504"/>
              <a:ext cx="528" cy="48"/>
            </a:xfrm>
            <a:custGeom>
              <a:avLst/>
              <a:gdLst>
                <a:gd name="T0" fmla="*/ 0 w 528"/>
                <a:gd name="T1" fmla="*/ 48 h 48"/>
                <a:gd name="T2" fmla="*/ 96 w 528"/>
                <a:gd name="T3" fmla="*/ 0 h 48"/>
                <a:gd name="T4" fmla="*/ 528 w 528"/>
                <a:gd name="T5" fmla="*/ 0 h 48"/>
                <a:gd name="T6" fmla="*/ 0 60000 65536"/>
                <a:gd name="T7" fmla="*/ 0 60000 65536"/>
                <a:gd name="T8" fmla="*/ 0 60000 65536"/>
                <a:gd name="T9" fmla="*/ 0 w 528"/>
                <a:gd name="T10" fmla="*/ 0 h 48"/>
                <a:gd name="T11" fmla="*/ 528 w 528"/>
                <a:gd name="T12" fmla="*/ 48 h 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28" h="48">
                  <a:moveTo>
                    <a:pt x="0" y="48"/>
                  </a:moveTo>
                  <a:lnTo>
                    <a:pt x="96" y="0"/>
                  </a:lnTo>
                  <a:lnTo>
                    <a:pt x="528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7664" name="Line 26"/>
            <p:cNvSpPr>
              <a:spLocks noChangeShapeType="1"/>
            </p:cNvSpPr>
            <p:nvPr/>
          </p:nvSpPr>
          <p:spPr bwMode="auto">
            <a:xfrm>
              <a:off x="2035" y="3589"/>
              <a:ext cx="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7665" name="Line 27"/>
            <p:cNvSpPr>
              <a:spLocks noChangeShapeType="1"/>
            </p:cNvSpPr>
            <p:nvPr/>
          </p:nvSpPr>
          <p:spPr bwMode="auto">
            <a:xfrm>
              <a:off x="2395" y="3504"/>
              <a:ext cx="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7666" name="Freeform 28"/>
            <p:cNvSpPr>
              <a:spLocks/>
            </p:cNvSpPr>
            <p:nvPr/>
          </p:nvSpPr>
          <p:spPr bwMode="auto">
            <a:xfrm>
              <a:off x="1411" y="3600"/>
              <a:ext cx="1296" cy="144"/>
            </a:xfrm>
            <a:custGeom>
              <a:avLst/>
              <a:gdLst>
                <a:gd name="T0" fmla="*/ 0 w 1296"/>
                <a:gd name="T1" fmla="*/ 144 h 144"/>
                <a:gd name="T2" fmla="*/ 1296 w 1296"/>
                <a:gd name="T3" fmla="*/ 144 h 144"/>
                <a:gd name="T4" fmla="*/ 1296 w 1296"/>
                <a:gd name="T5" fmla="*/ 0 h 144"/>
                <a:gd name="T6" fmla="*/ 1104 w 1296"/>
                <a:gd name="T7" fmla="*/ 0 h 14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96"/>
                <a:gd name="T13" fmla="*/ 0 h 144"/>
                <a:gd name="T14" fmla="*/ 1296 w 1296"/>
                <a:gd name="T15" fmla="*/ 144 h 14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96" h="144">
                  <a:moveTo>
                    <a:pt x="0" y="144"/>
                  </a:moveTo>
                  <a:lnTo>
                    <a:pt x="1296" y="144"/>
                  </a:lnTo>
                  <a:lnTo>
                    <a:pt x="1296" y="0"/>
                  </a:lnTo>
                  <a:lnTo>
                    <a:pt x="1104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4" name="Group 38"/>
          <p:cNvGrpSpPr>
            <a:grpSpLocks/>
          </p:cNvGrpSpPr>
          <p:nvPr/>
        </p:nvGrpSpPr>
        <p:grpSpPr bwMode="auto">
          <a:xfrm>
            <a:off x="5042577" y="5583238"/>
            <a:ext cx="2541587" cy="609600"/>
            <a:chOff x="3859" y="3456"/>
            <a:chExt cx="1601" cy="384"/>
          </a:xfrm>
        </p:grpSpPr>
        <p:sp>
          <p:nvSpPr>
            <p:cNvPr id="27655" name="Rectangle 30"/>
            <p:cNvSpPr>
              <a:spLocks noChangeArrowheads="1"/>
            </p:cNvSpPr>
            <p:nvPr/>
          </p:nvSpPr>
          <p:spPr bwMode="auto">
            <a:xfrm>
              <a:off x="3859" y="3456"/>
              <a:ext cx="192" cy="19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27656" name="Rectangle 31"/>
            <p:cNvSpPr>
              <a:spLocks noChangeArrowheads="1"/>
            </p:cNvSpPr>
            <p:nvPr/>
          </p:nvSpPr>
          <p:spPr bwMode="auto">
            <a:xfrm>
              <a:off x="3859" y="3648"/>
              <a:ext cx="192" cy="19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27657" name="Line 32"/>
            <p:cNvSpPr>
              <a:spLocks noChangeShapeType="1"/>
            </p:cNvSpPr>
            <p:nvPr/>
          </p:nvSpPr>
          <p:spPr bwMode="auto">
            <a:xfrm>
              <a:off x="3955" y="3744"/>
              <a:ext cx="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7658" name="Line 33"/>
            <p:cNvSpPr>
              <a:spLocks noChangeShapeType="1"/>
            </p:cNvSpPr>
            <p:nvPr/>
          </p:nvSpPr>
          <p:spPr bwMode="auto">
            <a:xfrm>
              <a:off x="3955" y="3552"/>
              <a:ext cx="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7659" name="AutoShape 34"/>
            <p:cNvSpPr>
              <a:spLocks/>
            </p:cNvSpPr>
            <p:nvPr/>
          </p:nvSpPr>
          <p:spPr bwMode="auto">
            <a:xfrm>
              <a:off x="4740" y="3566"/>
              <a:ext cx="720" cy="182"/>
            </a:xfrm>
            <a:prstGeom prst="callout1">
              <a:avLst>
                <a:gd name="adj1" fmla="val 39560"/>
                <a:gd name="adj2" fmla="val -6667"/>
                <a:gd name="adj3" fmla="val 36264"/>
                <a:gd name="adj4" fmla="val -80694"/>
              </a:avLst>
            </a:prstGeom>
            <a:noFill/>
            <a:ln w="9525">
              <a:solidFill>
                <a:schemeClr val="accent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lnSpc>
                  <a:spcPts val="18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800">
                  <a:solidFill>
                    <a:schemeClr val="accent1">
                      <a:lumMod val="75000"/>
                    </a:schemeClr>
                  </a:solidFill>
                </a:rPr>
                <a:t>empty DLL</a:t>
              </a:r>
              <a:endParaRPr lang="en-GB" altLang="en-US" sz="1800">
                <a:solidFill>
                  <a:schemeClr val="accent1">
                    <a:lumMod val="75000"/>
                  </a:schemeClr>
                </a:solidFill>
                <a:cs typeface="Times New Roman" pitchFamily="18" charset="0"/>
              </a:endParaRPr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417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 smtClean="0"/>
              <a:t>Doubly-linked-lists </a:t>
            </a:r>
            <a:r>
              <a:rPr lang="en-US" altLang="en-US" sz="3200" i="1" dirty="0" smtClean="0"/>
              <a:t>(2)</a:t>
            </a:r>
            <a:endParaRPr lang="en-GB" altLang="en-US" sz="3200" i="1" dirty="0" smtClean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>
              <a:tabLst>
                <a:tab pos="723900" algn="l"/>
                <a:tab pos="1079500" algn="l"/>
                <a:tab pos="1435100" algn="l"/>
                <a:tab pos="1790700" algn="l"/>
                <a:tab pos="2159000" algn="l"/>
              </a:tabLst>
            </a:pPr>
            <a:r>
              <a:rPr lang="en-US" altLang="en-US" dirty="0" smtClean="0"/>
              <a:t>Java class implementing DLLs:</a:t>
            </a:r>
          </a:p>
          <a:p>
            <a:pPr eaLnBrk="1" hangingPunct="1">
              <a:buClr>
                <a:schemeClr val="tx1"/>
              </a:buClr>
              <a:buFont typeface="Wingdings" pitchFamily="2" charset="2"/>
              <a:buNone/>
              <a:tabLst>
                <a:tab pos="723900" algn="l"/>
                <a:tab pos="1079500" algn="l"/>
                <a:tab pos="1435100" algn="l"/>
                <a:tab pos="1790700" algn="l"/>
                <a:tab pos="2159000" algn="l"/>
              </a:tabLst>
            </a:pP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public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class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DLL {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// </a:t>
            </a:r>
            <a:r>
              <a:rPr lang="en-US" altLang="en-US" sz="2000" dirty="0" smtClean="0">
                <a:cs typeface="Times New Roman" pitchFamily="18" charset="0"/>
              </a:rPr>
              <a:t>Each 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DLL</a:t>
            </a:r>
            <a:r>
              <a:rPr lang="en-US" altLang="en-US" sz="2000" dirty="0" smtClean="0">
                <a:cs typeface="Times New Roman" pitchFamily="18" charset="0"/>
              </a:rPr>
              <a:t> object is the header of a 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/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// </a:t>
            </a:r>
            <a:r>
              <a:rPr lang="en-US" altLang="en-US" sz="2000" dirty="0" smtClean="0">
                <a:cs typeface="Times New Roman" pitchFamily="18" charset="0"/>
              </a:rPr>
              <a:t>doubly-linked-list.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 </a:t>
            </a:r>
          </a:p>
          <a:p>
            <a:pPr eaLnBrk="1" hangingPunct="1">
              <a:buClr>
                <a:schemeClr val="tx1"/>
              </a:buClr>
              <a:buFont typeface="Wingdings" pitchFamily="2" charset="2"/>
              <a:buNone/>
              <a:tabLst>
                <a:tab pos="723900" algn="l"/>
                <a:tab pos="1079500" algn="l"/>
                <a:tab pos="1435100" algn="l"/>
                <a:tab pos="1790700" algn="l"/>
                <a:tab pos="2159000" algn="l"/>
              </a:tabLst>
            </a:pP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private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Node first, last;</a:t>
            </a:r>
          </a:p>
          <a:p>
            <a:pPr eaLnBrk="1" hangingPunct="1">
              <a:buClr>
                <a:schemeClr val="tx1"/>
              </a:buClr>
              <a:buFont typeface="Wingdings" pitchFamily="2" charset="2"/>
              <a:buNone/>
              <a:tabLst>
                <a:tab pos="723900" algn="l"/>
                <a:tab pos="1079500" algn="l"/>
                <a:tab pos="1435100" algn="l"/>
                <a:tab pos="1790700" algn="l"/>
                <a:tab pos="2159000" algn="l"/>
              </a:tabLst>
            </a:pP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public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DLL () {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// </a:t>
            </a:r>
            <a:r>
              <a:rPr lang="en-US" altLang="en-US" sz="2000" dirty="0" smtClean="0">
                <a:cs typeface="Times New Roman" pitchFamily="18" charset="0"/>
              </a:rPr>
              <a:t>Construct an empty DLL.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/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</a:t>
            </a:r>
            <a:r>
              <a:rPr lang="en-US" altLang="en-US" sz="2000" b="1" dirty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  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first = 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null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;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</a:t>
            </a:r>
            <a:r>
              <a:rPr lang="en-US" altLang="en-US" sz="2000" b="1" dirty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  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last = 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null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;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}</a:t>
            </a:r>
          </a:p>
          <a:p>
            <a:pPr eaLnBrk="1" hangingPunct="1">
              <a:buClr>
                <a:schemeClr val="tx1"/>
              </a:buClr>
              <a:buFont typeface="Wingdings" pitchFamily="2" charset="2"/>
              <a:buNone/>
              <a:tabLst>
                <a:tab pos="723900" algn="l"/>
                <a:tab pos="1079500" algn="l"/>
                <a:tab pos="1435100" algn="l"/>
                <a:tab pos="1790700" algn="l"/>
                <a:tab pos="2159000" algn="l"/>
              </a:tabLst>
            </a:pP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…</a:t>
            </a:r>
          </a:p>
        </p:txBody>
      </p:sp>
      <p:sp>
        <p:nvSpPr>
          <p:cNvPr id="418820" name="AutoShape 4"/>
          <p:cNvSpPr>
            <a:spLocks/>
          </p:cNvSpPr>
          <p:nvPr/>
        </p:nvSpPr>
        <p:spPr bwMode="auto">
          <a:xfrm>
            <a:off x="5257800" y="5029200"/>
            <a:ext cx="1981200" cy="288925"/>
          </a:xfrm>
          <a:prstGeom prst="callout1">
            <a:avLst>
              <a:gd name="adj1" fmla="val 39560"/>
              <a:gd name="adj2" fmla="val -3847"/>
              <a:gd name="adj3" fmla="val 41208"/>
              <a:gd name="adj4" fmla="val -131412"/>
            </a:avLst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spcBef>
                <a:spcPct val="50000"/>
              </a:spcBef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5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50000"/>
              </a:spcBef>
              <a:buClr>
                <a:schemeClr val="bg2"/>
              </a:buClr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50000"/>
              </a:spcBef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50000"/>
              </a:spcBef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18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 dirty="0">
                <a:solidFill>
                  <a:schemeClr val="accent1">
                    <a:lumMod val="75000"/>
                  </a:schemeClr>
                </a:solidFill>
              </a:rPr>
              <a:t>methods (to follow)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804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882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 smtClean="0"/>
              <a:t>Doubly-linked-lists </a:t>
            </a:r>
            <a:r>
              <a:rPr lang="en-US" altLang="en-US" sz="3200" i="1" dirty="0" smtClean="0"/>
              <a:t>(3)</a:t>
            </a:r>
            <a:endParaRPr lang="en-GB" altLang="en-US" sz="3200" i="1" dirty="0" smtClean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>
              <a:lnSpc>
                <a:spcPct val="80000"/>
              </a:lnSpc>
              <a:tabLst>
                <a:tab pos="723900" algn="l"/>
                <a:tab pos="1079500" algn="l"/>
                <a:tab pos="1435100" algn="l"/>
                <a:tab pos="1790700" algn="l"/>
                <a:tab pos="2159000" algn="l"/>
                <a:tab pos="2514600" algn="l"/>
              </a:tabLst>
            </a:pPr>
            <a:r>
              <a:rPr lang="en-US" altLang="en-US" dirty="0" smtClean="0"/>
              <a:t>Java class implementing DLLs </a:t>
            </a:r>
            <a:r>
              <a:rPr lang="en-US" altLang="en-US" i="1" dirty="0" smtClean="0"/>
              <a:t>(continued)</a:t>
            </a:r>
            <a:r>
              <a:rPr lang="en-US" altLang="en-US" dirty="0" smtClean="0"/>
              <a:t>:</a:t>
            </a: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 typeface="Wingdings" pitchFamily="2" charset="2"/>
              <a:buNone/>
              <a:tabLst>
                <a:tab pos="723900" algn="l"/>
                <a:tab pos="1079500" algn="l"/>
                <a:tab pos="1435100" algn="l"/>
                <a:tab pos="1790700" algn="l"/>
                <a:tab pos="2159000" algn="l"/>
                <a:tab pos="2514600" algn="l"/>
              </a:tabLst>
            </a:pP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////////// </a:t>
            </a:r>
            <a:r>
              <a:rPr lang="en-US" altLang="en-US" sz="2000" dirty="0" smtClean="0">
                <a:cs typeface="Times New Roman" pitchFamily="18" charset="0"/>
              </a:rPr>
              <a:t>Inner class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//////////</a:t>
            </a: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 typeface="Wingdings" pitchFamily="2" charset="2"/>
              <a:buNone/>
              <a:tabLst>
                <a:tab pos="723900" algn="l"/>
                <a:tab pos="1079500" algn="l"/>
                <a:tab pos="1435100" algn="l"/>
                <a:tab pos="1790700" algn="l"/>
                <a:tab pos="2159000" algn="l"/>
                <a:tab pos="2514600" algn="l"/>
              </a:tabLst>
            </a:pP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private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static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class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Node {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// </a:t>
            </a:r>
            <a:r>
              <a:rPr lang="en-US" altLang="en-US" sz="2000" dirty="0" smtClean="0">
                <a:cs typeface="Times New Roman" pitchFamily="18" charset="0"/>
              </a:rPr>
              <a:t>Each 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Node</a:t>
            </a:r>
            <a:r>
              <a:rPr lang="en-US" altLang="en-US" sz="2000" dirty="0" smtClean="0">
                <a:cs typeface="Times New Roman" pitchFamily="18" charset="0"/>
              </a:rPr>
              <a:t> object is a node of a 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/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// </a:t>
            </a:r>
            <a:r>
              <a:rPr lang="en-US" altLang="en-US" sz="2000" dirty="0" smtClean="0">
                <a:cs typeface="Times New Roman" pitchFamily="18" charset="0"/>
              </a:rPr>
              <a:t>doubly-linked-list. </a:t>
            </a:r>
            <a:endParaRPr lang="en-US" altLang="en-US" sz="2000" dirty="0" smtClean="0">
              <a:latin typeface="Courier New" pitchFamily="49" charset="0"/>
              <a:cs typeface="Times New Roman" pitchFamily="18" charset="0"/>
            </a:endParaRP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 typeface="Wingdings" pitchFamily="2" charset="2"/>
              <a:buNone/>
              <a:tabLst>
                <a:tab pos="723900" algn="l"/>
                <a:tab pos="1079500" algn="l"/>
                <a:tab pos="1435100" algn="l"/>
                <a:tab pos="1790700" algn="l"/>
                <a:tab pos="2159000" algn="l"/>
                <a:tab pos="2514600" algn="l"/>
              </a:tabLst>
            </a:pP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	private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Object element;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private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Node </a:t>
            </a:r>
            <a:r>
              <a:rPr lang="en-US" altLang="en-US" sz="2000" dirty="0" err="1" smtClean="0">
                <a:latin typeface="Courier New" pitchFamily="49" charset="0"/>
                <a:cs typeface="Times New Roman" pitchFamily="18" charset="0"/>
              </a:rPr>
              <a:t>pred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, next;</a:t>
            </a: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 typeface="Wingdings" pitchFamily="2" charset="2"/>
              <a:buNone/>
              <a:tabLst>
                <a:tab pos="723900" algn="l"/>
                <a:tab pos="1079500" algn="l"/>
                <a:tab pos="1435100" algn="l"/>
                <a:tab pos="1790700" algn="l"/>
                <a:tab pos="2159000" algn="l"/>
                <a:tab pos="2514600" algn="l"/>
              </a:tabLst>
            </a:pP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	</a:t>
            </a: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 typeface="Wingdings" pitchFamily="2" charset="2"/>
              <a:buNone/>
              <a:tabLst>
                <a:tab pos="723900" algn="l"/>
                <a:tab pos="1079500" algn="l"/>
                <a:tab pos="1435100" algn="l"/>
                <a:tab pos="1790700" algn="l"/>
                <a:tab pos="2159000" algn="l"/>
                <a:tab pos="2514600" algn="l"/>
              </a:tabLst>
            </a:pPr>
            <a:r>
              <a:rPr lang="en-US" altLang="en-US" sz="2000" b="1" dirty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      public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Node (Object </a:t>
            </a:r>
            <a:r>
              <a:rPr lang="en-US" altLang="en-US" sz="2000" dirty="0" err="1" smtClean="0">
                <a:latin typeface="Courier New" pitchFamily="49" charset="0"/>
                <a:cs typeface="Times New Roman" pitchFamily="18" charset="0"/>
              </a:rPr>
              <a:t>elem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,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				Node </a:t>
            </a:r>
            <a:r>
              <a:rPr lang="en-US" altLang="en-US" sz="2000" dirty="0" err="1" smtClean="0">
                <a:latin typeface="Courier New" pitchFamily="49" charset="0"/>
                <a:cs typeface="Times New Roman" pitchFamily="18" charset="0"/>
              </a:rPr>
              <a:t>pred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, Node next) {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	element = </a:t>
            </a:r>
            <a:r>
              <a:rPr lang="en-US" altLang="en-US" sz="2000" dirty="0" err="1" smtClean="0">
                <a:latin typeface="Courier New" pitchFamily="49" charset="0"/>
                <a:cs typeface="Times New Roman" pitchFamily="18" charset="0"/>
              </a:rPr>
              <a:t>elem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;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	</a:t>
            </a:r>
            <a:r>
              <a:rPr lang="en-US" altLang="en-US" sz="2000" b="1" dirty="0" err="1" smtClean="0">
                <a:latin typeface="Courier New" pitchFamily="49" charset="0"/>
                <a:cs typeface="Times New Roman" pitchFamily="18" charset="0"/>
              </a:rPr>
              <a:t>this.</a:t>
            </a:r>
            <a:r>
              <a:rPr lang="en-US" altLang="en-US" sz="2000" dirty="0" err="1" smtClean="0">
                <a:latin typeface="Courier New" pitchFamily="49" charset="0"/>
                <a:cs typeface="Times New Roman" pitchFamily="18" charset="0"/>
              </a:rPr>
              <a:t>pred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= </a:t>
            </a:r>
            <a:r>
              <a:rPr lang="en-US" altLang="en-US" sz="2000" dirty="0" err="1" smtClean="0">
                <a:latin typeface="Courier New" pitchFamily="49" charset="0"/>
                <a:cs typeface="Times New Roman" pitchFamily="18" charset="0"/>
              </a:rPr>
              <a:t>pred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; </a:t>
            </a:r>
            <a:r>
              <a:rPr lang="en-US" altLang="en-US" sz="2000" b="1" dirty="0" err="1" smtClean="0">
                <a:latin typeface="Courier New" pitchFamily="49" charset="0"/>
                <a:cs typeface="Times New Roman" pitchFamily="18" charset="0"/>
              </a:rPr>
              <a:t>this</a:t>
            </a:r>
            <a:r>
              <a:rPr lang="en-US" altLang="en-US" sz="2000" dirty="0" err="1" smtClean="0">
                <a:latin typeface="Courier New" pitchFamily="49" charset="0"/>
                <a:cs typeface="Times New Roman" pitchFamily="18" charset="0"/>
              </a:rPr>
              <a:t>.next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= next;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}</a:t>
            </a: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 typeface="Wingdings" pitchFamily="2" charset="2"/>
              <a:buNone/>
              <a:tabLst>
                <a:tab pos="723900" algn="l"/>
                <a:tab pos="1079500" algn="l"/>
                <a:tab pos="1435100" algn="l"/>
                <a:tab pos="1790700" algn="l"/>
                <a:tab pos="2159000" algn="l"/>
                <a:tab pos="2514600" algn="l"/>
              </a:tabLst>
            </a:pP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}</a:t>
            </a: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 typeface="Wingdings" pitchFamily="2" charset="2"/>
              <a:buNone/>
              <a:tabLst>
                <a:tab pos="723900" algn="l"/>
                <a:tab pos="1079500" algn="l"/>
                <a:tab pos="1435100" algn="l"/>
                <a:tab pos="1790700" algn="l"/>
                <a:tab pos="2159000" algn="l"/>
                <a:tab pos="2514600" algn="l"/>
              </a:tabLst>
            </a:pP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139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 smtClean="0"/>
              <a:t>Example: DLL traversal</a:t>
            </a:r>
            <a:endParaRPr lang="en-GB" altLang="en-US" sz="3200" dirty="0" smtClean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5105400"/>
          </a:xfrm>
          <a:noFill/>
        </p:spPr>
        <p:txBody>
          <a:bodyPr/>
          <a:lstStyle/>
          <a:p>
            <a:pPr eaLnBrk="1" hangingPunct="1">
              <a:tabLst>
                <a:tab pos="723900" algn="l"/>
                <a:tab pos="1079500" algn="l"/>
                <a:tab pos="1435100" algn="l"/>
                <a:tab pos="1790700" algn="l"/>
                <a:tab pos="2159000" algn="l"/>
              </a:tabLst>
            </a:pPr>
            <a:r>
              <a:rPr lang="en-US" altLang="en-US" dirty="0" smtClean="0"/>
              <a:t>Method to traverse a DLL (in class </a:t>
            </a:r>
            <a:r>
              <a:rPr lang="en-US" altLang="en-US" dirty="0" smtClean="0">
                <a:latin typeface="Courier New" pitchFamily="49" charset="0"/>
              </a:rPr>
              <a:t>DLL</a:t>
            </a:r>
            <a:r>
              <a:rPr lang="en-US" altLang="en-US" dirty="0" smtClean="0"/>
              <a:t>):</a:t>
            </a:r>
          </a:p>
          <a:p>
            <a:pPr eaLnBrk="1" hangingPunct="1">
              <a:buClr>
                <a:schemeClr val="tx1"/>
              </a:buClr>
              <a:buFont typeface="Wingdings" pitchFamily="2" charset="2"/>
              <a:buNone/>
              <a:tabLst>
                <a:tab pos="723900" algn="l"/>
                <a:tab pos="1079500" algn="l"/>
                <a:tab pos="1435100" algn="l"/>
                <a:tab pos="1790700" algn="l"/>
                <a:tab pos="2159000" algn="l"/>
              </a:tabLst>
            </a:pP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public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void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altLang="en-US" sz="2000" dirty="0" err="1" smtClean="0">
                <a:latin typeface="Courier New" pitchFamily="49" charset="0"/>
                <a:cs typeface="Times New Roman" pitchFamily="18" charset="0"/>
              </a:rPr>
              <a:t>printLastToFirst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() {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// </a:t>
            </a:r>
            <a:r>
              <a:rPr lang="en-US" altLang="en-US" sz="2000" dirty="0" smtClean="0">
                <a:cs typeface="Times New Roman" pitchFamily="18" charset="0"/>
              </a:rPr>
              <a:t>Print all elements in this DLL, in last-to-first order.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/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Node </a:t>
            </a:r>
            <a:r>
              <a:rPr lang="en-US" altLang="en-US" sz="2000" dirty="0" err="1" smtClean="0">
                <a:latin typeface="Courier New" pitchFamily="49" charset="0"/>
                <a:cs typeface="Times New Roman" pitchFamily="18" charset="0"/>
              </a:rPr>
              <a:t>curr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= </a:t>
            </a:r>
            <a:r>
              <a:rPr lang="en-US" altLang="en-US" sz="2000" b="1" dirty="0" err="1" smtClean="0">
                <a:latin typeface="Courier New" pitchFamily="49" charset="0"/>
                <a:cs typeface="Times New Roman" pitchFamily="18" charset="0"/>
              </a:rPr>
              <a:t>this</a:t>
            </a:r>
            <a:r>
              <a:rPr lang="en-US" altLang="en-US" sz="2000" dirty="0" err="1" smtClean="0">
                <a:latin typeface="Courier New" pitchFamily="49" charset="0"/>
                <a:cs typeface="Times New Roman" pitchFamily="18" charset="0"/>
              </a:rPr>
              <a:t>.last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;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while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(</a:t>
            </a:r>
            <a:r>
              <a:rPr lang="en-US" altLang="en-US" sz="2000" dirty="0" err="1" smtClean="0">
                <a:latin typeface="Courier New" pitchFamily="49" charset="0"/>
                <a:cs typeface="Times New Roman" pitchFamily="18" charset="0"/>
              </a:rPr>
              <a:t>curr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!= 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null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) {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</a:t>
            </a:r>
            <a:r>
              <a:rPr lang="en-US" altLang="en-US" sz="2000" dirty="0" err="1" smtClean="0">
                <a:latin typeface="Courier New" pitchFamily="49" charset="0"/>
                <a:cs typeface="Times New Roman" pitchFamily="18" charset="0"/>
              </a:rPr>
              <a:t>System.out.println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(</a:t>
            </a:r>
            <a:r>
              <a:rPr lang="en-US" altLang="en-US" sz="2000" dirty="0" err="1" smtClean="0">
                <a:latin typeface="Courier New" pitchFamily="49" charset="0"/>
                <a:cs typeface="Times New Roman" pitchFamily="18" charset="0"/>
              </a:rPr>
              <a:t>curr.element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);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</a:t>
            </a:r>
            <a:r>
              <a:rPr lang="en-US" altLang="en-US" sz="2000" dirty="0" err="1" smtClean="0">
                <a:latin typeface="Courier New" pitchFamily="49" charset="0"/>
                <a:cs typeface="Times New Roman" pitchFamily="18" charset="0"/>
              </a:rPr>
              <a:t>curr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= </a:t>
            </a:r>
            <a:r>
              <a:rPr lang="en-US" altLang="en-US" sz="2000" dirty="0" err="1" smtClean="0">
                <a:latin typeface="Courier New" pitchFamily="49" charset="0"/>
                <a:cs typeface="Times New Roman" pitchFamily="18" charset="0"/>
              </a:rPr>
              <a:t>curr.pred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;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}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}</a:t>
            </a:r>
          </a:p>
          <a:p>
            <a:pPr eaLnBrk="1" hangingPunct="1">
              <a:tabLst>
                <a:tab pos="723900" algn="l"/>
                <a:tab pos="1079500" algn="l"/>
                <a:tab pos="1435100" algn="l"/>
                <a:tab pos="1790700" algn="l"/>
                <a:tab pos="2159000" algn="l"/>
              </a:tabLst>
            </a:pPr>
            <a:r>
              <a:rPr lang="en-US" altLang="en-US" dirty="0" smtClean="0"/>
              <a:t>Animation:</a:t>
            </a:r>
          </a:p>
        </p:txBody>
      </p:sp>
      <p:grpSp>
        <p:nvGrpSpPr>
          <p:cNvPr id="2" name="Group 125"/>
          <p:cNvGrpSpPr>
            <a:grpSpLocks/>
          </p:cNvGrpSpPr>
          <p:nvPr/>
        </p:nvGrpSpPr>
        <p:grpSpPr bwMode="auto">
          <a:xfrm>
            <a:off x="801688" y="5203826"/>
            <a:ext cx="6553200" cy="1371600"/>
            <a:chOff x="1315" y="3427"/>
            <a:chExt cx="4128" cy="864"/>
          </a:xfrm>
        </p:grpSpPr>
        <p:sp>
          <p:nvSpPr>
            <p:cNvPr id="30822" name="Rectangle 106"/>
            <p:cNvSpPr>
              <a:spLocks noChangeArrowheads="1"/>
            </p:cNvSpPr>
            <p:nvPr/>
          </p:nvSpPr>
          <p:spPr bwMode="auto">
            <a:xfrm>
              <a:off x="1315" y="3427"/>
              <a:ext cx="4128" cy="86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30823" name="Rectangle 109"/>
            <p:cNvSpPr>
              <a:spLocks noChangeArrowheads="1"/>
            </p:cNvSpPr>
            <p:nvPr/>
          </p:nvSpPr>
          <p:spPr bwMode="auto">
            <a:xfrm>
              <a:off x="1939" y="3529"/>
              <a:ext cx="192" cy="19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30824" name="Rectangle 110"/>
            <p:cNvSpPr>
              <a:spLocks noChangeArrowheads="1"/>
            </p:cNvSpPr>
            <p:nvPr/>
          </p:nvSpPr>
          <p:spPr bwMode="auto">
            <a:xfrm>
              <a:off x="1939" y="3721"/>
              <a:ext cx="192" cy="19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30825" name="Text Box 111"/>
            <p:cNvSpPr txBox="1">
              <a:spLocks noChangeArrowheads="1"/>
            </p:cNvSpPr>
            <p:nvPr/>
          </p:nvSpPr>
          <p:spPr bwMode="auto">
            <a:xfrm>
              <a:off x="2563" y="3523"/>
              <a:ext cx="576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GB" altLang="en-US" sz="1800"/>
                <a:t>ant</a:t>
              </a:r>
            </a:p>
          </p:txBody>
        </p:sp>
        <p:sp>
          <p:nvSpPr>
            <p:cNvPr id="30826" name="Text Box 112"/>
            <p:cNvSpPr txBox="1">
              <a:spLocks noChangeArrowheads="1"/>
            </p:cNvSpPr>
            <p:nvPr/>
          </p:nvSpPr>
          <p:spPr bwMode="auto">
            <a:xfrm>
              <a:off x="3571" y="3523"/>
              <a:ext cx="576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GB" altLang="en-US" sz="1800"/>
                <a:t>bat</a:t>
              </a:r>
            </a:p>
          </p:txBody>
        </p:sp>
        <p:sp>
          <p:nvSpPr>
            <p:cNvPr id="30827" name="Text Box 113"/>
            <p:cNvSpPr txBox="1">
              <a:spLocks noChangeArrowheads="1"/>
            </p:cNvSpPr>
            <p:nvPr/>
          </p:nvSpPr>
          <p:spPr bwMode="auto">
            <a:xfrm>
              <a:off x="4579" y="3523"/>
              <a:ext cx="576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GB" altLang="en-US" sz="1800"/>
                <a:t>cat</a:t>
              </a:r>
            </a:p>
          </p:txBody>
        </p:sp>
        <p:sp>
          <p:nvSpPr>
            <p:cNvPr id="30828" name="Line 114"/>
            <p:cNvSpPr>
              <a:spLocks noChangeShapeType="1"/>
            </p:cNvSpPr>
            <p:nvPr/>
          </p:nvSpPr>
          <p:spPr bwMode="auto">
            <a:xfrm>
              <a:off x="3043" y="3577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0829" name="Line 115"/>
            <p:cNvSpPr>
              <a:spLocks noChangeShapeType="1"/>
            </p:cNvSpPr>
            <p:nvPr/>
          </p:nvSpPr>
          <p:spPr bwMode="auto">
            <a:xfrm>
              <a:off x="4051" y="3577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0830" name="Line 116"/>
            <p:cNvSpPr>
              <a:spLocks noChangeShapeType="1"/>
            </p:cNvSpPr>
            <p:nvPr/>
          </p:nvSpPr>
          <p:spPr bwMode="auto">
            <a:xfrm>
              <a:off x="5059" y="3577"/>
              <a:ext cx="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0831" name="Freeform 117"/>
            <p:cNvSpPr>
              <a:spLocks/>
            </p:cNvSpPr>
            <p:nvPr/>
          </p:nvSpPr>
          <p:spPr bwMode="auto">
            <a:xfrm>
              <a:off x="2035" y="3577"/>
              <a:ext cx="528" cy="48"/>
            </a:xfrm>
            <a:custGeom>
              <a:avLst/>
              <a:gdLst>
                <a:gd name="T0" fmla="*/ 0 w 528"/>
                <a:gd name="T1" fmla="*/ 48 h 48"/>
                <a:gd name="T2" fmla="*/ 96 w 528"/>
                <a:gd name="T3" fmla="*/ 0 h 48"/>
                <a:gd name="T4" fmla="*/ 528 w 528"/>
                <a:gd name="T5" fmla="*/ 0 h 48"/>
                <a:gd name="T6" fmla="*/ 0 60000 65536"/>
                <a:gd name="T7" fmla="*/ 0 60000 65536"/>
                <a:gd name="T8" fmla="*/ 0 60000 65536"/>
                <a:gd name="T9" fmla="*/ 0 w 528"/>
                <a:gd name="T10" fmla="*/ 0 h 48"/>
                <a:gd name="T11" fmla="*/ 528 w 528"/>
                <a:gd name="T12" fmla="*/ 48 h 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28" h="48">
                  <a:moveTo>
                    <a:pt x="0" y="48"/>
                  </a:moveTo>
                  <a:lnTo>
                    <a:pt x="96" y="0"/>
                  </a:lnTo>
                  <a:lnTo>
                    <a:pt x="528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0832" name="Line 118"/>
            <p:cNvSpPr>
              <a:spLocks noChangeShapeType="1"/>
            </p:cNvSpPr>
            <p:nvPr/>
          </p:nvSpPr>
          <p:spPr bwMode="auto">
            <a:xfrm flipH="1">
              <a:off x="4147" y="3673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0833" name="Line 119"/>
            <p:cNvSpPr>
              <a:spLocks noChangeShapeType="1"/>
            </p:cNvSpPr>
            <p:nvPr/>
          </p:nvSpPr>
          <p:spPr bwMode="auto">
            <a:xfrm flipH="1">
              <a:off x="3139" y="3673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0834" name="Line 120"/>
            <p:cNvSpPr>
              <a:spLocks noChangeShapeType="1"/>
            </p:cNvSpPr>
            <p:nvPr/>
          </p:nvSpPr>
          <p:spPr bwMode="auto">
            <a:xfrm>
              <a:off x="2659" y="3673"/>
              <a:ext cx="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0835" name="Freeform 121"/>
            <p:cNvSpPr>
              <a:spLocks/>
            </p:cNvSpPr>
            <p:nvPr/>
          </p:nvSpPr>
          <p:spPr bwMode="auto">
            <a:xfrm>
              <a:off x="2035" y="3673"/>
              <a:ext cx="3312" cy="144"/>
            </a:xfrm>
            <a:custGeom>
              <a:avLst/>
              <a:gdLst>
                <a:gd name="T0" fmla="*/ 0 w 3312"/>
                <a:gd name="T1" fmla="*/ 144 h 144"/>
                <a:gd name="T2" fmla="*/ 3312 w 3312"/>
                <a:gd name="T3" fmla="*/ 144 h 144"/>
                <a:gd name="T4" fmla="*/ 3312 w 3312"/>
                <a:gd name="T5" fmla="*/ 0 h 144"/>
                <a:gd name="T6" fmla="*/ 3120 w 3312"/>
                <a:gd name="T7" fmla="*/ 0 h 14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312"/>
                <a:gd name="T13" fmla="*/ 0 h 144"/>
                <a:gd name="T14" fmla="*/ 3312 w 3312"/>
                <a:gd name="T15" fmla="*/ 144 h 14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312" h="144">
                  <a:moveTo>
                    <a:pt x="0" y="144"/>
                  </a:moveTo>
                  <a:lnTo>
                    <a:pt x="3312" y="144"/>
                  </a:lnTo>
                  <a:lnTo>
                    <a:pt x="3312" y="0"/>
                  </a:lnTo>
                  <a:lnTo>
                    <a:pt x="3120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0836" name="Text Box 122"/>
            <p:cNvSpPr txBox="1">
              <a:spLocks noChangeArrowheads="1"/>
            </p:cNvSpPr>
            <p:nvPr/>
          </p:nvSpPr>
          <p:spPr bwMode="auto">
            <a:xfrm>
              <a:off x="1363" y="3523"/>
              <a:ext cx="52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>
                <a:buClrTx/>
                <a:buFontTx/>
                <a:buNone/>
              </a:pPr>
              <a:r>
                <a:rPr lang="en-GB" altLang="en-US" sz="2000">
                  <a:latin typeface="Courier New" pitchFamily="49" charset="0"/>
                </a:rPr>
                <a:t>first</a:t>
              </a:r>
            </a:p>
          </p:txBody>
        </p:sp>
        <p:sp>
          <p:nvSpPr>
            <p:cNvPr id="30837" name="Text Box 123"/>
            <p:cNvSpPr txBox="1">
              <a:spLocks noChangeArrowheads="1"/>
            </p:cNvSpPr>
            <p:nvPr/>
          </p:nvSpPr>
          <p:spPr bwMode="auto">
            <a:xfrm>
              <a:off x="1363" y="3715"/>
              <a:ext cx="52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>
                <a:buClrTx/>
                <a:buFontTx/>
                <a:buNone/>
              </a:pPr>
              <a:r>
                <a:rPr lang="en-GB" altLang="en-US" sz="2000">
                  <a:latin typeface="Courier New" pitchFamily="49" charset="0"/>
                </a:rPr>
                <a:t>last</a:t>
              </a:r>
            </a:p>
          </p:txBody>
        </p:sp>
      </p:grpSp>
      <p:grpSp>
        <p:nvGrpSpPr>
          <p:cNvPr id="3" name="Group 104"/>
          <p:cNvGrpSpPr>
            <a:grpSpLocks/>
          </p:cNvGrpSpPr>
          <p:nvPr/>
        </p:nvGrpSpPr>
        <p:grpSpPr bwMode="auto">
          <a:xfrm>
            <a:off x="801688" y="5199063"/>
            <a:ext cx="6553200" cy="1371600"/>
            <a:chOff x="1202" y="2886"/>
            <a:chExt cx="4128" cy="864"/>
          </a:xfrm>
        </p:grpSpPr>
        <p:grpSp>
          <p:nvGrpSpPr>
            <p:cNvPr id="30786" name="Group 5"/>
            <p:cNvGrpSpPr>
              <a:grpSpLocks/>
            </p:cNvGrpSpPr>
            <p:nvPr/>
          </p:nvGrpSpPr>
          <p:grpSpPr bwMode="auto">
            <a:xfrm>
              <a:off x="1202" y="2886"/>
              <a:ext cx="4128" cy="864"/>
              <a:chOff x="576" y="0"/>
              <a:chExt cx="4128" cy="864"/>
            </a:xfrm>
          </p:grpSpPr>
          <p:sp>
            <p:nvSpPr>
              <p:cNvPr id="30806" name="Rectangle 6"/>
              <p:cNvSpPr>
                <a:spLocks noChangeArrowheads="1"/>
              </p:cNvSpPr>
              <p:nvPr/>
            </p:nvSpPr>
            <p:spPr bwMode="auto">
              <a:xfrm>
                <a:off x="576" y="0"/>
                <a:ext cx="4128" cy="864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50000"/>
                  </a:spcBef>
                  <a:buClr>
                    <a:schemeClr val="bg2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50000"/>
                  </a:spcBef>
                  <a:buClr>
                    <a:schemeClr val="bg2"/>
                  </a:buClr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50000"/>
                  </a:spcBef>
                  <a:buClr>
                    <a:schemeClr val="bg2"/>
                  </a:buClr>
                  <a:buChar char="•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50000"/>
                  </a:spcBef>
                  <a:buClr>
                    <a:schemeClr val="bg2"/>
                  </a:buClr>
                  <a:buChar char="–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50000"/>
                  </a:spcBef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30807" name="Rectangle 7"/>
              <p:cNvSpPr>
                <a:spLocks noChangeArrowheads="1"/>
              </p:cNvSpPr>
              <p:nvPr/>
            </p:nvSpPr>
            <p:spPr bwMode="auto">
              <a:xfrm>
                <a:off x="1200" y="102"/>
                <a:ext cx="192" cy="192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50000"/>
                  </a:spcBef>
                  <a:buClr>
                    <a:schemeClr val="bg2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50000"/>
                  </a:spcBef>
                  <a:buClr>
                    <a:schemeClr val="bg2"/>
                  </a:buClr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50000"/>
                  </a:spcBef>
                  <a:buClr>
                    <a:schemeClr val="bg2"/>
                  </a:buClr>
                  <a:buChar char="•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50000"/>
                  </a:spcBef>
                  <a:buClr>
                    <a:schemeClr val="bg2"/>
                  </a:buClr>
                  <a:buChar char="–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50000"/>
                  </a:spcBef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30808" name="Rectangle 8"/>
              <p:cNvSpPr>
                <a:spLocks noChangeArrowheads="1"/>
              </p:cNvSpPr>
              <p:nvPr/>
            </p:nvSpPr>
            <p:spPr bwMode="auto">
              <a:xfrm>
                <a:off x="1200" y="294"/>
                <a:ext cx="192" cy="192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50000"/>
                  </a:spcBef>
                  <a:buClr>
                    <a:schemeClr val="bg2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50000"/>
                  </a:spcBef>
                  <a:buClr>
                    <a:schemeClr val="bg2"/>
                  </a:buClr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50000"/>
                  </a:spcBef>
                  <a:buClr>
                    <a:schemeClr val="bg2"/>
                  </a:buClr>
                  <a:buChar char="•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50000"/>
                  </a:spcBef>
                  <a:buClr>
                    <a:schemeClr val="bg2"/>
                  </a:buClr>
                  <a:buChar char="–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50000"/>
                  </a:spcBef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30809" name="Text Box 9"/>
              <p:cNvSpPr txBox="1">
                <a:spLocks noChangeArrowheads="1"/>
              </p:cNvSpPr>
              <p:nvPr/>
            </p:nvSpPr>
            <p:spPr bwMode="auto">
              <a:xfrm>
                <a:off x="1824" y="96"/>
                <a:ext cx="576" cy="198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spAutoFit/>
              </a:bodyPr>
              <a:lstStyle>
                <a:lvl1pPr eaLnBrk="0" hangingPunct="0">
                  <a:spcBef>
                    <a:spcPct val="50000"/>
                  </a:spcBef>
                  <a:buClr>
                    <a:schemeClr val="bg2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50000"/>
                  </a:spcBef>
                  <a:buClr>
                    <a:schemeClr val="bg2"/>
                  </a:buClr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50000"/>
                  </a:spcBef>
                  <a:buClr>
                    <a:schemeClr val="bg2"/>
                  </a:buClr>
                  <a:buChar char="•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50000"/>
                  </a:spcBef>
                  <a:buClr>
                    <a:schemeClr val="bg2"/>
                  </a:buClr>
                  <a:buChar char="–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50000"/>
                  </a:spcBef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en-GB" altLang="en-US" sz="2000">
                    <a:latin typeface="Times New Roman" pitchFamily="18" charset="0"/>
                  </a:rPr>
                  <a:t>ant</a:t>
                </a:r>
              </a:p>
            </p:txBody>
          </p:sp>
          <p:sp>
            <p:nvSpPr>
              <p:cNvPr id="30810" name="Text Box 10"/>
              <p:cNvSpPr txBox="1">
                <a:spLocks noChangeArrowheads="1"/>
              </p:cNvSpPr>
              <p:nvPr/>
            </p:nvSpPr>
            <p:spPr bwMode="auto">
              <a:xfrm>
                <a:off x="2832" y="96"/>
                <a:ext cx="576" cy="198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spAutoFit/>
              </a:bodyPr>
              <a:lstStyle>
                <a:lvl1pPr eaLnBrk="0" hangingPunct="0">
                  <a:spcBef>
                    <a:spcPct val="50000"/>
                  </a:spcBef>
                  <a:buClr>
                    <a:schemeClr val="bg2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50000"/>
                  </a:spcBef>
                  <a:buClr>
                    <a:schemeClr val="bg2"/>
                  </a:buClr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50000"/>
                  </a:spcBef>
                  <a:buClr>
                    <a:schemeClr val="bg2"/>
                  </a:buClr>
                  <a:buChar char="•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50000"/>
                  </a:spcBef>
                  <a:buClr>
                    <a:schemeClr val="bg2"/>
                  </a:buClr>
                  <a:buChar char="–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50000"/>
                  </a:spcBef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en-GB" altLang="en-US" sz="2000">
                    <a:latin typeface="Times New Roman" pitchFamily="18" charset="0"/>
                  </a:rPr>
                  <a:t>bat</a:t>
                </a:r>
              </a:p>
            </p:txBody>
          </p:sp>
          <p:sp>
            <p:nvSpPr>
              <p:cNvPr id="30811" name="Text Box 11"/>
              <p:cNvSpPr txBox="1">
                <a:spLocks noChangeArrowheads="1"/>
              </p:cNvSpPr>
              <p:nvPr/>
            </p:nvSpPr>
            <p:spPr bwMode="auto">
              <a:xfrm>
                <a:off x="3840" y="96"/>
                <a:ext cx="576" cy="198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spAutoFit/>
              </a:bodyPr>
              <a:lstStyle>
                <a:lvl1pPr eaLnBrk="0" hangingPunct="0">
                  <a:spcBef>
                    <a:spcPct val="50000"/>
                  </a:spcBef>
                  <a:buClr>
                    <a:schemeClr val="bg2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50000"/>
                  </a:spcBef>
                  <a:buClr>
                    <a:schemeClr val="bg2"/>
                  </a:buClr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50000"/>
                  </a:spcBef>
                  <a:buClr>
                    <a:schemeClr val="bg2"/>
                  </a:buClr>
                  <a:buChar char="•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50000"/>
                  </a:spcBef>
                  <a:buClr>
                    <a:schemeClr val="bg2"/>
                  </a:buClr>
                  <a:buChar char="–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50000"/>
                  </a:spcBef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en-GB" altLang="en-US" sz="2000">
                    <a:latin typeface="Times New Roman" pitchFamily="18" charset="0"/>
                  </a:rPr>
                  <a:t>cat</a:t>
                </a:r>
              </a:p>
            </p:txBody>
          </p:sp>
          <p:sp>
            <p:nvSpPr>
              <p:cNvPr id="30812" name="Line 12"/>
              <p:cNvSpPr>
                <a:spLocks noChangeShapeType="1"/>
              </p:cNvSpPr>
              <p:nvPr/>
            </p:nvSpPr>
            <p:spPr bwMode="auto">
              <a:xfrm>
                <a:off x="2304" y="150"/>
                <a:ext cx="52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oval" w="med" len="med"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0813" name="Line 13"/>
              <p:cNvSpPr>
                <a:spLocks noChangeShapeType="1"/>
              </p:cNvSpPr>
              <p:nvPr/>
            </p:nvSpPr>
            <p:spPr bwMode="auto">
              <a:xfrm>
                <a:off x="3312" y="150"/>
                <a:ext cx="52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oval" w="med" len="med"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0814" name="Line 14"/>
              <p:cNvSpPr>
                <a:spLocks noChangeShapeType="1"/>
              </p:cNvSpPr>
              <p:nvPr/>
            </p:nvSpPr>
            <p:spPr bwMode="auto">
              <a:xfrm>
                <a:off x="4320" y="150"/>
                <a:ext cx="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oval" w="med" len="med"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0815" name="Freeform 15"/>
              <p:cNvSpPr>
                <a:spLocks/>
              </p:cNvSpPr>
              <p:nvPr/>
            </p:nvSpPr>
            <p:spPr bwMode="auto">
              <a:xfrm>
                <a:off x="1296" y="150"/>
                <a:ext cx="528" cy="48"/>
              </a:xfrm>
              <a:custGeom>
                <a:avLst/>
                <a:gdLst>
                  <a:gd name="T0" fmla="*/ 0 w 528"/>
                  <a:gd name="T1" fmla="*/ 48 h 48"/>
                  <a:gd name="T2" fmla="*/ 96 w 528"/>
                  <a:gd name="T3" fmla="*/ 0 h 48"/>
                  <a:gd name="T4" fmla="*/ 528 w 528"/>
                  <a:gd name="T5" fmla="*/ 0 h 48"/>
                  <a:gd name="T6" fmla="*/ 0 60000 65536"/>
                  <a:gd name="T7" fmla="*/ 0 60000 65536"/>
                  <a:gd name="T8" fmla="*/ 0 60000 65536"/>
                  <a:gd name="T9" fmla="*/ 0 w 528"/>
                  <a:gd name="T10" fmla="*/ 0 h 48"/>
                  <a:gd name="T11" fmla="*/ 528 w 528"/>
                  <a:gd name="T12" fmla="*/ 48 h 4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28" h="48">
                    <a:moveTo>
                      <a:pt x="0" y="48"/>
                    </a:moveTo>
                    <a:lnTo>
                      <a:pt x="96" y="0"/>
                    </a:lnTo>
                    <a:lnTo>
                      <a:pt x="528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 type="oval" w="med" len="med"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0816" name="Line 16"/>
              <p:cNvSpPr>
                <a:spLocks noChangeShapeType="1"/>
              </p:cNvSpPr>
              <p:nvPr/>
            </p:nvSpPr>
            <p:spPr bwMode="auto">
              <a:xfrm flipH="1">
                <a:off x="3408" y="246"/>
                <a:ext cx="52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oval" w="med" len="med"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0817" name="Line 17"/>
              <p:cNvSpPr>
                <a:spLocks noChangeShapeType="1"/>
              </p:cNvSpPr>
              <p:nvPr/>
            </p:nvSpPr>
            <p:spPr bwMode="auto">
              <a:xfrm flipH="1">
                <a:off x="2400" y="246"/>
                <a:ext cx="52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oval" w="med" len="med"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0818" name="Line 18"/>
              <p:cNvSpPr>
                <a:spLocks noChangeShapeType="1"/>
              </p:cNvSpPr>
              <p:nvPr/>
            </p:nvSpPr>
            <p:spPr bwMode="auto">
              <a:xfrm>
                <a:off x="1920" y="246"/>
                <a:ext cx="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oval" w="med" len="med"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0819" name="Freeform 19"/>
              <p:cNvSpPr>
                <a:spLocks/>
              </p:cNvSpPr>
              <p:nvPr/>
            </p:nvSpPr>
            <p:spPr bwMode="auto">
              <a:xfrm>
                <a:off x="1296" y="246"/>
                <a:ext cx="3312" cy="144"/>
              </a:xfrm>
              <a:custGeom>
                <a:avLst/>
                <a:gdLst>
                  <a:gd name="T0" fmla="*/ 0 w 3312"/>
                  <a:gd name="T1" fmla="*/ 144 h 144"/>
                  <a:gd name="T2" fmla="*/ 3312 w 3312"/>
                  <a:gd name="T3" fmla="*/ 144 h 144"/>
                  <a:gd name="T4" fmla="*/ 3312 w 3312"/>
                  <a:gd name="T5" fmla="*/ 0 h 144"/>
                  <a:gd name="T6" fmla="*/ 3120 w 3312"/>
                  <a:gd name="T7" fmla="*/ 0 h 14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312"/>
                  <a:gd name="T13" fmla="*/ 0 h 144"/>
                  <a:gd name="T14" fmla="*/ 3312 w 3312"/>
                  <a:gd name="T15" fmla="*/ 144 h 14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312" h="144">
                    <a:moveTo>
                      <a:pt x="0" y="144"/>
                    </a:moveTo>
                    <a:lnTo>
                      <a:pt x="3312" y="144"/>
                    </a:lnTo>
                    <a:lnTo>
                      <a:pt x="3312" y="0"/>
                    </a:lnTo>
                    <a:lnTo>
                      <a:pt x="3120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 type="oval" w="med" len="med"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0820" name="Text Box 20"/>
              <p:cNvSpPr txBox="1">
                <a:spLocks noChangeArrowheads="1"/>
              </p:cNvSpPr>
              <p:nvPr/>
            </p:nvSpPr>
            <p:spPr bwMode="auto">
              <a:xfrm>
                <a:off x="624" y="96"/>
                <a:ext cx="528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 eaLnBrk="0" hangingPunct="0">
                  <a:spcBef>
                    <a:spcPct val="50000"/>
                  </a:spcBef>
                  <a:buClr>
                    <a:schemeClr val="bg2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50000"/>
                  </a:spcBef>
                  <a:buClr>
                    <a:schemeClr val="bg2"/>
                  </a:buClr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50000"/>
                  </a:spcBef>
                  <a:buClr>
                    <a:schemeClr val="bg2"/>
                  </a:buClr>
                  <a:buChar char="•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50000"/>
                  </a:spcBef>
                  <a:buClr>
                    <a:schemeClr val="bg2"/>
                  </a:buClr>
                  <a:buChar char="–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50000"/>
                  </a:spcBef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r">
                  <a:buClrTx/>
                  <a:buFontTx/>
                  <a:buNone/>
                </a:pPr>
                <a:r>
                  <a:rPr lang="en-GB" altLang="en-US" sz="2000">
                    <a:latin typeface="Courier New" pitchFamily="49" charset="0"/>
                  </a:rPr>
                  <a:t>first</a:t>
                </a:r>
              </a:p>
            </p:txBody>
          </p:sp>
          <p:sp>
            <p:nvSpPr>
              <p:cNvPr id="30821" name="Text Box 21"/>
              <p:cNvSpPr txBox="1">
                <a:spLocks noChangeArrowheads="1"/>
              </p:cNvSpPr>
              <p:nvPr/>
            </p:nvSpPr>
            <p:spPr bwMode="auto">
              <a:xfrm>
                <a:off x="624" y="288"/>
                <a:ext cx="528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 eaLnBrk="0" hangingPunct="0">
                  <a:spcBef>
                    <a:spcPct val="50000"/>
                  </a:spcBef>
                  <a:buClr>
                    <a:schemeClr val="bg2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50000"/>
                  </a:spcBef>
                  <a:buClr>
                    <a:schemeClr val="bg2"/>
                  </a:buClr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50000"/>
                  </a:spcBef>
                  <a:buClr>
                    <a:schemeClr val="bg2"/>
                  </a:buClr>
                  <a:buChar char="•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50000"/>
                  </a:spcBef>
                  <a:buClr>
                    <a:schemeClr val="bg2"/>
                  </a:buClr>
                  <a:buChar char="–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50000"/>
                  </a:spcBef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lr>
                    <a:schemeClr val="bg2"/>
                  </a:buClr>
                  <a:buChar char="»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r">
                  <a:buClrTx/>
                  <a:buFontTx/>
                  <a:buNone/>
                </a:pPr>
                <a:r>
                  <a:rPr lang="en-GB" altLang="en-US" sz="2000">
                    <a:latin typeface="Courier New" pitchFamily="49" charset="0"/>
                  </a:rPr>
                  <a:t>last</a:t>
                </a:r>
              </a:p>
            </p:txBody>
          </p:sp>
        </p:grpSp>
        <p:sp>
          <p:nvSpPr>
            <p:cNvPr id="30787" name="Rectangle 22"/>
            <p:cNvSpPr>
              <a:spLocks noChangeArrowheads="1"/>
            </p:cNvSpPr>
            <p:nvPr/>
          </p:nvSpPr>
          <p:spPr bwMode="auto">
            <a:xfrm>
              <a:off x="1202" y="2886"/>
              <a:ext cx="4128" cy="86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30788" name="Rectangle 23"/>
            <p:cNvSpPr>
              <a:spLocks noChangeArrowheads="1"/>
            </p:cNvSpPr>
            <p:nvPr/>
          </p:nvSpPr>
          <p:spPr bwMode="auto">
            <a:xfrm>
              <a:off x="1826" y="3462"/>
              <a:ext cx="192" cy="19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30789" name="Text Box 24"/>
            <p:cNvSpPr txBox="1">
              <a:spLocks noChangeArrowheads="1"/>
            </p:cNvSpPr>
            <p:nvPr/>
          </p:nvSpPr>
          <p:spPr bwMode="auto">
            <a:xfrm>
              <a:off x="1250" y="3462"/>
              <a:ext cx="52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>
                <a:buClrTx/>
                <a:buFontTx/>
                <a:buNone/>
              </a:pPr>
              <a:r>
                <a:rPr lang="en-GB" altLang="en-US" sz="2000">
                  <a:latin typeface="Courier New" pitchFamily="49" charset="0"/>
                </a:rPr>
                <a:t>curr</a:t>
              </a:r>
            </a:p>
          </p:txBody>
        </p:sp>
        <p:sp>
          <p:nvSpPr>
            <p:cNvPr id="30790" name="Rectangle 25"/>
            <p:cNvSpPr>
              <a:spLocks noChangeArrowheads="1"/>
            </p:cNvSpPr>
            <p:nvPr/>
          </p:nvSpPr>
          <p:spPr bwMode="auto">
            <a:xfrm>
              <a:off x="1826" y="2988"/>
              <a:ext cx="192" cy="19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30791" name="Rectangle 26"/>
            <p:cNvSpPr>
              <a:spLocks noChangeArrowheads="1"/>
            </p:cNvSpPr>
            <p:nvPr/>
          </p:nvSpPr>
          <p:spPr bwMode="auto">
            <a:xfrm>
              <a:off x="1826" y="3180"/>
              <a:ext cx="192" cy="19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30792" name="Text Box 27"/>
            <p:cNvSpPr txBox="1">
              <a:spLocks noChangeArrowheads="1"/>
            </p:cNvSpPr>
            <p:nvPr/>
          </p:nvSpPr>
          <p:spPr bwMode="auto">
            <a:xfrm>
              <a:off x="2450" y="2982"/>
              <a:ext cx="576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GB" altLang="en-US" sz="1800"/>
                <a:t>ant</a:t>
              </a:r>
            </a:p>
          </p:txBody>
        </p:sp>
        <p:sp>
          <p:nvSpPr>
            <p:cNvPr id="30793" name="Text Box 28"/>
            <p:cNvSpPr txBox="1">
              <a:spLocks noChangeArrowheads="1"/>
            </p:cNvSpPr>
            <p:nvPr/>
          </p:nvSpPr>
          <p:spPr bwMode="auto">
            <a:xfrm>
              <a:off x="3458" y="2982"/>
              <a:ext cx="576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GB" altLang="en-US" sz="1800"/>
                <a:t>bat</a:t>
              </a:r>
            </a:p>
          </p:txBody>
        </p:sp>
        <p:sp>
          <p:nvSpPr>
            <p:cNvPr id="30794" name="Text Box 29"/>
            <p:cNvSpPr txBox="1">
              <a:spLocks noChangeArrowheads="1"/>
            </p:cNvSpPr>
            <p:nvPr/>
          </p:nvSpPr>
          <p:spPr bwMode="auto">
            <a:xfrm>
              <a:off x="4466" y="2982"/>
              <a:ext cx="576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GB" altLang="en-US" sz="1800"/>
                <a:t>cat</a:t>
              </a:r>
            </a:p>
          </p:txBody>
        </p:sp>
        <p:sp>
          <p:nvSpPr>
            <p:cNvPr id="30795" name="Line 30"/>
            <p:cNvSpPr>
              <a:spLocks noChangeShapeType="1"/>
            </p:cNvSpPr>
            <p:nvPr/>
          </p:nvSpPr>
          <p:spPr bwMode="auto">
            <a:xfrm>
              <a:off x="2930" y="3036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0796" name="Line 31"/>
            <p:cNvSpPr>
              <a:spLocks noChangeShapeType="1"/>
            </p:cNvSpPr>
            <p:nvPr/>
          </p:nvSpPr>
          <p:spPr bwMode="auto">
            <a:xfrm>
              <a:off x="3938" y="3036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0797" name="Line 32"/>
            <p:cNvSpPr>
              <a:spLocks noChangeShapeType="1"/>
            </p:cNvSpPr>
            <p:nvPr/>
          </p:nvSpPr>
          <p:spPr bwMode="auto">
            <a:xfrm>
              <a:off x="4946" y="3036"/>
              <a:ext cx="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0798" name="Freeform 33"/>
            <p:cNvSpPr>
              <a:spLocks/>
            </p:cNvSpPr>
            <p:nvPr/>
          </p:nvSpPr>
          <p:spPr bwMode="auto">
            <a:xfrm>
              <a:off x="1922" y="3036"/>
              <a:ext cx="528" cy="48"/>
            </a:xfrm>
            <a:custGeom>
              <a:avLst/>
              <a:gdLst>
                <a:gd name="T0" fmla="*/ 0 w 528"/>
                <a:gd name="T1" fmla="*/ 48 h 48"/>
                <a:gd name="T2" fmla="*/ 96 w 528"/>
                <a:gd name="T3" fmla="*/ 0 h 48"/>
                <a:gd name="T4" fmla="*/ 528 w 528"/>
                <a:gd name="T5" fmla="*/ 0 h 48"/>
                <a:gd name="T6" fmla="*/ 0 60000 65536"/>
                <a:gd name="T7" fmla="*/ 0 60000 65536"/>
                <a:gd name="T8" fmla="*/ 0 60000 65536"/>
                <a:gd name="T9" fmla="*/ 0 w 528"/>
                <a:gd name="T10" fmla="*/ 0 h 48"/>
                <a:gd name="T11" fmla="*/ 528 w 528"/>
                <a:gd name="T12" fmla="*/ 48 h 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28" h="48">
                  <a:moveTo>
                    <a:pt x="0" y="48"/>
                  </a:moveTo>
                  <a:lnTo>
                    <a:pt x="96" y="0"/>
                  </a:lnTo>
                  <a:lnTo>
                    <a:pt x="528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0799" name="Line 34"/>
            <p:cNvSpPr>
              <a:spLocks noChangeShapeType="1"/>
            </p:cNvSpPr>
            <p:nvPr/>
          </p:nvSpPr>
          <p:spPr bwMode="auto">
            <a:xfrm flipH="1">
              <a:off x="4034" y="3132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0800" name="Line 35"/>
            <p:cNvSpPr>
              <a:spLocks noChangeShapeType="1"/>
            </p:cNvSpPr>
            <p:nvPr/>
          </p:nvSpPr>
          <p:spPr bwMode="auto">
            <a:xfrm flipH="1">
              <a:off x="3026" y="3132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0801" name="Line 36"/>
            <p:cNvSpPr>
              <a:spLocks noChangeShapeType="1"/>
            </p:cNvSpPr>
            <p:nvPr/>
          </p:nvSpPr>
          <p:spPr bwMode="auto">
            <a:xfrm>
              <a:off x="2546" y="3132"/>
              <a:ext cx="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0802" name="Freeform 37"/>
            <p:cNvSpPr>
              <a:spLocks/>
            </p:cNvSpPr>
            <p:nvPr/>
          </p:nvSpPr>
          <p:spPr bwMode="auto">
            <a:xfrm>
              <a:off x="1922" y="3132"/>
              <a:ext cx="3312" cy="144"/>
            </a:xfrm>
            <a:custGeom>
              <a:avLst/>
              <a:gdLst>
                <a:gd name="T0" fmla="*/ 0 w 3312"/>
                <a:gd name="T1" fmla="*/ 144 h 144"/>
                <a:gd name="T2" fmla="*/ 3312 w 3312"/>
                <a:gd name="T3" fmla="*/ 144 h 144"/>
                <a:gd name="T4" fmla="*/ 3312 w 3312"/>
                <a:gd name="T5" fmla="*/ 0 h 144"/>
                <a:gd name="T6" fmla="*/ 3120 w 3312"/>
                <a:gd name="T7" fmla="*/ 0 h 14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312"/>
                <a:gd name="T13" fmla="*/ 0 h 144"/>
                <a:gd name="T14" fmla="*/ 3312 w 3312"/>
                <a:gd name="T15" fmla="*/ 144 h 14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312" h="144">
                  <a:moveTo>
                    <a:pt x="0" y="144"/>
                  </a:moveTo>
                  <a:lnTo>
                    <a:pt x="3312" y="144"/>
                  </a:lnTo>
                  <a:lnTo>
                    <a:pt x="3312" y="0"/>
                  </a:lnTo>
                  <a:lnTo>
                    <a:pt x="3120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0803" name="Text Box 38"/>
            <p:cNvSpPr txBox="1">
              <a:spLocks noChangeArrowheads="1"/>
            </p:cNvSpPr>
            <p:nvPr/>
          </p:nvSpPr>
          <p:spPr bwMode="auto">
            <a:xfrm>
              <a:off x="1250" y="2982"/>
              <a:ext cx="52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>
                <a:buClrTx/>
                <a:buFontTx/>
                <a:buNone/>
              </a:pPr>
              <a:r>
                <a:rPr lang="en-GB" altLang="en-US" sz="2000">
                  <a:latin typeface="Courier New" pitchFamily="49" charset="0"/>
                </a:rPr>
                <a:t>first</a:t>
              </a:r>
            </a:p>
          </p:txBody>
        </p:sp>
        <p:sp>
          <p:nvSpPr>
            <p:cNvPr id="30804" name="Text Box 39"/>
            <p:cNvSpPr txBox="1">
              <a:spLocks noChangeArrowheads="1"/>
            </p:cNvSpPr>
            <p:nvPr/>
          </p:nvSpPr>
          <p:spPr bwMode="auto">
            <a:xfrm>
              <a:off x="1250" y="3174"/>
              <a:ext cx="52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>
                <a:buClrTx/>
                <a:buFontTx/>
                <a:buNone/>
              </a:pPr>
              <a:r>
                <a:rPr lang="en-GB" altLang="en-US" sz="2000">
                  <a:latin typeface="Courier New" pitchFamily="49" charset="0"/>
                </a:rPr>
                <a:t>last</a:t>
              </a:r>
            </a:p>
          </p:txBody>
        </p:sp>
        <p:sp>
          <p:nvSpPr>
            <p:cNvPr id="30805" name="Freeform 40"/>
            <p:cNvSpPr>
              <a:spLocks/>
            </p:cNvSpPr>
            <p:nvPr/>
          </p:nvSpPr>
          <p:spPr bwMode="auto">
            <a:xfrm>
              <a:off x="1922" y="3174"/>
              <a:ext cx="2544" cy="384"/>
            </a:xfrm>
            <a:custGeom>
              <a:avLst/>
              <a:gdLst>
                <a:gd name="T0" fmla="*/ 0 w 2544"/>
                <a:gd name="T1" fmla="*/ 384 h 384"/>
                <a:gd name="T2" fmla="*/ 2160 w 2544"/>
                <a:gd name="T3" fmla="*/ 384 h 384"/>
                <a:gd name="T4" fmla="*/ 2544 w 2544"/>
                <a:gd name="T5" fmla="*/ 0 h 384"/>
                <a:gd name="T6" fmla="*/ 0 60000 65536"/>
                <a:gd name="T7" fmla="*/ 0 60000 65536"/>
                <a:gd name="T8" fmla="*/ 0 60000 65536"/>
                <a:gd name="T9" fmla="*/ 0 w 2544"/>
                <a:gd name="T10" fmla="*/ 0 h 384"/>
                <a:gd name="T11" fmla="*/ 2544 w 2544"/>
                <a:gd name="T12" fmla="*/ 384 h 38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544" h="384">
                  <a:moveTo>
                    <a:pt x="0" y="384"/>
                  </a:moveTo>
                  <a:lnTo>
                    <a:pt x="2160" y="384"/>
                  </a:lnTo>
                  <a:lnTo>
                    <a:pt x="2544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5" name="Group 103"/>
          <p:cNvGrpSpPr>
            <a:grpSpLocks/>
          </p:cNvGrpSpPr>
          <p:nvPr/>
        </p:nvGrpSpPr>
        <p:grpSpPr bwMode="auto">
          <a:xfrm>
            <a:off x="801688" y="5199063"/>
            <a:ext cx="6553200" cy="1371600"/>
            <a:chOff x="1202" y="2977"/>
            <a:chExt cx="4128" cy="864"/>
          </a:xfrm>
        </p:grpSpPr>
        <p:sp>
          <p:nvSpPr>
            <p:cNvPr id="30767" name="Rectangle 42"/>
            <p:cNvSpPr>
              <a:spLocks noChangeArrowheads="1"/>
            </p:cNvSpPr>
            <p:nvPr/>
          </p:nvSpPr>
          <p:spPr bwMode="auto">
            <a:xfrm>
              <a:off x="1202" y="2977"/>
              <a:ext cx="4128" cy="86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30768" name="Rectangle 43"/>
            <p:cNvSpPr>
              <a:spLocks noChangeArrowheads="1"/>
            </p:cNvSpPr>
            <p:nvPr/>
          </p:nvSpPr>
          <p:spPr bwMode="auto">
            <a:xfrm>
              <a:off x="1826" y="3553"/>
              <a:ext cx="192" cy="19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30769" name="Text Box 44"/>
            <p:cNvSpPr txBox="1">
              <a:spLocks noChangeArrowheads="1"/>
            </p:cNvSpPr>
            <p:nvPr/>
          </p:nvSpPr>
          <p:spPr bwMode="auto">
            <a:xfrm>
              <a:off x="1250" y="3553"/>
              <a:ext cx="52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>
                <a:buClrTx/>
                <a:buFontTx/>
                <a:buNone/>
              </a:pPr>
              <a:r>
                <a:rPr lang="en-GB" altLang="en-US" sz="2000">
                  <a:latin typeface="Courier New" pitchFamily="49" charset="0"/>
                </a:rPr>
                <a:t>curr</a:t>
              </a:r>
            </a:p>
          </p:txBody>
        </p:sp>
        <p:sp>
          <p:nvSpPr>
            <p:cNvPr id="30770" name="Rectangle 45"/>
            <p:cNvSpPr>
              <a:spLocks noChangeArrowheads="1"/>
            </p:cNvSpPr>
            <p:nvPr/>
          </p:nvSpPr>
          <p:spPr bwMode="auto">
            <a:xfrm>
              <a:off x="1826" y="3079"/>
              <a:ext cx="192" cy="19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30771" name="Rectangle 46"/>
            <p:cNvSpPr>
              <a:spLocks noChangeArrowheads="1"/>
            </p:cNvSpPr>
            <p:nvPr/>
          </p:nvSpPr>
          <p:spPr bwMode="auto">
            <a:xfrm>
              <a:off x="1826" y="3271"/>
              <a:ext cx="192" cy="19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30772" name="Text Box 47"/>
            <p:cNvSpPr txBox="1">
              <a:spLocks noChangeArrowheads="1"/>
            </p:cNvSpPr>
            <p:nvPr/>
          </p:nvSpPr>
          <p:spPr bwMode="auto">
            <a:xfrm>
              <a:off x="2450" y="3073"/>
              <a:ext cx="576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GB" altLang="en-US" sz="1800"/>
                <a:t>ant</a:t>
              </a:r>
            </a:p>
          </p:txBody>
        </p:sp>
        <p:sp>
          <p:nvSpPr>
            <p:cNvPr id="30773" name="Text Box 48"/>
            <p:cNvSpPr txBox="1">
              <a:spLocks noChangeArrowheads="1"/>
            </p:cNvSpPr>
            <p:nvPr/>
          </p:nvSpPr>
          <p:spPr bwMode="auto">
            <a:xfrm>
              <a:off x="3458" y="3073"/>
              <a:ext cx="576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GB" altLang="en-US" sz="1800"/>
                <a:t>bat</a:t>
              </a:r>
            </a:p>
          </p:txBody>
        </p:sp>
        <p:sp>
          <p:nvSpPr>
            <p:cNvPr id="30774" name="Text Box 49"/>
            <p:cNvSpPr txBox="1">
              <a:spLocks noChangeArrowheads="1"/>
            </p:cNvSpPr>
            <p:nvPr/>
          </p:nvSpPr>
          <p:spPr bwMode="auto">
            <a:xfrm>
              <a:off x="4466" y="3073"/>
              <a:ext cx="576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GB" altLang="en-US" sz="1800"/>
                <a:t>cat</a:t>
              </a:r>
            </a:p>
          </p:txBody>
        </p:sp>
        <p:sp>
          <p:nvSpPr>
            <p:cNvPr id="30775" name="Line 50"/>
            <p:cNvSpPr>
              <a:spLocks noChangeShapeType="1"/>
            </p:cNvSpPr>
            <p:nvPr/>
          </p:nvSpPr>
          <p:spPr bwMode="auto">
            <a:xfrm>
              <a:off x="2930" y="3127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0776" name="Line 51"/>
            <p:cNvSpPr>
              <a:spLocks noChangeShapeType="1"/>
            </p:cNvSpPr>
            <p:nvPr/>
          </p:nvSpPr>
          <p:spPr bwMode="auto">
            <a:xfrm>
              <a:off x="3938" y="3127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0777" name="Line 52"/>
            <p:cNvSpPr>
              <a:spLocks noChangeShapeType="1"/>
            </p:cNvSpPr>
            <p:nvPr/>
          </p:nvSpPr>
          <p:spPr bwMode="auto">
            <a:xfrm>
              <a:off x="4946" y="3127"/>
              <a:ext cx="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0778" name="Freeform 53"/>
            <p:cNvSpPr>
              <a:spLocks/>
            </p:cNvSpPr>
            <p:nvPr/>
          </p:nvSpPr>
          <p:spPr bwMode="auto">
            <a:xfrm>
              <a:off x="1922" y="3127"/>
              <a:ext cx="528" cy="48"/>
            </a:xfrm>
            <a:custGeom>
              <a:avLst/>
              <a:gdLst>
                <a:gd name="T0" fmla="*/ 0 w 528"/>
                <a:gd name="T1" fmla="*/ 48 h 48"/>
                <a:gd name="T2" fmla="*/ 96 w 528"/>
                <a:gd name="T3" fmla="*/ 0 h 48"/>
                <a:gd name="T4" fmla="*/ 528 w 528"/>
                <a:gd name="T5" fmla="*/ 0 h 48"/>
                <a:gd name="T6" fmla="*/ 0 60000 65536"/>
                <a:gd name="T7" fmla="*/ 0 60000 65536"/>
                <a:gd name="T8" fmla="*/ 0 60000 65536"/>
                <a:gd name="T9" fmla="*/ 0 w 528"/>
                <a:gd name="T10" fmla="*/ 0 h 48"/>
                <a:gd name="T11" fmla="*/ 528 w 528"/>
                <a:gd name="T12" fmla="*/ 48 h 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28" h="48">
                  <a:moveTo>
                    <a:pt x="0" y="48"/>
                  </a:moveTo>
                  <a:lnTo>
                    <a:pt x="96" y="0"/>
                  </a:lnTo>
                  <a:lnTo>
                    <a:pt x="528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0779" name="Line 54"/>
            <p:cNvSpPr>
              <a:spLocks noChangeShapeType="1"/>
            </p:cNvSpPr>
            <p:nvPr/>
          </p:nvSpPr>
          <p:spPr bwMode="auto">
            <a:xfrm flipH="1">
              <a:off x="4034" y="3223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0780" name="Line 55"/>
            <p:cNvSpPr>
              <a:spLocks noChangeShapeType="1"/>
            </p:cNvSpPr>
            <p:nvPr/>
          </p:nvSpPr>
          <p:spPr bwMode="auto">
            <a:xfrm flipH="1">
              <a:off x="3026" y="3223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0781" name="Line 56"/>
            <p:cNvSpPr>
              <a:spLocks noChangeShapeType="1"/>
            </p:cNvSpPr>
            <p:nvPr/>
          </p:nvSpPr>
          <p:spPr bwMode="auto">
            <a:xfrm>
              <a:off x="2546" y="3223"/>
              <a:ext cx="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0782" name="Freeform 57"/>
            <p:cNvSpPr>
              <a:spLocks/>
            </p:cNvSpPr>
            <p:nvPr/>
          </p:nvSpPr>
          <p:spPr bwMode="auto">
            <a:xfrm>
              <a:off x="1922" y="3223"/>
              <a:ext cx="3312" cy="144"/>
            </a:xfrm>
            <a:custGeom>
              <a:avLst/>
              <a:gdLst>
                <a:gd name="T0" fmla="*/ 0 w 3312"/>
                <a:gd name="T1" fmla="*/ 144 h 144"/>
                <a:gd name="T2" fmla="*/ 3312 w 3312"/>
                <a:gd name="T3" fmla="*/ 144 h 144"/>
                <a:gd name="T4" fmla="*/ 3312 w 3312"/>
                <a:gd name="T5" fmla="*/ 0 h 144"/>
                <a:gd name="T6" fmla="*/ 3120 w 3312"/>
                <a:gd name="T7" fmla="*/ 0 h 14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312"/>
                <a:gd name="T13" fmla="*/ 0 h 144"/>
                <a:gd name="T14" fmla="*/ 3312 w 3312"/>
                <a:gd name="T15" fmla="*/ 144 h 14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312" h="144">
                  <a:moveTo>
                    <a:pt x="0" y="144"/>
                  </a:moveTo>
                  <a:lnTo>
                    <a:pt x="3312" y="144"/>
                  </a:lnTo>
                  <a:lnTo>
                    <a:pt x="3312" y="0"/>
                  </a:lnTo>
                  <a:lnTo>
                    <a:pt x="3120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0783" name="Text Box 58"/>
            <p:cNvSpPr txBox="1">
              <a:spLocks noChangeArrowheads="1"/>
            </p:cNvSpPr>
            <p:nvPr/>
          </p:nvSpPr>
          <p:spPr bwMode="auto">
            <a:xfrm>
              <a:off x="1250" y="3073"/>
              <a:ext cx="52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>
                <a:buClrTx/>
                <a:buFontTx/>
                <a:buNone/>
              </a:pPr>
              <a:r>
                <a:rPr lang="en-GB" altLang="en-US" sz="2000">
                  <a:latin typeface="Courier New" pitchFamily="49" charset="0"/>
                </a:rPr>
                <a:t>first</a:t>
              </a:r>
            </a:p>
          </p:txBody>
        </p:sp>
        <p:sp>
          <p:nvSpPr>
            <p:cNvPr id="30784" name="Text Box 59"/>
            <p:cNvSpPr txBox="1">
              <a:spLocks noChangeArrowheads="1"/>
            </p:cNvSpPr>
            <p:nvPr/>
          </p:nvSpPr>
          <p:spPr bwMode="auto">
            <a:xfrm>
              <a:off x="1250" y="3265"/>
              <a:ext cx="52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>
                <a:buClrTx/>
                <a:buFontTx/>
                <a:buNone/>
              </a:pPr>
              <a:r>
                <a:rPr lang="en-GB" altLang="en-US" sz="2000">
                  <a:latin typeface="Courier New" pitchFamily="49" charset="0"/>
                </a:rPr>
                <a:t>last</a:t>
              </a:r>
            </a:p>
          </p:txBody>
        </p:sp>
        <p:sp>
          <p:nvSpPr>
            <p:cNvPr id="30785" name="Freeform 60"/>
            <p:cNvSpPr>
              <a:spLocks/>
            </p:cNvSpPr>
            <p:nvPr/>
          </p:nvSpPr>
          <p:spPr bwMode="auto">
            <a:xfrm>
              <a:off x="1930" y="3265"/>
              <a:ext cx="1528" cy="384"/>
            </a:xfrm>
            <a:custGeom>
              <a:avLst/>
              <a:gdLst>
                <a:gd name="T0" fmla="*/ 0 w 1528"/>
                <a:gd name="T1" fmla="*/ 384 h 384"/>
                <a:gd name="T2" fmla="*/ 1144 w 1528"/>
                <a:gd name="T3" fmla="*/ 384 h 384"/>
                <a:gd name="T4" fmla="*/ 1528 w 1528"/>
                <a:gd name="T5" fmla="*/ 0 h 384"/>
                <a:gd name="T6" fmla="*/ 0 60000 65536"/>
                <a:gd name="T7" fmla="*/ 0 60000 65536"/>
                <a:gd name="T8" fmla="*/ 0 60000 65536"/>
                <a:gd name="T9" fmla="*/ 0 w 1528"/>
                <a:gd name="T10" fmla="*/ 0 h 384"/>
                <a:gd name="T11" fmla="*/ 1528 w 1528"/>
                <a:gd name="T12" fmla="*/ 384 h 38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28" h="384">
                  <a:moveTo>
                    <a:pt x="0" y="384"/>
                  </a:moveTo>
                  <a:lnTo>
                    <a:pt x="1144" y="384"/>
                  </a:lnTo>
                  <a:lnTo>
                    <a:pt x="1528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6" name="Group 102"/>
          <p:cNvGrpSpPr>
            <a:grpSpLocks/>
          </p:cNvGrpSpPr>
          <p:nvPr/>
        </p:nvGrpSpPr>
        <p:grpSpPr bwMode="auto">
          <a:xfrm>
            <a:off x="801688" y="5199063"/>
            <a:ext cx="6553200" cy="1371600"/>
            <a:chOff x="1202" y="3070"/>
            <a:chExt cx="4128" cy="864"/>
          </a:xfrm>
        </p:grpSpPr>
        <p:sp>
          <p:nvSpPr>
            <p:cNvPr id="30748" name="Rectangle 62"/>
            <p:cNvSpPr>
              <a:spLocks noChangeArrowheads="1"/>
            </p:cNvSpPr>
            <p:nvPr/>
          </p:nvSpPr>
          <p:spPr bwMode="auto">
            <a:xfrm>
              <a:off x="1202" y="3070"/>
              <a:ext cx="4128" cy="86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30749" name="Rectangle 63"/>
            <p:cNvSpPr>
              <a:spLocks noChangeArrowheads="1"/>
            </p:cNvSpPr>
            <p:nvPr/>
          </p:nvSpPr>
          <p:spPr bwMode="auto">
            <a:xfrm>
              <a:off x="1826" y="3646"/>
              <a:ext cx="192" cy="19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30750" name="Text Box 64"/>
            <p:cNvSpPr txBox="1">
              <a:spLocks noChangeArrowheads="1"/>
            </p:cNvSpPr>
            <p:nvPr/>
          </p:nvSpPr>
          <p:spPr bwMode="auto">
            <a:xfrm>
              <a:off x="1250" y="3646"/>
              <a:ext cx="52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>
                <a:buClrTx/>
                <a:buFontTx/>
                <a:buNone/>
              </a:pPr>
              <a:r>
                <a:rPr lang="en-GB" altLang="en-US" sz="2000">
                  <a:latin typeface="Courier New" pitchFamily="49" charset="0"/>
                </a:rPr>
                <a:t>curr</a:t>
              </a:r>
            </a:p>
          </p:txBody>
        </p:sp>
        <p:sp>
          <p:nvSpPr>
            <p:cNvPr id="30751" name="Rectangle 65"/>
            <p:cNvSpPr>
              <a:spLocks noChangeArrowheads="1"/>
            </p:cNvSpPr>
            <p:nvPr/>
          </p:nvSpPr>
          <p:spPr bwMode="auto">
            <a:xfrm>
              <a:off x="1826" y="3172"/>
              <a:ext cx="192" cy="19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30752" name="Rectangle 66"/>
            <p:cNvSpPr>
              <a:spLocks noChangeArrowheads="1"/>
            </p:cNvSpPr>
            <p:nvPr/>
          </p:nvSpPr>
          <p:spPr bwMode="auto">
            <a:xfrm>
              <a:off x="1826" y="3364"/>
              <a:ext cx="192" cy="19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30753" name="Text Box 67"/>
            <p:cNvSpPr txBox="1">
              <a:spLocks noChangeArrowheads="1"/>
            </p:cNvSpPr>
            <p:nvPr/>
          </p:nvSpPr>
          <p:spPr bwMode="auto">
            <a:xfrm>
              <a:off x="2450" y="3166"/>
              <a:ext cx="576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GB" altLang="en-US" sz="1800"/>
                <a:t>ant</a:t>
              </a:r>
            </a:p>
          </p:txBody>
        </p:sp>
        <p:sp>
          <p:nvSpPr>
            <p:cNvPr id="30754" name="Text Box 68"/>
            <p:cNvSpPr txBox="1">
              <a:spLocks noChangeArrowheads="1"/>
            </p:cNvSpPr>
            <p:nvPr/>
          </p:nvSpPr>
          <p:spPr bwMode="auto">
            <a:xfrm>
              <a:off x="3458" y="3166"/>
              <a:ext cx="576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GB" altLang="en-US" sz="1800"/>
                <a:t>bat</a:t>
              </a:r>
            </a:p>
          </p:txBody>
        </p:sp>
        <p:sp>
          <p:nvSpPr>
            <p:cNvPr id="30755" name="Text Box 69"/>
            <p:cNvSpPr txBox="1">
              <a:spLocks noChangeArrowheads="1"/>
            </p:cNvSpPr>
            <p:nvPr/>
          </p:nvSpPr>
          <p:spPr bwMode="auto">
            <a:xfrm>
              <a:off x="4466" y="3166"/>
              <a:ext cx="576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GB" altLang="en-US" sz="1800"/>
                <a:t>cat</a:t>
              </a:r>
            </a:p>
          </p:txBody>
        </p:sp>
        <p:sp>
          <p:nvSpPr>
            <p:cNvPr id="30756" name="Line 70"/>
            <p:cNvSpPr>
              <a:spLocks noChangeShapeType="1"/>
            </p:cNvSpPr>
            <p:nvPr/>
          </p:nvSpPr>
          <p:spPr bwMode="auto">
            <a:xfrm>
              <a:off x="2930" y="3220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0757" name="Line 71"/>
            <p:cNvSpPr>
              <a:spLocks noChangeShapeType="1"/>
            </p:cNvSpPr>
            <p:nvPr/>
          </p:nvSpPr>
          <p:spPr bwMode="auto">
            <a:xfrm>
              <a:off x="3938" y="3220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0758" name="Line 72"/>
            <p:cNvSpPr>
              <a:spLocks noChangeShapeType="1"/>
            </p:cNvSpPr>
            <p:nvPr/>
          </p:nvSpPr>
          <p:spPr bwMode="auto">
            <a:xfrm>
              <a:off x="4946" y="3220"/>
              <a:ext cx="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0759" name="Freeform 73"/>
            <p:cNvSpPr>
              <a:spLocks/>
            </p:cNvSpPr>
            <p:nvPr/>
          </p:nvSpPr>
          <p:spPr bwMode="auto">
            <a:xfrm>
              <a:off x="1922" y="3220"/>
              <a:ext cx="528" cy="48"/>
            </a:xfrm>
            <a:custGeom>
              <a:avLst/>
              <a:gdLst>
                <a:gd name="T0" fmla="*/ 0 w 528"/>
                <a:gd name="T1" fmla="*/ 48 h 48"/>
                <a:gd name="T2" fmla="*/ 96 w 528"/>
                <a:gd name="T3" fmla="*/ 0 h 48"/>
                <a:gd name="T4" fmla="*/ 528 w 528"/>
                <a:gd name="T5" fmla="*/ 0 h 48"/>
                <a:gd name="T6" fmla="*/ 0 60000 65536"/>
                <a:gd name="T7" fmla="*/ 0 60000 65536"/>
                <a:gd name="T8" fmla="*/ 0 60000 65536"/>
                <a:gd name="T9" fmla="*/ 0 w 528"/>
                <a:gd name="T10" fmla="*/ 0 h 48"/>
                <a:gd name="T11" fmla="*/ 528 w 528"/>
                <a:gd name="T12" fmla="*/ 48 h 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28" h="48">
                  <a:moveTo>
                    <a:pt x="0" y="48"/>
                  </a:moveTo>
                  <a:lnTo>
                    <a:pt x="96" y="0"/>
                  </a:lnTo>
                  <a:lnTo>
                    <a:pt x="528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0760" name="Line 74"/>
            <p:cNvSpPr>
              <a:spLocks noChangeShapeType="1"/>
            </p:cNvSpPr>
            <p:nvPr/>
          </p:nvSpPr>
          <p:spPr bwMode="auto">
            <a:xfrm flipH="1">
              <a:off x="4034" y="3316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0761" name="Line 75"/>
            <p:cNvSpPr>
              <a:spLocks noChangeShapeType="1"/>
            </p:cNvSpPr>
            <p:nvPr/>
          </p:nvSpPr>
          <p:spPr bwMode="auto">
            <a:xfrm flipH="1">
              <a:off x="3026" y="3316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0762" name="Line 76"/>
            <p:cNvSpPr>
              <a:spLocks noChangeShapeType="1"/>
            </p:cNvSpPr>
            <p:nvPr/>
          </p:nvSpPr>
          <p:spPr bwMode="auto">
            <a:xfrm>
              <a:off x="2546" y="3316"/>
              <a:ext cx="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0763" name="Freeform 77"/>
            <p:cNvSpPr>
              <a:spLocks/>
            </p:cNvSpPr>
            <p:nvPr/>
          </p:nvSpPr>
          <p:spPr bwMode="auto">
            <a:xfrm>
              <a:off x="1922" y="3316"/>
              <a:ext cx="3312" cy="144"/>
            </a:xfrm>
            <a:custGeom>
              <a:avLst/>
              <a:gdLst>
                <a:gd name="T0" fmla="*/ 0 w 3312"/>
                <a:gd name="T1" fmla="*/ 144 h 144"/>
                <a:gd name="T2" fmla="*/ 3312 w 3312"/>
                <a:gd name="T3" fmla="*/ 144 h 144"/>
                <a:gd name="T4" fmla="*/ 3312 w 3312"/>
                <a:gd name="T5" fmla="*/ 0 h 144"/>
                <a:gd name="T6" fmla="*/ 3120 w 3312"/>
                <a:gd name="T7" fmla="*/ 0 h 14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312"/>
                <a:gd name="T13" fmla="*/ 0 h 144"/>
                <a:gd name="T14" fmla="*/ 3312 w 3312"/>
                <a:gd name="T15" fmla="*/ 144 h 14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312" h="144">
                  <a:moveTo>
                    <a:pt x="0" y="144"/>
                  </a:moveTo>
                  <a:lnTo>
                    <a:pt x="3312" y="144"/>
                  </a:lnTo>
                  <a:lnTo>
                    <a:pt x="3312" y="0"/>
                  </a:lnTo>
                  <a:lnTo>
                    <a:pt x="3120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0764" name="Text Box 78"/>
            <p:cNvSpPr txBox="1">
              <a:spLocks noChangeArrowheads="1"/>
            </p:cNvSpPr>
            <p:nvPr/>
          </p:nvSpPr>
          <p:spPr bwMode="auto">
            <a:xfrm>
              <a:off x="1250" y="3166"/>
              <a:ext cx="52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>
                <a:buClrTx/>
                <a:buFontTx/>
                <a:buNone/>
              </a:pPr>
              <a:r>
                <a:rPr lang="en-GB" altLang="en-US" sz="2000">
                  <a:latin typeface="Courier New" pitchFamily="49" charset="0"/>
                </a:rPr>
                <a:t>first</a:t>
              </a:r>
            </a:p>
          </p:txBody>
        </p:sp>
        <p:sp>
          <p:nvSpPr>
            <p:cNvPr id="30765" name="Text Box 79"/>
            <p:cNvSpPr txBox="1">
              <a:spLocks noChangeArrowheads="1"/>
            </p:cNvSpPr>
            <p:nvPr/>
          </p:nvSpPr>
          <p:spPr bwMode="auto">
            <a:xfrm>
              <a:off x="1250" y="3358"/>
              <a:ext cx="52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>
                <a:buClrTx/>
                <a:buFontTx/>
                <a:buNone/>
              </a:pPr>
              <a:r>
                <a:rPr lang="en-GB" altLang="en-US" sz="2000">
                  <a:latin typeface="Courier New" pitchFamily="49" charset="0"/>
                </a:rPr>
                <a:t>last</a:t>
              </a:r>
            </a:p>
          </p:txBody>
        </p:sp>
        <p:sp>
          <p:nvSpPr>
            <p:cNvPr id="30766" name="Freeform 80"/>
            <p:cNvSpPr>
              <a:spLocks/>
            </p:cNvSpPr>
            <p:nvPr/>
          </p:nvSpPr>
          <p:spPr bwMode="auto">
            <a:xfrm>
              <a:off x="1930" y="3358"/>
              <a:ext cx="520" cy="384"/>
            </a:xfrm>
            <a:custGeom>
              <a:avLst/>
              <a:gdLst>
                <a:gd name="T0" fmla="*/ 0 w 520"/>
                <a:gd name="T1" fmla="*/ 384 h 384"/>
                <a:gd name="T2" fmla="*/ 136 w 520"/>
                <a:gd name="T3" fmla="*/ 384 h 384"/>
                <a:gd name="T4" fmla="*/ 520 w 520"/>
                <a:gd name="T5" fmla="*/ 0 h 384"/>
                <a:gd name="T6" fmla="*/ 0 60000 65536"/>
                <a:gd name="T7" fmla="*/ 0 60000 65536"/>
                <a:gd name="T8" fmla="*/ 0 60000 65536"/>
                <a:gd name="T9" fmla="*/ 0 w 520"/>
                <a:gd name="T10" fmla="*/ 0 h 384"/>
                <a:gd name="T11" fmla="*/ 520 w 520"/>
                <a:gd name="T12" fmla="*/ 384 h 38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20" h="384">
                  <a:moveTo>
                    <a:pt x="0" y="384"/>
                  </a:moveTo>
                  <a:lnTo>
                    <a:pt x="136" y="384"/>
                  </a:lnTo>
                  <a:lnTo>
                    <a:pt x="520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7" name="Group 101"/>
          <p:cNvGrpSpPr>
            <a:grpSpLocks/>
          </p:cNvGrpSpPr>
          <p:nvPr/>
        </p:nvGrpSpPr>
        <p:grpSpPr bwMode="auto">
          <a:xfrm>
            <a:off x="801688" y="5199063"/>
            <a:ext cx="6553200" cy="1371600"/>
            <a:chOff x="1202" y="3156"/>
            <a:chExt cx="4128" cy="864"/>
          </a:xfrm>
        </p:grpSpPr>
        <p:sp>
          <p:nvSpPr>
            <p:cNvPr id="30729" name="Rectangle 82"/>
            <p:cNvSpPr>
              <a:spLocks noChangeArrowheads="1"/>
            </p:cNvSpPr>
            <p:nvPr/>
          </p:nvSpPr>
          <p:spPr bwMode="auto">
            <a:xfrm>
              <a:off x="1202" y="3156"/>
              <a:ext cx="4128" cy="86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30730" name="Rectangle 83"/>
            <p:cNvSpPr>
              <a:spLocks noChangeArrowheads="1"/>
            </p:cNvSpPr>
            <p:nvPr/>
          </p:nvSpPr>
          <p:spPr bwMode="auto">
            <a:xfrm>
              <a:off x="1826" y="3732"/>
              <a:ext cx="192" cy="19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30731" name="Text Box 84"/>
            <p:cNvSpPr txBox="1">
              <a:spLocks noChangeArrowheads="1"/>
            </p:cNvSpPr>
            <p:nvPr/>
          </p:nvSpPr>
          <p:spPr bwMode="auto">
            <a:xfrm>
              <a:off x="1250" y="3732"/>
              <a:ext cx="52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>
                <a:buClrTx/>
                <a:buFontTx/>
                <a:buNone/>
              </a:pPr>
              <a:r>
                <a:rPr lang="en-GB" altLang="en-US" sz="2000">
                  <a:latin typeface="Courier New" pitchFamily="49" charset="0"/>
                </a:rPr>
                <a:t>curr</a:t>
              </a:r>
            </a:p>
          </p:txBody>
        </p:sp>
        <p:sp>
          <p:nvSpPr>
            <p:cNvPr id="30732" name="Rectangle 85"/>
            <p:cNvSpPr>
              <a:spLocks noChangeArrowheads="1"/>
            </p:cNvSpPr>
            <p:nvPr/>
          </p:nvSpPr>
          <p:spPr bwMode="auto">
            <a:xfrm>
              <a:off x="1826" y="3258"/>
              <a:ext cx="192" cy="19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30733" name="Rectangle 86"/>
            <p:cNvSpPr>
              <a:spLocks noChangeArrowheads="1"/>
            </p:cNvSpPr>
            <p:nvPr/>
          </p:nvSpPr>
          <p:spPr bwMode="auto">
            <a:xfrm>
              <a:off x="1826" y="3450"/>
              <a:ext cx="192" cy="19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30734" name="Text Box 87"/>
            <p:cNvSpPr txBox="1">
              <a:spLocks noChangeArrowheads="1"/>
            </p:cNvSpPr>
            <p:nvPr/>
          </p:nvSpPr>
          <p:spPr bwMode="auto">
            <a:xfrm>
              <a:off x="2450" y="3252"/>
              <a:ext cx="576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GB" altLang="en-US" sz="1800"/>
                <a:t>ant</a:t>
              </a:r>
            </a:p>
          </p:txBody>
        </p:sp>
        <p:sp>
          <p:nvSpPr>
            <p:cNvPr id="30735" name="Text Box 88"/>
            <p:cNvSpPr txBox="1">
              <a:spLocks noChangeArrowheads="1"/>
            </p:cNvSpPr>
            <p:nvPr/>
          </p:nvSpPr>
          <p:spPr bwMode="auto">
            <a:xfrm>
              <a:off x="3458" y="3252"/>
              <a:ext cx="576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GB" altLang="en-US" sz="1800"/>
                <a:t>bat</a:t>
              </a:r>
            </a:p>
          </p:txBody>
        </p:sp>
        <p:sp>
          <p:nvSpPr>
            <p:cNvPr id="30736" name="Text Box 89"/>
            <p:cNvSpPr txBox="1">
              <a:spLocks noChangeArrowheads="1"/>
            </p:cNvSpPr>
            <p:nvPr/>
          </p:nvSpPr>
          <p:spPr bwMode="auto">
            <a:xfrm>
              <a:off x="4466" y="3252"/>
              <a:ext cx="576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GB" altLang="en-US" sz="1800"/>
                <a:t>cat</a:t>
              </a:r>
            </a:p>
          </p:txBody>
        </p:sp>
        <p:sp>
          <p:nvSpPr>
            <p:cNvPr id="30737" name="Line 90"/>
            <p:cNvSpPr>
              <a:spLocks noChangeShapeType="1"/>
            </p:cNvSpPr>
            <p:nvPr/>
          </p:nvSpPr>
          <p:spPr bwMode="auto">
            <a:xfrm>
              <a:off x="2930" y="3306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0738" name="Line 91"/>
            <p:cNvSpPr>
              <a:spLocks noChangeShapeType="1"/>
            </p:cNvSpPr>
            <p:nvPr/>
          </p:nvSpPr>
          <p:spPr bwMode="auto">
            <a:xfrm>
              <a:off x="3938" y="3306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0739" name="Line 92"/>
            <p:cNvSpPr>
              <a:spLocks noChangeShapeType="1"/>
            </p:cNvSpPr>
            <p:nvPr/>
          </p:nvSpPr>
          <p:spPr bwMode="auto">
            <a:xfrm>
              <a:off x="4946" y="3306"/>
              <a:ext cx="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0740" name="Freeform 93"/>
            <p:cNvSpPr>
              <a:spLocks/>
            </p:cNvSpPr>
            <p:nvPr/>
          </p:nvSpPr>
          <p:spPr bwMode="auto">
            <a:xfrm>
              <a:off x="1922" y="3306"/>
              <a:ext cx="528" cy="48"/>
            </a:xfrm>
            <a:custGeom>
              <a:avLst/>
              <a:gdLst>
                <a:gd name="T0" fmla="*/ 0 w 528"/>
                <a:gd name="T1" fmla="*/ 48 h 48"/>
                <a:gd name="T2" fmla="*/ 96 w 528"/>
                <a:gd name="T3" fmla="*/ 0 h 48"/>
                <a:gd name="T4" fmla="*/ 528 w 528"/>
                <a:gd name="T5" fmla="*/ 0 h 48"/>
                <a:gd name="T6" fmla="*/ 0 60000 65536"/>
                <a:gd name="T7" fmla="*/ 0 60000 65536"/>
                <a:gd name="T8" fmla="*/ 0 60000 65536"/>
                <a:gd name="T9" fmla="*/ 0 w 528"/>
                <a:gd name="T10" fmla="*/ 0 h 48"/>
                <a:gd name="T11" fmla="*/ 528 w 528"/>
                <a:gd name="T12" fmla="*/ 48 h 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28" h="48">
                  <a:moveTo>
                    <a:pt x="0" y="48"/>
                  </a:moveTo>
                  <a:lnTo>
                    <a:pt x="96" y="0"/>
                  </a:lnTo>
                  <a:lnTo>
                    <a:pt x="528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0741" name="Line 94"/>
            <p:cNvSpPr>
              <a:spLocks noChangeShapeType="1"/>
            </p:cNvSpPr>
            <p:nvPr/>
          </p:nvSpPr>
          <p:spPr bwMode="auto">
            <a:xfrm flipH="1">
              <a:off x="4034" y="3402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0742" name="Line 95"/>
            <p:cNvSpPr>
              <a:spLocks noChangeShapeType="1"/>
            </p:cNvSpPr>
            <p:nvPr/>
          </p:nvSpPr>
          <p:spPr bwMode="auto">
            <a:xfrm flipH="1">
              <a:off x="3026" y="3402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0743" name="Line 96"/>
            <p:cNvSpPr>
              <a:spLocks noChangeShapeType="1"/>
            </p:cNvSpPr>
            <p:nvPr/>
          </p:nvSpPr>
          <p:spPr bwMode="auto">
            <a:xfrm>
              <a:off x="2546" y="3402"/>
              <a:ext cx="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0744" name="Freeform 97"/>
            <p:cNvSpPr>
              <a:spLocks/>
            </p:cNvSpPr>
            <p:nvPr/>
          </p:nvSpPr>
          <p:spPr bwMode="auto">
            <a:xfrm>
              <a:off x="1922" y="3402"/>
              <a:ext cx="3312" cy="144"/>
            </a:xfrm>
            <a:custGeom>
              <a:avLst/>
              <a:gdLst>
                <a:gd name="T0" fmla="*/ 0 w 3312"/>
                <a:gd name="T1" fmla="*/ 144 h 144"/>
                <a:gd name="T2" fmla="*/ 3312 w 3312"/>
                <a:gd name="T3" fmla="*/ 144 h 144"/>
                <a:gd name="T4" fmla="*/ 3312 w 3312"/>
                <a:gd name="T5" fmla="*/ 0 h 144"/>
                <a:gd name="T6" fmla="*/ 3120 w 3312"/>
                <a:gd name="T7" fmla="*/ 0 h 14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312"/>
                <a:gd name="T13" fmla="*/ 0 h 144"/>
                <a:gd name="T14" fmla="*/ 3312 w 3312"/>
                <a:gd name="T15" fmla="*/ 144 h 14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312" h="144">
                  <a:moveTo>
                    <a:pt x="0" y="144"/>
                  </a:moveTo>
                  <a:lnTo>
                    <a:pt x="3312" y="144"/>
                  </a:lnTo>
                  <a:lnTo>
                    <a:pt x="3312" y="0"/>
                  </a:lnTo>
                  <a:lnTo>
                    <a:pt x="3120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0745" name="Text Box 98"/>
            <p:cNvSpPr txBox="1">
              <a:spLocks noChangeArrowheads="1"/>
            </p:cNvSpPr>
            <p:nvPr/>
          </p:nvSpPr>
          <p:spPr bwMode="auto">
            <a:xfrm>
              <a:off x="1250" y="3252"/>
              <a:ext cx="52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>
                <a:buClrTx/>
                <a:buFontTx/>
                <a:buNone/>
              </a:pPr>
              <a:r>
                <a:rPr lang="en-GB" altLang="en-US" sz="2000">
                  <a:latin typeface="Courier New" pitchFamily="49" charset="0"/>
                </a:rPr>
                <a:t>first</a:t>
              </a:r>
            </a:p>
          </p:txBody>
        </p:sp>
        <p:sp>
          <p:nvSpPr>
            <p:cNvPr id="30746" name="Text Box 99"/>
            <p:cNvSpPr txBox="1">
              <a:spLocks noChangeArrowheads="1"/>
            </p:cNvSpPr>
            <p:nvPr/>
          </p:nvSpPr>
          <p:spPr bwMode="auto">
            <a:xfrm>
              <a:off x="1250" y="3444"/>
              <a:ext cx="52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>
                <a:buClrTx/>
                <a:buFontTx/>
                <a:buNone/>
              </a:pPr>
              <a:r>
                <a:rPr lang="en-GB" altLang="en-US" sz="2000">
                  <a:latin typeface="Courier New" pitchFamily="49" charset="0"/>
                </a:rPr>
                <a:t>last</a:t>
              </a:r>
            </a:p>
          </p:txBody>
        </p:sp>
        <p:sp>
          <p:nvSpPr>
            <p:cNvPr id="30747" name="Line 100"/>
            <p:cNvSpPr>
              <a:spLocks noChangeShapeType="1"/>
            </p:cNvSpPr>
            <p:nvPr/>
          </p:nvSpPr>
          <p:spPr bwMode="auto">
            <a:xfrm>
              <a:off x="1922" y="3828"/>
              <a:ext cx="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445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 smtClean="0"/>
              <a:t>Example: DLL manipulation </a:t>
            </a:r>
            <a:r>
              <a:rPr lang="en-US" altLang="en-US" sz="3200" i="1" dirty="0" smtClean="0"/>
              <a:t>(1)</a:t>
            </a:r>
            <a:endParaRPr lang="en-GB" altLang="en-US" sz="3200" dirty="0" smtClean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>
              <a:tabLst>
                <a:tab pos="723900" algn="l"/>
                <a:tab pos="1079500" algn="l"/>
                <a:tab pos="1435100" algn="l"/>
                <a:tab pos="1790700" algn="l"/>
                <a:tab pos="2159000" algn="l"/>
              </a:tabLst>
            </a:pPr>
            <a:r>
              <a:rPr lang="en-US" altLang="en-US" dirty="0" smtClean="0"/>
              <a:t>Method to delete a DLL’s </a:t>
            </a:r>
            <a:r>
              <a:rPr lang="en-US" altLang="en-US" i="1" dirty="0" smtClean="0"/>
              <a:t>first</a:t>
            </a:r>
            <a:r>
              <a:rPr lang="en-US" altLang="en-US" dirty="0" smtClean="0"/>
              <a:t> node (in class </a:t>
            </a:r>
            <a:r>
              <a:rPr lang="en-US" altLang="en-US" dirty="0" smtClean="0">
                <a:latin typeface="Courier New" pitchFamily="49" charset="0"/>
              </a:rPr>
              <a:t>DLL</a:t>
            </a:r>
            <a:r>
              <a:rPr lang="en-US" altLang="en-US" dirty="0" smtClean="0"/>
              <a:t>):</a:t>
            </a:r>
          </a:p>
          <a:p>
            <a:pPr eaLnBrk="1" hangingPunct="1">
              <a:buClr>
                <a:schemeClr val="tx1"/>
              </a:buClr>
              <a:buFont typeface="Wingdings" pitchFamily="2" charset="2"/>
              <a:buNone/>
              <a:tabLst>
                <a:tab pos="723900" algn="l"/>
                <a:tab pos="1079500" algn="l"/>
                <a:tab pos="1435100" algn="l"/>
                <a:tab pos="1790700" algn="l"/>
                <a:tab pos="2159000" algn="l"/>
              </a:tabLst>
            </a:pPr>
            <a:r>
              <a:rPr lang="en-US" altLang="en-US" sz="2000" dirty="0" smtClean="0">
                <a:latin typeface="Courier New" pitchFamily="49" charset="0"/>
              </a:rPr>
              <a:t>	</a:t>
            </a:r>
            <a:r>
              <a:rPr lang="en-US" altLang="en-US" sz="2000" b="1" dirty="0" smtClean="0">
                <a:latin typeface="Courier New" pitchFamily="49" charset="0"/>
              </a:rPr>
              <a:t>public</a:t>
            </a:r>
            <a:r>
              <a:rPr lang="en-US" altLang="en-US" sz="2000" dirty="0" smtClean="0">
                <a:latin typeface="Courier New" pitchFamily="49" charset="0"/>
              </a:rPr>
              <a:t> </a:t>
            </a:r>
            <a:r>
              <a:rPr lang="en-US" altLang="en-US" sz="2000" b="1" dirty="0" smtClean="0">
                <a:latin typeface="Courier New" pitchFamily="49" charset="0"/>
              </a:rPr>
              <a:t>void</a:t>
            </a:r>
            <a:r>
              <a:rPr lang="en-US" altLang="en-US" sz="2000" dirty="0" smtClean="0">
                <a:latin typeface="Courier New" pitchFamily="49" charset="0"/>
              </a:rPr>
              <a:t> </a:t>
            </a:r>
            <a:r>
              <a:rPr lang="en-US" altLang="en-US" sz="2000" dirty="0" err="1" smtClean="0">
                <a:latin typeface="Courier New" pitchFamily="49" charset="0"/>
              </a:rPr>
              <a:t>deleteFirst</a:t>
            </a:r>
            <a:r>
              <a:rPr lang="en-US" altLang="en-US" sz="2000" dirty="0" smtClean="0">
                <a:latin typeface="Courier New" pitchFamily="49" charset="0"/>
              </a:rPr>
              <a:t> () {</a:t>
            </a:r>
            <a:br>
              <a:rPr lang="en-US" altLang="en-US" sz="2000" dirty="0" smtClean="0">
                <a:latin typeface="Courier New" pitchFamily="49" charset="0"/>
              </a:rPr>
            </a:br>
            <a:r>
              <a:rPr lang="en-US" altLang="en-US" sz="2000" dirty="0" smtClean="0">
                <a:latin typeface="Courier New" pitchFamily="49" charset="0"/>
              </a:rPr>
              <a:t>// </a:t>
            </a:r>
            <a:r>
              <a:rPr lang="en-US" altLang="en-US" sz="2000" dirty="0" smtClean="0"/>
              <a:t>Delete this DLL’s first node (assuming length &gt; 0).</a:t>
            </a:r>
            <a:r>
              <a:rPr lang="en-US" altLang="en-US" sz="2000" dirty="0" smtClean="0">
                <a:latin typeface="Courier New" pitchFamily="49" charset="0"/>
              </a:rPr>
              <a:t/>
            </a:r>
            <a:br>
              <a:rPr lang="en-US" altLang="en-US" sz="2000" dirty="0" smtClean="0">
                <a:latin typeface="Courier New" pitchFamily="49" charset="0"/>
              </a:rPr>
            </a:br>
            <a:r>
              <a:rPr lang="en-US" altLang="en-US" sz="2000" dirty="0" smtClean="0">
                <a:latin typeface="Courier New" pitchFamily="49" charset="0"/>
              </a:rPr>
              <a:t>	Node second = </a:t>
            </a:r>
            <a:r>
              <a:rPr lang="en-US" altLang="en-US" sz="2000" dirty="0" err="1" smtClean="0">
                <a:latin typeface="Courier New" pitchFamily="49" charset="0"/>
              </a:rPr>
              <a:t>first.next</a:t>
            </a:r>
            <a:r>
              <a:rPr lang="en-US" altLang="en-US" sz="2000" dirty="0" smtClean="0">
                <a:latin typeface="Courier New" pitchFamily="49" charset="0"/>
              </a:rPr>
              <a:t>;</a:t>
            </a:r>
            <a:br>
              <a:rPr lang="en-US" altLang="en-US" sz="2000" dirty="0" smtClean="0">
                <a:latin typeface="Courier New" pitchFamily="49" charset="0"/>
              </a:rPr>
            </a:br>
            <a:r>
              <a:rPr lang="en-US" altLang="en-US" sz="2000" dirty="0" smtClean="0">
                <a:latin typeface="Courier New" pitchFamily="49" charset="0"/>
              </a:rPr>
              <a:t>	</a:t>
            </a:r>
            <a:r>
              <a:rPr lang="en-US" altLang="en-US" sz="2000" dirty="0" err="1" smtClean="0">
                <a:latin typeface="Courier New" pitchFamily="49" charset="0"/>
              </a:rPr>
              <a:t>second.pred</a:t>
            </a:r>
            <a:r>
              <a:rPr lang="en-US" altLang="en-US" sz="2000" dirty="0" smtClean="0">
                <a:latin typeface="Courier New" pitchFamily="49" charset="0"/>
              </a:rPr>
              <a:t> = </a:t>
            </a:r>
            <a:r>
              <a:rPr lang="en-US" altLang="en-US" sz="2000" b="1" dirty="0" smtClean="0">
                <a:latin typeface="Courier New" pitchFamily="49" charset="0"/>
              </a:rPr>
              <a:t>null</a:t>
            </a:r>
            <a:r>
              <a:rPr lang="en-US" altLang="en-US" sz="2000" dirty="0" smtClean="0">
                <a:latin typeface="Courier New" pitchFamily="49" charset="0"/>
              </a:rPr>
              <a:t>;</a:t>
            </a:r>
            <a:br>
              <a:rPr lang="en-US" altLang="en-US" sz="2000" dirty="0" smtClean="0">
                <a:latin typeface="Courier New" pitchFamily="49" charset="0"/>
              </a:rPr>
            </a:br>
            <a:r>
              <a:rPr lang="en-US" altLang="en-US" sz="2000" dirty="0" smtClean="0">
                <a:latin typeface="Courier New" pitchFamily="49" charset="0"/>
              </a:rPr>
              <a:t>	first = second;</a:t>
            </a:r>
            <a:br>
              <a:rPr lang="en-US" altLang="en-US" sz="2000" dirty="0" smtClean="0">
                <a:latin typeface="Courier New" pitchFamily="49" charset="0"/>
              </a:rPr>
            </a:br>
            <a:r>
              <a:rPr lang="en-US" altLang="en-US" sz="2000" dirty="0" smtClean="0">
                <a:latin typeface="Courier New" pitchFamily="49" charset="0"/>
              </a:rPr>
              <a:t>}</a:t>
            </a:r>
          </a:p>
          <a:p>
            <a:pPr eaLnBrk="1" hangingPunct="1">
              <a:tabLst>
                <a:tab pos="723900" algn="l"/>
                <a:tab pos="1079500" algn="l"/>
                <a:tab pos="1435100" algn="l"/>
                <a:tab pos="1790700" algn="l"/>
                <a:tab pos="2159000" algn="l"/>
              </a:tabLst>
            </a:pPr>
            <a:r>
              <a:rPr lang="en-US" altLang="en-US" dirty="0" smtClean="0"/>
              <a:t>Animation:</a:t>
            </a:r>
          </a:p>
        </p:txBody>
      </p:sp>
      <p:grpSp>
        <p:nvGrpSpPr>
          <p:cNvPr id="2" name="Group 84"/>
          <p:cNvGrpSpPr>
            <a:grpSpLocks/>
          </p:cNvGrpSpPr>
          <p:nvPr/>
        </p:nvGrpSpPr>
        <p:grpSpPr bwMode="auto">
          <a:xfrm>
            <a:off x="723900" y="4656138"/>
            <a:ext cx="6629400" cy="1524000"/>
            <a:chOff x="1224" y="2795"/>
            <a:chExt cx="4176" cy="960"/>
          </a:xfrm>
        </p:grpSpPr>
        <p:sp>
          <p:nvSpPr>
            <p:cNvPr id="31809" name="Rectangle 5"/>
            <p:cNvSpPr>
              <a:spLocks noChangeArrowheads="1"/>
            </p:cNvSpPr>
            <p:nvPr/>
          </p:nvSpPr>
          <p:spPr bwMode="auto">
            <a:xfrm>
              <a:off x="1224" y="2795"/>
              <a:ext cx="4176" cy="96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31810" name="Rectangle 6"/>
            <p:cNvSpPr>
              <a:spLocks noChangeArrowheads="1"/>
            </p:cNvSpPr>
            <p:nvPr/>
          </p:nvSpPr>
          <p:spPr bwMode="auto">
            <a:xfrm>
              <a:off x="1896" y="2993"/>
              <a:ext cx="192" cy="19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31811" name="Rectangle 7"/>
            <p:cNvSpPr>
              <a:spLocks noChangeArrowheads="1"/>
            </p:cNvSpPr>
            <p:nvPr/>
          </p:nvSpPr>
          <p:spPr bwMode="auto">
            <a:xfrm>
              <a:off x="1896" y="3185"/>
              <a:ext cx="192" cy="19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31812" name="Text Box 8"/>
            <p:cNvSpPr txBox="1">
              <a:spLocks noChangeArrowheads="1"/>
            </p:cNvSpPr>
            <p:nvPr/>
          </p:nvSpPr>
          <p:spPr bwMode="auto">
            <a:xfrm>
              <a:off x="2520" y="2987"/>
              <a:ext cx="576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GB" altLang="en-US" sz="1800"/>
                <a:t>ant</a:t>
              </a:r>
            </a:p>
          </p:txBody>
        </p:sp>
        <p:sp>
          <p:nvSpPr>
            <p:cNvPr id="31813" name="Text Box 9"/>
            <p:cNvSpPr txBox="1">
              <a:spLocks noChangeArrowheads="1"/>
            </p:cNvSpPr>
            <p:nvPr/>
          </p:nvSpPr>
          <p:spPr bwMode="auto">
            <a:xfrm>
              <a:off x="3528" y="2987"/>
              <a:ext cx="576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GB" altLang="en-US" sz="1800"/>
                <a:t>bat</a:t>
              </a:r>
            </a:p>
          </p:txBody>
        </p:sp>
        <p:sp>
          <p:nvSpPr>
            <p:cNvPr id="31814" name="Text Box 10"/>
            <p:cNvSpPr txBox="1">
              <a:spLocks noChangeArrowheads="1"/>
            </p:cNvSpPr>
            <p:nvPr/>
          </p:nvSpPr>
          <p:spPr bwMode="auto">
            <a:xfrm>
              <a:off x="4536" y="2987"/>
              <a:ext cx="576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GB" altLang="en-US" sz="1800"/>
                <a:t>cat</a:t>
              </a:r>
            </a:p>
          </p:txBody>
        </p:sp>
        <p:sp>
          <p:nvSpPr>
            <p:cNvPr id="31815" name="Line 11"/>
            <p:cNvSpPr>
              <a:spLocks noChangeShapeType="1"/>
            </p:cNvSpPr>
            <p:nvPr/>
          </p:nvSpPr>
          <p:spPr bwMode="auto">
            <a:xfrm>
              <a:off x="3000" y="3041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1816" name="Line 12"/>
            <p:cNvSpPr>
              <a:spLocks noChangeShapeType="1"/>
            </p:cNvSpPr>
            <p:nvPr/>
          </p:nvSpPr>
          <p:spPr bwMode="auto">
            <a:xfrm>
              <a:off x="4008" y="3041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1817" name="Line 13"/>
            <p:cNvSpPr>
              <a:spLocks noChangeShapeType="1"/>
            </p:cNvSpPr>
            <p:nvPr/>
          </p:nvSpPr>
          <p:spPr bwMode="auto">
            <a:xfrm>
              <a:off x="5016" y="3041"/>
              <a:ext cx="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1818" name="Freeform 14"/>
            <p:cNvSpPr>
              <a:spLocks/>
            </p:cNvSpPr>
            <p:nvPr/>
          </p:nvSpPr>
          <p:spPr bwMode="auto">
            <a:xfrm>
              <a:off x="1992" y="3041"/>
              <a:ext cx="528" cy="48"/>
            </a:xfrm>
            <a:custGeom>
              <a:avLst/>
              <a:gdLst>
                <a:gd name="T0" fmla="*/ 0 w 528"/>
                <a:gd name="T1" fmla="*/ 48 h 48"/>
                <a:gd name="T2" fmla="*/ 96 w 528"/>
                <a:gd name="T3" fmla="*/ 0 h 48"/>
                <a:gd name="T4" fmla="*/ 528 w 528"/>
                <a:gd name="T5" fmla="*/ 0 h 48"/>
                <a:gd name="T6" fmla="*/ 0 60000 65536"/>
                <a:gd name="T7" fmla="*/ 0 60000 65536"/>
                <a:gd name="T8" fmla="*/ 0 60000 65536"/>
                <a:gd name="T9" fmla="*/ 0 w 528"/>
                <a:gd name="T10" fmla="*/ 0 h 48"/>
                <a:gd name="T11" fmla="*/ 528 w 528"/>
                <a:gd name="T12" fmla="*/ 48 h 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28" h="48">
                  <a:moveTo>
                    <a:pt x="0" y="48"/>
                  </a:moveTo>
                  <a:lnTo>
                    <a:pt x="96" y="0"/>
                  </a:lnTo>
                  <a:lnTo>
                    <a:pt x="528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1819" name="Line 15"/>
            <p:cNvSpPr>
              <a:spLocks noChangeShapeType="1"/>
            </p:cNvSpPr>
            <p:nvPr/>
          </p:nvSpPr>
          <p:spPr bwMode="auto">
            <a:xfrm flipH="1">
              <a:off x="4104" y="3137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1820" name="Line 16"/>
            <p:cNvSpPr>
              <a:spLocks noChangeShapeType="1"/>
            </p:cNvSpPr>
            <p:nvPr/>
          </p:nvSpPr>
          <p:spPr bwMode="auto">
            <a:xfrm flipH="1">
              <a:off x="3096" y="3137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1821" name="Line 17"/>
            <p:cNvSpPr>
              <a:spLocks noChangeShapeType="1"/>
            </p:cNvSpPr>
            <p:nvPr/>
          </p:nvSpPr>
          <p:spPr bwMode="auto">
            <a:xfrm>
              <a:off x="2616" y="3137"/>
              <a:ext cx="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1822" name="Freeform 18"/>
            <p:cNvSpPr>
              <a:spLocks/>
            </p:cNvSpPr>
            <p:nvPr/>
          </p:nvSpPr>
          <p:spPr bwMode="auto">
            <a:xfrm>
              <a:off x="1992" y="3137"/>
              <a:ext cx="3312" cy="144"/>
            </a:xfrm>
            <a:custGeom>
              <a:avLst/>
              <a:gdLst>
                <a:gd name="T0" fmla="*/ 0 w 3312"/>
                <a:gd name="T1" fmla="*/ 144 h 144"/>
                <a:gd name="T2" fmla="*/ 3312 w 3312"/>
                <a:gd name="T3" fmla="*/ 144 h 144"/>
                <a:gd name="T4" fmla="*/ 3312 w 3312"/>
                <a:gd name="T5" fmla="*/ 0 h 144"/>
                <a:gd name="T6" fmla="*/ 3120 w 3312"/>
                <a:gd name="T7" fmla="*/ 0 h 14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312"/>
                <a:gd name="T13" fmla="*/ 0 h 144"/>
                <a:gd name="T14" fmla="*/ 3312 w 3312"/>
                <a:gd name="T15" fmla="*/ 144 h 14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312" h="144">
                  <a:moveTo>
                    <a:pt x="0" y="144"/>
                  </a:moveTo>
                  <a:lnTo>
                    <a:pt x="3312" y="144"/>
                  </a:lnTo>
                  <a:lnTo>
                    <a:pt x="3312" y="0"/>
                  </a:lnTo>
                  <a:lnTo>
                    <a:pt x="3120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1823" name="Text Box 19"/>
            <p:cNvSpPr txBox="1">
              <a:spLocks noChangeArrowheads="1"/>
            </p:cNvSpPr>
            <p:nvPr/>
          </p:nvSpPr>
          <p:spPr bwMode="auto">
            <a:xfrm>
              <a:off x="1320" y="2987"/>
              <a:ext cx="52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>
                <a:buClrTx/>
                <a:buFontTx/>
                <a:buNone/>
              </a:pPr>
              <a:r>
                <a:rPr lang="en-GB" altLang="en-US" sz="2000">
                  <a:latin typeface="Courier New" pitchFamily="49" charset="0"/>
                </a:rPr>
                <a:t>first</a:t>
              </a:r>
            </a:p>
          </p:txBody>
        </p:sp>
        <p:sp>
          <p:nvSpPr>
            <p:cNvPr id="31824" name="Text Box 20"/>
            <p:cNvSpPr txBox="1">
              <a:spLocks noChangeArrowheads="1"/>
            </p:cNvSpPr>
            <p:nvPr/>
          </p:nvSpPr>
          <p:spPr bwMode="auto">
            <a:xfrm>
              <a:off x="1320" y="3179"/>
              <a:ext cx="52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>
                <a:buClrTx/>
                <a:buFontTx/>
                <a:buNone/>
              </a:pPr>
              <a:r>
                <a:rPr lang="en-GB" altLang="en-US" sz="2000">
                  <a:latin typeface="Courier New" pitchFamily="49" charset="0"/>
                </a:rPr>
                <a:t>last</a:t>
              </a:r>
            </a:p>
          </p:txBody>
        </p:sp>
      </p:grpSp>
      <p:grpSp>
        <p:nvGrpSpPr>
          <p:cNvPr id="3" name="Group 83"/>
          <p:cNvGrpSpPr>
            <a:grpSpLocks/>
          </p:cNvGrpSpPr>
          <p:nvPr/>
        </p:nvGrpSpPr>
        <p:grpSpPr bwMode="auto">
          <a:xfrm>
            <a:off x="723900" y="4656138"/>
            <a:ext cx="6629400" cy="1524000"/>
            <a:chOff x="1224" y="2886"/>
            <a:chExt cx="4176" cy="960"/>
          </a:xfrm>
        </p:grpSpPr>
        <p:sp>
          <p:nvSpPr>
            <p:cNvPr id="31790" name="Rectangle 22"/>
            <p:cNvSpPr>
              <a:spLocks noChangeArrowheads="1"/>
            </p:cNvSpPr>
            <p:nvPr/>
          </p:nvSpPr>
          <p:spPr bwMode="auto">
            <a:xfrm>
              <a:off x="1224" y="2886"/>
              <a:ext cx="4176" cy="96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31791" name="Rectangle 23"/>
            <p:cNvSpPr>
              <a:spLocks noChangeArrowheads="1"/>
            </p:cNvSpPr>
            <p:nvPr/>
          </p:nvSpPr>
          <p:spPr bwMode="auto">
            <a:xfrm>
              <a:off x="1896" y="3558"/>
              <a:ext cx="192" cy="19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31792" name="Text Box 24"/>
            <p:cNvSpPr txBox="1">
              <a:spLocks noChangeArrowheads="1"/>
            </p:cNvSpPr>
            <p:nvPr/>
          </p:nvSpPr>
          <p:spPr bwMode="auto">
            <a:xfrm>
              <a:off x="1272" y="3558"/>
              <a:ext cx="57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>
                <a:buClrTx/>
                <a:buFontTx/>
                <a:buNone/>
              </a:pPr>
              <a:r>
                <a:rPr lang="en-GB" altLang="en-US" sz="2000">
                  <a:latin typeface="Courier New" pitchFamily="49" charset="0"/>
                </a:rPr>
                <a:t>second</a:t>
              </a:r>
            </a:p>
          </p:txBody>
        </p:sp>
        <p:sp>
          <p:nvSpPr>
            <p:cNvPr id="31793" name="Rectangle 25"/>
            <p:cNvSpPr>
              <a:spLocks noChangeArrowheads="1"/>
            </p:cNvSpPr>
            <p:nvPr/>
          </p:nvSpPr>
          <p:spPr bwMode="auto">
            <a:xfrm>
              <a:off x="1896" y="3084"/>
              <a:ext cx="192" cy="19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31794" name="Rectangle 26"/>
            <p:cNvSpPr>
              <a:spLocks noChangeArrowheads="1"/>
            </p:cNvSpPr>
            <p:nvPr/>
          </p:nvSpPr>
          <p:spPr bwMode="auto">
            <a:xfrm>
              <a:off x="1896" y="3276"/>
              <a:ext cx="192" cy="19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31795" name="Text Box 27"/>
            <p:cNvSpPr txBox="1">
              <a:spLocks noChangeArrowheads="1"/>
            </p:cNvSpPr>
            <p:nvPr/>
          </p:nvSpPr>
          <p:spPr bwMode="auto">
            <a:xfrm>
              <a:off x="2520" y="3078"/>
              <a:ext cx="576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GB" altLang="en-US" sz="1800"/>
                <a:t>ant</a:t>
              </a:r>
            </a:p>
          </p:txBody>
        </p:sp>
        <p:sp>
          <p:nvSpPr>
            <p:cNvPr id="31796" name="Text Box 28"/>
            <p:cNvSpPr txBox="1">
              <a:spLocks noChangeArrowheads="1"/>
            </p:cNvSpPr>
            <p:nvPr/>
          </p:nvSpPr>
          <p:spPr bwMode="auto">
            <a:xfrm>
              <a:off x="3528" y="3078"/>
              <a:ext cx="576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GB" altLang="en-US" sz="1800"/>
                <a:t>bat</a:t>
              </a:r>
            </a:p>
          </p:txBody>
        </p:sp>
        <p:sp>
          <p:nvSpPr>
            <p:cNvPr id="31797" name="Text Box 29"/>
            <p:cNvSpPr txBox="1">
              <a:spLocks noChangeArrowheads="1"/>
            </p:cNvSpPr>
            <p:nvPr/>
          </p:nvSpPr>
          <p:spPr bwMode="auto">
            <a:xfrm>
              <a:off x="4536" y="3078"/>
              <a:ext cx="576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GB" altLang="en-US" sz="1800"/>
                <a:t>cat</a:t>
              </a:r>
            </a:p>
          </p:txBody>
        </p:sp>
        <p:sp>
          <p:nvSpPr>
            <p:cNvPr id="31798" name="Line 30"/>
            <p:cNvSpPr>
              <a:spLocks noChangeShapeType="1"/>
            </p:cNvSpPr>
            <p:nvPr/>
          </p:nvSpPr>
          <p:spPr bwMode="auto">
            <a:xfrm>
              <a:off x="3000" y="3132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1799" name="Line 31"/>
            <p:cNvSpPr>
              <a:spLocks noChangeShapeType="1"/>
            </p:cNvSpPr>
            <p:nvPr/>
          </p:nvSpPr>
          <p:spPr bwMode="auto">
            <a:xfrm>
              <a:off x="4008" y="3132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1800" name="Line 32"/>
            <p:cNvSpPr>
              <a:spLocks noChangeShapeType="1"/>
            </p:cNvSpPr>
            <p:nvPr/>
          </p:nvSpPr>
          <p:spPr bwMode="auto">
            <a:xfrm>
              <a:off x="5016" y="3132"/>
              <a:ext cx="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1801" name="Freeform 33"/>
            <p:cNvSpPr>
              <a:spLocks/>
            </p:cNvSpPr>
            <p:nvPr/>
          </p:nvSpPr>
          <p:spPr bwMode="auto">
            <a:xfrm>
              <a:off x="1992" y="3132"/>
              <a:ext cx="528" cy="48"/>
            </a:xfrm>
            <a:custGeom>
              <a:avLst/>
              <a:gdLst>
                <a:gd name="T0" fmla="*/ 0 w 528"/>
                <a:gd name="T1" fmla="*/ 48 h 48"/>
                <a:gd name="T2" fmla="*/ 96 w 528"/>
                <a:gd name="T3" fmla="*/ 0 h 48"/>
                <a:gd name="T4" fmla="*/ 528 w 528"/>
                <a:gd name="T5" fmla="*/ 0 h 48"/>
                <a:gd name="T6" fmla="*/ 0 60000 65536"/>
                <a:gd name="T7" fmla="*/ 0 60000 65536"/>
                <a:gd name="T8" fmla="*/ 0 60000 65536"/>
                <a:gd name="T9" fmla="*/ 0 w 528"/>
                <a:gd name="T10" fmla="*/ 0 h 48"/>
                <a:gd name="T11" fmla="*/ 528 w 528"/>
                <a:gd name="T12" fmla="*/ 48 h 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28" h="48">
                  <a:moveTo>
                    <a:pt x="0" y="48"/>
                  </a:moveTo>
                  <a:lnTo>
                    <a:pt x="96" y="0"/>
                  </a:lnTo>
                  <a:lnTo>
                    <a:pt x="528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1802" name="Line 34"/>
            <p:cNvSpPr>
              <a:spLocks noChangeShapeType="1"/>
            </p:cNvSpPr>
            <p:nvPr/>
          </p:nvSpPr>
          <p:spPr bwMode="auto">
            <a:xfrm flipH="1">
              <a:off x="4104" y="3228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1803" name="Line 35"/>
            <p:cNvSpPr>
              <a:spLocks noChangeShapeType="1"/>
            </p:cNvSpPr>
            <p:nvPr/>
          </p:nvSpPr>
          <p:spPr bwMode="auto">
            <a:xfrm flipH="1">
              <a:off x="3096" y="3228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1804" name="Line 36"/>
            <p:cNvSpPr>
              <a:spLocks noChangeShapeType="1"/>
            </p:cNvSpPr>
            <p:nvPr/>
          </p:nvSpPr>
          <p:spPr bwMode="auto">
            <a:xfrm>
              <a:off x="2616" y="3228"/>
              <a:ext cx="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1805" name="Freeform 37"/>
            <p:cNvSpPr>
              <a:spLocks/>
            </p:cNvSpPr>
            <p:nvPr/>
          </p:nvSpPr>
          <p:spPr bwMode="auto">
            <a:xfrm>
              <a:off x="1992" y="3228"/>
              <a:ext cx="3312" cy="144"/>
            </a:xfrm>
            <a:custGeom>
              <a:avLst/>
              <a:gdLst>
                <a:gd name="T0" fmla="*/ 0 w 3312"/>
                <a:gd name="T1" fmla="*/ 144 h 144"/>
                <a:gd name="T2" fmla="*/ 3312 w 3312"/>
                <a:gd name="T3" fmla="*/ 144 h 144"/>
                <a:gd name="T4" fmla="*/ 3312 w 3312"/>
                <a:gd name="T5" fmla="*/ 0 h 144"/>
                <a:gd name="T6" fmla="*/ 3120 w 3312"/>
                <a:gd name="T7" fmla="*/ 0 h 14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312"/>
                <a:gd name="T13" fmla="*/ 0 h 144"/>
                <a:gd name="T14" fmla="*/ 3312 w 3312"/>
                <a:gd name="T15" fmla="*/ 144 h 14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312" h="144">
                  <a:moveTo>
                    <a:pt x="0" y="144"/>
                  </a:moveTo>
                  <a:lnTo>
                    <a:pt x="3312" y="144"/>
                  </a:lnTo>
                  <a:lnTo>
                    <a:pt x="3312" y="0"/>
                  </a:lnTo>
                  <a:lnTo>
                    <a:pt x="3120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1806" name="Text Box 38"/>
            <p:cNvSpPr txBox="1">
              <a:spLocks noChangeArrowheads="1"/>
            </p:cNvSpPr>
            <p:nvPr/>
          </p:nvSpPr>
          <p:spPr bwMode="auto">
            <a:xfrm>
              <a:off x="1320" y="3078"/>
              <a:ext cx="52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>
                <a:buClrTx/>
                <a:buFontTx/>
                <a:buNone/>
              </a:pPr>
              <a:r>
                <a:rPr lang="en-GB" altLang="en-US" sz="2000">
                  <a:latin typeface="Courier New" pitchFamily="49" charset="0"/>
                </a:rPr>
                <a:t>first</a:t>
              </a:r>
            </a:p>
          </p:txBody>
        </p:sp>
        <p:sp>
          <p:nvSpPr>
            <p:cNvPr id="31807" name="Text Box 39"/>
            <p:cNvSpPr txBox="1">
              <a:spLocks noChangeArrowheads="1"/>
            </p:cNvSpPr>
            <p:nvPr/>
          </p:nvSpPr>
          <p:spPr bwMode="auto">
            <a:xfrm>
              <a:off x="1320" y="3270"/>
              <a:ext cx="52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>
                <a:buClrTx/>
                <a:buFontTx/>
                <a:buNone/>
              </a:pPr>
              <a:r>
                <a:rPr lang="en-GB" altLang="en-US" sz="2000">
                  <a:latin typeface="Courier New" pitchFamily="49" charset="0"/>
                </a:rPr>
                <a:t>last</a:t>
              </a:r>
            </a:p>
          </p:txBody>
        </p:sp>
        <p:sp>
          <p:nvSpPr>
            <p:cNvPr id="31808" name="Freeform 40"/>
            <p:cNvSpPr>
              <a:spLocks/>
            </p:cNvSpPr>
            <p:nvPr/>
          </p:nvSpPr>
          <p:spPr bwMode="auto">
            <a:xfrm>
              <a:off x="2000" y="3270"/>
              <a:ext cx="1528" cy="384"/>
            </a:xfrm>
            <a:custGeom>
              <a:avLst/>
              <a:gdLst>
                <a:gd name="T0" fmla="*/ 0 w 1528"/>
                <a:gd name="T1" fmla="*/ 384 h 384"/>
                <a:gd name="T2" fmla="*/ 1144 w 1528"/>
                <a:gd name="T3" fmla="*/ 384 h 384"/>
                <a:gd name="T4" fmla="*/ 1528 w 1528"/>
                <a:gd name="T5" fmla="*/ 0 h 384"/>
                <a:gd name="T6" fmla="*/ 0 60000 65536"/>
                <a:gd name="T7" fmla="*/ 0 60000 65536"/>
                <a:gd name="T8" fmla="*/ 0 60000 65536"/>
                <a:gd name="T9" fmla="*/ 0 w 1528"/>
                <a:gd name="T10" fmla="*/ 0 h 384"/>
                <a:gd name="T11" fmla="*/ 1528 w 1528"/>
                <a:gd name="T12" fmla="*/ 384 h 38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28" h="384">
                  <a:moveTo>
                    <a:pt x="0" y="384"/>
                  </a:moveTo>
                  <a:lnTo>
                    <a:pt x="1144" y="384"/>
                  </a:lnTo>
                  <a:lnTo>
                    <a:pt x="1528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4" name="Group 82"/>
          <p:cNvGrpSpPr>
            <a:grpSpLocks/>
          </p:cNvGrpSpPr>
          <p:nvPr/>
        </p:nvGrpSpPr>
        <p:grpSpPr bwMode="auto">
          <a:xfrm>
            <a:off x="723900" y="4656138"/>
            <a:ext cx="6629400" cy="1524000"/>
            <a:chOff x="1224" y="2976"/>
            <a:chExt cx="4176" cy="960"/>
          </a:xfrm>
        </p:grpSpPr>
        <p:sp>
          <p:nvSpPr>
            <p:cNvPr id="31771" name="Rectangle 42"/>
            <p:cNvSpPr>
              <a:spLocks noChangeArrowheads="1"/>
            </p:cNvSpPr>
            <p:nvPr/>
          </p:nvSpPr>
          <p:spPr bwMode="auto">
            <a:xfrm>
              <a:off x="1224" y="2976"/>
              <a:ext cx="4176" cy="96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31772" name="Rectangle 43"/>
            <p:cNvSpPr>
              <a:spLocks noChangeArrowheads="1"/>
            </p:cNvSpPr>
            <p:nvPr/>
          </p:nvSpPr>
          <p:spPr bwMode="auto">
            <a:xfrm>
              <a:off x="1896" y="3648"/>
              <a:ext cx="192" cy="19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31773" name="Text Box 44"/>
            <p:cNvSpPr txBox="1">
              <a:spLocks noChangeArrowheads="1"/>
            </p:cNvSpPr>
            <p:nvPr/>
          </p:nvSpPr>
          <p:spPr bwMode="auto">
            <a:xfrm>
              <a:off x="1272" y="3648"/>
              <a:ext cx="57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>
                <a:buClrTx/>
                <a:buFontTx/>
                <a:buNone/>
              </a:pPr>
              <a:r>
                <a:rPr lang="en-GB" altLang="en-US" sz="2000">
                  <a:latin typeface="Courier New" pitchFamily="49" charset="0"/>
                </a:rPr>
                <a:t>second</a:t>
              </a:r>
            </a:p>
          </p:txBody>
        </p:sp>
        <p:sp>
          <p:nvSpPr>
            <p:cNvPr id="31774" name="Rectangle 45"/>
            <p:cNvSpPr>
              <a:spLocks noChangeArrowheads="1"/>
            </p:cNvSpPr>
            <p:nvPr/>
          </p:nvSpPr>
          <p:spPr bwMode="auto">
            <a:xfrm>
              <a:off x="1896" y="3174"/>
              <a:ext cx="192" cy="19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31775" name="Rectangle 46"/>
            <p:cNvSpPr>
              <a:spLocks noChangeArrowheads="1"/>
            </p:cNvSpPr>
            <p:nvPr/>
          </p:nvSpPr>
          <p:spPr bwMode="auto">
            <a:xfrm>
              <a:off x="1896" y="3366"/>
              <a:ext cx="192" cy="19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31776" name="Text Box 47"/>
            <p:cNvSpPr txBox="1">
              <a:spLocks noChangeArrowheads="1"/>
            </p:cNvSpPr>
            <p:nvPr/>
          </p:nvSpPr>
          <p:spPr bwMode="auto">
            <a:xfrm>
              <a:off x="2520" y="3168"/>
              <a:ext cx="576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GB" altLang="en-US" sz="1800"/>
                <a:t>ant</a:t>
              </a:r>
            </a:p>
          </p:txBody>
        </p:sp>
        <p:sp>
          <p:nvSpPr>
            <p:cNvPr id="31777" name="Text Box 48"/>
            <p:cNvSpPr txBox="1">
              <a:spLocks noChangeArrowheads="1"/>
            </p:cNvSpPr>
            <p:nvPr/>
          </p:nvSpPr>
          <p:spPr bwMode="auto">
            <a:xfrm>
              <a:off x="3528" y="3168"/>
              <a:ext cx="576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GB" altLang="en-US" sz="1800"/>
                <a:t>bat</a:t>
              </a:r>
            </a:p>
          </p:txBody>
        </p:sp>
        <p:sp>
          <p:nvSpPr>
            <p:cNvPr id="31778" name="Text Box 49"/>
            <p:cNvSpPr txBox="1">
              <a:spLocks noChangeArrowheads="1"/>
            </p:cNvSpPr>
            <p:nvPr/>
          </p:nvSpPr>
          <p:spPr bwMode="auto">
            <a:xfrm>
              <a:off x="4536" y="3168"/>
              <a:ext cx="576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GB" altLang="en-US" sz="1800"/>
                <a:t>cat</a:t>
              </a:r>
            </a:p>
          </p:txBody>
        </p:sp>
        <p:sp>
          <p:nvSpPr>
            <p:cNvPr id="31779" name="Line 50"/>
            <p:cNvSpPr>
              <a:spLocks noChangeShapeType="1"/>
            </p:cNvSpPr>
            <p:nvPr/>
          </p:nvSpPr>
          <p:spPr bwMode="auto">
            <a:xfrm>
              <a:off x="3000" y="3222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1780" name="Line 51"/>
            <p:cNvSpPr>
              <a:spLocks noChangeShapeType="1"/>
            </p:cNvSpPr>
            <p:nvPr/>
          </p:nvSpPr>
          <p:spPr bwMode="auto">
            <a:xfrm>
              <a:off x="4008" y="3222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1781" name="Line 52"/>
            <p:cNvSpPr>
              <a:spLocks noChangeShapeType="1"/>
            </p:cNvSpPr>
            <p:nvPr/>
          </p:nvSpPr>
          <p:spPr bwMode="auto">
            <a:xfrm>
              <a:off x="5016" y="3222"/>
              <a:ext cx="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1782" name="Line 53"/>
            <p:cNvSpPr>
              <a:spLocks noChangeShapeType="1"/>
            </p:cNvSpPr>
            <p:nvPr/>
          </p:nvSpPr>
          <p:spPr bwMode="auto">
            <a:xfrm flipH="1">
              <a:off x="4104" y="3318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1783" name="Line 54"/>
            <p:cNvSpPr>
              <a:spLocks noChangeShapeType="1"/>
            </p:cNvSpPr>
            <p:nvPr/>
          </p:nvSpPr>
          <p:spPr bwMode="auto">
            <a:xfrm>
              <a:off x="2616" y="3318"/>
              <a:ext cx="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1784" name="Freeform 55"/>
            <p:cNvSpPr>
              <a:spLocks/>
            </p:cNvSpPr>
            <p:nvPr/>
          </p:nvSpPr>
          <p:spPr bwMode="auto">
            <a:xfrm>
              <a:off x="1992" y="3318"/>
              <a:ext cx="3312" cy="144"/>
            </a:xfrm>
            <a:custGeom>
              <a:avLst/>
              <a:gdLst>
                <a:gd name="T0" fmla="*/ 0 w 3312"/>
                <a:gd name="T1" fmla="*/ 144 h 144"/>
                <a:gd name="T2" fmla="*/ 3312 w 3312"/>
                <a:gd name="T3" fmla="*/ 144 h 144"/>
                <a:gd name="T4" fmla="*/ 3312 w 3312"/>
                <a:gd name="T5" fmla="*/ 0 h 144"/>
                <a:gd name="T6" fmla="*/ 3120 w 3312"/>
                <a:gd name="T7" fmla="*/ 0 h 14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312"/>
                <a:gd name="T13" fmla="*/ 0 h 144"/>
                <a:gd name="T14" fmla="*/ 3312 w 3312"/>
                <a:gd name="T15" fmla="*/ 144 h 14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312" h="144">
                  <a:moveTo>
                    <a:pt x="0" y="144"/>
                  </a:moveTo>
                  <a:lnTo>
                    <a:pt x="3312" y="144"/>
                  </a:lnTo>
                  <a:lnTo>
                    <a:pt x="3312" y="0"/>
                  </a:lnTo>
                  <a:lnTo>
                    <a:pt x="3120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1785" name="Text Box 56"/>
            <p:cNvSpPr txBox="1">
              <a:spLocks noChangeArrowheads="1"/>
            </p:cNvSpPr>
            <p:nvPr/>
          </p:nvSpPr>
          <p:spPr bwMode="auto">
            <a:xfrm>
              <a:off x="1320" y="3168"/>
              <a:ext cx="52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>
                <a:buClrTx/>
                <a:buFontTx/>
                <a:buNone/>
              </a:pPr>
              <a:r>
                <a:rPr lang="en-GB" altLang="en-US" sz="2000">
                  <a:latin typeface="Courier New" pitchFamily="49" charset="0"/>
                </a:rPr>
                <a:t>first</a:t>
              </a:r>
            </a:p>
          </p:txBody>
        </p:sp>
        <p:sp>
          <p:nvSpPr>
            <p:cNvPr id="31786" name="Text Box 57"/>
            <p:cNvSpPr txBox="1">
              <a:spLocks noChangeArrowheads="1"/>
            </p:cNvSpPr>
            <p:nvPr/>
          </p:nvSpPr>
          <p:spPr bwMode="auto">
            <a:xfrm>
              <a:off x="1320" y="3360"/>
              <a:ext cx="52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>
                <a:buClrTx/>
                <a:buFontTx/>
                <a:buNone/>
              </a:pPr>
              <a:r>
                <a:rPr lang="en-GB" altLang="en-US" sz="2000">
                  <a:latin typeface="Courier New" pitchFamily="49" charset="0"/>
                </a:rPr>
                <a:t>last</a:t>
              </a:r>
            </a:p>
          </p:txBody>
        </p:sp>
        <p:sp>
          <p:nvSpPr>
            <p:cNvPr id="31787" name="Freeform 58"/>
            <p:cNvSpPr>
              <a:spLocks/>
            </p:cNvSpPr>
            <p:nvPr/>
          </p:nvSpPr>
          <p:spPr bwMode="auto">
            <a:xfrm>
              <a:off x="2000" y="3360"/>
              <a:ext cx="1528" cy="384"/>
            </a:xfrm>
            <a:custGeom>
              <a:avLst/>
              <a:gdLst>
                <a:gd name="T0" fmla="*/ 0 w 1528"/>
                <a:gd name="T1" fmla="*/ 384 h 384"/>
                <a:gd name="T2" fmla="*/ 1144 w 1528"/>
                <a:gd name="T3" fmla="*/ 384 h 384"/>
                <a:gd name="T4" fmla="*/ 1528 w 1528"/>
                <a:gd name="T5" fmla="*/ 0 h 384"/>
                <a:gd name="T6" fmla="*/ 0 60000 65536"/>
                <a:gd name="T7" fmla="*/ 0 60000 65536"/>
                <a:gd name="T8" fmla="*/ 0 60000 65536"/>
                <a:gd name="T9" fmla="*/ 0 w 1528"/>
                <a:gd name="T10" fmla="*/ 0 h 384"/>
                <a:gd name="T11" fmla="*/ 1528 w 1528"/>
                <a:gd name="T12" fmla="*/ 384 h 38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28" h="384">
                  <a:moveTo>
                    <a:pt x="0" y="384"/>
                  </a:moveTo>
                  <a:lnTo>
                    <a:pt x="1144" y="384"/>
                  </a:lnTo>
                  <a:lnTo>
                    <a:pt x="1528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1788" name="Line 59"/>
            <p:cNvSpPr>
              <a:spLocks noChangeShapeType="1"/>
            </p:cNvSpPr>
            <p:nvPr/>
          </p:nvSpPr>
          <p:spPr bwMode="auto">
            <a:xfrm>
              <a:off x="3624" y="3312"/>
              <a:ext cx="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1789" name="Freeform 60"/>
            <p:cNvSpPr>
              <a:spLocks/>
            </p:cNvSpPr>
            <p:nvPr/>
          </p:nvSpPr>
          <p:spPr bwMode="auto">
            <a:xfrm>
              <a:off x="1992" y="3216"/>
              <a:ext cx="528" cy="48"/>
            </a:xfrm>
            <a:custGeom>
              <a:avLst/>
              <a:gdLst>
                <a:gd name="T0" fmla="*/ 0 w 528"/>
                <a:gd name="T1" fmla="*/ 48 h 48"/>
                <a:gd name="T2" fmla="*/ 96 w 528"/>
                <a:gd name="T3" fmla="*/ 0 h 48"/>
                <a:gd name="T4" fmla="*/ 528 w 528"/>
                <a:gd name="T5" fmla="*/ 0 h 48"/>
                <a:gd name="T6" fmla="*/ 0 60000 65536"/>
                <a:gd name="T7" fmla="*/ 0 60000 65536"/>
                <a:gd name="T8" fmla="*/ 0 60000 65536"/>
                <a:gd name="T9" fmla="*/ 0 w 528"/>
                <a:gd name="T10" fmla="*/ 0 h 48"/>
                <a:gd name="T11" fmla="*/ 528 w 528"/>
                <a:gd name="T12" fmla="*/ 48 h 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28" h="48">
                  <a:moveTo>
                    <a:pt x="0" y="48"/>
                  </a:moveTo>
                  <a:lnTo>
                    <a:pt x="96" y="0"/>
                  </a:lnTo>
                  <a:lnTo>
                    <a:pt x="528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5" name="Group 81"/>
          <p:cNvGrpSpPr>
            <a:grpSpLocks/>
          </p:cNvGrpSpPr>
          <p:nvPr/>
        </p:nvGrpSpPr>
        <p:grpSpPr bwMode="auto">
          <a:xfrm>
            <a:off x="723900" y="4656138"/>
            <a:ext cx="6629400" cy="1524000"/>
            <a:chOff x="1224" y="3060"/>
            <a:chExt cx="4176" cy="960"/>
          </a:xfrm>
        </p:grpSpPr>
        <p:sp>
          <p:nvSpPr>
            <p:cNvPr id="31752" name="Rectangle 62"/>
            <p:cNvSpPr>
              <a:spLocks noChangeArrowheads="1"/>
            </p:cNvSpPr>
            <p:nvPr/>
          </p:nvSpPr>
          <p:spPr bwMode="auto">
            <a:xfrm>
              <a:off x="1224" y="3060"/>
              <a:ext cx="4176" cy="96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31753" name="Rectangle 63"/>
            <p:cNvSpPr>
              <a:spLocks noChangeArrowheads="1"/>
            </p:cNvSpPr>
            <p:nvPr/>
          </p:nvSpPr>
          <p:spPr bwMode="auto">
            <a:xfrm>
              <a:off x="1896" y="3732"/>
              <a:ext cx="192" cy="19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31754" name="Text Box 64"/>
            <p:cNvSpPr txBox="1">
              <a:spLocks noChangeArrowheads="1"/>
            </p:cNvSpPr>
            <p:nvPr/>
          </p:nvSpPr>
          <p:spPr bwMode="auto">
            <a:xfrm>
              <a:off x="1272" y="3732"/>
              <a:ext cx="57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>
                <a:buClrTx/>
                <a:buFontTx/>
                <a:buNone/>
              </a:pPr>
              <a:r>
                <a:rPr lang="en-GB" altLang="en-US" sz="2000">
                  <a:latin typeface="Courier New" pitchFamily="49" charset="0"/>
                </a:rPr>
                <a:t>second</a:t>
              </a:r>
            </a:p>
          </p:txBody>
        </p:sp>
        <p:sp>
          <p:nvSpPr>
            <p:cNvPr id="31755" name="Rectangle 65"/>
            <p:cNvSpPr>
              <a:spLocks noChangeArrowheads="1"/>
            </p:cNvSpPr>
            <p:nvPr/>
          </p:nvSpPr>
          <p:spPr bwMode="auto">
            <a:xfrm>
              <a:off x="1896" y="3258"/>
              <a:ext cx="192" cy="19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31756" name="Rectangle 66"/>
            <p:cNvSpPr>
              <a:spLocks noChangeArrowheads="1"/>
            </p:cNvSpPr>
            <p:nvPr/>
          </p:nvSpPr>
          <p:spPr bwMode="auto">
            <a:xfrm>
              <a:off x="1896" y="3450"/>
              <a:ext cx="192" cy="19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31757" name="Text Box 67"/>
            <p:cNvSpPr txBox="1">
              <a:spLocks noChangeArrowheads="1"/>
            </p:cNvSpPr>
            <p:nvPr/>
          </p:nvSpPr>
          <p:spPr bwMode="auto">
            <a:xfrm>
              <a:off x="2520" y="3252"/>
              <a:ext cx="576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GB" altLang="en-US" sz="1800"/>
                <a:t>ant</a:t>
              </a:r>
            </a:p>
          </p:txBody>
        </p:sp>
        <p:sp>
          <p:nvSpPr>
            <p:cNvPr id="31758" name="Text Box 68"/>
            <p:cNvSpPr txBox="1">
              <a:spLocks noChangeArrowheads="1"/>
            </p:cNvSpPr>
            <p:nvPr/>
          </p:nvSpPr>
          <p:spPr bwMode="auto">
            <a:xfrm>
              <a:off x="3528" y="3252"/>
              <a:ext cx="576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GB" altLang="en-US" sz="1800"/>
                <a:t>bat</a:t>
              </a:r>
            </a:p>
          </p:txBody>
        </p:sp>
        <p:sp>
          <p:nvSpPr>
            <p:cNvPr id="31759" name="Text Box 69"/>
            <p:cNvSpPr txBox="1">
              <a:spLocks noChangeArrowheads="1"/>
            </p:cNvSpPr>
            <p:nvPr/>
          </p:nvSpPr>
          <p:spPr bwMode="auto">
            <a:xfrm>
              <a:off x="4536" y="3252"/>
              <a:ext cx="576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GB" altLang="en-US" sz="1800"/>
                <a:t>cat</a:t>
              </a:r>
            </a:p>
          </p:txBody>
        </p:sp>
        <p:sp>
          <p:nvSpPr>
            <p:cNvPr id="31760" name="Line 70"/>
            <p:cNvSpPr>
              <a:spLocks noChangeShapeType="1"/>
            </p:cNvSpPr>
            <p:nvPr/>
          </p:nvSpPr>
          <p:spPr bwMode="auto">
            <a:xfrm>
              <a:off x="3000" y="3306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1761" name="Line 71"/>
            <p:cNvSpPr>
              <a:spLocks noChangeShapeType="1"/>
            </p:cNvSpPr>
            <p:nvPr/>
          </p:nvSpPr>
          <p:spPr bwMode="auto">
            <a:xfrm>
              <a:off x="4008" y="3306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1762" name="Line 72"/>
            <p:cNvSpPr>
              <a:spLocks noChangeShapeType="1"/>
            </p:cNvSpPr>
            <p:nvPr/>
          </p:nvSpPr>
          <p:spPr bwMode="auto">
            <a:xfrm>
              <a:off x="5016" y="3306"/>
              <a:ext cx="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1763" name="Line 73"/>
            <p:cNvSpPr>
              <a:spLocks noChangeShapeType="1"/>
            </p:cNvSpPr>
            <p:nvPr/>
          </p:nvSpPr>
          <p:spPr bwMode="auto">
            <a:xfrm flipH="1">
              <a:off x="4104" y="3402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1764" name="Line 74"/>
            <p:cNvSpPr>
              <a:spLocks noChangeShapeType="1"/>
            </p:cNvSpPr>
            <p:nvPr/>
          </p:nvSpPr>
          <p:spPr bwMode="auto">
            <a:xfrm>
              <a:off x="2616" y="3402"/>
              <a:ext cx="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1765" name="Freeform 75"/>
            <p:cNvSpPr>
              <a:spLocks/>
            </p:cNvSpPr>
            <p:nvPr/>
          </p:nvSpPr>
          <p:spPr bwMode="auto">
            <a:xfrm>
              <a:off x="1992" y="3402"/>
              <a:ext cx="3312" cy="144"/>
            </a:xfrm>
            <a:custGeom>
              <a:avLst/>
              <a:gdLst>
                <a:gd name="T0" fmla="*/ 0 w 3312"/>
                <a:gd name="T1" fmla="*/ 144 h 144"/>
                <a:gd name="T2" fmla="*/ 3312 w 3312"/>
                <a:gd name="T3" fmla="*/ 144 h 144"/>
                <a:gd name="T4" fmla="*/ 3312 w 3312"/>
                <a:gd name="T5" fmla="*/ 0 h 144"/>
                <a:gd name="T6" fmla="*/ 3120 w 3312"/>
                <a:gd name="T7" fmla="*/ 0 h 14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312"/>
                <a:gd name="T13" fmla="*/ 0 h 144"/>
                <a:gd name="T14" fmla="*/ 3312 w 3312"/>
                <a:gd name="T15" fmla="*/ 144 h 14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312" h="144">
                  <a:moveTo>
                    <a:pt x="0" y="144"/>
                  </a:moveTo>
                  <a:lnTo>
                    <a:pt x="3312" y="144"/>
                  </a:lnTo>
                  <a:lnTo>
                    <a:pt x="3312" y="0"/>
                  </a:lnTo>
                  <a:lnTo>
                    <a:pt x="3120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1766" name="Text Box 76"/>
            <p:cNvSpPr txBox="1">
              <a:spLocks noChangeArrowheads="1"/>
            </p:cNvSpPr>
            <p:nvPr/>
          </p:nvSpPr>
          <p:spPr bwMode="auto">
            <a:xfrm>
              <a:off x="1320" y="3252"/>
              <a:ext cx="52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>
                <a:buClrTx/>
                <a:buFontTx/>
                <a:buNone/>
              </a:pPr>
              <a:r>
                <a:rPr lang="en-GB" altLang="en-US" sz="2000">
                  <a:latin typeface="Courier New" pitchFamily="49" charset="0"/>
                </a:rPr>
                <a:t>first</a:t>
              </a:r>
            </a:p>
          </p:txBody>
        </p:sp>
        <p:sp>
          <p:nvSpPr>
            <p:cNvPr id="31767" name="Text Box 77"/>
            <p:cNvSpPr txBox="1">
              <a:spLocks noChangeArrowheads="1"/>
            </p:cNvSpPr>
            <p:nvPr/>
          </p:nvSpPr>
          <p:spPr bwMode="auto">
            <a:xfrm>
              <a:off x="1320" y="3444"/>
              <a:ext cx="52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>
                <a:buClrTx/>
                <a:buFontTx/>
                <a:buNone/>
              </a:pPr>
              <a:r>
                <a:rPr lang="en-GB" altLang="en-US" sz="2000">
                  <a:latin typeface="Courier New" pitchFamily="49" charset="0"/>
                </a:rPr>
                <a:t>last</a:t>
              </a:r>
            </a:p>
          </p:txBody>
        </p:sp>
        <p:sp>
          <p:nvSpPr>
            <p:cNvPr id="31768" name="Freeform 78"/>
            <p:cNvSpPr>
              <a:spLocks/>
            </p:cNvSpPr>
            <p:nvPr/>
          </p:nvSpPr>
          <p:spPr bwMode="auto">
            <a:xfrm>
              <a:off x="2000" y="3444"/>
              <a:ext cx="1528" cy="384"/>
            </a:xfrm>
            <a:custGeom>
              <a:avLst/>
              <a:gdLst>
                <a:gd name="T0" fmla="*/ 0 w 1528"/>
                <a:gd name="T1" fmla="*/ 384 h 384"/>
                <a:gd name="T2" fmla="*/ 1144 w 1528"/>
                <a:gd name="T3" fmla="*/ 384 h 384"/>
                <a:gd name="T4" fmla="*/ 1528 w 1528"/>
                <a:gd name="T5" fmla="*/ 0 h 384"/>
                <a:gd name="T6" fmla="*/ 0 60000 65536"/>
                <a:gd name="T7" fmla="*/ 0 60000 65536"/>
                <a:gd name="T8" fmla="*/ 0 60000 65536"/>
                <a:gd name="T9" fmla="*/ 0 w 1528"/>
                <a:gd name="T10" fmla="*/ 0 h 384"/>
                <a:gd name="T11" fmla="*/ 1528 w 1528"/>
                <a:gd name="T12" fmla="*/ 384 h 38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28" h="384">
                  <a:moveTo>
                    <a:pt x="0" y="384"/>
                  </a:moveTo>
                  <a:lnTo>
                    <a:pt x="1144" y="384"/>
                  </a:lnTo>
                  <a:lnTo>
                    <a:pt x="1528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1769" name="Line 79"/>
            <p:cNvSpPr>
              <a:spLocks noChangeShapeType="1"/>
            </p:cNvSpPr>
            <p:nvPr/>
          </p:nvSpPr>
          <p:spPr bwMode="auto">
            <a:xfrm>
              <a:off x="3624" y="3396"/>
              <a:ext cx="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1770" name="Freeform 80"/>
            <p:cNvSpPr>
              <a:spLocks/>
            </p:cNvSpPr>
            <p:nvPr/>
          </p:nvSpPr>
          <p:spPr bwMode="auto">
            <a:xfrm>
              <a:off x="1992" y="3156"/>
              <a:ext cx="1536" cy="192"/>
            </a:xfrm>
            <a:custGeom>
              <a:avLst/>
              <a:gdLst>
                <a:gd name="T0" fmla="*/ 0 w 1536"/>
                <a:gd name="T1" fmla="*/ 192 h 192"/>
                <a:gd name="T2" fmla="*/ 528 w 1536"/>
                <a:gd name="T3" fmla="*/ 0 h 192"/>
                <a:gd name="T4" fmla="*/ 1104 w 1536"/>
                <a:gd name="T5" fmla="*/ 0 h 192"/>
                <a:gd name="T6" fmla="*/ 1536 w 1536"/>
                <a:gd name="T7" fmla="*/ 96 h 19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36"/>
                <a:gd name="T13" fmla="*/ 0 h 192"/>
                <a:gd name="T14" fmla="*/ 1536 w 1536"/>
                <a:gd name="T15" fmla="*/ 192 h 19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36" h="192">
                  <a:moveTo>
                    <a:pt x="0" y="192"/>
                  </a:moveTo>
                  <a:lnTo>
                    <a:pt x="528" y="0"/>
                  </a:lnTo>
                  <a:lnTo>
                    <a:pt x="1104" y="0"/>
                  </a:lnTo>
                  <a:lnTo>
                    <a:pt x="1536" y="96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400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 smtClean="0"/>
              <a:t>Linked-lists </a:t>
            </a:r>
            <a:r>
              <a:rPr lang="en-US" altLang="en-US" sz="3200" i="1" dirty="0" smtClean="0"/>
              <a:t>(2)</a:t>
            </a:r>
            <a:endParaRPr lang="en-GB" altLang="en-US" sz="3200" i="1" dirty="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379413" y="1295400"/>
            <a:ext cx="7620000" cy="4800600"/>
          </a:xfrm>
          <a:noFill/>
        </p:spPr>
        <p:txBody>
          <a:bodyPr/>
          <a:lstStyle/>
          <a:p>
            <a:pPr eaLnBrk="1" hangingPunct="1"/>
            <a:r>
              <a:rPr lang="en-US" altLang="en-US" dirty="0" smtClean="0">
                <a:cs typeface="Times New Roman" pitchFamily="18" charset="0"/>
              </a:rPr>
              <a:t>The </a:t>
            </a:r>
            <a:r>
              <a:rPr lang="en-US" altLang="en-US" b="1" dirty="0" smtClean="0">
                <a:cs typeface="Times New Roman" pitchFamily="18" charset="0"/>
              </a:rPr>
              <a:t>length</a:t>
            </a:r>
            <a:r>
              <a:rPr lang="en-US" altLang="en-US" dirty="0" smtClean="0">
                <a:cs typeface="Times New Roman" pitchFamily="18" charset="0"/>
              </a:rPr>
              <a:t> of a linked-list is its number of nodes.</a:t>
            </a:r>
          </a:p>
          <a:p>
            <a:pPr eaLnBrk="1" hangingPunct="1"/>
            <a:r>
              <a:rPr lang="en-US" altLang="en-US" dirty="0" smtClean="0">
                <a:cs typeface="Times New Roman" pitchFamily="18" charset="0"/>
              </a:rPr>
              <a:t>An </a:t>
            </a:r>
            <a:r>
              <a:rPr lang="en-US" altLang="en-US" b="1" dirty="0" smtClean="0">
                <a:cs typeface="Times New Roman" pitchFamily="18" charset="0"/>
              </a:rPr>
              <a:t>empty</a:t>
            </a:r>
            <a:r>
              <a:rPr lang="en-US" altLang="en-US" dirty="0" smtClean="0">
                <a:cs typeface="Times New Roman" pitchFamily="18" charset="0"/>
              </a:rPr>
              <a:t> linked-list has no nodes.</a:t>
            </a:r>
          </a:p>
          <a:p>
            <a:pPr eaLnBrk="1" hangingPunct="1"/>
            <a:r>
              <a:rPr lang="en-US" altLang="en-US" dirty="0" smtClean="0">
                <a:cs typeface="Times New Roman" pitchFamily="18" charset="0"/>
              </a:rPr>
              <a:t>We can manipulate a linked-list’s elements.</a:t>
            </a:r>
          </a:p>
          <a:p>
            <a:pPr eaLnBrk="1" hangingPunct="1"/>
            <a:r>
              <a:rPr lang="en-US" altLang="en-US" dirty="0" smtClean="0">
                <a:cs typeface="Times New Roman" pitchFamily="18" charset="0"/>
              </a:rPr>
              <a:t>We can also manipulate a linked-list’s links, and thus change its very structure! </a:t>
            </a:r>
            <a:br>
              <a:rPr lang="en-US" altLang="en-US" dirty="0" smtClean="0">
                <a:cs typeface="Times New Roman" pitchFamily="18" charset="0"/>
              </a:rPr>
            </a:br>
            <a:r>
              <a:rPr lang="en-US" altLang="en-US" dirty="0" smtClean="0">
                <a:cs typeface="Times New Roman" pitchFamily="18" charset="0"/>
              </a:rPr>
              <a:t>E.g.:</a:t>
            </a:r>
          </a:p>
        </p:txBody>
      </p:sp>
      <p:grpSp>
        <p:nvGrpSpPr>
          <p:cNvPr id="2" name="Group 25"/>
          <p:cNvGrpSpPr>
            <a:grpSpLocks/>
          </p:cNvGrpSpPr>
          <p:nvPr/>
        </p:nvGrpSpPr>
        <p:grpSpPr bwMode="auto">
          <a:xfrm>
            <a:off x="950913" y="4343400"/>
            <a:ext cx="6172200" cy="304800"/>
            <a:chOff x="1247" y="3189"/>
            <a:chExt cx="3888" cy="192"/>
          </a:xfrm>
        </p:grpSpPr>
        <p:sp>
          <p:nvSpPr>
            <p:cNvPr id="5136" name="Rectangle 5"/>
            <p:cNvSpPr>
              <a:spLocks noChangeArrowheads="1"/>
            </p:cNvSpPr>
            <p:nvPr/>
          </p:nvSpPr>
          <p:spPr bwMode="auto">
            <a:xfrm>
              <a:off x="1919" y="3189"/>
              <a:ext cx="192" cy="19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5137" name="Line 6"/>
            <p:cNvSpPr>
              <a:spLocks noChangeShapeType="1"/>
            </p:cNvSpPr>
            <p:nvPr/>
          </p:nvSpPr>
          <p:spPr bwMode="auto">
            <a:xfrm>
              <a:off x="2015" y="3285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138" name="Text Box 7"/>
            <p:cNvSpPr txBox="1">
              <a:spLocks noChangeArrowheads="1"/>
            </p:cNvSpPr>
            <p:nvPr/>
          </p:nvSpPr>
          <p:spPr bwMode="auto">
            <a:xfrm>
              <a:off x="2543" y="3189"/>
              <a:ext cx="576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GB" altLang="en-US" sz="1800"/>
                <a:t>ant</a:t>
              </a:r>
            </a:p>
          </p:txBody>
        </p:sp>
        <p:sp>
          <p:nvSpPr>
            <p:cNvPr id="5139" name="Text Box 8"/>
            <p:cNvSpPr txBox="1">
              <a:spLocks noChangeArrowheads="1"/>
            </p:cNvSpPr>
            <p:nvPr/>
          </p:nvSpPr>
          <p:spPr bwMode="auto">
            <a:xfrm>
              <a:off x="3551" y="3189"/>
              <a:ext cx="576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GB" altLang="en-US" sz="1800"/>
                <a:t>bat</a:t>
              </a:r>
            </a:p>
          </p:txBody>
        </p:sp>
        <p:sp>
          <p:nvSpPr>
            <p:cNvPr id="5140" name="Text Box 9"/>
            <p:cNvSpPr txBox="1">
              <a:spLocks noChangeArrowheads="1"/>
            </p:cNvSpPr>
            <p:nvPr/>
          </p:nvSpPr>
          <p:spPr bwMode="auto">
            <a:xfrm>
              <a:off x="4559" y="3189"/>
              <a:ext cx="576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GB" altLang="en-US" sz="1800"/>
                <a:t>cat</a:t>
              </a:r>
            </a:p>
          </p:txBody>
        </p:sp>
        <p:sp>
          <p:nvSpPr>
            <p:cNvPr id="5141" name="Line 10"/>
            <p:cNvSpPr>
              <a:spLocks noChangeShapeType="1"/>
            </p:cNvSpPr>
            <p:nvPr/>
          </p:nvSpPr>
          <p:spPr bwMode="auto">
            <a:xfrm>
              <a:off x="3023" y="3285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142" name="Line 11"/>
            <p:cNvSpPr>
              <a:spLocks noChangeShapeType="1"/>
            </p:cNvSpPr>
            <p:nvPr/>
          </p:nvSpPr>
          <p:spPr bwMode="auto">
            <a:xfrm>
              <a:off x="4031" y="3285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143" name="Line 12"/>
            <p:cNvSpPr>
              <a:spLocks noChangeShapeType="1"/>
            </p:cNvSpPr>
            <p:nvPr/>
          </p:nvSpPr>
          <p:spPr bwMode="auto">
            <a:xfrm>
              <a:off x="5039" y="3285"/>
              <a:ext cx="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144" name="Text Box 13"/>
            <p:cNvSpPr txBox="1">
              <a:spLocks noChangeArrowheads="1"/>
            </p:cNvSpPr>
            <p:nvPr/>
          </p:nvSpPr>
          <p:spPr bwMode="auto">
            <a:xfrm>
              <a:off x="1247" y="3189"/>
              <a:ext cx="48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lnSpc>
                  <a:spcPts val="18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800"/>
                <a:t>Before:</a:t>
              </a:r>
            </a:p>
          </p:txBody>
        </p:sp>
      </p:grpSp>
      <p:grpSp>
        <p:nvGrpSpPr>
          <p:cNvPr id="3" name="Group 26"/>
          <p:cNvGrpSpPr>
            <a:grpSpLocks/>
          </p:cNvGrpSpPr>
          <p:nvPr/>
        </p:nvGrpSpPr>
        <p:grpSpPr bwMode="auto">
          <a:xfrm>
            <a:off x="950913" y="5194301"/>
            <a:ext cx="6172200" cy="476250"/>
            <a:chOff x="1247" y="3561"/>
            <a:chExt cx="3888" cy="300"/>
          </a:xfrm>
        </p:grpSpPr>
        <p:sp>
          <p:nvSpPr>
            <p:cNvPr id="5127" name="Text Box 15"/>
            <p:cNvSpPr txBox="1">
              <a:spLocks noChangeArrowheads="1"/>
            </p:cNvSpPr>
            <p:nvPr/>
          </p:nvSpPr>
          <p:spPr bwMode="auto">
            <a:xfrm>
              <a:off x="2543" y="3567"/>
              <a:ext cx="576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GB" altLang="en-US" sz="1800"/>
                <a:t>ant</a:t>
              </a:r>
            </a:p>
          </p:txBody>
        </p:sp>
        <p:sp>
          <p:nvSpPr>
            <p:cNvPr id="5128" name="Rectangle 16"/>
            <p:cNvSpPr>
              <a:spLocks noChangeArrowheads="1"/>
            </p:cNvSpPr>
            <p:nvPr/>
          </p:nvSpPr>
          <p:spPr bwMode="auto">
            <a:xfrm>
              <a:off x="1919" y="3567"/>
              <a:ext cx="192" cy="19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5129" name="Line 17"/>
            <p:cNvSpPr>
              <a:spLocks noChangeShapeType="1"/>
            </p:cNvSpPr>
            <p:nvPr/>
          </p:nvSpPr>
          <p:spPr bwMode="auto">
            <a:xfrm>
              <a:off x="2015" y="3663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130" name="Text Box 18"/>
            <p:cNvSpPr txBox="1">
              <a:spLocks noChangeArrowheads="1"/>
            </p:cNvSpPr>
            <p:nvPr/>
          </p:nvSpPr>
          <p:spPr bwMode="auto">
            <a:xfrm>
              <a:off x="3551" y="3567"/>
              <a:ext cx="576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GB" altLang="en-US" sz="1800"/>
                <a:t>bat</a:t>
              </a:r>
            </a:p>
          </p:txBody>
        </p:sp>
        <p:sp>
          <p:nvSpPr>
            <p:cNvPr id="5131" name="Text Box 19"/>
            <p:cNvSpPr txBox="1">
              <a:spLocks noChangeArrowheads="1"/>
            </p:cNvSpPr>
            <p:nvPr/>
          </p:nvSpPr>
          <p:spPr bwMode="auto">
            <a:xfrm>
              <a:off x="4559" y="3567"/>
              <a:ext cx="576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GB" altLang="en-US" sz="1800"/>
                <a:t>cat</a:t>
              </a:r>
            </a:p>
          </p:txBody>
        </p:sp>
        <p:sp>
          <p:nvSpPr>
            <p:cNvPr id="5132" name="Line 20"/>
            <p:cNvSpPr>
              <a:spLocks noChangeShapeType="1"/>
            </p:cNvSpPr>
            <p:nvPr/>
          </p:nvSpPr>
          <p:spPr bwMode="auto">
            <a:xfrm>
              <a:off x="4031" y="3663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133" name="Line 21"/>
            <p:cNvSpPr>
              <a:spLocks noChangeShapeType="1"/>
            </p:cNvSpPr>
            <p:nvPr/>
          </p:nvSpPr>
          <p:spPr bwMode="auto">
            <a:xfrm>
              <a:off x="5039" y="3663"/>
              <a:ext cx="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134" name="Text Box 22"/>
            <p:cNvSpPr txBox="1">
              <a:spLocks noChangeArrowheads="1"/>
            </p:cNvSpPr>
            <p:nvPr/>
          </p:nvSpPr>
          <p:spPr bwMode="auto">
            <a:xfrm>
              <a:off x="1247" y="3561"/>
              <a:ext cx="48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lnSpc>
                  <a:spcPts val="18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800"/>
                <a:t>After:</a:t>
              </a:r>
            </a:p>
          </p:txBody>
        </p:sp>
        <p:sp>
          <p:nvSpPr>
            <p:cNvPr id="5135" name="Freeform 23"/>
            <p:cNvSpPr>
              <a:spLocks/>
            </p:cNvSpPr>
            <p:nvPr/>
          </p:nvSpPr>
          <p:spPr bwMode="auto">
            <a:xfrm>
              <a:off x="3023" y="3669"/>
              <a:ext cx="1536" cy="192"/>
            </a:xfrm>
            <a:custGeom>
              <a:avLst/>
              <a:gdLst>
                <a:gd name="T0" fmla="*/ 0 w 1536"/>
                <a:gd name="T1" fmla="*/ 0 h 192"/>
                <a:gd name="T2" fmla="*/ 528 w 1536"/>
                <a:gd name="T3" fmla="*/ 192 h 192"/>
                <a:gd name="T4" fmla="*/ 1104 w 1536"/>
                <a:gd name="T5" fmla="*/ 192 h 192"/>
                <a:gd name="T6" fmla="*/ 1536 w 1536"/>
                <a:gd name="T7" fmla="*/ 48 h 19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36"/>
                <a:gd name="T13" fmla="*/ 0 h 192"/>
                <a:gd name="T14" fmla="*/ 1536 w 1536"/>
                <a:gd name="T15" fmla="*/ 192 h 19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36" h="192">
                  <a:moveTo>
                    <a:pt x="0" y="0"/>
                  </a:moveTo>
                  <a:lnTo>
                    <a:pt x="528" y="192"/>
                  </a:lnTo>
                  <a:lnTo>
                    <a:pt x="1104" y="192"/>
                  </a:lnTo>
                  <a:lnTo>
                    <a:pt x="1536" y="48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375832" name="AutoShape 24"/>
          <p:cNvSpPr>
            <a:spLocks/>
          </p:cNvSpPr>
          <p:nvPr/>
        </p:nvSpPr>
        <p:spPr bwMode="auto">
          <a:xfrm>
            <a:off x="4608513" y="3200400"/>
            <a:ext cx="1798638" cy="719137"/>
          </a:xfrm>
          <a:prstGeom prst="callout1">
            <a:avLst>
              <a:gd name="adj1" fmla="val 15894"/>
              <a:gd name="adj2" fmla="val -4236"/>
              <a:gd name="adj3" fmla="val 7505"/>
              <a:gd name="adj4" fmla="val -26565"/>
            </a:avLst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spcBef>
                <a:spcPct val="50000"/>
              </a:spcBef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5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50000"/>
              </a:spcBef>
              <a:buClr>
                <a:schemeClr val="bg2"/>
              </a:buClr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50000"/>
              </a:spcBef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50000"/>
              </a:spcBef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18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 dirty="0">
                <a:solidFill>
                  <a:schemeClr val="accent1">
                    <a:lumMod val="75000"/>
                  </a:schemeClr>
                </a:solidFill>
              </a:rPr>
              <a:t>whereas an array’s structure can’t be changed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375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5832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 smtClean="0"/>
              <a:t>Example: DLL manipulation </a:t>
            </a:r>
            <a:r>
              <a:rPr lang="en-US" altLang="en-US" sz="3200" i="1" dirty="0" smtClean="0"/>
              <a:t>(2)</a:t>
            </a:r>
            <a:endParaRPr lang="en-GB" altLang="en-US" sz="3200" dirty="0" smtClean="0"/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>
              <a:tabLst>
                <a:tab pos="723900" algn="l"/>
                <a:tab pos="1079500" algn="l"/>
                <a:tab pos="1435100" algn="l"/>
                <a:tab pos="1790700" algn="l"/>
                <a:tab pos="2159000" algn="l"/>
              </a:tabLst>
            </a:pPr>
            <a:r>
              <a:rPr lang="en-US" altLang="en-US" dirty="0" smtClean="0"/>
              <a:t>Method to delete a DLL’s </a:t>
            </a:r>
            <a:r>
              <a:rPr lang="en-US" altLang="en-US" i="1" dirty="0" smtClean="0"/>
              <a:t>last</a:t>
            </a:r>
            <a:r>
              <a:rPr lang="en-US" altLang="en-US" dirty="0" smtClean="0"/>
              <a:t> node (in class </a:t>
            </a:r>
            <a:r>
              <a:rPr lang="en-US" altLang="en-US" dirty="0" smtClean="0">
                <a:latin typeface="Courier New" pitchFamily="49" charset="0"/>
              </a:rPr>
              <a:t>DLL</a:t>
            </a:r>
            <a:r>
              <a:rPr lang="en-US" altLang="en-US" dirty="0" smtClean="0"/>
              <a:t>):</a:t>
            </a:r>
          </a:p>
          <a:p>
            <a:pPr eaLnBrk="1" hangingPunct="1">
              <a:buClr>
                <a:schemeClr val="tx1"/>
              </a:buClr>
              <a:buFont typeface="Wingdings" pitchFamily="2" charset="2"/>
              <a:buNone/>
              <a:tabLst>
                <a:tab pos="723900" algn="l"/>
                <a:tab pos="1079500" algn="l"/>
                <a:tab pos="1435100" algn="l"/>
                <a:tab pos="1790700" algn="l"/>
                <a:tab pos="2159000" algn="l"/>
              </a:tabLst>
            </a:pPr>
            <a:r>
              <a:rPr lang="en-US" altLang="en-US" sz="2000" dirty="0" smtClean="0">
                <a:latin typeface="Courier New" pitchFamily="49" charset="0"/>
              </a:rPr>
              <a:t>	</a:t>
            </a:r>
            <a:r>
              <a:rPr lang="en-US" altLang="en-US" sz="2000" b="1" dirty="0" smtClean="0">
                <a:latin typeface="Courier New" pitchFamily="49" charset="0"/>
              </a:rPr>
              <a:t>public</a:t>
            </a:r>
            <a:r>
              <a:rPr lang="en-US" altLang="en-US" sz="2000" dirty="0" smtClean="0">
                <a:latin typeface="Courier New" pitchFamily="49" charset="0"/>
              </a:rPr>
              <a:t> </a:t>
            </a:r>
            <a:r>
              <a:rPr lang="en-US" altLang="en-US" sz="2000" b="1" dirty="0" smtClean="0">
                <a:latin typeface="Courier New" pitchFamily="49" charset="0"/>
              </a:rPr>
              <a:t>void</a:t>
            </a:r>
            <a:r>
              <a:rPr lang="en-US" altLang="en-US" sz="2000" dirty="0" smtClean="0">
                <a:latin typeface="Courier New" pitchFamily="49" charset="0"/>
              </a:rPr>
              <a:t> </a:t>
            </a:r>
            <a:r>
              <a:rPr lang="en-US" altLang="en-US" sz="2000" dirty="0" err="1" smtClean="0">
                <a:latin typeface="Courier New" pitchFamily="49" charset="0"/>
              </a:rPr>
              <a:t>deleteLast</a:t>
            </a:r>
            <a:r>
              <a:rPr lang="en-US" altLang="en-US" sz="2000" dirty="0" smtClean="0">
                <a:latin typeface="Courier New" pitchFamily="49" charset="0"/>
              </a:rPr>
              <a:t> () {</a:t>
            </a:r>
            <a:br>
              <a:rPr lang="en-US" altLang="en-US" sz="2000" dirty="0" smtClean="0">
                <a:latin typeface="Courier New" pitchFamily="49" charset="0"/>
              </a:rPr>
            </a:br>
            <a:r>
              <a:rPr lang="en-US" altLang="en-US" sz="2000" dirty="0" smtClean="0">
                <a:latin typeface="Courier New" pitchFamily="49" charset="0"/>
              </a:rPr>
              <a:t>// </a:t>
            </a:r>
            <a:r>
              <a:rPr lang="en-US" altLang="en-US" sz="2000" dirty="0" smtClean="0"/>
              <a:t>Delete this DLL’s last node (assuming length &gt; 0).</a:t>
            </a:r>
            <a:r>
              <a:rPr lang="en-US" altLang="en-US" sz="2000" dirty="0" smtClean="0">
                <a:latin typeface="Courier New" pitchFamily="49" charset="0"/>
              </a:rPr>
              <a:t/>
            </a:r>
            <a:br>
              <a:rPr lang="en-US" altLang="en-US" sz="2000" dirty="0" smtClean="0">
                <a:latin typeface="Courier New" pitchFamily="49" charset="0"/>
              </a:rPr>
            </a:br>
            <a:r>
              <a:rPr lang="en-US" altLang="en-US" sz="2000" dirty="0" smtClean="0">
                <a:latin typeface="Courier New" pitchFamily="49" charset="0"/>
              </a:rPr>
              <a:t>	Node penult = </a:t>
            </a:r>
            <a:r>
              <a:rPr lang="en-US" altLang="en-US" sz="2000" dirty="0" err="1" smtClean="0">
                <a:latin typeface="Courier New" pitchFamily="49" charset="0"/>
              </a:rPr>
              <a:t>last.pred</a:t>
            </a:r>
            <a:r>
              <a:rPr lang="en-US" altLang="en-US" sz="2000" dirty="0" smtClean="0">
                <a:latin typeface="Courier New" pitchFamily="49" charset="0"/>
              </a:rPr>
              <a:t>;</a:t>
            </a:r>
            <a:br>
              <a:rPr lang="en-US" altLang="en-US" sz="2000" dirty="0" smtClean="0">
                <a:latin typeface="Courier New" pitchFamily="49" charset="0"/>
              </a:rPr>
            </a:br>
            <a:r>
              <a:rPr lang="en-US" altLang="en-US" sz="2000" dirty="0" smtClean="0">
                <a:latin typeface="Courier New" pitchFamily="49" charset="0"/>
              </a:rPr>
              <a:t>	</a:t>
            </a:r>
            <a:r>
              <a:rPr lang="en-US" altLang="en-US" sz="2000" dirty="0" err="1" smtClean="0">
                <a:latin typeface="Courier New" pitchFamily="49" charset="0"/>
              </a:rPr>
              <a:t>penult.next</a:t>
            </a:r>
            <a:r>
              <a:rPr lang="en-US" altLang="en-US" sz="2000" dirty="0" smtClean="0">
                <a:latin typeface="Courier New" pitchFamily="49" charset="0"/>
              </a:rPr>
              <a:t> = </a:t>
            </a:r>
            <a:r>
              <a:rPr lang="en-US" altLang="en-US" sz="2000" b="1" dirty="0" smtClean="0">
                <a:latin typeface="Courier New" pitchFamily="49" charset="0"/>
              </a:rPr>
              <a:t>null</a:t>
            </a:r>
            <a:r>
              <a:rPr lang="en-US" altLang="en-US" sz="2000" dirty="0" smtClean="0">
                <a:latin typeface="Courier New" pitchFamily="49" charset="0"/>
              </a:rPr>
              <a:t>;</a:t>
            </a:r>
            <a:br>
              <a:rPr lang="en-US" altLang="en-US" sz="2000" dirty="0" smtClean="0">
                <a:latin typeface="Courier New" pitchFamily="49" charset="0"/>
              </a:rPr>
            </a:br>
            <a:r>
              <a:rPr lang="en-US" altLang="en-US" sz="2000" dirty="0" smtClean="0">
                <a:latin typeface="Courier New" pitchFamily="49" charset="0"/>
              </a:rPr>
              <a:t>	last = penult;</a:t>
            </a:r>
            <a:br>
              <a:rPr lang="en-US" altLang="en-US" sz="2000" dirty="0" smtClean="0">
                <a:latin typeface="Courier New" pitchFamily="49" charset="0"/>
              </a:rPr>
            </a:br>
            <a:r>
              <a:rPr lang="en-US" altLang="en-US" sz="2000" dirty="0" smtClean="0">
                <a:latin typeface="Courier New" pitchFamily="49" charset="0"/>
              </a:rPr>
              <a:t>}</a:t>
            </a:r>
          </a:p>
          <a:p>
            <a:pPr eaLnBrk="1" hangingPunct="1">
              <a:tabLst>
                <a:tab pos="723900" algn="l"/>
                <a:tab pos="1079500" algn="l"/>
                <a:tab pos="1435100" algn="l"/>
                <a:tab pos="1790700" algn="l"/>
                <a:tab pos="2159000" algn="l"/>
              </a:tabLst>
            </a:pPr>
            <a:r>
              <a:rPr lang="en-US" altLang="en-US" dirty="0" smtClean="0"/>
              <a:t>Animation:</a:t>
            </a:r>
          </a:p>
        </p:txBody>
      </p:sp>
      <p:grpSp>
        <p:nvGrpSpPr>
          <p:cNvPr id="2" name="Group 84"/>
          <p:cNvGrpSpPr>
            <a:grpSpLocks/>
          </p:cNvGrpSpPr>
          <p:nvPr/>
        </p:nvGrpSpPr>
        <p:grpSpPr bwMode="auto">
          <a:xfrm>
            <a:off x="571500" y="4808538"/>
            <a:ext cx="6629400" cy="1524000"/>
            <a:chOff x="1224" y="2795"/>
            <a:chExt cx="4176" cy="960"/>
          </a:xfrm>
        </p:grpSpPr>
        <p:sp>
          <p:nvSpPr>
            <p:cNvPr id="32833" name="Rectangle 5"/>
            <p:cNvSpPr>
              <a:spLocks noChangeArrowheads="1"/>
            </p:cNvSpPr>
            <p:nvPr/>
          </p:nvSpPr>
          <p:spPr bwMode="auto">
            <a:xfrm>
              <a:off x="1224" y="2795"/>
              <a:ext cx="4176" cy="96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32834" name="Rectangle 6"/>
            <p:cNvSpPr>
              <a:spLocks noChangeArrowheads="1"/>
            </p:cNvSpPr>
            <p:nvPr/>
          </p:nvSpPr>
          <p:spPr bwMode="auto">
            <a:xfrm>
              <a:off x="1896" y="2993"/>
              <a:ext cx="192" cy="19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32835" name="Rectangle 7"/>
            <p:cNvSpPr>
              <a:spLocks noChangeArrowheads="1"/>
            </p:cNvSpPr>
            <p:nvPr/>
          </p:nvSpPr>
          <p:spPr bwMode="auto">
            <a:xfrm>
              <a:off x="1896" y="3185"/>
              <a:ext cx="192" cy="19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32836" name="Text Box 8"/>
            <p:cNvSpPr txBox="1">
              <a:spLocks noChangeArrowheads="1"/>
            </p:cNvSpPr>
            <p:nvPr/>
          </p:nvSpPr>
          <p:spPr bwMode="auto">
            <a:xfrm>
              <a:off x="2520" y="2987"/>
              <a:ext cx="576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GB" altLang="en-US" sz="1800"/>
                <a:t>ant</a:t>
              </a:r>
            </a:p>
          </p:txBody>
        </p:sp>
        <p:sp>
          <p:nvSpPr>
            <p:cNvPr id="32837" name="Text Box 9"/>
            <p:cNvSpPr txBox="1">
              <a:spLocks noChangeArrowheads="1"/>
            </p:cNvSpPr>
            <p:nvPr/>
          </p:nvSpPr>
          <p:spPr bwMode="auto">
            <a:xfrm>
              <a:off x="3528" y="2987"/>
              <a:ext cx="576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GB" altLang="en-US" sz="1800"/>
                <a:t>bat</a:t>
              </a:r>
            </a:p>
          </p:txBody>
        </p:sp>
        <p:sp>
          <p:nvSpPr>
            <p:cNvPr id="32838" name="Text Box 10"/>
            <p:cNvSpPr txBox="1">
              <a:spLocks noChangeArrowheads="1"/>
            </p:cNvSpPr>
            <p:nvPr/>
          </p:nvSpPr>
          <p:spPr bwMode="auto">
            <a:xfrm>
              <a:off x="4536" y="2987"/>
              <a:ext cx="576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GB" altLang="en-US" sz="1800"/>
                <a:t>cat</a:t>
              </a:r>
            </a:p>
          </p:txBody>
        </p:sp>
        <p:sp>
          <p:nvSpPr>
            <p:cNvPr id="32839" name="Line 11"/>
            <p:cNvSpPr>
              <a:spLocks noChangeShapeType="1"/>
            </p:cNvSpPr>
            <p:nvPr/>
          </p:nvSpPr>
          <p:spPr bwMode="auto">
            <a:xfrm>
              <a:off x="3000" y="3041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2840" name="Line 12"/>
            <p:cNvSpPr>
              <a:spLocks noChangeShapeType="1"/>
            </p:cNvSpPr>
            <p:nvPr/>
          </p:nvSpPr>
          <p:spPr bwMode="auto">
            <a:xfrm>
              <a:off x="4008" y="3041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2841" name="Line 13"/>
            <p:cNvSpPr>
              <a:spLocks noChangeShapeType="1"/>
            </p:cNvSpPr>
            <p:nvPr/>
          </p:nvSpPr>
          <p:spPr bwMode="auto">
            <a:xfrm>
              <a:off x="5016" y="3041"/>
              <a:ext cx="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2842" name="Freeform 14"/>
            <p:cNvSpPr>
              <a:spLocks/>
            </p:cNvSpPr>
            <p:nvPr/>
          </p:nvSpPr>
          <p:spPr bwMode="auto">
            <a:xfrm>
              <a:off x="1992" y="3041"/>
              <a:ext cx="528" cy="48"/>
            </a:xfrm>
            <a:custGeom>
              <a:avLst/>
              <a:gdLst>
                <a:gd name="T0" fmla="*/ 0 w 528"/>
                <a:gd name="T1" fmla="*/ 48 h 48"/>
                <a:gd name="T2" fmla="*/ 96 w 528"/>
                <a:gd name="T3" fmla="*/ 0 h 48"/>
                <a:gd name="T4" fmla="*/ 528 w 528"/>
                <a:gd name="T5" fmla="*/ 0 h 48"/>
                <a:gd name="T6" fmla="*/ 0 60000 65536"/>
                <a:gd name="T7" fmla="*/ 0 60000 65536"/>
                <a:gd name="T8" fmla="*/ 0 60000 65536"/>
                <a:gd name="T9" fmla="*/ 0 w 528"/>
                <a:gd name="T10" fmla="*/ 0 h 48"/>
                <a:gd name="T11" fmla="*/ 528 w 528"/>
                <a:gd name="T12" fmla="*/ 48 h 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28" h="48">
                  <a:moveTo>
                    <a:pt x="0" y="48"/>
                  </a:moveTo>
                  <a:lnTo>
                    <a:pt x="96" y="0"/>
                  </a:lnTo>
                  <a:lnTo>
                    <a:pt x="528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2843" name="Line 15"/>
            <p:cNvSpPr>
              <a:spLocks noChangeShapeType="1"/>
            </p:cNvSpPr>
            <p:nvPr/>
          </p:nvSpPr>
          <p:spPr bwMode="auto">
            <a:xfrm flipH="1">
              <a:off x="4104" y="3137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2844" name="Line 16"/>
            <p:cNvSpPr>
              <a:spLocks noChangeShapeType="1"/>
            </p:cNvSpPr>
            <p:nvPr/>
          </p:nvSpPr>
          <p:spPr bwMode="auto">
            <a:xfrm flipH="1">
              <a:off x="3096" y="3137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2845" name="Line 17"/>
            <p:cNvSpPr>
              <a:spLocks noChangeShapeType="1"/>
            </p:cNvSpPr>
            <p:nvPr/>
          </p:nvSpPr>
          <p:spPr bwMode="auto">
            <a:xfrm>
              <a:off x="2616" y="3137"/>
              <a:ext cx="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2846" name="Freeform 18"/>
            <p:cNvSpPr>
              <a:spLocks/>
            </p:cNvSpPr>
            <p:nvPr/>
          </p:nvSpPr>
          <p:spPr bwMode="auto">
            <a:xfrm>
              <a:off x="1992" y="3137"/>
              <a:ext cx="3312" cy="144"/>
            </a:xfrm>
            <a:custGeom>
              <a:avLst/>
              <a:gdLst>
                <a:gd name="T0" fmla="*/ 0 w 3312"/>
                <a:gd name="T1" fmla="*/ 144 h 144"/>
                <a:gd name="T2" fmla="*/ 3312 w 3312"/>
                <a:gd name="T3" fmla="*/ 144 h 144"/>
                <a:gd name="T4" fmla="*/ 3312 w 3312"/>
                <a:gd name="T5" fmla="*/ 0 h 144"/>
                <a:gd name="T6" fmla="*/ 3120 w 3312"/>
                <a:gd name="T7" fmla="*/ 0 h 14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312"/>
                <a:gd name="T13" fmla="*/ 0 h 144"/>
                <a:gd name="T14" fmla="*/ 3312 w 3312"/>
                <a:gd name="T15" fmla="*/ 144 h 14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312" h="144">
                  <a:moveTo>
                    <a:pt x="0" y="144"/>
                  </a:moveTo>
                  <a:lnTo>
                    <a:pt x="3312" y="144"/>
                  </a:lnTo>
                  <a:lnTo>
                    <a:pt x="3312" y="0"/>
                  </a:lnTo>
                  <a:lnTo>
                    <a:pt x="3120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2847" name="Text Box 19"/>
            <p:cNvSpPr txBox="1">
              <a:spLocks noChangeArrowheads="1"/>
            </p:cNvSpPr>
            <p:nvPr/>
          </p:nvSpPr>
          <p:spPr bwMode="auto">
            <a:xfrm>
              <a:off x="1320" y="2987"/>
              <a:ext cx="52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>
                <a:buClrTx/>
                <a:buFontTx/>
                <a:buNone/>
              </a:pPr>
              <a:r>
                <a:rPr lang="en-GB" altLang="en-US" sz="2000">
                  <a:latin typeface="Courier New" pitchFamily="49" charset="0"/>
                </a:rPr>
                <a:t>first</a:t>
              </a:r>
            </a:p>
          </p:txBody>
        </p:sp>
        <p:sp>
          <p:nvSpPr>
            <p:cNvPr id="32848" name="Text Box 20"/>
            <p:cNvSpPr txBox="1">
              <a:spLocks noChangeArrowheads="1"/>
            </p:cNvSpPr>
            <p:nvPr/>
          </p:nvSpPr>
          <p:spPr bwMode="auto">
            <a:xfrm>
              <a:off x="1320" y="3179"/>
              <a:ext cx="52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>
                <a:buClrTx/>
                <a:buFontTx/>
                <a:buNone/>
              </a:pPr>
              <a:r>
                <a:rPr lang="en-GB" altLang="en-US" sz="2000">
                  <a:latin typeface="Courier New" pitchFamily="49" charset="0"/>
                </a:rPr>
                <a:t>last</a:t>
              </a:r>
            </a:p>
          </p:txBody>
        </p:sp>
      </p:grpSp>
      <p:grpSp>
        <p:nvGrpSpPr>
          <p:cNvPr id="3" name="Group 83"/>
          <p:cNvGrpSpPr>
            <a:grpSpLocks/>
          </p:cNvGrpSpPr>
          <p:nvPr/>
        </p:nvGrpSpPr>
        <p:grpSpPr bwMode="auto">
          <a:xfrm>
            <a:off x="571500" y="4808538"/>
            <a:ext cx="6629400" cy="1524000"/>
            <a:chOff x="1224" y="2886"/>
            <a:chExt cx="4176" cy="960"/>
          </a:xfrm>
        </p:grpSpPr>
        <p:sp>
          <p:nvSpPr>
            <p:cNvPr id="32814" name="Rectangle 22"/>
            <p:cNvSpPr>
              <a:spLocks noChangeArrowheads="1"/>
            </p:cNvSpPr>
            <p:nvPr/>
          </p:nvSpPr>
          <p:spPr bwMode="auto">
            <a:xfrm>
              <a:off x="1224" y="2886"/>
              <a:ext cx="4176" cy="96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32815" name="Rectangle 23"/>
            <p:cNvSpPr>
              <a:spLocks noChangeArrowheads="1"/>
            </p:cNvSpPr>
            <p:nvPr/>
          </p:nvSpPr>
          <p:spPr bwMode="auto">
            <a:xfrm>
              <a:off x="1896" y="3558"/>
              <a:ext cx="192" cy="19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32816" name="Text Box 24"/>
            <p:cNvSpPr txBox="1">
              <a:spLocks noChangeArrowheads="1"/>
            </p:cNvSpPr>
            <p:nvPr/>
          </p:nvSpPr>
          <p:spPr bwMode="auto">
            <a:xfrm>
              <a:off x="1272" y="3558"/>
              <a:ext cx="57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>
                <a:buClrTx/>
                <a:buFontTx/>
                <a:buNone/>
              </a:pPr>
              <a:r>
                <a:rPr lang="en-GB" altLang="en-US" sz="2000">
                  <a:latin typeface="Courier New" pitchFamily="49" charset="0"/>
                </a:rPr>
                <a:t>penult</a:t>
              </a:r>
            </a:p>
          </p:txBody>
        </p:sp>
        <p:sp>
          <p:nvSpPr>
            <p:cNvPr id="32817" name="Rectangle 25"/>
            <p:cNvSpPr>
              <a:spLocks noChangeArrowheads="1"/>
            </p:cNvSpPr>
            <p:nvPr/>
          </p:nvSpPr>
          <p:spPr bwMode="auto">
            <a:xfrm>
              <a:off x="1896" y="3084"/>
              <a:ext cx="192" cy="19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32818" name="Rectangle 26"/>
            <p:cNvSpPr>
              <a:spLocks noChangeArrowheads="1"/>
            </p:cNvSpPr>
            <p:nvPr/>
          </p:nvSpPr>
          <p:spPr bwMode="auto">
            <a:xfrm>
              <a:off x="1896" y="3276"/>
              <a:ext cx="192" cy="19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32819" name="Text Box 27"/>
            <p:cNvSpPr txBox="1">
              <a:spLocks noChangeArrowheads="1"/>
            </p:cNvSpPr>
            <p:nvPr/>
          </p:nvSpPr>
          <p:spPr bwMode="auto">
            <a:xfrm>
              <a:off x="2520" y="3078"/>
              <a:ext cx="576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GB" altLang="en-US" sz="1800"/>
                <a:t>ant</a:t>
              </a:r>
            </a:p>
          </p:txBody>
        </p:sp>
        <p:sp>
          <p:nvSpPr>
            <p:cNvPr id="32820" name="Text Box 28"/>
            <p:cNvSpPr txBox="1">
              <a:spLocks noChangeArrowheads="1"/>
            </p:cNvSpPr>
            <p:nvPr/>
          </p:nvSpPr>
          <p:spPr bwMode="auto">
            <a:xfrm>
              <a:off x="3528" y="3078"/>
              <a:ext cx="576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GB" altLang="en-US" sz="1800"/>
                <a:t>bat</a:t>
              </a:r>
            </a:p>
          </p:txBody>
        </p:sp>
        <p:sp>
          <p:nvSpPr>
            <p:cNvPr id="32821" name="Text Box 29"/>
            <p:cNvSpPr txBox="1">
              <a:spLocks noChangeArrowheads="1"/>
            </p:cNvSpPr>
            <p:nvPr/>
          </p:nvSpPr>
          <p:spPr bwMode="auto">
            <a:xfrm>
              <a:off x="4536" y="3078"/>
              <a:ext cx="576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GB" altLang="en-US" sz="1800"/>
                <a:t>cat</a:t>
              </a:r>
            </a:p>
          </p:txBody>
        </p:sp>
        <p:sp>
          <p:nvSpPr>
            <p:cNvPr id="32822" name="Line 30"/>
            <p:cNvSpPr>
              <a:spLocks noChangeShapeType="1"/>
            </p:cNvSpPr>
            <p:nvPr/>
          </p:nvSpPr>
          <p:spPr bwMode="auto">
            <a:xfrm>
              <a:off x="3000" y="3132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2823" name="Line 31"/>
            <p:cNvSpPr>
              <a:spLocks noChangeShapeType="1"/>
            </p:cNvSpPr>
            <p:nvPr/>
          </p:nvSpPr>
          <p:spPr bwMode="auto">
            <a:xfrm>
              <a:off x="4008" y="3132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2824" name="Line 32"/>
            <p:cNvSpPr>
              <a:spLocks noChangeShapeType="1"/>
            </p:cNvSpPr>
            <p:nvPr/>
          </p:nvSpPr>
          <p:spPr bwMode="auto">
            <a:xfrm>
              <a:off x="5016" y="3132"/>
              <a:ext cx="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2825" name="Freeform 33"/>
            <p:cNvSpPr>
              <a:spLocks/>
            </p:cNvSpPr>
            <p:nvPr/>
          </p:nvSpPr>
          <p:spPr bwMode="auto">
            <a:xfrm>
              <a:off x="1992" y="3132"/>
              <a:ext cx="528" cy="48"/>
            </a:xfrm>
            <a:custGeom>
              <a:avLst/>
              <a:gdLst>
                <a:gd name="T0" fmla="*/ 0 w 528"/>
                <a:gd name="T1" fmla="*/ 48 h 48"/>
                <a:gd name="T2" fmla="*/ 96 w 528"/>
                <a:gd name="T3" fmla="*/ 0 h 48"/>
                <a:gd name="T4" fmla="*/ 528 w 528"/>
                <a:gd name="T5" fmla="*/ 0 h 48"/>
                <a:gd name="T6" fmla="*/ 0 60000 65536"/>
                <a:gd name="T7" fmla="*/ 0 60000 65536"/>
                <a:gd name="T8" fmla="*/ 0 60000 65536"/>
                <a:gd name="T9" fmla="*/ 0 w 528"/>
                <a:gd name="T10" fmla="*/ 0 h 48"/>
                <a:gd name="T11" fmla="*/ 528 w 528"/>
                <a:gd name="T12" fmla="*/ 48 h 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28" h="48">
                  <a:moveTo>
                    <a:pt x="0" y="48"/>
                  </a:moveTo>
                  <a:lnTo>
                    <a:pt x="96" y="0"/>
                  </a:lnTo>
                  <a:lnTo>
                    <a:pt x="528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2826" name="Line 34"/>
            <p:cNvSpPr>
              <a:spLocks noChangeShapeType="1"/>
            </p:cNvSpPr>
            <p:nvPr/>
          </p:nvSpPr>
          <p:spPr bwMode="auto">
            <a:xfrm flipH="1">
              <a:off x="4104" y="3228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2827" name="Line 35"/>
            <p:cNvSpPr>
              <a:spLocks noChangeShapeType="1"/>
            </p:cNvSpPr>
            <p:nvPr/>
          </p:nvSpPr>
          <p:spPr bwMode="auto">
            <a:xfrm flipH="1">
              <a:off x="3096" y="3228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2828" name="Line 36"/>
            <p:cNvSpPr>
              <a:spLocks noChangeShapeType="1"/>
            </p:cNvSpPr>
            <p:nvPr/>
          </p:nvSpPr>
          <p:spPr bwMode="auto">
            <a:xfrm>
              <a:off x="2616" y="3228"/>
              <a:ext cx="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2829" name="Freeform 37"/>
            <p:cNvSpPr>
              <a:spLocks/>
            </p:cNvSpPr>
            <p:nvPr/>
          </p:nvSpPr>
          <p:spPr bwMode="auto">
            <a:xfrm>
              <a:off x="1992" y="3228"/>
              <a:ext cx="3312" cy="144"/>
            </a:xfrm>
            <a:custGeom>
              <a:avLst/>
              <a:gdLst>
                <a:gd name="T0" fmla="*/ 0 w 3312"/>
                <a:gd name="T1" fmla="*/ 144 h 144"/>
                <a:gd name="T2" fmla="*/ 3312 w 3312"/>
                <a:gd name="T3" fmla="*/ 144 h 144"/>
                <a:gd name="T4" fmla="*/ 3312 w 3312"/>
                <a:gd name="T5" fmla="*/ 0 h 144"/>
                <a:gd name="T6" fmla="*/ 3120 w 3312"/>
                <a:gd name="T7" fmla="*/ 0 h 14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312"/>
                <a:gd name="T13" fmla="*/ 0 h 144"/>
                <a:gd name="T14" fmla="*/ 3312 w 3312"/>
                <a:gd name="T15" fmla="*/ 144 h 14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312" h="144">
                  <a:moveTo>
                    <a:pt x="0" y="144"/>
                  </a:moveTo>
                  <a:lnTo>
                    <a:pt x="3312" y="144"/>
                  </a:lnTo>
                  <a:lnTo>
                    <a:pt x="3312" y="0"/>
                  </a:lnTo>
                  <a:lnTo>
                    <a:pt x="3120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2830" name="Text Box 38"/>
            <p:cNvSpPr txBox="1">
              <a:spLocks noChangeArrowheads="1"/>
            </p:cNvSpPr>
            <p:nvPr/>
          </p:nvSpPr>
          <p:spPr bwMode="auto">
            <a:xfrm>
              <a:off x="1320" y="3078"/>
              <a:ext cx="52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>
                <a:buClrTx/>
                <a:buFontTx/>
                <a:buNone/>
              </a:pPr>
              <a:r>
                <a:rPr lang="en-GB" altLang="en-US" sz="2000">
                  <a:latin typeface="Courier New" pitchFamily="49" charset="0"/>
                </a:rPr>
                <a:t>first</a:t>
              </a:r>
            </a:p>
          </p:txBody>
        </p:sp>
        <p:sp>
          <p:nvSpPr>
            <p:cNvPr id="32831" name="Text Box 39"/>
            <p:cNvSpPr txBox="1">
              <a:spLocks noChangeArrowheads="1"/>
            </p:cNvSpPr>
            <p:nvPr/>
          </p:nvSpPr>
          <p:spPr bwMode="auto">
            <a:xfrm>
              <a:off x="1320" y="3270"/>
              <a:ext cx="52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>
                <a:buClrTx/>
                <a:buFontTx/>
                <a:buNone/>
              </a:pPr>
              <a:r>
                <a:rPr lang="en-GB" altLang="en-US" sz="2000">
                  <a:latin typeface="Courier New" pitchFamily="49" charset="0"/>
                </a:rPr>
                <a:t>last</a:t>
              </a:r>
            </a:p>
          </p:txBody>
        </p:sp>
        <p:sp>
          <p:nvSpPr>
            <p:cNvPr id="32832" name="Freeform 40"/>
            <p:cNvSpPr>
              <a:spLocks/>
            </p:cNvSpPr>
            <p:nvPr/>
          </p:nvSpPr>
          <p:spPr bwMode="auto">
            <a:xfrm>
              <a:off x="2000" y="3270"/>
              <a:ext cx="1528" cy="384"/>
            </a:xfrm>
            <a:custGeom>
              <a:avLst/>
              <a:gdLst>
                <a:gd name="T0" fmla="*/ 0 w 1528"/>
                <a:gd name="T1" fmla="*/ 384 h 384"/>
                <a:gd name="T2" fmla="*/ 1144 w 1528"/>
                <a:gd name="T3" fmla="*/ 384 h 384"/>
                <a:gd name="T4" fmla="*/ 1528 w 1528"/>
                <a:gd name="T5" fmla="*/ 0 h 384"/>
                <a:gd name="T6" fmla="*/ 0 60000 65536"/>
                <a:gd name="T7" fmla="*/ 0 60000 65536"/>
                <a:gd name="T8" fmla="*/ 0 60000 65536"/>
                <a:gd name="T9" fmla="*/ 0 w 1528"/>
                <a:gd name="T10" fmla="*/ 0 h 384"/>
                <a:gd name="T11" fmla="*/ 1528 w 1528"/>
                <a:gd name="T12" fmla="*/ 384 h 38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28" h="384">
                  <a:moveTo>
                    <a:pt x="0" y="384"/>
                  </a:moveTo>
                  <a:lnTo>
                    <a:pt x="1144" y="384"/>
                  </a:lnTo>
                  <a:lnTo>
                    <a:pt x="1528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4" name="Group 82"/>
          <p:cNvGrpSpPr>
            <a:grpSpLocks/>
          </p:cNvGrpSpPr>
          <p:nvPr/>
        </p:nvGrpSpPr>
        <p:grpSpPr bwMode="auto">
          <a:xfrm>
            <a:off x="571500" y="4808538"/>
            <a:ext cx="6629400" cy="1524000"/>
            <a:chOff x="1224" y="2977"/>
            <a:chExt cx="4176" cy="960"/>
          </a:xfrm>
        </p:grpSpPr>
        <p:sp>
          <p:nvSpPr>
            <p:cNvPr id="32795" name="Rectangle 42"/>
            <p:cNvSpPr>
              <a:spLocks noChangeArrowheads="1"/>
            </p:cNvSpPr>
            <p:nvPr/>
          </p:nvSpPr>
          <p:spPr bwMode="auto">
            <a:xfrm>
              <a:off x="1224" y="2977"/>
              <a:ext cx="4176" cy="96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32796" name="Rectangle 43"/>
            <p:cNvSpPr>
              <a:spLocks noChangeArrowheads="1"/>
            </p:cNvSpPr>
            <p:nvPr/>
          </p:nvSpPr>
          <p:spPr bwMode="auto">
            <a:xfrm>
              <a:off x="1896" y="3649"/>
              <a:ext cx="192" cy="19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32797" name="Text Box 44"/>
            <p:cNvSpPr txBox="1">
              <a:spLocks noChangeArrowheads="1"/>
            </p:cNvSpPr>
            <p:nvPr/>
          </p:nvSpPr>
          <p:spPr bwMode="auto">
            <a:xfrm>
              <a:off x="1272" y="3649"/>
              <a:ext cx="57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>
                <a:buClrTx/>
                <a:buFontTx/>
                <a:buNone/>
              </a:pPr>
              <a:r>
                <a:rPr lang="en-GB" altLang="en-US" sz="2000">
                  <a:latin typeface="Courier New" pitchFamily="49" charset="0"/>
                </a:rPr>
                <a:t>penult</a:t>
              </a:r>
            </a:p>
          </p:txBody>
        </p:sp>
        <p:sp>
          <p:nvSpPr>
            <p:cNvPr id="32798" name="Rectangle 45"/>
            <p:cNvSpPr>
              <a:spLocks noChangeArrowheads="1"/>
            </p:cNvSpPr>
            <p:nvPr/>
          </p:nvSpPr>
          <p:spPr bwMode="auto">
            <a:xfrm>
              <a:off x="1896" y="3175"/>
              <a:ext cx="192" cy="19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32799" name="Rectangle 46"/>
            <p:cNvSpPr>
              <a:spLocks noChangeArrowheads="1"/>
            </p:cNvSpPr>
            <p:nvPr/>
          </p:nvSpPr>
          <p:spPr bwMode="auto">
            <a:xfrm>
              <a:off x="1896" y="3367"/>
              <a:ext cx="192" cy="19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32800" name="Text Box 47"/>
            <p:cNvSpPr txBox="1">
              <a:spLocks noChangeArrowheads="1"/>
            </p:cNvSpPr>
            <p:nvPr/>
          </p:nvSpPr>
          <p:spPr bwMode="auto">
            <a:xfrm>
              <a:off x="2520" y="3169"/>
              <a:ext cx="576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GB" altLang="en-US" sz="1800"/>
                <a:t>ant</a:t>
              </a:r>
            </a:p>
          </p:txBody>
        </p:sp>
        <p:sp>
          <p:nvSpPr>
            <p:cNvPr id="32801" name="Text Box 48"/>
            <p:cNvSpPr txBox="1">
              <a:spLocks noChangeArrowheads="1"/>
            </p:cNvSpPr>
            <p:nvPr/>
          </p:nvSpPr>
          <p:spPr bwMode="auto">
            <a:xfrm>
              <a:off x="3528" y="3169"/>
              <a:ext cx="576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GB" altLang="en-US" sz="1800"/>
                <a:t>bat</a:t>
              </a:r>
            </a:p>
          </p:txBody>
        </p:sp>
        <p:sp>
          <p:nvSpPr>
            <p:cNvPr id="32802" name="Text Box 49"/>
            <p:cNvSpPr txBox="1">
              <a:spLocks noChangeArrowheads="1"/>
            </p:cNvSpPr>
            <p:nvPr/>
          </p:nvSpPr>
          <p:spPr bwMode="auto">
            <a:xfrm>
              <a:off x="4536" y="3169"/>
              <a:ext cx="576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GB" altLang="en-US" sz="1800"/>
                <a:t>cat</a:t>
              </a:r>
            </a:p>
          </p:txBody>
        </p:sp>
        <p:sp>
          <p:nvSpPr>
            <p:cNvPr id="32803" name="Line 50"/>
            <p:cNvSpPr>
              <a:spLocks noChangeShapeType="1"/>
            </p:cNvSpPr>
            <p:nvPr/>
          </p:nvSpPr>
          <p:spPr bwMode="auto">
            <a:xfrm>
              <a:off x="3000" y="3223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2804" name="Line 51"/>
            <p:cNvSpPr>
              <a:spLocks noChangeShapeType="1"/>
            </p:cNvSpPr>
            <p:nvPr/>
          </p:nvSpPr>
          <p:spPr bwMode="auto">
            <a:xfrm>
              <a:off x="5016" y="3223"/>
              <a:ext cx="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2805" name="Line 52"/>
            <p:cNvSpPr>
              <a:spLocks noChangeShapeType="1"/>
            </p:cNvSpPr>
            <p:nvPr/>
          </p:nvSpPr>
          <p:spPr bwMode="auto">
            <a:xfrm flipH="1">
              <a:off x="4104" y="3319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2806" name="Line 53"/>
            <p:cNvSpPr>
              <a:spLocks noChangeShapeType="1"/>
            </p:cNvSpPr>
            <p:nvPr/>
          </p:nvSpPr>
          <p:spPr bwMode="auto">
            <a:xfrm>
              <a:off x="2616" y="3319"/>
              <a:ext cx="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2807" name="Freeform 54"/>
            <p:cNvSpPr>
              <a:spLocks/>
            </p:cNvSpPr>
            <p:nvPr/>
          </p:nvSpPr>
          <p:spPr bwMode="auto">
            <a:xfrm>
              <a:off x="1992" y="3319"/>
              <a:ext cx="3312" cy="144"/>
            </a:xfrm>
            <a:custGeom>
              <a:avLst/>
              <a:gdLst>
                <a:gd name="T0" fmla="*/ 0 w 3312"/>
                <a:gd name="T1" fmla="*/ 144 h 144"/>
                <a:gd name="T2" fmla="*/ 3312 w 3312"/>
                <a:gd name="T3" fmla="*/ 144 h 144"/>
                <a:gd name="T4" fmla="*/ 3312 w 3312"/>
                <a:gd name="T5" fmla="*/ 0 h 144"/>
                <a:gd name="T6" fmla="*/ 3120 w 3312"/>
                <a:gd name="T7" fmla="*/ 0 h 14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312"/>
                <a:gd name="T13" fmla="*/ 0 h 144"/>
                <a:gd name="T14" fmla="*/ 3312 w 3312"/>
                <a:gd name="T15" fmla="*/ 144 h 14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312" h="144">
                  <a:moveTo>
                    <a:pt x="0" y="144"/>
                  </a:moveTo>
                  <a:lnTo>
                    <a:pt x="3312" y="144"/>
                  </a:lnTo>
                  <a:lnTo>
                    <a:pt x="3312" y="0"/>
                  </a:lnTo>
                  <a:lnTo>
                    <a:pt x="3120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2808" name="Text Box 55"/>
            <p:cNvSpPr txBox="1">
              <a:spLocks noChangeArrowheads="1"/>
            </p:cNvSpPr>
            <p:nvPr/>
          </p:nvSpPr>
          <p:spPr bwMode="auto">
            <a:xfrm>
              <a:off x="1320" y="3169"/>
              <a:ext cx="52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>
                <a:buClrTx/>
                <a:buFontTx/>
                <a:buNone/>
              </a:pPr>
              <a:r>
                <a:rPr lang="en-GB" altLang="en-US" sz="2000">
                  <a:latin typeface="Courier New" pitchFamily="49" charset="0"/>
                </a:rPr>
                <a:t>first</a:t>
              </a:r>
            </a:p>
          </p:txBody>
        </p:sp>
        <p:sp>
          <p:nvSpPr>
            <p:cNvPr id="32809" name="Text Box 56"/>
            <p:cNvSpPr txBox="1">
              <a:spLocks noChangeArrowheads="1"/>
            </p:cNvSpPr>
            <p:nvPr/>
          </p:nvSpPr>
          <p:spPr bwMode="auto">
            <a:xfrm>
              <a:off x="1320" y="3361"/>
              <a:ext cx="52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>
                <a:buClrTx/>
                <a:buFontTx/>
                <a:buNone/>
              </a:pPr>
              <a:r>
                <a:rPr lang="en-GB" altLang="en-US" sz="2000">
                  <a:latin typeface="Courier New" pitchFamily="49" charset="0"/>
                </a:rPr>
                <a:t>last</a:t>
              </a:r>
            </a:p>
          </p:txBody>
        </p:sp>
        <p:sp>
          <p:nvSpPr>
            <p:cNvPr id="32810" name="Freeform 57"/>
            <p:cNvSpPr>
              <a:spLocks/>
            </p:cNvSpPr>
            <p:nvPr/>
          </p:nvSpPr>
          <p:spPr bwMode="auto">
            <a:xfrm>
              <a:off x="2000" y="3361"/>
              <a:ext cx="1528" cy="384"/>
            </a:xfrm>
            <a:custGeom>
              <a:avLst/>
              <a:gdLst>
                <a:gd name="T0" fmla="*/ 0 w 1528"/>
                <a:gd name="T1" fmla="*/ 384 h 384"/>
                <a:gd name="T2" fmla="*/ 1144 w 1528"/>
                <a:gd name="T3" fmla="*/ 384 h 384"/>
                <a:gd name="T4" fmla="*/ 1528 w 1528"/>
                <a:gd name="T5" fmla="*/ 0 h 384"/>
                <a:gd name="T6" fmla="*/ 0 60000 65536"/>
                <a:gd name="T7" fmla="*/ 0 60000 65536"/>
                <a:gd name="T8" fmla="*/ 0 60000 65536"/>
                <a:gd name="T9" fmla="*/ 0 w 1528"/>
                <a:gd name="T10" fmla="*/ 0 h 384"/>
                <a:gd name="T11" fmla="*/ 1528 w 1528"/>
                <a:gd name="T12" fmla="*/ 384 h 38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28" h="384">
                  <a:moveTo>
                    <a:pt x="0" y="384"/>
                  </a:moveTo>
                  <a:lnTo>
                    <a:pt x="1144" y="384"/>
                  </a:lnTo>
                  <a:lnTo>
                    <a:pt x="1528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2811" name="Freeform 58"/>
            <p:cNvSpPr>
              <a:spLocks/>
            </p:cNvSpPr>
            <p:nvPr/>
          </p:nvSpPr>
          <p:spPr bwMode="auto">
            <a:xfrm>
              <a:off x="1992" y="3217"/>
              <a:ext cx="528" cy="48"/>
            </a:xfrm>
            <a:custGeom>
              <a:avLst/>
              <a:gdLst>
                <a:gd name="T0" fmla="*/ 0 w 528"/>
                <a:gd name="T1" fmla="*/ 48 h 48"/>
                <a:gd name="T2" fmla="*/ 96 w 528"/>
                <a:gd name="T3" fmla="*/ 0 h 48"/>
                <a:gd name="T4" fmla="*/ 528 w 528"/>
                <a:gd name="T5" fmla="*/ 0 h 48"/>
                <a:gd name="T6" fmla="*/ 0 60000 65536"/>
                <a:gd name="T7" fmla="*/ 0 60000 65536"/>
                <a:gd name="T8" fmla="*/ 0 60000 65536"/>
                <a:gd name="T9" fmla="*/ 0 w 528"/>
                <a:gd name="T10" fmla="*/ 0 h 48"/>
                <a:gd name="T11" fmla="*/ 528 w 528"/>
                <a:gd name="T12" fmla="*/ 48 h 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28" h="48">
                  <a:moveTo>
                    <a:pt x="0" y="48"/>
                  </a:moveTo>
                  <a:lnTo>
                    <a:pt x="96" y="0"/>
                  </a:lnTo>
                  <a:lnTo>
                    <a:pt x="528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2812" name="Line 59"/>
            <p:cNvSpPr>
              <a:spLocks noChangeShapeType="1"/>
            </p:cNvSpPr>
            <p:nvPr/>
          </p:nvSpPr>
          <p:spPr bwMode="auto">
            <a:xfrm>
              <a:off x="4008" y="3217"/>
              <a:ext cx="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2813" name="Line 60"/>
            <p:cNvSpPr>
              <a:spLocks noChangeShapeType="1"/>
            </p:cNvSpPr>
            <p:nvPr/>
          </p:nvSpPr>
          <p:spPr bwMode="auto">
            <a:xfrm flipH="1">
              <a:off x="3096" y="3313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5" name="Group 81"/>
          <p:cNvGrpSpPr>
            <a:grpSpLocks/>
          </p:cNvGrpSpPr>
          <p:nvPr/>
        </p:nvGrpSpPr>
        <p:grpSpPr bwMode="auto">
          <a:xfrm>
            <a:off x="571500" y="4808538"/>
            <a:ext cx="6629400" cy="1524000"/>
            <a:chOff x="1224" y="3060"/>
            <a:chExt cx="4176" cy="960"/>
          </a:xfrm>
        </p:grpSpPr>
        <p:sp>
          <p:nvSpPr>
            <p:cNvPr id="32776" name="Rectangle 62"/>
            <p:cNvSpPr>
              <a:spLocks noChangeArrowheads="1"/>
            </p:cNvSpPr>
            <p:nvPr/>
          </p:nvSpPr>
          <p:spPr bwMode="auto">
            <a:xfrm>
              <a:off x="1224" y="3060"/>
              <a:ext cx="4176" cy="96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32777" name="Rectangle 63"/>
            <p:cNvSpPr>
              <a:spLocks noChangeArrowheads="1"/>
            </p:cNvSpPr>
            <p:nvPr/>
          </p:nvSpPr>
          <p:spPr bwMode="auto">
            <a:xfrm>
              <a:off x="1896" y="3732"/>
              <a:ext cx="192" cy="19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32778" name="Text Box 64"/>
            <p:cNvSpPr txBox="1">
              <a:spLocks noChangeArrowheads="1"/>
            </p:cNvSpPr>
            <p:nvPr/>
          </p:nvSpPr>
          <p:spPr bwMode="auto">
            <a:xfrm>
              <a:off x="1272" y="3732"/>
              <a:ext cx="57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>
                <a:buClrTx/>
                <a:buFontTx/>
                <a:buNone/>
              </a:pPr>
              <a:r>
                <a:rPr lang="en-GB" altLang="en-US" sz="2000">
                  <a:latin typeface="Courier New" pitchFamily="49" charset="0"/>
                </a:rPr>
                <a:t>penult</a:t>
              </a:r>
            </a:p>
          </p:txBody>
        </p:sp>
        <p:sp>
          <p:nvSpPr>
            <p:cNvPr id="32779" name="Rectangle 65"/>
            <p:cNvSpPr>
              <a:spLocks noChangeArrowheads="1"/>
            </p:cNvSpPr>
            <p:nvPr/>
          </p:nvSpPr>
          <p:spPr bwMode="auto">
            <a:xfrm>
              <a:off x="1896" y="3258"/>
              <a:ext cx="192" cy="19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32780" name="Rectangle 66"/>
            <p:cNvSpPr>
              <a:spLocks noChangeArrowheads="1"/>
            </p:cNvSpPr>
            <p:nvPr/>
          </p:nvSpPr>
          <p:spPr bwMode="auto">
            <a:xfrm>
              <a:off x="1896" y="3450"/>
              <a:ext cx="192" cy="19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32781" name="Text Box 67"/>
            <p:cNvSpPr txBox="1">
              <a:spLocks noChangeArrowheads="1"/>
            </p:cNvSpPr>
            <p:nvPr/>
          </p:nvSpPr>
          <p:spPr bwMode="auto">
            <a:xfrm>
              <a:off x="2520" y="3252"/>
              <a:ext cx="576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GB" altLang="en-US" sz="1800"/>
                <a:t>ant</a:t>
              </a:r>
            </a:p>
          </p:txBody>
        </p:sp>
        <p:sp>
          <p:nvSpPr>
            <p:cNvPr id="32782" name="Text Box 68"/>
            <p:cNvSpPr txBox="1">
              <a:spLocks noChangeArrowheads="1"/>
            </p:cNvSpPr>
            <p:nvPr/>
          </p:nvSpPr>
          <p:spPr bwMode="auto">
            <a:xfrm>
              <a:off x="3528" y="3252"/>
              <a:ext cx="576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GB" altLang="en-US" sz="1800"/>
                <a:t>bat</a:t>
              </a:r>
            </a:p>
          </p:txBody>
        </p:sp>
        <p:sp>
          <p:nvSpPr>
            <p:cNvPr id="32783" name="Text Box 69"/>
            <p:cNvSpPr txBox="1">
              <a:spLocks noChangeArrowheads="1"/>
            </p:cNvSpPr>
            <p:nvPr/>
          </p:nvSpPr>
          <p:spPr bwMode="auto">
            <a:xfrm>
              <a:off x="4536" y="3252"/>
              <a:ext cx="576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GB" altLang="en-US" sz="1800"/>
                <a:t>cat</a:t>
              </a:r>
            </a:p>
          </p:txBody>
        </p:sp>
        <p:sp>
          <p:nvSpPr>
            <p:cNvPr id="32784" name="Line 70"/>
            <p:cNvSpPr>
              <a:spLocks noChangeShapeType="1"/>
            </p:cNvSpPr>
            <p:nvPr/>
          </p:nvSpPr>
          <p:spPr bwMode="auto">
            <a:xfrm>
              <a:off x="3000" y="3306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2785" name="Line 71"/>
            <p:cNvSpPr>
              <a:spLocks noChangeShapeType="1"/>
            </p:cNvSpPr>
            <p:nvPr/>
          </p:nvSpPr>
          <p:spPr bwMode="auto">
            <a:xfrm>
              <a:off x="5016" y="3306"/>
              <a:ext cx="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2786" name="Line 72"/>
            <p:cNvSpPr>
              <a:spLocks noChangeShapeType="1"/>
            </p:cNvSpPr>
            <p:nvPr/>
          </p:nvSpPr>
          <p:spPr bwMode="auto">
            <a:xfrm flipH="1">
              <a:off x="4104" y="3402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2787" name="Line 73"/>
            <p:cNvSpPr>
              <a:spLocks noChangeShapeType="1"/>
            </p:cNvSpPr>
            <p:nvPr/>
          </p:nvSpPr>
          <p:spPr bwMode="auto">
            <a:xfrm>
              <a:off x="2616" y="3402"/>
              <a:ext cx="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2788" name="Text Box 74"/>
            <p:cNvSpPr txBox="1">
              <a:spLocks noChangeArrowheads="1"/>
            </p:cNvSpPr>
            <p:nvPr/>
          </p:nvSpPr>
          <p:spPr bwMode="auto">
            <a:xfrm>
              <a:off x="1320" y="3252"/>
              <a:ext cx="52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>
                <a:buClrTx/>
                <a:buFontTx/>
                <a:buNone/>
              </a:pPr>
              <a:r>
                <a:rPr lang="en-GB" altLang="en-US" sz="2000">
                  <a:latin typeface="Courier New" pitchFamily="49" charset="0"/>
                </a:rPr>
                <a:t>first</a:t>
              </a:r>
            </a:p>
          </p:txBody>
        </p:sp>
        <p:sp>
          <p:nvSpPr>
            <p:cNvPr id="32789" name="Text Box 75"/>
            <p:cNvSpPr txBox="1">
              <a:spLocks noChangeArrowheads="1"/>
            </p:cNvSpPr>
            <p:nvPr/>
          </p:nvSpPr>
          <p:spPr bwMode="auto">
            <a:xfrm>
              <a:off x="1320" y="3444"/>
              <a:ext cx="52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>
                <a:buClrTx/>
                <a:buFontTx/>
                <a:buNone/>
              </a:pPr>
              <a:r>
                <a:rPr lang="en-GB" altLang="en-US" sz="2000">
                  <a:latin typeface="Courier New" pitchFamily="49" charset="0"/>
                </a:rPr>
                <a:t>last</a:t>
              </a:r>
            </a:p>
          </p:txBody>
        </p:sp>
        <p:sp>
          <p:nvSpPr>
            <p:cNvPr id="32790" name="Freeform 76"/>
            <p:cNvSpPr>
              <a:spLocks/>
            </p:cNvSpPr>
            <p:nvPr/>
          </p:nvSpPr>
          <p:spPr bwMode="auto">
            <a:xfrm>
              <a:off x="2000" y="3444"/>
              <a:ext cx="1528" cy="384"/>
            </a:xfrm>
            <a:custGeom>
              <a:avLst/>
              <a:gdLst>
                <a:gd name="T0" fmla="*/ 0 w 1528"/>
                <a:gd name="T1" fmla="*/ 384 h 384"/>
                <a:gd name="T2" fmla="*/ 1144 w 1528"/>
                <a:gd name="T3" fmla="*/ 384 h 384"/>
                <a:gd name="T4" fmla="*/ 1528 w 1528"/>
                <a:gd name="T5" fmla="*/ 0 h 384"/>
                <a:gd name="T6" fmla="*/ 0 60000 65536"/>
                <a:gd name="T7" fmla="*/ 0 60000 65536"/>
                <a:gd name="T8" fmla="*/ 0 60000 65536"/>
                <a:gd name="T9" fmla="*/ 0 w 1528"/>
                <a:gd name="T10" fmla="*/ 0 h 384"/>
                <a:gd name="T11" fmla="*/ 1528 w 1528"/>
                <a:gd name="T12" fmla="*/ 384 h 38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28" h="384">
                  <a:moveTo>
                    <a:pt x="0" y="384"/>
                  </a:moveTo>
                  <a:lnTo>
                    <a:pt x="1144" y="384"/>
                  </a:lnTo>
                  <a:lnTo>
                    <a:pt x="1528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2791" name="Freeform 77"/>
            <p:cNvSpPr>
              <a:spLocks/>
            </p:cNvSpPr>
            <p:nvPr/>
          </p:nvSpPr>
          <p:spPr bwMode="auto">
            <a:xfrm>
              <a:off x="1992" y="3300"/>
              <a:ext cx="528" cy="48"/>
            </a:xfrm>
            <a:custGeom>
              <a:avLst/>
              <a:gdLst>
                <a:gd name="T0" fmla="*/ 0 w 528"/>
                <a:gd name="T1" fmla="*/ 48 h 48"/>
                <a:gd name="T2" fmla="*/ 96 w 528"/>
                <a:gd name="T3" fmla="*/ 0 h 48"/>
                <a:gd name="T4" fmla="*/ 528 w 528"/>
                <a:gd name="T5" fmla="*/ 0 h 48"/>
                <a:gd name="T6" fmla="*/ 0 60000 65536"/>
                <a:gd name="T7" fmla="*/ 0 60000 65536"/>
                <a:gd name="T8" fmla="*/ 0 60000 65536"/>
                <a:gd name="T9" fmla="*/ 0 w 528"/>
                <a:gd name="T10" fmla="*/ 0 h 48"/>
                <a:gd name="T11" fmla="*/ 528 w 528"/>
                <a:gd name="T12" fmla="*/ 48 h 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28" h="48">
                  <a:moveTo>
                    <a:pt x="0" y="48"/>
                  </a:moveTo>
                  <a:lnTo>
                    <a:pt x="96" y="0"/>
                  </a:lnTo>
                  <a:lnTo>
                    <a:pt x="528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2792" name="Line 78"/>
            <p:cNvSpPr>
              <a:spLocks noChangeShapeType="1"/>
            </p:cNvSpPr>
            <p:nvPr/>
          </p:nvSpPr>
          <p:spPr bwMode="auto">
            <a:xfrm>
              <a:off x="4008" y="3300"/>
              <a:ext cx="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2793" name="Freeform 79"/>
            <p:cNvSpPr>
              <a:spLocks/>
            </p:cNvSpPr>
            <p:nvPr/>
          </p:nvSpPr>
          <p:spPr bwMode="auto">
            <a:xfrm>
              <a:off x="1992" y="3444"/>
              <a:ext cx="2272" cy="96"/>
            </a:xfrm>
            <a:custGeom>
              <a:avLst/>
              <a:gdLst>
                <a:gd name="T0" fmla="*/ 0 w 2272"/>
                <a:gd name="T1" fmla="*/ 96 h 96"/>
                <a:gd name="T2" fmla="*/ 2272 w 2272"/>
                <a:gd name="T3" fmla="*/ 96 h 96"/>
                <a:gd name="T4" fmla="*/ 2104 w 2272"/>
                <a:gd name="T5" fmla="*/ 0 h 96"/>
                <a:gd name="T6" fmla="*/ 0 60000 65536"/>
                <a:gd name="T7" fmla="*/ 0 60000 65536"/>
                <a:gd name="T8" fmla="*/ 0 60000 65536"/>
                <a:gd name="T9" fmla="*/ 0 w 2272"/>
                <a:gd name="T10" fmla="*/ 0 h 96"/>
                <a:gd name="T11" fmla="*/ 2272 w 2272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72" h="96">
                  <a:moveTo>
                    <a:pt x="0" y="96"/>
                  </a:moveTo>
                  <a:lnTo>
                    <a:pt x="2272" y="96"/>
                  </a:lnTo>
                  <a:lnTo>
                    <a:pt x="2104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2794" name="Line 80"/>
            <p:cNvSpPr>
              <a:spLocks noChangeShapeType="1"/>
            </p:cNvSpPr>
            <p:nvPr/>
          </p:nvSpPr>
          <p:spPr bwMode="auto">
            <a:xfrm flipH="1">
              <a:off x="3096" y="3396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363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 smtClean="0"/>
              <a:t>DLL insertion </a:t>
            </a:r>
            <a:r>
              <a:rPr lang="en-US" altLang="en-US" sz="3200" i="1" dirty="0" smtClean="0"/>
              <a:t>(1)</a:t>
            </a:r>
            <a:endParaRPr lang="en-GB" altLang="en-US" sz="3200" dirty="0" smtClean="0"/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>
              <a:lnSpc>
                <a:spcPct val="90000"/>
              </a:lnSpc>
              <a:tabLst>
                <a:tab pos="723900" algn="l"/>
                <a:tab pos="1257300" algn="l"/>
              </a:tabLst>
            </a:pPr>
            <a:r>
              <a:rPr lang="en-US" altLang="en-US" b="1" dirty="0" smtClean="0"/>
              <a:t>DLL insertion algorithm</a:t>
            </a:r>
            <a:r>
              <a:rPr lang="en-US" altLang="en-US" dirty="0" smtClean="0"/>
              <a:t>:</a:t>
            </a:r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buFont typeface="Wingdings" pitchFamily="2" charset="2"/>
              <a:buNone/>
              <a:tabLst>
                <a:tab pos="723900" algn="l"/>
                <a:tab pos="1257300" algn="l"/>
              </a:tabLst>
            </a:pPr>
            <a:r>
              <a:rPr lang="en-US" altLang="en-US" sz="2000" dirty="0" smtClean="0">
                <a:latin typeface="Times New Roman" pitchFamily="18" charset="0"/>
              </a:rPr>
              <a:t>	To insert </a:t>
            </a:r>
            <a:r>
              <a:rPr lang="en-US" altLang="en-US" sz="2000" i="1" dirty="0" err="1" smtClean="0">
                <a:latin typeface="Times New Roman" pitchFamily="18" charset="0"/>
              </a:rPr>
              <a:t>elem</a:t>
            </a:r>
            <a:r>
              <a:rPr lang="en-US" altLang="en-US" sz="2000" dirty="0" smtClean="0">
                <a:latin typeface="Times New Roman" pitchFamily="18" charset="0"/>
              </a:rPr>
              <a:t> at a given point in the DLL headed by (</a:t>
            </a:r>
            <a:r>
              <a:rPr lang="en-US" altLang="en-US" sz="2000" i="1" dirty="0" smtClean="0">
                <a:latin typeface="Times New Roman" pitchFamily="18" charset="0"/>
              </a:rPr>
              <a:t>first</a:t>
            </a:r>
            <a:r>
              <a:rPr lang="en-US" altLang="en-US" sz="2000" dirty="0" smtClean="0">
                <a:latin typeface="Times New Roman" pitchFamily="18" charset="0"/>
              </a:rPr>
              <a:t>, </a:t>
            </a:r>
            <a:r>
              <a:rPr lang="en-US" altLang="en-US" sz="2000" i="1" dirty="0" smtClean="0">
                <a:latin typeface="Times New Roman" pitchFamily="18" charset="0"/>
              </a:rPr>
              <a:t>last</a:t>
            </a:r>
            <a:r>
              <a:rPr lang="en-US" altLang="en-US" sz="2000" dirty="0" smtClean="0">
                <a:latin typeface="Times New Roman" pitchFamily="18" charset="0"/>
              </a:rPr>
              <a:t>):</a:t>
            </a:r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buFont typeface="Wingdings" pitchFamily="2" charset="2"/>
              <a:buNone/>
              <a:tabLst>
                <a:tab pos="723900" algn="l"/>
                <a:tab pos="1257300" algn="l"/>
              </a:tabLst>
            </a:pPr>
            <a:r>
              <a:rPr lang="en-US" altLang="en-US" sz="2000" dirty="0" smtClean="0">
                <a:latin typeface="Times New Roman" pitchFamily="18" charset="0"/>
              </a:rPr>
              <a:t>	1.	Make </a:t>
            </a:r>
            <a:r>
              <a:rPr lang="en-US" altLang="en-US" sz="2000" i="1" dirty="0" smtClean="0">
                <a:latin typeface="Times New Roman" pitchFamily="18" charset="0"/>
              </a:rPr>
              <a:t>ins</a:t>
            </a:r>
            <a:r>
              <a:rPr lang="en-US" altLang="en-US" sz="2000" dirty="0" smtClean="0">
                <a:latin typeface="Times New Roman" pitchFamily="18" charset="0"/>
              </a:rPr>
              <a:t> a link to a newly-created node with element </a:t>
            </a:r>
            <a:r>
              <a:rPr lang="en-US" altLang="en-US" sz="2000" i="1" dirty="0" err="1" smtClean="0">
                <a:latin typeface="Times New Roman" pitchFamily="18" charset="0"/>
              </a:rPr>
              <a:t>elem</a:t>
            </a:r>
            <a:r>
              <a:rPr lang="en-US" altLang="en-US" sz="2000" dirty="0" smtClean="0">
                <a:latin typeface="Times New Roman" pitchFamily="18" charset="0"/>
              </a:rPr>
              <a:t> </a:t>
            </a:r>
            <a:br>
              <a:rPr lang="en-US" altLang="en-US" sz="2000" dirty="0" smtClean="0">
                <a:latin typeface="Times New Roman" pitchFamily="18" charset="0"/>
              </a:rPr>
            </a:br>
            <a:r>
              <a:rPr lang="en-US" altLang="en-US" sz="2000" dirty="0" smtClean="0">
                <a:latin typeface="Times New Roman" pitchFamily="18" charset="0"/>
              </a:rPr>
              <a:t>	and with predecessor and next both null.</a:t>
            </a:r>
            <a:br>
              <a:rPr lang="en-US" altLang="en-US" sz="2000" dirty="0" smtClean="0">
                <a:latin typeface="Times New Roman" pitchFamily="18" charset="0"/>
              </a:rPr>
            </a:br>
            <a:r>
              <a:rPr lang="en-US" altLang="en-US" sz="2000" dirty="0" smtClean="0">
                <a:latin typeface="Times New Roman" pitchFamily="18" charset="0"/>
              </a:rPr>
              <a:t>2.	If </a:t>
            </a:r>
            <a:r>
              <a:rPr lang="en-US" altLang="en-US" sz="2000" i="1" dirty="0" smtClean="0">
                <a:latin typeface="Times New Roman" pitchFamily="18" charset="0"/>
              </a:rPr>
              <a:t>first</a:t>
            </a:r>
            <a:r>
              <a:rPr lang="en-US" altLang="en-US" sz="2000" dirty="0" smtClean="0">
                <a:latin typeface="Times New Roman" pitchFamily="18" charset="0"/>
              </a:rPr>
              <a:t> = </a:t>
            </a:r>
            <a:r>
              <a:rPr lang="en-US" altLang="en-US" sz="2000" i="1" dirty="0" smtClean="0">
                <a:latin typeface="Times New Roman" pitchFamily="18" charset="0"/>
              </a:rPr>
              <a:t>last</a:t>
            </a:r>
            <a:r>
              <a:rPr lang="en-US" altLang="en-US" sz="2000" dirty="0" smtClean="0">
                <a:latin typeface="Times New Roman" pitchFamily="18" charset="0"/>
              </a:rPr>
              <a:t> = null:</a:t>
            </a:r>
            <a:br>
              <a:rPr lang="en-US" altLang="en-US" sz="2000" dirty="0" smtClean="0">
                <a:latin typeface="Times New Roman" pitchFamily="18" charset="0"/>
              </a:rPr>
            </a:br>
            <a:r>
              <a:rPr lang="en-US" altLang="en-US" sz="2000" dirty="0" smtClean="0">
                <a:latin typeface="Times New Roman" pitchFamily="18" charset="0"/>
              </a:rPr>
              <a:t>	2.1.	Set </a:t>
            </a:r>
            <a:r>
              <a:rPr lang="en-US" altLang="en-US" sz="2000" i="1" dirty="0" smtClean="0">
                <a:latin typeface="Times New Roman" pitchFamily="18" charset="0"/>
              </a:rPr>
              <a:t>first</a:t>
            </a:r>
            <a:r>
              <a:rPr lang="en-US" altLang="en-US" sz="2000" dirty="0" smtClean="0">
                <a:latin typeface="Times New Roman" pitchFamily="18" charset="0"/>
              </a:rPr>
              <a:t> to </a:t>
            </a:r>
            <a:r>
              <a:rPr lang="en-US" altLang="en-US" sz="2000" i="1" dirty="0" smtClean="0">
                <a:latin typeface="Times New Roman" pitchFamily="18" charset="0"/>
              </a:rPr>
              <a:t>ins</a:t>
            </a:r>
            <a:r>
              <a:rPr lang="en-US" altLang="en-US" sz="2000" dirty="0" smtClean="0">
                <a:latin typeface="Times New Roman" pitchFamily="18" charset="0"/>
              </a:rPr>
              <a:t>.</a:t>
            </a:r>
            <a:br>
              <a:rPr lang="en-US" altLang="en-US" sz="2000" dirty="0" smtClean="0">
                <a:latin typeface="Times New Roman" pitchFamily="18" charset="0"/>
              </a:rPr>
            </a:br>
            <a:r>
              <a:rPr lang="en-US" altLang="en-US" sz="2000" dirty="0" smtClean="0">
                <a:latin typeface="Times New Roman" pitchFamily="18" charset="0"/>
              </a:rPr>
              <a:t>	2.2.	Set </a:t>
            </a:r>
            <a:r>
              <a:rPr lang="en-US" altLang="en-US" sz="2000" i="1" dirty="0" smtClean="0">
                <a:latin typeface="Times New Roman" pitchFamily="18" charset="0"/>
              </a:rPr>
              <a:t>last</a:t>
            </a:r>
            <a:r>
              <a:rPr lang="en-US" altLang="en-US" sz="2000" dirty="0" smtClean="0">
                <a:latin typeface="Times New Roman" pitchFamily="18" charset="0"/>
              </a:rPr>
              <a:t> to </a:t>
            </a:r>
            <a:r>
              <a:rPr lang="en-US" altLang="en-US" sz="2000" i="1" dirty="0" smtClean="0">
                <a:latin typeface="Times New Roman" pitchFamily="18" charset="0"/>
              </a:rPr>
              <a:t>ins</a:t>
            </a:r>
            <a:r>
              <a:rPr lang="en-US" altLang="en-US" sz="2000" dirty="0" smtClean="0">
                <a:latin typeface="Times New Roman" pitchFamily="18" charset="0"/>
              </a:rPr>
              <a:t>.</a:t>
            </a:r>
            <a:br>
              <a:rPr lang="en-US" altLang="en-US" sz="2000" dirty="0" smtClean="0">
                <a:latin typeface="Times New Roman" pitchFamily="18" charset="0"/>
              </a:rPr>
            </a:br>
            <a:r>
              <a:rPr lang="en-US" altLang="en-US" sz="2000" dirty="0" smtClean="0">
                <a:latin typeface="Times New Roman" pitchFamily="18" charset="0"/>
              </a:rPr>
              <a:t>3.	Else, if the insertion point is before node </a:t>
            </a:r>
            <a:r>
              <a:rPr lang="en-US" altLang="en-US" sz="2000" i="1" dirty="0" smtClean="0">
                <a:latin typeface="Times New Roman" pitchFamily="18" charset="0"/>
              </a:rPr>
              <a:t>first</a:t>
            </a:r>
            <a:r>
              <a:rPr lang="en-US" altLang="en-US" sz="2000" dirty="0" smtClean="0">
                <a:latin typeface="Times New Roman" pitchFamily="18" charset="0"/>
              </a:rPr>
              <a:t>:</a:t>
            </a:r>
            <a:br>
              <a:rPr lang="en-US" altLang="en-US" sz="2000" dirty="0" smtClean="0">
                <a:latin typeface="Times New Roman" pitchFamily="18" charset="0"/>
              </a:rPr>
            </a:br>
            <a:r>
              <a:rPr lang="en-US" altLang="en-US" sz="2000" dirty="0" smtClean="0">
                <a:latin typeface="Times New Roman" pitchFamily="18" charset="0"/>
              </a:rPr>
              <a:t>	3.1.	Set </a:t>
            </a:r>
            <a:r>
              <a:rPr lang="en-US" altLang="en-US" sz="2000" i="1" dirty="0" err="1" smtClean="0">
                <a:latin typeface="Times New Roman" pitchFamily="18" charset="0"/>
              </a:rPr>
              <a:t>ins</a:t>
            </a:r>
            <a:r>
              <a:rPr lang="en-US" altLang="en-US" sz="2000" dirty="0" err="1" smtClean="0">
                <a:latin typeface="Times New Roman" pitchFamily="18" charset="0"/>
              </a:rPr>
              <a:t>’s</a:t>
            </a:r>
            <a:r>
              <a:rPr lang="en-US" altLang="en-US" sz="2000" dirty="0" smtClean="0">
                <a:latin typeface="Times New Roman" pitchFamily="18" charset="0"/>
              </a:rPr>
              <a:t> </a:t>
            </a:r>
            <a:r>
              <a:rPr lang="en-US" altLang="en-US" sz="2000" dirty="0">
                <a:latin typeface="Times New Roman" pitchFamily="18" charset="0"/>
              </a:rPr>
              <a:t> </a:t>
            </a:r>
            <a:r>
              <a:rPr lang="en-US" altLang="en-US" sz="2000" dirty="0" smtClean="0">
                <a:latin typeface="Times New Roman" pitchFamily="18" charset="0"/>
              </a:rPr>
              <a:t>next to </a:t>
            </a:r>
            <a:r>
              <a:rPr lang="en-US" altLang="en-US" sz="2000" i="1" dirty="0" smtClean="0">
                <a:latin typeface="Times New Roman" pitchFamily="18" charset="0"/>
              </a:rPr>
              <a:t>first</a:t>
            </a:r>
            <a:r>
              <a:rPr lang="en-US" altLang="en-US" sz="2000" dirty="0" smtClean="0">
                <a:latin typeface="Times New Roman" pitchFamily="18" charset="0"/>
              </a:rPr>
              <a:t>.</a:t>
            </a:r>
            <a:br>
              <a:rPr lang="en-US" altLang="en-US" sz="2000" dirty="0" smtClean="0">
                <a:latin typeface="Times New Roman" pitchFamily="18" charset="0"/>
              </a:rPr>
            </a:br>
            <a:r>
              <a:rPr lang="en-US" altLang="en-US" sz="2000" dirty="0" smtClean="0">
                <a:latin typeface="Times New Roman" pitchFamily="18" charset="0"/>
              </a:rPr>
              <a:t>	3.2.	Set </a:t>
            </a:r>
            <a:r>
              <a:rPr lang="en-US" altLang="en-US" sz="2000" i="1" dirty="0" smtClean="0">
                <a:latin typeface="Times New Roman" pitchFamily="18" charset="0"/>
              </a:rPr>
              <a:t>first</a:t>
            </a:r>
            <a:r>
              <a:rPr lang="en-US" altLang="en-US" sz="2000" dirty="0" smtClean="0">
                <a:latin typeface="Times New Roman" pitchFamily="18" charset="0"/>
              </a:rPr>
              <a:t>’s predecessor to </a:t>
            </a:r>
            <a:r>
              <a:rPr lang="en-US" altLang="en-US" sz="2000" i="1" dirty="0" smtClean="0">
                <a:latin typeface="Times New Roman" pitchFamily="18" charset="0"/>
              </a:rPr>
              <a:t>ins</a:t>
            </a:r>
            <a:r>
              <a:rPr lang="en-US" altLang="en-US" sz="2000" dirty="0" smtClean="0">
                <a:latin typeface="Times New Roman" pitchFamily="18" charset="0"/>
              </a:rPr>
              <a:t>.</a:t>
            </a:r>
            <a:br>
              <a:rPr lang="en-US" altLang="en-US" sz="2000" dirty="0" smtClean="0">
                <a:latin typeface="Times New Roman" pitchFamily="18" charset="0"/>
              </a:rPr>
            </a:br>
            <a:r>
              <a:rPr lang="en-US" altLang="en-US" sz="2000" dirty="0" smtClean="0">
                <a:latin typeface="Times New Roman" pitchFamily="18" charset="0"/>
              </a:rPr>
              <a:t>	3.3.	Set </a:t>
            </a:r>
            <a:r>
              <a:rPr lang="en-US" altLang="en-US" sz="2000" i="1" dirty="0" smtClean="0">
                <a:latin typeface="Times New Roman" pitchFamily="18" charset="0"/>
              </a:rPr>
              <a:t>first</a:t>
            </a:r>
            <a:r>
              <a:rPr lang="en-US" altLang="en-US" sz="2000" dirty="0" smtClean="0">
                <a:latin typeface="Times New Roman" pitchFamily="18" charset="0"/>
              </a:rPr>
              <a:t> to </a:t>
            </a:r>
            <a:r>
              <a:rPr lang="en-US" altLang="en-US" sz="2000" i="1" dirty="0" smtClean="0">
                <a:latin typeface="Times New Roman" pitchFamily="18" charset="0"/>
              </a:rPr>
              <a:t>ins</a:t>
            </a:r>
            <a:r>
              <a:rPr lang="en-US" altLang="en-US" sz="2000" dirty="0" smtClean="0">
                <a:latin typeface="Times New Roman" pitchFamily="18" charset="0"/>
              </a:rPr>
              <a:t>.</a:t>
            </a:r>
            <a:br>
              <a:rPr lang="en-US" altLang="en-US" sz="2000" dirty="0" smtClean="0">
                <a:latin typeface="Times New Roman" pitchFamily="18" charset="0"/>
              </a:rPr>
            </a:br>
            <a:r>
              <a:rPr lang="en-US" altLang="en-US" sz="2000" dirty="0" smtClean="0">
                <a:latin typeface="Times New Roman" pitchFamily="18" charset="0"/>
              </a:rPr>
              <a:t>4.	Else, if the insertion point is after node </a:t>
            </a:r>
            <a:r>
              <a:rPr lang="en-US" altLang="en-US" sz="2000" i="1" dirty="0" smtClean="0">
                <a:latin typeface="Times New Roman" pitchFamily="18" charset="0"/>
              </a:rPr>
              <a:t>last</a:t>
            </a:r>
            <a:r>
              <a:rPr lang="en-US" altLang="en-US" sz="2000" dirty="0" smtClean="0">
                <a:latin typeface="Times New Roman" pitchFamily="18" charset="0"/>
              </a:rPr>
              <a:t>:</a:t>
            </a:r>
            <a:br>
              <a:rPr lang="en-US" altLang="en-US" sz="2000" dirty="0" smtClean="0">
                <a:latin typeface="Times New Roman" pitchFamily="18" charset="0"/>
              </a:rPr>
            </a:br>
            <a:r>
              <a:rPr lang="en-US" altLang="en-US" sz="2000" dirty="0" smtClean="0">
                <a:latin typeface="Times New Roman" pitchFamily="18" charset="0"/>
              </a:rPr>
              <a:t>	4.1.	Set </a:t>
            </a:r>
            <a:r>
              <a:rPr lang="en-US" altLang="en-US" sz="2000" i="1" dirty="0" err="1" smtClean="0">
                <a:latin typeface="Times New Roman" pitchFamily="18" charset="0"/>
              </a:rPr>
              <a:t>ins</a:t>
            </a:r>
            <a:r>
              <a:rPr lang="en-US" altLang="en-US" sz="2000" dirty="0" err="1" smtClean="0">
                <a:latin typeface="Times New Roman" pitchFamily="18" charset="0"/>
              </a:rPr>
              <a:t>’s</a:t>
            </a:r>
            <a:r>
              <a:rPr lang="en-US" altLang="en-US" sz="2000" dirty="0" smtClean="0">
                <a:latin typeface="Times New Roman" pitchFamily="18" charset="0"/>
              </a:rPr>
              <a:t> predecessor to </a:t>
            </a:r>
            <a:r>
              <a:rPr lang="en-US" altLang="en-US" sz="2000" i="1" dirty="0" smtClean="0">
                <a:latin typeface="Times New Roman" pitchFamily="18" charset="0"/>
              </a:rPr>
              <a:t>last</a:t>
            </a:r>
            <a:r>
              <a:rPr lang="en-US" altLang="en-US" sz="2000" dirty="0" smtClean="0">
                <a:latin typeface="Times New Roman" pitchFamily="18" charset="0"/>
              </a:rPr>
              <a:t>.</a:t>
            </a:r>
            <a:br>
              <a:rPr lang="en-US" altLang="en-US" sz="2000" dirty="0" smtClean="0">
                <a:latin typeface="Times New Roman" pitchFamily="18" charset="0"/>
              </a:rPr>
            </a:br>
            <a:r>
              <a:rPr lang="en-US" altLang="en-US" sz="2000" dirty="0" smtClean="0">
                <a:latin typeface="Times New Roman" pitchFamily="18" charset="0"/>
              </a:rPr>
              <a:t>	4.2.	Set </a:t>
            </a:r>
            <a:r>
              <a:rPr lang="en-US" altLang="en-US" sz="2000" i="1" dirty="0" smtClean="0">
                <a:latin typeface="Times New Roman" pitchFamily="18" charset="0"/>
              </a:rPr>
              <a:t>last</a:t>
            </a:r>
            <a:r>
              <a:rPr lang="en-US" altLang="en-US" sz="2000" dirty="0" smtClean="0">
                <a:latin typeface="Times New Roman" pitchFamily="18" charset="0"/>
              </a:rPr>
              <a:t>’s next to </a:t>
            </a:r>
            <a:r>
              <a:rPr lang="en-US" altLang="en-US" sz="2000" i="1" dirty="0" smtClean="0">
                <a:latin typeface="Times New Roman" pitchFamily="18" charset="0"/>
              </a:rPr>
              <a:t>ins</a:t>
            </a:r>
            <a:r>
              <a:rPr lang="en-US" altLang="en-US" sz="2000" dirty="0" smtClean="0">
                <a:latin typeface="Times New Roman" pitchFamily="18" charset="0"/>
              </a:rPr>
              <a:t>.</a:t>
            </a:r>
            <a:br>
              <a:rPr lang="en-US" altLang="en-US" sz="2000" dirty="0" smtClean="0">
                <a:latin typeface="Times New Roman" pitchFamily="18" charset="0"/>
              </a:rPr>
            </a:br>
            <a:r>
              <a:rPr lang="en-US" altLang="en-US" sz="2000" dirty="0" smtClean="0">
                <a:latin typeface="Times New Roman" pitchFamily="18" charset="0"/>
              </a:rPr>
              <a:t>	4.3.	Set </a:t>
            </a:r>
            <a:r>
              <a:rPr lang="en-US" altLang="en-US" sz="2000" i="1" dirty="0" smtClean="0">
                <a:latin typeface="Times New Roman" pitchFamily="18" charset="0"/>
              </a:rPr>
              <a:t>last</a:t>
            </a:r>
            <a:r>
              <a:rPr lang="en-US" altLang="en-US" sz="2000" dirty="0" smtClean="0">
                <a:latin typeface="Times New Roman" pitchFamily="18" charset="0"/>
              </a:rPr>
              <a:t> to </a:t>
            </a:r>
            <a:r>
              <a:rPr lang="en-US" altLang="en-US" sz="2000" i="1" dirty="0" smtClean="0">
                <a:latin typeface="Times New Roman" pitchFamily="18" charset="0"/>
              </a:rPr>
              <a:t>ins</a:t>
            </a:r>
            <a:r>
              <a:rPr lang="en-US" altLang="en-US" sz="2000" dirty="0" smtClean="0">
                <a:latin typeface="Times New Roman" pitchFamily="18" charset="0"/>
              </a:rPr>
              <a:t>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306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 smtClean="0"/>
              <a:t>DLL insertion </a:t>
            </a:r>
            <a:r>
              <a:rPr lang="en-US" altLang="en-US" sz="3200" i="1" dirty="0" smtClean="0"/>
              <a:t>(2)</a:t>
            </a:r>
            <a:endParaRPr lang="en-GB" altLang="en-US" sz="3200" dirty="0" smtClean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>
              <a:tabLst>
                <a:tab pos="723900" algn="l"/>
                <a:tab pos="1257300" algn="l"/>
              </a:tabLst>
            </a:pPr>
            <a:r>
              <a:rPr lang="en-US" altLang="en-US" dirty="0" smtClean="0"/>
              <a:t>DLL insertion algorithm </a:t>
            </a:r>
            <a:r>
              <a:rPr lang="en-US" altLang="en-US" i="1" dirty="0" smtClean="0"/>
              <a:t>(continued)</a:t>
            </a:r>
            <a:r>
              <a:rPr lang="en-US" altLang="en-US" dirty="0" smtClean="0"/>
              <a:t>:</a:t>
            </a:r>
          </a:p>
          <a:p>
            <a:pPr eaLnBrk="1" hangingPunct="1">
              <a:buClr>
                <a:schemeClr val="tx1"/>
              </a:buClr>
              <a:buFont typeface="Wingdings" pitchFamily="2" charset="2"/>
              <a:buNone/>
              <a:tabLst>
                <a:tab pos="723900" algn="l"/>
                <a:tab pos="1257300" algn="l"/>
              </a:tabLst>
            </a:pPr>
            <a:r>
              <a:rPr lang="en-US" altLang="en-US" sz="2000" dirty="0" smtClean="0">
                <a:latin typeface="Times New Roman" pitchFamily="18" charset="0"/>
              </a:rPr>
              <a:t>	5.	Else, if the insertion point is after the node </a:t>
            </a:r>
            <a:r>
              <a:rPr lang="en-US" altLang="en-US" sz="2000" i="1" dirty="0" err="1" smtClean="0">
                <a:latin typeface="Times New Roman" pitchFamily="18" charset="0"/>
              </a:rPr>
              <a:t>pred</a:t>
            </a:r>
            <a:r>
              <a:rPr lang="en-US" altLang="en-US" sz="2000" dirty="0" smtClean="0">
                <a:latin typeface="Times New Roman" pitchFamily="18" charset="0"/>
              </a:rPr>
              <a:t> and before </a:t>
            </a:r>
            <a:br>
              <a:rPr lang="en-US" altLang="en-US" sz="2000" dirty="0" smtClean="0">
                <a:latin typeface="Times New Roman" pitchFamily="18" charset="0"/>
              </a:rPr>
            </a:br>
            <a:r>
              <a:rPr lang="en-US" altLang="en-US" sz="2000" dirty="0" smtClean="0">
                <a:latin typeface="Times New Roman" pitchFamily="18" charset="0"/>
              </a:rPr>
              <a:t>	the node </a:t>
            </a:r>
            <a:r>
              <a:rPr lang="en-US" altLang="en-US" sz="2000" i="1" dirty="0">
                <a:latin typeface="Times New Roman" pitchFamily="18" charset="0"/>
              </a:rPr>
              <a:t> </a:t>
            </a:r>
            <a:r>
              <a:rPr lang="en-US" altLang="en-US" sz="2000" i="1" dirty="0" smtClean="0">
                <a:latin typeface="Times New Roman" pitchFamily="18" charset="0"/>
              </a:rPr>
              <a:t>next</a:t>
            </a:r>
            <a:r>
              <a:rPr lang="en-US" altLang="en-US" sz="2000" dirty="0" smtClean="0">
                <a:latin typeface="Times New Roman" pitchFamily="18" charset="0"/>
              </a:rPr>
              <a:t>:</a:t>
            </a:r>
            <a:br>
              <a:rPr lang="en-US" altLang="en-US" sz="2000" dirty="0" smtClean="0">
                <a:latin typeface="Times New Roman" pitchFamily="18" charset="0"/>
              </a:rPr>
            </a:br>
            <a:r>
              <a:rPr lang="en-US" altLang="en-US" sz="2000" dirty="0" smtClean="0">
                <a:latin typeface="Times New Roman" pitchFamily="18" charset="0"/>
              </a:rPr>
              <a:t>	5.1.	Set </a:t>
            </a:r>
            <a:r>
              <a:rPr lang="en-US" altLang="en-US" sz="2000" i="1" dirty="0" err="1" smtClean="0">
                <a:latin typeface="Times New Roman" pitchFamily="18" charset="0"/>
              </a:rPr>
              <a:t>ins</a:t>
            </a:r>
            <a:r>
              <a:rPr lang="en-US" altLang="en-US" sz="2000" dirty="0" err="1" smtClean="0">
                <a:latin typeface="Times New Roman" pitchFamily="18" charset="0"/>
              </a:rPr>
              <a:t>’s</a:t>
            </a:r>
            <a:r>
              <a:rPr lang="en-US" altLang="en-US" sz="2000" dirty="0" smtClean="0">
                <a:latin typeface="Times New Roman" pitchFamily="18" charset="0"/>
              </a:rPr>
              <a:t> predecessor to </a:t>
            </a:r>
            <a:r>
              <a:rPr lang="en-US" altLang="en-US" sz="2000" i="1" dirty="0" smtClean="0">
                <a:latin typeface="Times New Roman" pitchFamily="18" charset="0"/>
              </a:rPr>
              <a:t>pred</a:t>
            </a:r>
            <a:r>
              <a:rPr lang="en-US" altLang="en-US" sz="2000" dirty="0" smtClean="0">
                <a:latin typeface="Times New Roman" pitchFamily="18" charset="0"/>
              </a:rPr>
              <a:t>.</a:t>
            </a:r>
            <a:br>
              <a:rPr lang="en-US" altLang="en-US" sz="2000" dirty="0" smtClean="0">
                <a:latin typeface="Times New Roman" pitchFamily="18" charset="0"/>
              </a:rPr>
            </a:br>
            <a:r>
              <a:rPr lang="en-US" altLang="en-US" sz="2000" dirty="0" smtClean="0">
                <a:latin typeface="Times New Roman" pitchFamily="18" charset="0"/>
              </a:rPr>
              <a:t>	5.2.	Set </a:t>
            </a:r>
            <a:r>
              <a:rPr lang="en-US" altLang="en-US" sz="2000" i="1" dirty="0" err="1" smtClean="0">
                <a:latin typeface="Times New Roman" pitchFamily="18" charset="0"/>
              </a:rPr>
              <a:t>ins</a:t>
            </a:r>
            <a:r>
              <a:rPr lang="en-US" altLang="en-US" sz="2000" dirty="0" err="1" smtClean="0">
                <a:latin typeface="Times New Roman" pitchFamily="18" charset="0"/>
              </a:rPr>
              <a:t>’s</a:t>
            </a:r>
            <a:r>
              <a:rPr lang="en-US" altLang="en-US" sz="2000" dirty="0" smtClean="0">
                <a:latin typeface="Times New Roman" pitchFamily="18" charset="0"/>
              </a:rPr>
              <a:t> next to </a:t>
            </a:r>
            <a:r>
              <a:rPr lang="en-US" altLang="en-US" sz="2000" i="1" dirty="0" smtClean="0">
                <a:latin typeface="Times New Roman" pitchFamily="18" charset="0"/>
              </a:rPr>
              <a:t>next</a:t>
            </a:r>
            <a:r>
              <a:rPr lang="en-US" altLang="en-US" sz="2000" dirty="0" smtClean="0">
                <a:latin typeface="Times New Roman" pitchFamily="18" charset="0"/>
              </a:rPr>
              <a:t>.</a:t>
            </a:r>
            <a:br>
              <a:rPr lang="en-US" altLang="en-US" sz="2000" dirty="0" smtClean="0">
                <a:latin typeface="Times New Roman" pitchFamily="18" charset="0"/>
              </a:rPr>
            </a:br>
            <a:r>
              <a:rPr lang="en-US" altLang="en-US" sz="2000" dirty="0" smtClean="0">
                <a:latin typeface="Times New Roman" pitchFamily="18" charset="0"/>
              </a:rPr>
              <a:t>	5.3.	Set </a:t>
            </a:r>
            <a:r>
              <a:rPr lang="en-US" altLang="en-US" sz="2000" i="1" dirty="0" err="1" smtClean="0">
                <a:latin typeface="Times New Roman" pitchFamily="18" charset="0"/>
              </a:rPr>
              <a:t>pred</a:t>
            </a:r>
            <a:r>
              <a:rPr lang="en-US" altLang="en-US" sz="2000" dirty="0" err="1" smtClean="0">
                <a:latin typeface="Times New Roman" pitchFamily="18" charset="0"/>
              </a:rPr>
              <a:t>’s</a:t>
            </a:r>
            <a:r>
              <a:rPr lang="en-US" altLang="en-US" sz="2000" dirty="0" smtClean="0">
                <a:latin typeface="Times New Roman" pitchFamily="18" charset="0"/>
              </a:rPr>
              <a:t> next to </a:t>
            </a:r>
            <a:r>
              <a:rPr lang="en-US" altLang="en-US" sz="2000" i="1" dirty="0" smtClean="0">
                <a:latin typeface="Times New Roman" pitchFamily="18" charset="0"/>
              </a:rPr>
              <a:t>ins</a:t>
            </a:r>
            <a:r>
              <a:rPr lang="en-US" altLang="en-US" sz="2000" dirty="0" smtClean="0">
                <a:latin typeface="Times New Roman" pitchFamily="18" charset="0"/>
              </a:rPr>
              <a:t>.</a:t>
            </a:r>
            <a:br>
              <a:rPr lang="en-US" altLang="en-US" sz="2000" dirty="0" smtClean="0">
                <a:latin typeface="Times New Roman" pitchFamily="18" charset="0"/>
              </a:rPr>
            </a:br>
            <a:r>
              <a:rPr lang="en-US" altLang="en-US" sz="2000" dirty="0" smtClean="0">
                <a:latin typeface="Times New Roman" pitchFamily="18" charset="0"/>
              </a:rPr>
              <a:t>	5.4.	Set </a:t>
            </a:r>
            <a:r>
              <a:rPr lang="en-US" altLang="en-US" sz="2000" i="1" dirty="0" err="1" smtClean="0">
                <a:latin typeface="Times New Roman" pitchFamily="18" charset="0"/>
              </a:rPr>
              <a:t>next</a:t>
            </a:r>
            <a:r>
              <a:rPr lang="en-US" altLang="en-US" sz="2000" dirty="0" err="1" smtClean="0">
                <a:latin typeface="Times New Roman" pitchFamily="18" charset="0"/>
              </a:rPr>
              <a:t>’s</a:t>
            </a:r>
            <a:r>
              <a:rPr lang="en-US" altLang="en-US" sz="2000" dirty="0" smtClean="0">
                <a:latin typeface="Times New Roman" pitchFamily="18" charset="0"/>
              </a:rPr>
              <a:t> predecessor to </a:t>
            </a:r>
            <a:r>
              <a:rPr lang="en-US" altLang="en-US" sz="2000" i="1" dirty="0" smtClean="0">
                <a:latin typeface="Times New Roman" pitchFamily="18" charset="0"/>
              </a:rPr>
              <a:t>ins</a:t>
            </a:r>
            <a:r>
              <a:rPr lang="en-US" altLang="en-US" sz="2000" dirty="0" smtClean="0">
                <a:latin typeface="Times New Roman" pitchFamily="18" charset="0"/>
              </a:rPr>
              <a:t>.</a:t>
            </a:r>
            <a:br>
              <a:rPr lang="en-US" altLang="en-US" sz="2000" dirty="0" smtClean="0">
                <a:latin typeface="Times New Roman" pitchFamily="18" charset="0"/>
              </a:rPr>
            </a:br>
            <a:r>
              <a:rPr lang="en-US" altLang="en-US" sz="2000" dirty="0" smtClean="0">
                <a:latin typeface="Times New Roman" pitchFamily="18" charset="0"/>
              </a:rPr>
              <a:t>6.	Terminate.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098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 smtClean="0"/>
              <a:t>DLL deletion</a:t>
            </a:r>
            <a:endParaRPr lang="en-GB" altLang="en-US" sz="3200" dirty="0" smtClean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>
              <a:tabLst>
                <a:tab pos="723900" algn="l"/>
                <a:tab pos="1257300" algn="l"/>
              </a:tabLst>
            </a:pPr>
            <a:r>
              <a:rPr lang="en-US" altLang="en-US" b="1" dirty="0" smtClean="0"/>
              <a:t>DLL deletion algorithm</a:t>
            </a:r>
            <a:r>
              <a:rPr lang="en-US" altLang="en-US" dirty="0" smtClean="0"/>
              <a:t>:</a:t>
            </a:r>
          </a:p>
          <a:p>
            <a:pPr eaLnBrk="1" hangingPunct="1">
              <a:buClr>
                <a:schemeClr val="tx1"/>
              </a:buClr>
              <a:buFont typeface="Wingdings" pitchFamily="2" charset="2"/>
              <a:buNone/>
              <a:tabLst>
                <a:tab pos="723900" algn="l"/>
                <a:tab pos="1257300" algn="l"/>
              </a:tabLst>
            </a:pPr>
            <a:r>
              <a:rPr lang="en-US" altLang="en-US" sz="2000" dirty="0" smtClean="0">
                <a:latin typeface="Times New Roman" pitchFamily="18" charset="0"/>
              </a:rPr>
              <a:t>	To delete node </a:t>
            </a:r>
            <a:r>
              <a:rPr lang="en-US" altLang="en-US" sz="2000" i="1" dirty="0" smtClean="0">
                <a:latin typeface="Times New Roman" pitchFamily="18" charset="0"/>
              </a:rPr>
              <a:t>del</a:t>
            </a:r>
            <a:r>
              <a:rPr lang="en-US" altLang="en-US" sz="2000" dirty="0" smtClean="0">
                <a:latin typeface="Times New Roman" pitchFamily="18" charset="0"/>
              </a:rPr>
              <a:t> from the DLL headed by (</a:t>
            </a:r>
            <a:r>
              <a:rPr lang="en-US" altLang="en-US" sz="2000" i="1" dirty="0" smtClean="0">
                <a:latin typeface="Times New Roman" pitchFamily="18" charset="0"/>
              </a:rPr>
              <a:t>first</a:t>
            </a:r>
            <a:r>
              <a:rPr lang="en-US" altLang="en-US" sz="2000" dirty="0" smtClean="0">
                <a:latin typeface="Times New Roman" pitchFamily="18" charset="0"/>
              </a:rPr>
              <a:t>, </a:t>
            </a:r>
            <a:r>
              <a:rPr lang="en-US" altLang="en-US" sz="2000" i="1" dirty="0" smtClean="0">
                <a:latin typeface="Times New Roman" pitchFamily="18" charset="0"/>
              </a:rPr>
              <a:t>last</a:t>
            </a:r>
            <a:r>
              <a:rPr lang="en-US" altLang="en-US" sz="2000" dirty="0" smtClean="0">
                <a:latin typeface="Times New Roman" pitchFamily="18" charset="0"/>
              </a:rPr>
              <a:t>):</a:t>
            </a:r>
          </a:p>
          <a:p>
            <a:pPr eaLnBrk="1" hangingPunct="1">
              <a:spcBef>
                <a:spcPts val="900"/>
              </a:spcBef>
              <a:buClr>
                <a:schemeClr val="tx1"/>
              </a:buClr>
              <a:buFont typeface="Wingdings" pitchFamily="2" charset="2"/>
              <a:buNone/>
              <a:tabLst>
                <a:tab pos="723900" algn="l"/>
                <a:tab pos="1257300" algn="l"/>
              </a:tabLst>
            </a:pPr>
            <a:r>
              <a:rPr lang="en-US" altLang="en-US" sz="2000" dirty="0" smtClean="0">
                <a:latin typeface="Times New Roman" pitchFamily="18" charset="0"/>
              </a:rPr>
              <a:t>	1.	Let </a:t>
            </a:r>
            <a:r>
              <a:rPr lang="en-US" altLang="en-US" sz="2000" i="1" dirty="0" smtClean="0">
                <a:latin typeface="Times New Roman" pitchFamily="18" charset="0"/>
              </a:rPr>
              <a:t>next </a:t>
            </a:r>
            <a:r>
              <a:rPr lang="en-US" altLang="en-US" sz="2000" dirty="0" smtClean="0">
                <a:latin typeface="Times New Roman" pitchFamily="18" charset="0"/>
              </a:rPr>
              <a:t> be </a:t>
            </a:r>
            <a:r>
              <a:rPr lang="en-US" altLang="en-US" sz="2000" i="1" dirty="0" err="1" smtClean="0">
                <a:latin typeface="Times New Roman" pitchFamily="18" charset="0"/>
              </a:rPr>
              <a:t>del</a:t>
            </a:r>
            <a:r>
              <a:rPr lang="en-US" altLang="en-US" sz="2000" dirty="0" err="1" smtClean="0">
                <a:latin typeface="Times New Roman" pitchFamily="18" charset="0"/>
              </a:rPr>
              <a:t>’s</a:t>
            </a:r>
            <a:r>
              <a:rPr lang="en-US" altLang="en-US" sz="2000" dirty="0" smtClean="0">
                <a:latin typeface="Times New Roman" pitchFamily="18" charset="0"/>
              </a:rPr>
              <a:t> next, </a:t>
            </a:r>
            <a:br>
              <a:rPr lang="en-US" altLang="en-US" sz="2000" dirty="0" smtClean="0">
                <a:latin typeface="Times New Roman" pitchFamily="18" charset="0"/>
              </a:rPr>
            </a:br>
            <a:r>
              <a:rPr lang="en-US" altLang="en-US" sz="2000" dirty="0" smtClean="0">
                <a:latin typeface="Times New Roman" pitchFamily="18" charset="0"/>
              </a:rPr>
              <a:t>	and let </a:t>
            </a:r>
            <a:r>
              <a:rPr lang="en-US" altLang="en-US" sz="2000" i="1" dirty="0" err="1" smtClean="0">
                <a:latin typeface="Times New Roman" pitchFamily="18" charset="0"/>
              </a:rPr>
              <a:t>pred</a:t>
            </a:r>
            <a:r>
              <a:rPr lang="en-US" altLang="en-US" sz="2000" dirty="0" smtClean="0">
                <a:latin typeface="Times New Roman" pitchFamily="18" charset="0"/>
              </a:rPr>
              <a:t> be </a:t>
            </a:r>
            <a:r>
              <a:rPr lang="en-US" altLang="en-US" sz="2000" i="1" dirty="0" err="1" smtClean="0">
                <a:latin typeface="Times New Roman" pitchFamily="18" charset="0"/>
              </a:rPr>
              <a:t>del</a:t>
            </a:r>
            <a:r>
              <a:rPr lang="en-US" altLang="en-US" sz="2000" dirty="0" err="1" smtClean="0">
                <a:latin typeface="Times New Roman" pitchFamily="18" charset="0"/>
              </a:rPr>
              <a:t>’s</a:t>
            </a:r>
            <a:r>
              <a:rPr lang="en-US" altLang="en-US" sz="2000" dirty="0" smtClean="0">
                <a:latin typeface="Times New Roman" pitchFamily="18" charset="0"/>
              </a:rPr>
              <a:t> predecessor.</a:t>
            </a:r>
            <a:br>
              <a:rPr lang="en-US" altLang="en-US" sz="2000" dirty="0" smtClean="0">
                <a:latin typeface="Times New Roman" pitchFamily="18" charset="0"/>
              </a:rPr>
            </a:br>
            <a:r>
              <a:rPr lang="en-US" altLang="en-US" sz="2000" dirty="0" smtClean="0">
                <a:latin typeface="Times New Roman" pitchFamily="18" charset="0"/>
              </a:rPr>
              <a:t>2.	If </a:t>
            </a:r>
            <a:r>
              <a:rPr lang="en-US" altLang="en-US" sz="2000" i="1" dirty="0" smtClean="0">
                <a:latin typeface="Times New Roman" pitchFamily="18" charset="0"/>
              </a:rPr>
              <a:t>del</a:t>
            </a:r>
            <a:r>
              <a:rPr lang="en-US" altLang="en-US" sz="2000" dirty="0" smtClean="0">
                <a:latin typeface="Times New Roman" pitchFamily="18" charset="0"/>
              </a:rPr>
              <a:t> = </a:t>
            </a:r>
            <a:r>
              <a:rPr lang="en-US" altLang="en-US" sz="2000" i="1" dirty="0" smtClean="0">
                <a:latin typeface="Times New Roman" pitchFamily="18" charset="0"/>
              </a:rPr>
              <a:t>first</a:t>
            </a:r>
            <a:r>
              <a:rPr lang="en-US" altLang="en-US" sz="2000" dirty="0" smtClean="0">
                <a:latin typeface="Times New Roman" pitchFamily="18" charset="0"/>
              </a:rPr>
              <a:t>:</a:t>
            </a:r>
            <a:br>
              <a:rPr lang="en-US" altLang="en-US" sz="2000" dirty="0" smtClean="0">
                <a:latin typeface="Times New Roman" pitchFamily="18" charset="0"/>
              </a:rPr>
            </a:br>
            <a:r>
              <a:rPr lang="en-US" altLang="en-US" sz="2000" dirty="0" smtClean="0">
                <a:latin typeface="Times New Roman" pitchFamily="18" charset="0"/>
              </a:rPr>
              <a:t>	2.1.	Set </a:t>
            </a:r>
            <a:r>
              <a:rPr lang="en-US" altLang="en-US" sz="2000" i="1" dirty="0" smtClean="0">
                <a:latin typeface="Times New Roman" pitchFamily="18" charset="0"/>
              </a:rPr>
              <a:t>first</a:t>
            </a:r>
            <a:r>
              <a:rPr lang="en-US" altLang="en-US" sz="2000" dirty="0" smtClean="0">
                <a:latin typeface="Times New Roman" pitchFamily="18" charset="0"/>
              </a:rPr>
              <a:t> to </a:t>
            </a:r>
            <a:r>
              <a:rPr lang="en-US" altLang="en-US" sz="2000" i="1" dirty="0" smtClean="0">
                <a:latin typeface="Times New Roman" pitchFamily="18" charset="0"/>
              </a:rPr>
              <a:t>next</a:t>
            </a:r>
            <a:r>
              <a:rPr lang="en-US" altLang="en-US" sz="2000" dirty="0" smtClean="0">
                <a:latin typeface="Times New Roman" pitchFamily="18" charset="0"/>
              </a:rPr>
              <a:t>.</a:t>
            </a:r>
            <a:br>
              <a:rPr lang="en-US" altLang="en-US" sz="2000" dirty="0" smtClean="0">
                <a:latin typeface="Times New Roman" pitchFamily="18" charset="0"/>
              </a:rPr>
            </a:br>
            <a:r>
              <a:rPr lang="en-US" altLang="en-US" sz="2000" dirty="0" smtClean="0">
                <a:latin typeface="Times New Roman" pitchFamily="18" charset="0"/>
              </a:rPr>
              <a:t>3.	Else:</a:t>
            </a:r>
            <a:br>
              <a:rPr lang="en-US" altLang="en-US" sz="2000" dirty="0" smtClean="0">
                <a:latin typeface="Times New Roman" pitchFamily="18" charset="0"/>
              </a:rPr>
            </a:br>
            <a:r>
              <a:rPr lang="en-US" altLang="en-US" sz="2000" dirty="0" smtClean="0">
                <a:latin typeface="Times New Roman" pitchFamily="18" charset="0"/>
              </a:rPr>
              <a:t>	3.1.	Set </a:t>
            </a:r>
            <a:r>
              <a:rPr lang="en-US" altLang="en-US" sz="2000" i="1" dirty="0" err="1" smtClean="0">
                <a:latin typeface="Times New Roman" pitchFamily="18" charset="0"/>
              </a:rPr>
              <a:t>pred</a:t>
            </a:r>
            <a:r>
              <a:rPr lang="en-US" altLang="en-US" sz="2000" dirty="0" err="1" smtClean="0">
                <a:latin typeface="Times New Roman" pitchFamily="18" charset="0"/>
              </a:rPr>
              <a:t>’s</a:t>
            </a:r>
            <a:r>
              <a:rPr lang="en-US" altLang="en-US" sz="2000" dirty="0" smtClean="0">
                <a:latin typeface="Times New Roman" pitchFamily="18" charset="0"/>
              </a:rPr>
              <a:t> next to </a:t>
            </a:r>
            <a:r>
              <a:rPr lang="en-US" altLang="en-US" sz="2000" i="1" dirty="0" smtClean="0">
                <a:latin typeface="Times New Roman" pitchFamily="18" charset="0"/>
              </a:rPr>
              <a:t>next</a:t>
            </a:r>
            <a:r>
              <a:rPr lang="en-US" altLang="en-US" sz="2000" dirty="0" smtClean="0">
                <a:latin typeface="Times New Roman" pitchFamily="18" charset="0"/>
              </a:rPr>
              <a:t>.</a:t>
            </a:r>
            <a:br>
              <a:rPr lang="en-US" altLang="en-US" sz="2000" dirty="0" smtClean="0">
                <a:latin typeface="Times New Roman" pitchFamily="18" charset="0"/>
              </a:rPr>
            </a:br>
            <a:r>
              <a:rPr lang="en-US" altLang="en-US" sz="2000" dirty="0" smtClean="0">
                <a:latin typeface="Times New Roman" pitchFamily="18" charset="0"/>
              </a:rPr>
              <a:t>4.	If </a:t>
            </a:r>
            <a:r>
              <a:rPr lang="en-US" altLang="en-US" sz="2000" i="1" dirty="0" smtClean="0">
                <a:latin typeface="Times New Roman" pitchFamily="18" charset="0"/>
              </a:rPr>
              <a:t>del</a:t>
            </a:r>
            <a:r>
              <a:rPr lang="en-US" altLang="en-US" sz="2000" dirty="0" smtClean="0">
                <a:latin typeface="Times New Roman" pitchFamily="18" charset="0"/>
              </a:rPr>
              <a:t> = </a:t>
            </a:r>
            <a:r>
              <a:rPr lang="en-US" altLang="en-US" sz="2000" i="1" dirty="0" smtClean="0">
                <a:latin typeface="Times New Roman" pitchFamily="18" charset="0"/>
              </a:rPr>
              <a:t>last</a:t>
            </a:r>
            <a:r>
              <a:rPr lang="en-US" altLang="en-US" sz="2000" dirty="0" smtClean="0">
                <a:latin typeface="Times New Roman" pitchFamily="18" charset="0"/>
              </a:rPr>
              <a:t>:</a:t>
            </a:r>
            <a:br>
              <a:rPr lang="en-US" altLang="en-US" sz="2000" dirty="0" smtClean="0">
                <a:latin typeface="Times New Roman" pitchFamily="18" charset="0"/>
              </a:rPr>
            </a:br>
            <a:r>
              <a:rPr lang="en-US" altLang="en-US" sz="2000" dirty="0" smtClean="0">
                <a:latin typeface="Times New Roman" pitchFamily="18" charset="0"/>
              </a:rPr>
              <a:t>	4.1.	Set </a:t>
            </a:r>
            <a:r>
              <a:rPr lang="en-US" altLang="en-US" sz="2000" i="1" dirty="0" smtClean="0">
                <a:latin typeface="Times New Roman" pitchFamily="18" charset="0"/>
              </a:rPr>
              <a:t>last</a:t>
            </a:r>
            <a:r>
              <a:rPr lang="en-US" altLang="en-US" sz="2000" dirty="0" smtClean="0">
                <a:latin typeface="Times New Roman" pitchFamily="18" charset="0"/>
              </a:rPr>
              <a:t> to </a:t>
            </a:r>
            <a:r>
              <a:rPr lang="en-US" altLang="en-US" sz="2000" i="1" dirty="0" smtClean="0">
                <a:latin typeface="Times New Roman" pitchFamily="18" charset="0"/>
              </a:rPr>
              <a:t>pred</a:t>
            </a:r>
            <a:r>
              <a:rPr lang="en-US" altLang="en-US" sz="2000" dirty="0" smtClean="0">
                <a:latin typeface="Times New Roman" pitchFamily="18" charset="0"/>
              </a:rPr>
              <a:t>.</a:t>
            </a:r>
            <a:br>
              <a:rPr lang="en-US" altLang="en-US" sz="2000" dirty="0" smtClean="0">
                <a:latin typeface="Times New Roman" pitchFamily="18" charset="0"/>
              </a:rPr>
            </a:br>
            <a:r>
              <a:rPr lang="en-US" altLang="en-US" sz="2000" dirty="0" smtClean="0">
                <a:latin typeface="Times New Roman" pitchFamily="18" charset="0"/>
              </a:rPr>
              <a:t>5.	Else:</a:t>
            </a:r>
            <a:br>
              <a:rPr lang="en-US" altLang="en-US" sz="2000" dirty="0" smtClean="0">
                <a:latin typeface="Times New Roman" pitchFamily="18" charset="0"/>
              </a:rPr>
            </a:br>
            <a:r>
              <a:rPr lang="en-US" altLang="en-US" sz="2000" dirty="0" smtClean="0">
                <a:latin typeface="Times New Roman" pitchFamily="18" charset="0"/>
              </a:rPr>
              <a:t>	5.1.	Set </a:t>
            </a:r>
            <a:r>
              <a:rPr lang="en-US" altLang="en-US" sz="2000" i="1" dirty="0" err="1" smtClean="0">
                <a:latin typeface="Times New Roman" pitchFamily="18" charset="0"/>
              </a:rPr>
              <a:t>next</a:t>
            </a:r>
            <a:r>
              <a:rPr lang="en-US" altLang="en-US" sz="2000" dirty="0" err="1" smtClean="0">
                <a:latin typeface="Times New Roman" pitchFamily="18" charset="0"/>
              </a:rPr>
              <a:t>’s</a:t>
            </a:r>
            <a:r>
              <a:rPr lang="en-US" altLang="en-US" sz="2000" dirty="0" smtClean="0">
                <a:latin typeface="Times New Roman" pitchFamily="18" charset="0"/>
              </a:rPr>
              <a:t> predecessor to </a:t>
            </a:r>
            <a:r>
              <a:rPr lang="en-US" altLang="en-US" sz="2000" i="1" dirty="0" smtClean="0">
                <a:latin typeface="Times New Roman" pitchFamily="18" charset="0"/>
              </a:rPr>
              <a:t>pred</a:t>
            </a:r>
            <a:r>
              <a:rPr lang="en-US" altLang="en-US" sz="2000" dirty="0" smtClean="0">
                <a:latin typeface="Times New Roman" pitchFamily="18" charset="0"/>
              </a:rPr>
              <a:t>.</a:t>
            </a:r>
            <a:br>
              <a:rPr lang="en-US" altLang="en-US" sz="2000" dirty="0" smtClean="0">
                <a:latin typeface="Times New Roman" pitchFamily="18" charset="0"/>
              </a:rPr>
            </a:br>
            <a:r>
              <a:rPr lang="en-US" altLang="en-US" sz="2000" dirty="0" smtClean="0">
                <a:latin typeface="Times New Roman" pitchFamily="18" charset="0"/>
              </a:rPr>
              <a:t>6.	Terminate.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42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914400"/>
            <a:ext cx="7315200" cy="719137"/>
          </a:xfrm>
        </p:spPr>
        <p:txBody>
          <a:bodyPr/>
          <a:lstStyle/>
          <a:p>
            <a:pPr eaLnBrk="1" hangingPunct="1"/>
            <a:r>
              <a:rPr lang="en-US" altLang="en-US" sz="3200" dirty="0" smtClean="0"/>
              <a:t>Comparison of SLL and DLL algorithms</a:t>
            </a:r>
            <a:endParaRPr lang="en-GB" altLang="en-US" sz="3200" dirty="0" smtClean="0"/>
          </a:p>
        </p:txBody>
      </p:sp>
      <p:graphicFrame>
        <p:nvGraphicFramePr>
          <p:cNvPr id="395351" name="Group 87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295443556"/>
              </p:ext>
            </p:extLst>
          </p:nvPr>
        </p:nvGraphicFramePr>
        <p:xfrm>
          <a:off x="304800" y="2385775"/>
          <a:ext cx="4464050" cy="1584704"/>
        </p:xfrm>
        <a:graphic>
          <a:graphicData uri="http://schemas.openxmlformats.org/drawingml/2006/table">
            <a:tbl>
              <a:tblPr/>
              <a:tblGrid>
                <a:gridCol w="1574800"/>
                <a:gridCol w="1484312"/>
                <a:gridCol w="1404938"/>
              </a:tblGrid>
              <a:tr h="39617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Algorithm</a:t>
                      </a:r>
                    </a:p>
                  </a:txBody>
                  <a:tcPr marT="45688" marB="45688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SLL</a:t>
                      </a:r>
                    </a:p>
                  </a:txBody>
                  <a:tcPr marT="45688" marB="45688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DLL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96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Insertion</a:t>
                      </a:r>
                    </a:p>
                  </a:txBody>
                  <a:tcPr marT="45688" marB="45688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</a:t>
                      </a:r>
                      <a:r>
                        <a:rPr kumimoji="0" lang="en-GB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(1)</a:t>
                      </a:r>
                    </a:p>
                  </a:txBody>
                  <a:tcPr marT="45688" marB="45688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</a:t>
                      </a: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(1)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96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Deletion</a:t>
                      </a:r>
                    </a:p>
                  </a:txBody>
                  <a:tcPr marT="45688" marB="45688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</a:t>
                      </a:r>
                      <a:r>
                        <a:rPr kumimoji="0" lang="en-GB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</a:t>
                      </a:r>
                      <a:r>
                        <a:rPr kumimoji="0" lang="en-GB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r>
                        <a:rPr kumimoji="0" lang="en-GB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)</a:t>
                      </a:r>
                    </a:p>
                  </a:txBody>
                  <a:tcPr marT="45688" marB="45688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</a:t>
                      </a:r>
                      <a:r>
                        <a:rPr kumimoji="0" lang="en-GB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(1)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96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Search</a:t>
                      </a:r>
                    </a:p>
                  </a:txBody>
                  <a:tcPr marT="45688" marB="45688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</a:t>
                      </a:r>
                      <a:r>
                        <a:rPr kumimoji="0" lang="en-GB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</a:t>
                      </a:r>
                      <a:r>
                        <a:rPr kumimoji="0" lang="en-GB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r>
                        <a:rPr kumimoji="0" lang="en-GB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)</a:t>
                      </a:r>
                    </a:p>
                  </a:txBody>
                  <a:tcPr marT="45688" marB="45688" horzOverflow="overflow"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</a:t>
                      </a:r>
                      <a:r>
                        <a:rPr kumimoji="0" lang="en-GB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</a:t>
                      </a:r>
                      <a:r>
                        <a:rPr kumimoji="0" lang="en-GB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r>
                        <a:rPr kumimoji="0" lang="en-GB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)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4876800" y="2808795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Insert after given node </a:t>
            </a:r>
            <a:r>
              <a:rPr lang="en-GB" dirty="0" err="1" smtClean="0"/>
              <a:t>pred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4876800" y="3178127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Delete given node ins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4876800" y="3547458"/>
            <a:ext cx="426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Have to run along whole list in both cases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73542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5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 smtClean="0"/>
              <a:t>Singly-linked-lists </a:t>
            </a:r>
            <a:r>
              <a:rPr lang="en-US" altLang="en-US" sz="3200" i="1" dirty="0" smtClean="0"/>
              <a:t>(1)</a:t>
            </a:r>
            <a:endParaRPr lang="en-GB" altLang="en-US" sz="3200" dirty="0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365251"/>
            <a:ext cx="7620000" cy="4800600"/>
          </a:xfrm>
          <a:noFill/>
        </p:spPr>
        <p:txBody>
          <a:bodyPr/>
          <a:lstStyle/>
          <a:p>
            <a:pPr eaLnBrk="1" hangingPunct="1"/>
            <a:r>
              <a:rPr lang="en-US" altLang="en-US" dirty="0" smtClean="0">
                <a:cs typeface="Times New Roman" pitchFamily="18" charset="0"/>
              </a:rPr>
              <a:t>A </a:t>
            </a:r>
            <a:r>
              <a:rPr lang="en-US" altLang="en-US" b="1" dirty="0" smtClean="0">
                <a:cs typeface="Times New Roman" pitchFamily="18" charset="0"/>
              </a:rPr>
              <a:t>singly-linked-list</a:t>
            </a:r>
            <a:r>
              <a:rPr lang="en-US" altLang="en-US" dirty="0" smtClean="0">
                <a:cs typeface="Times New Roman" pitchFamily="18" charset="0"/>
              </a:rPr>
              <a:t> (</a:t>
            </a:r>
            <a:r>
              <a:rPr lang="en-US" altLang="en-US" b="1" dirty="0" smtClean="0">
                <a:cs typeface="Times New Roman" pitchFamily="18" charset="0"/>
              </a:rPr>
              <a:t>SLL</a:t>
            </a:r>
            <a:r>
              <a:rPr lang="en-US" altLang="en-US" dirty="0" smtClean="0">
                <a:cs typeface="Times New Roman" pitchFamily="18" charset="0"/>
              </a:rPr>
              <a:t>) consists of a header together with a sequence of nodes connected by links in one direction only:</a:t>
            </a:r>
          </a:p>
          <a:p>
            <a:pPr lvl="1" eaLnBrk="1" hangingPunct="1"/>
            <a:r>
              <a:rPr lang="en-US" altLang="en-US" dirty="0" smtClean="0">
                <a:cs typeface="Times New Roman" pitchFamily="18" charset="0"/>
              </a:rPr>
              <a:t>Each SLL node contains a single element, plus a link to the node’s successor (or </a:t>
            </a:r>
            <a:r>
              <a:rPr lang="en-US" altLang="en-US" b="1" dirty="0" smtClean="0">
                <a:cs typeface="Times New Roman" pitchFamily="18" charset="0"/>
              </a:rPr>
              <a:t>next</a:t>
            </a:r>
            <a:r>
              <a:rPr lang="en-US" altLang="en-US" dirty="0" smtClean="0">
                <a:cs typeface="Times New Roman" pitchFamily="18" charset="0"/>
              </a:rPr>
              <a:t> node) (or null if the node has no successor).</a:t>
            </a:r>
          </a:p>
          <a:p>
            <a:pPr lvl="1" eaLnBrk="1" hangingPunct="1"/>
            <a:r>
              <a:rPr lang="en-US" altLang="en-US" dirty="0" smtClean="0">
                <a:cs typeface="Times New Roman" pitchFamily="18" charset="0"/>
              </a:rPr>
              <a:t>The SLL header contains a link to the SLL’s first node (or a null link if the SLL is empty).</a:t>
            </a:r>
          </a:p>
        </p:txBody>
      </p:sp>
      <p:grpSp>
        <p:nvGrpSpPr>
          <p:cNvPr id="2" name="Group 24"/>
          <p:cNvGrpSpPr>
            <a:grpSpLocks/>
          </p:cNvGrpSpPr>
          <p:nvPr/>
        </p:nvGrpSpPr>
        <p:grpSpPr bwMode="auto">
          <a:xfrm>
            <a:off x="877559" y="4285053"/>
            <a:ext cx="6705600" cy="304800"/>
            <a:chOff x="1491" y="3036"/>
            <a:chExt cx="4224" cy="192"/>
          </a:xfrm>
        </p:grpSpPr>
        <p:sp>
          <p:nvSpPr>
            <p:cNvPr id="6158" name="Rectangle 5"/>
            <p:cNvSpPr>
              <a:spLocks noChangeArrowheads="1"/>
            </p:cNvSpPr>
            <p:nvPr/>
          </p:nvSpPr>
          <p:spPr bwMode="auto">
            <a:xfrm>
              <a:off x="1491" y="3036"/>
              <a:ext cx="192" cy="19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6159" name="Line 6"/>
            <p:cNvSpPr>
              <a:spLocks noChangeShapeType="1"/>
            </p:cNvSpPr>
            <p:nvPr/>
          </p:nvSpPr>
          <p:spPr bwMode="auto">
            <a:xfrm>
              <a:off x="1587" y="3132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160" name="Text Box 7"/>
            <p:cNvSpPr txBox="1">
              <a:spLocks noChangeArrowheads="1"/>
            </p:cNvSpPr>
            <p:nvPr/>
          </p:nvSpPr>
          <p:spPr bwMode="auto">
            <a:xfrm>
              <a:off x="2115" y="3036"/>
              <a:ext cx="576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GB" altLang="en-US" sz="1800"/>
                <a:t>pig</a:t>
              </a:r>
            </a:p>
          </p:txBody>
        </p:sp>
        <p:sp>
          <p:nvSpPr>
            <p:cNvPr id="6161" name="Text Box 8"/>
            <p:cNvSpPr txBox="1">
              <a:spLocks noChangeArrowheads="1"/>
            </p:cNvSpPr>
            <p:nvPr/>
          </p:nvSpPr>
          <p:spPr bwMode="auto">
            <a:xfrm>
              <a:off x="3123" y="3036"/>
              <a:ext cx="576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GB" altLang="en-US" sz="1800"/>
                <a:t>dog</a:t>
              </a:r>
            </a:p>
          </p:txBody>
        </p:sp>
        <p:sp>
          <p:nvSpPr>
            <p:cNvPr id="6162" name="Text Box 9"/>
            <p:cNvSpPr txBox="1">
              <a:spLocks noChangeArrowheads="1"/>
            </p:cNvSpPr>
            <p:nvPr/>
          </p:nvSpPr>
          <p:spPr bwMode="auto">
            <a:xfrm>
              <a:off x="5139" y="3036"/>
              <a:ext cx="576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GB" altLang="en-US" sz="1800"/>
                <a:t>rat</a:t>
              </a:r>
            </a:p>
          </p:txBody>
        </p:sp>
        <p:sp>
          <p:nvSpPr>
            <p:cNvPr id="6163" name="Line 10"/>
            <p:cNvSpPr>
              <a:spLocks noChangeShapeType="1"/>
            </p:cNvSpPr>
            <p:nvPr/>
          </p:nvSpPr>
          <p:spPr bwMode="auto">
            <a:xfrm>
              <a:off x="2595" y="3132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164" name="Line 11"/>
            <p:cNvSpPr>
              <a:spLocks noChangeShapeType="1"/>
            </p:cNvSpPr>
            <p:nvPr/>
          </p:nvSpPr>
          <p:spPr bwMode="auto">
            <a:xfrm>
              <a:off x="5619" y="3132"/>
              <a:ext cx="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165" name="Text Box 12"/>
            <p:cNvSpPr txBox="1">
              <a:spLocks noChangeArrowheads="1"/>
            </p:cNvSpPr>
            <p:nvPr/>
          </p:nvSpPr>
          <p:spPr bwMode="auto">
            <a:xfrm>
              <a:off x="4131" y="3036"/>
              <a:ext cx="576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GB" altLang="en-US" sz="1800"/>
                <a:t>cat</a:t>
              </a:r>
            </a:p>
          </p:txBody>
        </p:sp>
        <p:sp>
          <p:nvSpPr>
            <p:cNvPr id="6166" name="Line 13"/>
            <p:cNvSpPr>
              <a:spLocks noChangeShapeType="1"/>
            </p:cNvSpPr>
            <p:nvPr/>
          </p:nvSpPr>
          <p:spPr bwMode="auto">
            <a:xfrm>
              <a:off x="3603" y="3132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167" name="Line 14"/>
            <p:cNvSpPr>
              <a:spLocks noChangeShapeType="1"/>
            </p:cNvSpPr>
            <p:nvPr/>
          </p:nvSpPr>
          <p:spPr bwMode="auto">
            <a:xfrm>
              <a:off x="4611" y="3132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3" name="Group 25"/>
          <p:cNvGrpSpPr>
            <a:grpSpLocks/>
          </p:cNvGrpSpPr>
          <p:nvPr/>
        </p:nvGrpSpPr>
        <p:grpSpPr bwMode="auto">
          <a:xfrm>
            <a:off x="948996" y="4932961"/>
            <a:ext cx="1905000" cy="304800"/>
            <a:chOff x="1491" y="3372"/>
            <a:chExt cx="1200" cy="192"/>
          </a:xfrm>
        </p:grpSpPr>
        <p:sp>
          <p:nvSpPr>
            <p:cNvPr id="6154" name="Rectangle 16"/>
            <p:cNvSpPr>
              <a:spLocks noChangeArrowheads="1"/>
            </p:cNvSpPr>
            <p:nvPr/>
          </p:nvSpPr>
          <p:spPr bwMode="auto">
            <a:xfrm>
              <a:off x="1491" y="3372"/>
              <a:ext cx="192" cy="19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6155" name="Line 17"/>
            <p:cNvSpPr>
              <a:spLocks noChangeShapeType="1"/>
            </p:cNvSpPr>
            <p:nvPr/>
          </p:nvSpPr>
          <p:spPr bwMode="auto">
            <a:xfrm>
              <a:off x="1587" y="3468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156" name="Text Box 18"/>
            <p:cNvSpPr txBox="1">
              <a:spLocks noChangeArrowheads="1"/>
            </p:cNvSpPr>
            <p:nvPr/>
          </p:nvSpPr>
          <p:spPr bwMode="auto">
            <a:xfrm>
              <a:off x="2115" y="3372"/>
              <a:ext cx="576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GB" altLang="en-US" sz="1800"/>
                <a:t>dog</a:t>
              </a:r>
            </a:p>
          </p:txBody>
        </p:sp>
        <p:sp>
          <p:nvSpPr>
            <p:cNvPr id="6157" name="Line 19"/>
            <p:cNvSpPr>
              <a:spLocks noChangeShapeType="1"/>
            </p:cNvSpPr>
            <p:nvPr/>
          </p:nvSpPr>
          <p:spPr bwMode="auto">
            <a:xfrm>
              <a:off x="2595" y="3468"/>
              <a:ext cx="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4" name="Group 26"/>
          <p:cNvGrpSpPr>
            <a:grpSpLocks/>
          </p:cNvGrpSpPr>
          <p:nvPr/>
        </p:nvGrpSpPr>
        <p:grpSpPr bwMode="auto">
          <a:xfrm>
            <a:off x="877559" y="5715000"/>
            <a:ext cx="3644900" cy="304800"/>
            <a:chOff x="1491" y="3714"/>
            <a:chExt cx="2296" cy="192"/>
          </a:xfrm>
        </p:grpSpPr>
        <p:sp>
          <p:nvSpPr>
            <p:cNvPr id="6151" name="Rectangle 21"/>
            <p:cNvSpPr>
              <a:spLocks noChangeArrowheads="1"/>
            </p:cNvSpPr>
            <p:nvPr/>
          </p:nvSpPr>
          <p:spPr bwMode="auto">
            <a:xfrm>
              <a:off x="1491" y="3714"/>
              <a:ext cx="192" cy="19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6152" name="Line 22"/>
            <p:cNvSpPr>
              <a:spLocks noChangeShapeType="1"/>
            </p:cNvSpPr>
            <p:nvPr/>
          </p:nvSpPr>
          <p:spPr bwMode="auto">
            <a:xfrm>
              <a:off x="1587" y="3810"/>
              <a:ext cx="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153" name="AutoShape 23"/>
            <p:cNvSpPr>
              <a:spLocks/>
            </p:cNvSpPr>
            <p:nvPr/>
          </p:nvSpPr>
          <p:spPr bwMode="auto">
            <a:xfrm>
              <a:off x="3061" y="3735"/>
              <a:ext cx="726" cy="149"/>
            </a:xfrm>
            <a:prstGeom prst="callout1">
              <a:avLst>
                <a:gd name="adj1" fmla="val 48324"/>
                <a:gd name="adj2" fmla="val -6611"/>
                <a:gd name="adj3" fmla="val 56375"/>
                <a:gd name="adj4" fmla="val -169421"/>
              </a:avLst>
            </a:prstGeom>
            <a:noFill/>
            <a:ln w="9525">
              <a:solidFill>
                <a:srgbClr val="008000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lnSpc>
                  <a:spcPts val="18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1800" dirty="0">
                  <a:solidFill>
                    <a:schemeClr val="accent1">
                      <a:lumMod val="75000"/>
                    </a:schemeClr>
                  </a:solidFill>
                </a:rPr>
                <a:t>empty SLL</a:t>
              </a:r>
              <a:endParaRPr lang="en-GB" altLang="en-US" sz="1800" dirty="0">
                <a:solidFill>
                  <a:schemeClr val="accent1">
                    <a:lumMod val="75000"/>
                  </a:schemeClr>
                </a:solidFill>
                <a:cs typeface="Times New Roman" pitchFamily="18" charset="0"/>
              </a:endParaRPr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965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 smtClean="0"/>
              <a:t>Singly-linked-lists </a:t>
            </a:r>
            <a:r>
              <a:rPr lang="en-US" altLang="en-US" sz="3200" i="1" dirty="0" smtClean="0"/>
              <a:t>(2)</a:t>
            </a:r>
            <a:endParaRPr lang="en-GB" altLang="en-US" sz="3200" dirty="0" smtClean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447800"/>
            <a:ext cx="7620000" cy="4800600"/>
          </a:xfrm>
          <a:noFill/>
        </p:spPr>
        <p:txBody>
          <a:bodyPr/>
          <a:lstStyle/>
          <a:p>
            <a:pPr eaLnBrk="1" hangingPunct="1">
              <a:tabLst>
                <a:tab pos="723900" algn="l"/>
                <a:tab pos="1079500" algn="l"/>
                <a:tab pos="1435100" algn="l"/>
                <a:tab pos="1790700" algn="l"/>
                <a:tab pos="2159000" algn="l"/>
              </a:tabLst>
            </a:pPr>
            <a:r>
              <a:rPr lang="en-US" altLang="en-US" dirty="0" smtClean="0"/>
              <a:t>Java class implementing SLLs:</a:t>
            </a:r>
          </a:p>
          <a:p>
            <a:pPr eaLnBrk="1" hangingPunct="1">
              <a:buClr>
                <a:schemeClr val="tx1"/>
              </a:buClr>
              <a:buFont typeface="Wingdings" pitchFamily="2" charset="2"/>
              <a:buNone/>
              <a:tabLst>
                <a:tab pos="723900" algn="l"/>
                <a:tab pos="1079500" algn="l"/>
                <a:tab pos="1435100" algn="l"/>
                <a:tab pos="1790700" algn="l"/>
                <a:tab pos="2159000" algn="l"/>
              </a:tabLst>
            </a:pP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public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class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SLL {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// </a:t>
            </a:r>
            <a:r>
              <a:rPr lang="en-US" altLang="en-US" sz="2000" dirty="0" smtClean="0">
                <a:cs typeface="Times New Roman" pitchFamily="18" charset="0"/>
              </a:rPr>
              <a:t>Each 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SLL</a:t>
            </a:r>
            <a:r>
              <a:rPr lang="en-US" altLang="en-US" sz="2000" dirty="0" smtClean="0">
                <a:cs typeface="Times New Roman" pitchFamily="18" charset="0"/>
              </a:rPr>
              <a:t> object is the header of a 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/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// </a:t>
            </a:r>
            <a:r>
              <a:rPr lang="en-US" altLang="en-US" sz="2000" dirty="0" smtClean="0">
                <a:cs typeface="Times New Roman" pitchFamily="18" charset="0"/>
              </a:rPr>
              <a:t>singly-linked-list.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 </a:t>
            </a:r>
          </a:p>
          <a:p>
            <a:pPr eaLnBrk="1" hangingPunct="1">
              <a:buClr>
                <a:schemeClr val="tx1"/>
              </a:buClr>
              <a:buFont typeface="Wingdings" pitchFamily="2" charset="2"/>
              <a:buNone/>
              <a:tabLst>
                <a:tab pos="723900" algn="l"/>
                <a:tab pos="1079500" algn="l"/>
                <a:tab pos="1435100" algn="l"/>
                <a:tab pos="1790700" algn="l"/>
                <a:tab pos="2159000" algn="l"/>
              </a:tabLst>
            </a:pP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private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Node 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first;</a:t>
            </a:r>
          </a:p>
          <a:p>
            <a:pPr eaLnBrk="1" hangingPunct="1">
              <a:buClr>
                <a:schemeClr val="tx1"/>
              </a:buClr>
              <a:buFont typeface="Wingdings" pitchFamily="2" charset="2"/>
              <a:buNone/>
              <a:tabLst>
                <a:tab pos="723900" algn="l"/>
                <a:tab pos="1079500" algn="l"/>
                <a:tab pos="1435100" algn="l"/>
                <a:tab pos="1790700" algn="l"/>
                <a:tab pos="2159000" algn="l"/>
              </a:tabLst>
            </a:pP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public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SLL () {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// </a:t>
            </a:r>
            <a:r>
              <a:rPr lang="en-US" altLang="en-US" sz="2000" dirty="0" smtClean="0">
                <a:cs typeface="Times New Roman" pitchFamily="18" charset="0"/>
              </a:rPr>
              <a:t>Construct an empty SLL.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/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</a:t>
            </a:r>
            <a:r>
              <a:rPr lang="en-US" altLang="en-US" sz="2000" b="1" dirty="0" err="1" smtClean="0">
                <a:latin typeface="Courier New" pitchFamily="49" charset="0"/>
                <a:cs typeface="Times New Roman" pitchFamily="18" charset="0"/>
              </a:rPr>
              <a:t>this</a:t>
            </a:r>
            <a:r>
              <a:rPr lang="en-US" altLang="en-US" sz="2000" dirty="0" err="1" smtClean="0">
                <a:latin typeface="Courier New" pitchFamily="49" charset="0"/>
                <a:cs typeface="Times New Roman" pitchFamily="18" charset="0"/>
              </a:rPr>
              <a:t>.first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= 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null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;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}</a:t>
            </a:r>
          </a:p>
          <a:p>
            <a:pPr eaLnBrk="1" hangingPunct="1">
              <a:buClr>
                <a:schemeClr val="tx1"/>
              </a:buClr>
              <a:buFont typeface="Wingdings" pitchFamily="2" charset="2"/>
              <a:buNone/>
              <a:tabLst>
                <a:tab pos="723900" algn="l"/>
                <a:tab pos="1079500" algn="l"/>
                <a:tab pos="1435100" algn="l"/>
                <a:tab pos="1790700" algn="l"/>
                <a:tab pos="2159000" algn="l"/>
              </a:tabLst>
            </a:pP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…</a:t>
            </a:r>
          </a:p>
        </p:txBody>
      </p:sp>
      <p:sp>
        <p:nvSpPr>
          <p:cNvPr id="408580" name="AutoShape 4"/>
          <p:cNvSpPr>
            <a:spLocks/>
          </p:cNvSpPr>
          <p:nvPr/>
        </p:nvSpPr>
        <p:spPr bwMode="auto">
          <a:xfrm>
            <a:off x="4114800" y="5019366"/>
            <a:ext cx="1981200" cy="288925"/>
          </a:xfrm>
          <a:prstGeom prst="callout1">
            <a:avLst>
              <a:gd name="adj1" fmla="val 39560"/>
              <a:gd name="adj2" fmla="val -3847"/>
              <a:gd name="adj3" fmla="val 41208"/>
              <a:gd name="adj4" fmla="val -131412"/>
            </a:avLst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spcBef>
                <a:spcPct val="50000"/>
              </a:spcBef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5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50000"/>
              </a:spcBef>
              <a:buClr>
                <a:schemeClr val="bg2"/>
              </a:buClr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50000"/>
              </a:spcBef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50000"/>
              </a:spcBef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18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 dirty="0">
                <a:solidFill>
                  <a:schemeClr val="accent1">
                    <a:lumMod val="75000"/>
                  </a:schemeClr>
                </a:solidFill>
              </a:rPr>
              <a:t>methods (to follow)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866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858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 smtClean="0"/>
              <a:t>Singly-linked-lists </a:t>
            </a:r>
            <a:r>
              <a:rPr lang="en-US" altLang="en-US" sz="3200" i="1" dirty="0" smtClean="0"/>
              <a:t>(3)</a:t>
            </a:r>
            <a:endParaRPr lang="en-GB" altLang="en-US" sz="3200" dirty="0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>
              <a:lnSpc>
                <a:spcPct val="80000"/>
              </a:lnSpc>
              <a:tabLst>
                <a:tab pos="723900" algn="l"/>
                <a:tab pos="1079500" algn="l"/>
                <a:tab pos="1435100" algn="l"/>
                <a:tab pos="1790700" algn="l"/>
                <a:tab pos="2159000" algn="l"/>
              </a:tabLst>
            </a:pPr>
            <a:r>
              <a:rPr lang="en-US" altLang="en-US" dirty="0" smtClean="0"/>
              <a:t>Java class implementing SLLs </a:t>
            </a:r>
            <a:r>
              <a:rPr lang="en-US" altLang="en-US" i="1" dirty="0" smtClean="0"/>
              <a:t>(continued)</a:t>
            </a:r>
            <a:r>
              <a:rPr lang="en-US" altLang="en-US" dirty="0" smtClean="0"/>
              <a:t>:</a:t>
            </a: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 typeface="Wingdings" pitchFamily="2" charset="2"/>
              <a:buNone/>
              <a:tabLst>
                <a:tab pos="723900" algn="l"/>
                <a:tab pos="1079500" algn="l"/>
                <a:tab pos="1435100" algn="l"/>
                <a:tab pos="1790700" algn="l"/>
                <a:tab pos="2159000" algn="l"/>
              </a:tabLst>
            </a:pP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////////// </a:t>
            </a:r>
            <a:r>
              <a:rPr lang="en-US" altLang="en-US" sz="2000" dirty="0" smtClean="0">
                <a:cs typeface="Times New Roman" pitchFamily="18" charset="0"/>
              </a:rPr>
              <a:t>Inner class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//////////</a:t>
            </a: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 typeface="Wingdings" pitchFamily="2" charset="2"/>
              <a:buNone/>
              <a:tabLst>
                <a:tab pos="723900" algn="l"/>
                <a:tab pos="1079500" algn="l"/>
                <a:tab pos="1435100" algn="l"/>
                <a:tab pos="1790700" algn="l"/>
                <a:tab pos="2159000" algn="l"/>
              </a:tabLst>
            </a:pP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private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static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class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Node {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// </a:t>
            </a:r>
            <a:r>
              <a:rPr lang="en-US" altLang="en-US" sz="2000" dirty="0" smtClean="0">
                <a:cs typeface="Times New Roman" pitchFamily="18" charset="0"/>
              </a:rPr>
              <a:t>Each 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Node</a:t>
            </a:r>
            <a:r>
              <a:rPr lang="en-US" altLang="en-US" sz="2000" dirty="0" smtClean="0">
                <a:cs typeface="Times New Roman" pitchFamily="18" charset="0"/>
              </a:rPr>
              <a:t> </a:t>
            </a:r>
            <a:r>
              <a:rPr lang="en-US" altLang="en-US" sz="2000" dirty="0" smtClean="0">
                <a:cs typeface="Times New Roman" pitchFamily="18" charset="0"/>
              </a:rPr>
              <a:t>object is a node of a 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/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// </a:t>
            </a:r>
            <a:r>
              <a:rPr lang="en-US" altLang="en-US" sz="2000" dirty="0" smtClean="0">
                <a:cs typeface="Times New Roman" pitchFamily="18" charset="0"/>
              </a:rPr>
              <a:t>singly-linked-list. </a:t>
            </a:r>
            <a:endParaRPr lang="en-US" altLang="en-US" sz="2000" dirty="0" smtClean="0">
              <a:latin typeface="Courier New" pitchFamily="49" charset="0"/>
              <a:cs typeface="Times New Roman" pitchFamily="18" charset="0"/>
            </a:endParaRP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 typeface="Wingdings" pitchFamily="2" charset="2"/>
              <a:buNone/>
              <a:tabLst>
                <a:tab pos="723900" algn="l"/>
                <a:tab pos="1079500" algn="l"/>
                <a:tab pos="1435100" algn="l"/>
                <a:tab pos="1790700" algn="l"/>
                <a:tab pos="2159000" algn="l"/>
              </a:tabLst>
            </a:pP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	protected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Object element;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protected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Node next;</a:t>
            </a: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 typeface="Wingdings" pitchFamily="2" charset="2"/>
              <a:buNone/>
              <a:tabLst>
                <a:tab pos="723900" algn="l"/>
                <a:tab pos="1079500" algn="l"/>
                <a:tab pos="1435100" algn="l"/>
                <a:tab pos="1790700" algn="l"/>
                <a:tab pos="2159000" algn="l"/>
              </a:tabLst>
            </a:pP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	public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Node (Object </a:t>
            </a:r>
            <a:r>
              <a:rPr lang="en-US" altLang="en-US" sz="2000" dirty="0" err="1" smtClean="0">
                <a:latin typeface="Courier New" pitchFamily="49" charset="0"/>
                <a:cs typeface="Times New Roman" pitchFamily="18" charset="0"/>
              </a:rPr>
              <a:t>elem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, Node next) {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	</a:t>
            </a:r>
            <a:r>
              <a:rPr lang="en-US" altLang="en-US" sz="2000" b="1" dirty="0" err="1" smtClean="0">
                <a:latin typeface="Courier New" pitchFamily="49" charset="0"/>
                <a:cs typeface="Times New Roman" pitchFamily="18" charset="0"/>
              </a:rPr>
              <a:t>this</a:t>
            </a:r>
            <a:r>
              <a:rPr lang="en-US" altLang="en-US" sz="2000" dirty="0" err="1" smtClean="0">
                <a:latin typeface="Courier New" pitchFamily="49" charset="0"/>
                <a:cs typeface="Times New Roman" pitchFamily="18" charset="0"/>
              </a:rPr>
              <a:t>.element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= </a:t>
            </a:r>
            <a:r>
              <a:rPr lang="en-US" altLang="en-US" sz="2000" dirty="0" err="1" smtClean="0">
                <a:latin typeface="Courier New" pitchFamily="49" charset="0"/>
                <a:cs typeface="Times New Roman" pitchFamily="18" charset="0"/>
              </a:rPr>
              <a:t>elem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;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	</a:t>
            </a:r>
            <a:r>
              <a:rPr lang="en-US" altLang="en-US" sz="2000" b="1" dirty="0" err="1" smtClean="0">
                <a:latin typeface="Courier New" pitchFamily="49" charset="0"/>
                <a:cs typeface="Times New Roman" pitchFamily="18" charset="0"/>
              </a:rPr>
              <a:t>this</a:t>
            </a:r>
            <a:r>
              <a:rPr lang="en-US" altLang="en-US" sz="2000" dirty="0" err="1" smtClean="0">
                <a:latin typeface="Courier New" pitchFamily="49" charset="0"/>
                <a:cs typeface="Times New Roman" pitchFamily="18" charset="0"/>
              </a:rPr>
              <a:t>.next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= next;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}</a:t>
            </a: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 typeface="Wingdings" pitchFamily="2" charset="2"/>
              <a:buNone/>
              <a:tabLst>
                <a:tab pos="723900" algn="l"/>
                <a:tab pos="1079500" algn="l"/>
                <a:tab pos="1435100" algn="l"/>
                <a:tab pos="1790700" algn="l"/>
                <a:tab pos="2159000" algn="l"/>
              </a:tabLst>
            </a:pP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}</a:t>
            </a: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 typeface="Wingdings" pitchFamily="2" charset="2"/>
              <a:buNone/>
              <a:tabLst>
                <a:tab pos="723900" algn="l"/>
                <a:tab pos="1079500" algn="l"/>
                <a:tab pos="1435100" algn="l"/>
                <a:tab pos="1790700" algn="l"/>
                <a:tab pos="2159000" algn="l"/>
              </a:tabLst>
            </a:pP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324600" y="2039034"/>
            <a:ext cx="236220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Actually private will do</a:t>
            </a:r>
            <a:endParaRPr lang="en-GB" dirty="0"/>
          </a:p>
        </p:txBody>
      </p:sp>
      <p:cxnSp>
        <p:nvCxnSpPr>
          <p:cNvPr id="6" name="Straight Arrow Connector 5"/>
          <p:cNvCxnSpPr>
            <a:stCxn id="5" idx="1"/>
          </p:cNvCxnSpPr>
          <p:nvPr/>
        </p:nvCxnSpPr>
        <p:spPr>
          <a:xfrm flipH="1">
            <a:off x="3048000" y="2362200"/>
            <a:ext cx="32766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7571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 smtClean="0"/>
              <a:t>Example: SLL traversal</a:t>
            </a:r>
            <a:endParaRPr lang="en-GB" altLang="en-US" sz="3200" dirty="0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419100" y="1320801"/>
            <a:ext cx="7620000" cy="4800600"/>
          </a:xfrm>
          <a:noFill/>
        </p:spPr>
        <p:txBody>
          <a:bodyPr/>
          <a:lstStyle/>
          <a:p>
            <a:pPr eaLnBrk="1" hangingPunct="1">
              <a:tabLst>
                <a:tab pos="723900" algn="l"/>
                <a:tab pos="1079500" algn="l"/>
                <a:tab pos="1435100" algn="l"/>
                <a:tab pos="1790700" algn="l"/>
                <a:tab pos="2159000" algn="l"/>
              </a:tabLst>
            </a:pPr>
            <a:r>
              <a:rPr lang="en-US" altLang="en-US" dirty="0" smtClean="0"/>
              <a:t>Method to traverse a SLL (in class </a:t>
            </a:r>
            <a:r>
              <a:rPr lang="en-US" altLang="en-US" dirty="0" smtClean="0">
                <a:latin typeface="Courier New" pitchFamily="49" charset="0"/>
              </a:rPr>
              <a:t>SLL</a:t>
            </a:r>
            <a:r>
              <a:rPr lang="en-US" altLang="en-US" dirty="0" smtClean="0"/>
              <a:t>):</a:t>
            </a:r>
          </a:p>
          <a:p>
            <a:pPr eaLnBrk="1" hangingPunct="1">
              <a:buClr>
                <a:schemeClr val="tx1"/>
              </a:buClr>
              <a:buFont typeface="Wingdings" pitchFamily="2" charset="2"/>
              <a:buNone/>
              <a:tabLst>
                <a:tab pos="723900" algn="l"/>
                <a:tab pos="1079500" algn="l"/>
                <a:tab pos="1435100" algn="l"/>
                <a:tab pos="1790700" algn="l"/>
                <a:tab pos="2159000" algn="l"/>
              </a:tabLst>
            </a:pP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public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void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altLang="en-US" sz="2000" dirty="0" err="1" smtClean="0">
                <a:latin typeface="Courier New" pitchFamily="49" charset="0"/>
                <a:cs typeface="Times New Roman" pitchFamily="18" charset="0"/>
              </a:rPr>
              <a:t>printFirstToLast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() {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// </a:t>
            </a:r>
            <a:r>
              <a:rPr lang="en-US" altLang="en-US" sz="2000" dirty="0" smtClean="0">
                <a:cs typeface="Times New Roman" pitchFamily="18" charset="0"/>
              </a:rPr>
              <a:t>Print all elements in this SLL, in first-to-last order.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/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Node </a:t>
            </a:r>
            <a:r>
              <a:rPr lang="en-US" altLang="en-US" sz="2000" dirty="0" err="1" smtClean="0">
                <a:latin typeface="Courier New" pitchFamily="49" charset="0"/>
                <a:cs typeface="Times New Roman" pitchFamily="18" charset="0"/>
              </a:rPr>
              <a:t>curr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= </a:t>
            </a:r>
            <a:r>
              <a:rPr lang="en-US" altLang="en-US" sz="2000" b="1" dirty="0" err="1" smtClean="0">
                <a:latin typeface="Courier New" pitchFamily="49" charset="0"/>
                <a:cs typeface="Times New Roman" pitchFamily="18" charset="0"/>
              </a:rPr>
              <a:t>this</a:t>
            </a:r>
            <a:r>
              <a:rPr lang="en-US" altLang="en-US" sz="2000" dirty="0" err="1" smtClean="0">
                <a:latin typeface="Courier New" pitchFamily="49" charset="0"/>
                <a:cs typeface="Times New Roman" pitchFamily="18" charset="0"/>
              </a:rPr>
              <a:t>.first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;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while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(</a:t>
            </a:r>
            <a:r>
              <a:rPr lang="en-US" altLang="en-US" sz="2000" dirty="0" err="1" smtClean="0">
                <a:latin typeface="Courier New" pitchFamily="49" charset="0"/>
                <a:cs typeface="Times New Roman" pitchFamily="18" charset="0"/>
              </a:rPr>
              <a:t>curr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!= </a:t>
            </a:r>
            <a:r>
              <a:rPr lang="en-US" altLang="en-US" sz="2000" b="1" dirty="0" smtClean="0">
                <a:latin typeface="Courier New" pitchFamily="49" charset="0"/>
                <a:cs typeface="Times New Roman" pitchFamily="18" charset="0"/>
              </a:rPr>
              <a:t>null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) {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</a:t>
            </a:r>
            <a:r>
              <a:rPr lang="en-US" altLang="en-US" sz="2000" dirty="0" err="1" smtClean="0">
                <a:latin typeface="Courier New" pitchFamily="49" charset="0"/>
                <a:cs typeface="Times New Roman" pitchFamily="18" charset="0"/>
              </a:rPr>
              <a:t>System.out.println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(</a:t>
            </a:r>
            <a:r>
              <a:rPr lang="en-US" altLang="en-US" sz="2000" dirty="0" err="1" smtClean="0">
                <a:latin typeface="Courier New" pitchFamily="49" charset="0"/>
                <a:cs typeface="Times New Roman" pitchFamily="18" charset="0"/>
              </a:rPr>
              <a:t>curr.element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);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	</a:t>
            </a:r>
            <a:r>
              <a:rPr lang="en-US" altLang="en-US" sz="2000" dirty="0" err="1" smtClean="0">
                <a:latin typeface="Courier New" pitchFamily="49" charset="0"/>
                <a:cs typeface="Times New Roman" pitchFamily="18" charset="0"/>
              </a:rPr>
              <a:t>curr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 = </a:t>
            </a:r>
            <a:r>
              <a:rPr lang="en-US" altLang="en-US" sz="2000" dirty="0" err="1" smtClean="0">
                <a:latin typeface="Courier New" pitchFamily="49" charset="0"/>
                <a:cs typeface="Times New Roman" pitchFamily="18" charset="0"/>
              </a:rPr>
              <a:t>curr.next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;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	}</a:t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}</a:t>
            </a:r>
          </a:p>
          <a:p>
            <a:pPr eaLnBrk="1" hangingPunct="1">
              <a:tabLst>
                <a:tab pos="723900" algn="l"/>
                <a:tab pos="1079500" algn="l"/>
                <a:tab pos="1435100" algn="l"/>
                <a:tab pos="1790700" algn="l"/>
                <a:tab pos="2159000" algn="l"/>
              </a:tabLst>
            </a:pPr>
            <a:r>
              <a:rPr lang="en-US" altLang="en-US" dirty="0" smtClean="0"/>
              <a:t>Animation:</a:t>
            </a:r>
          </a:p>
        </p:txBody>
      </p:sp>
      <p:grpSp>
        <p:nvGrpSpPr>
          <p:cNvPr id="2" name="Group 75"/>
          <p:cNvGrpSpPr>
            <a:grpSpLocks/>
          </p:cNvGrpSpPr>
          <p:nvPr/>
        </p:nvGrpSpPr>
        <p:grpSpPr bwMode="auto">
          <a:xfrm>
            <a:off x="800100" y="4976834"/>
            <a:ext cx="6324600" cy="1219200"/>
            <a:chOff x="1224" y="2862"/>
            <a:chExt cx="3984" cy="768"/>
          </a:xfrm>
        </p:grpSpPr>
        <p:sp>
          <p:nvSpPr>
            <p:cNvPr id="9277" name="Rectangle 5"/>
            <p:cNvSpPr>
              <a:spLocks noChangeArrowheads="1"/>
            </p:cNvSpPr>
            <p:nvPr/>
          </p:nvSpPr>
          <p:spPr bwMode="auto">
            <a:xfrm>
              <a:off x="1224" y="2862"/>
              <a:ext cx="3984" cy="76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9278" name="Rectangle 6"/>
            <p:cNvSpPr>
              <a:spLocks noChangeArrowheads="1"/>
            </p:cNvSpPr>
            <p:nvPr/>
          </p:nvSpPr>
          <p:spPr bwMode="auto">
            <a:xfrm>
              <a:off x="1848" y="3006"/>
              <a:ext cx="192" cy="19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9279" name="Line 7"/>
            <p:cNvSpPr>
              <a:spLocks noChangeShapeType="1"/>
            </p:cNvSpPr>
            <p:nvPr/>
          </p:nvSpPr>
          <p:spPr bwMode="auto">
            <a:xfrm>
              <a:off x="1944" y="3102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280" name="Text Box 8"/>
            <p:cNvSpPr txBox="1">
              <a:spLocks noChangeArrowheads="1"/>
            </p:cNvSpPr>
            <p:nvPr/>
          </p:nvSpPr>
          <p:spPr bwMode="auto">
            <a:xfrm>
              <a:off x="2472" y="3006"/>
              <a:ext cx="576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GB" altLang="en-US" sz="1800"/>
                <a:t>ant</a:t>
              </a:r>
            </a:p>
          </p:txBody>
        </p:sp>
        <p:sp>
          <p:nvSpPr>
            <p:cNvPr id="9281" name="Text Box 9"/>
            <p:cNvSpPr txBox="1">
              <a:spLocks noChangeArrowheads="1"/>
            </p:cNvSpPr>
            <p:nvPr/>
          </p:nvSpPr>
          <p:spPr bwMode="auto">
            <a:xfrm>
              <a:off x="3480" y="3006"/>
              <a:ext cx="576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GB" altLang="en-US" sz="1800"/>
                <a:t>bat</a:t>
              </a:r>
            </a:p>
          </p:txBody>
        </p:sp>
        <p:sp>
          <p:nvSpPr>
            <p:cNvPr id="9282" name="Text Box 10"/>
            <p:cNvSpPr txBox="1">
              <a:spLocks noChangeArrowheads="1"/>
            </p:cNvSpPr>
            <p:nvPr/>
          </p:nvSpPr>
          <p:spPr bwMode="auto">
            <a:xfrm>
              <a:off x="4488" y="3006"/>
              <a:ext cx="576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GB" altLang="en-US" sz="1800"/>
                <a:t>cat</a:t>
              </a:r>
            </a:p>
          </p:txBody>
        </p:sp>
        <p:sp>
          <p:nvSpPr>
            <p:cNvPr id="9283" name="Line 11"/>
            <p:cNvSpPr>
              <a:spLocks noChangeShapeType="1"/>
            </p:cNvSpPr>
            <p:nvPr/>
          </p:nvSpPr>
          <p:spPr bwMode="auto">
            <a:xfrm>
              <a:off x="2952" y="3102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284" name="Line 12"/>
            <p:cNvSpPr>
              <a:spLocks noChangeShapeType="1"/>
            </p:cNvSpPr>
            <p:nvPr/>
          </p:nvSpPr>
          <p:spPr bwMode="auto">
            <a:xfrm>
              <a:off x="3960" y="3102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285" name="Line 13"/>
            <p:cNvSpPr>
              <a:spLocks noChangeShapeType="1"/>
            </p:cNvSpPr>
            <p:nvPr/>
          </p:nvSpPr>
          <p:spPr bwMode="auto">
            <a:xfrm>
              <a:off x="4968" y="3102"/>
              <a:ext cx="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286" name="Text Box 14"/>
            <p:cNvSpPr txBox="1">
              <a:spLocks noChangeArrowheads="1"/>
            </p:cNvSpPr>
            <p:nvPr/>
          </p:nvSpPr>
          <p:spPr bwMode="auto">
            <a:xfrm>
              <a:off x="1272" y="3006"/>
              <a:ext cx="52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>
                <a:buClrTx/>
                <a:buFontTx/>
                <a:buNone/>
              </a:pPr>
              <a:r>
                <a:rPr lang="en-GB" altLang="en-US" sz="2000">
                  <a:latin typeface="Courier New" pitchFamily="49" charset="0"/>
                </a:rPr>
                <a:t>first</a:t>
              </a:r>
            </a:p>
          </p:txBody>
        </p:sp>
      </p:grpSp>
      <p:grpSp>
        <p:nvGrpSpPr>
          <p:cNvPr id="3" name="Group 74"/>
          <p:cNvGrpSpPr>
            <a:grpSpLocks/>
          </p:cNvGrpSpPr>
          <p:nvPr/>
        </p:nvGrpSpPr>
        <p:grpSpPr bwMode="auto">
          <a:xfrm>
            <a:off x="800100" y="4970484"/>
            <a:ext cx="6324600" cy="1219200"/>
            <a:chOff x="1224" y="2953"/>
            <a:chExt cx="3984" cy="768"/>
          </a:xfrm>
        </p:grpSpPr>
        <p:sp>
          <p:nvSpPr>
            <p:cNvPr id="9264" name="Rectangle 16"/>
            <p:cNvSpPr>
              <a:spLocks noChangeArrowheads="1"/>
            </p:cNvSpPr>
            <p:nvPr/>
          </p:nvSpPr>
          <p:spPr bwMode="auto">
            <a:xfrm>
              <a:off x="1224" y="2953"/>
              <a:ext cx="3984" cy="76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9265" name="Rectangle 17"/>
            <p:cNvSpPr>
              <a:spLocks noChangeArrowheads="1"/>
            </p:cNvSpPr>
            <p:nvPr/>
          </p:nvSpPr>
          <p:spPr bwMode="auto">
            <a:xfrm>
              <a:off x="1848" y="3097"/>
              <a:ext cx="192" cy="19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9266" name="Line 18"/>
            <p:cNvSpPr>
              <a:spLocks noChangeShapeType="1"/>
            </p:cNvSpPr>
            <p:nvPr/>
          </p:nvSpPr>
          <p:spPr bwMode="auto">
            <a:xfrm>
              <a:off x="1944" y="3193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267" name="Text Box 19"/>
            <p:cNvSpPr txBox="1">
              <a:spLocks noChangeArrowheads="1"/>
            </p:cNvSpPr>
            <p:nvPr/>
          </p:nvSpPr>
          <p:spPr bwMode="auto">
            <a:xfrm>
              <a:off x="2472" y="3097"/>
              <a:ext cx="576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GB" altLang="en-US" sz="1800"/>
                <a:t>ant</a:t>
              </a:r>
            </a:p>
          </p:txBody>
        </p:sp>
        <p:sp>
          <p:nvSpPr>
            <p:cNvPr id="9268" name="Text Box 20"/>
            <p:cNvSpPr txBox="1">
              <a:spLocks noChangeArrowheads="1"/>
            </p:cNvSpPr>
            <p:nvPr/>
          </p:nvSpPr>
          <p:spPr bwMode="auto">
            <a:xfrm>
              <a:off x="3480" y="3097"/>
              <a:ext cx="576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GB" altLang="en-US" sz="1800"/>
                <a:t>bat</a:t>
              </a:r>
            </a:p>
          </p:txBody>
        </p:sp>
        <p:sp>
          <p:nvSpPr>
            <p:cNvPr id="9269" name="Text Box 21"/>
            <p:cNvSpPr txBox="1">
              <a:spLocks noChangeArrowheads="1"/>
            </p:cNvSpPr>
            <p:nvPr/>
          </p:nvSpPr>
          <p:spPr bwMode="auto">
            <a:xfrm>
              <a:off x="4488" y="3097"/>
              <a:ext cx="576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GB" altLang="en-US" sz="1800"/>
                <a:t>cat</a:t>
              </a:r>
            </a:p>
          </p:txBody>
        </p:sp>
        <p:sp>
          <p:nvSpPr>
            <p:cNvPr id="9270" name="Line 22"/>
            <p:cNvSpPr>
              <a:spLocks noChangeShapeType="1"/>
            </p:cNvSpPr>
            <p:nvPr/>
          </p:nvSpPr>
          <p:spPr bwMode="auto">
            <a:xfrm>
              <a:off x="2952" y="3193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271" name="Line 23"/>
            <p:cNvSpPr>
              <a:spLocks noChangeShapeType="1"/>
            </p:cNvSpPr>
            <p:nvPr/>
          </p:nvSpPr>
          <p:spPr bwMode="auto">
            <a:xfrm>
              <a:off x="3960" y="3193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272" name="Line 24"/>
            <p:cNvSpPr>
              <a:spLocks noChangeShapeType="1"/>
            </p:cNvSpPr>
            <p:nvPr/>
          </p:nvSpPr>
          <p:spPr bwMode="auto">
            <a:xfrm>
              <a:off x="4968" y="3193"/>
              <a:ext cx="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273" name="Text Box 25"/>
            <p:cNvSpPr txBox="1">
              <a:spLocks noChangeArrowheads="1"/>
            </p:cNvSpPr>
            <p:nvPr/>
          </p:nvSpPr>
          <p:spPr bwMode="auto">
            <a:xfrm>
              <a:off x="1272" y="3097"/>
              <a:ext cx="52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>
                <a:buClrTx/>
                <a:buFontTx/>
                <a:buNone/>
              </a:pPr>
              <a:r>
                <a:rPr lang="en-GB" altLang="en-US" sz="2000">
                  <a:latin typeface="Courier New" pitchFamily="49" charset="0"/>
                </a:rPr>
                <a:t>first</a:t>
              </a:r>
            </a:p>
          </p:txBody>
        </p:sp>
        <p:sp>
          <p:nvSpPr>
            <p:cNvPr id="9274" name="Rectangle 26"/>
            <p:cNvSpPr>
              <a:spLocks noChangeArrowheads="1"/>
            </p:cNvSpPr>
            <p:nvPr/>
          </p:nvSpPr>
          <p:spPr bwMode="auto">
            <a:xfrm>
              <a:off x="1848" y="3385"/>
              <a:ext cx="192" cy="19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9275" name="Text Box 27"/>
            <p:cNvSpPr txBox="1">
              <a:spLocks noChangeArrowheads="1"/>
            </p:cNvSpPr>
            <p:nvPr/>
          </p:nvSpPr>
          <p:spPr bwMode="auto">
            <a:xfrm>
              <a:off x="1272" y="3385"/>
              <a:ext cx="52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>
                <a:buClrTx/>
                <a:buFontTx/>
                <a:buNone/>
              </a:pPr>
              <a:r>
                <a:rPr lang="en-GB" altLang="en-US" sz="2000">
                  <a:latin typeface="Courier New" pitchFamily="49" charset="0"/>
                </a:rPr>
                <a:t>curr</a:t>
              </a:r>
            </a:p>
          </p:txBody>
        </p:sp>
        <p:sp>
          <p:nvSpPr>
            <p:cNvPr id="9276" name="Freeform 28"/>
            <p:cNvSpPr>
              <a:spLocks/>
            </p:cNvSpPr>
            <p:nvPr/>
          </p:nvSpPr>
          <p:spPr bwMode="auto">
            <a:xfrm>
              <a:off x="1944" y="3241"/>
              <a:ext cx="528" cy="240"/>
            </a:xfrm>
            <a:custGeom>
              <a:avLst/>
              <a:gdLst>
                <a:gd name="T0" fmla="*/ 0 w 528"/>
                <a:gd name="T1" fmla="*/ 240 h 240"/>
                <a:gd name="T2" fmla="*/ 240 w 528"/>
                <a:gd name="T3" fmla="*/ 240 h 240"/>
                <a:gd name="T4" fmla="*/ 528 w 528"/>
                <a:gd name="T5" fmla="*/ 0 h 240"/>
                <a:gd name="T6" fmla="*/ 0 60000 65536"/>
                <a:gd name="T7" fmla="*/ 0 60000 65536"/>
                <a:gd name="T8" fmla="*/ 0 60000 65536"/>
                <a:gd name="T9" fmla="*/ 0 w 528"/>
                <a:gd name="T10" fmla="*/ 0 h 240"/>
                <a:gd name="T11" fmla="*/ 528 w 528"/>
                <a:gd name="T12" fmla="*/ 240 h 2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28" h="240">
                  <a:moveTo>
                    <a:pt x="0" y="240"/>
                  </a:moveTo>
                  <a:lnTo>
                    <a:pt x="240" y="240"/>
                  </a:lnTo>
                  <a:lnTo>
                    <a:pt x="528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4" name="Group 73"/>
          <p:cNvGrpSpPr>
            <a:grpSpLocks/>
          </p:cNvGrpSpPr>
          <p:nvPr/>
        </p:nvGrpSpPr>
        <p:grpSpPr bwMode="auto">
          <a:xfrm>
            <a:off x="800100" y="4972072"/>
            <a:ext cx="6324600" cy="1219200"/>
            <a:chOff x="1224" y="3044"/>
            <a:chExt cx="3984" cy="768"/>
          </a:xfrm>
        </p:grpSpPr>
        <p:sp>
          <p:nvSpPr>
            <p:cNvPr id="9251" name="Rectangle 30"/>
            <p:cNvSpPr>
              <a:spLocks noChangeArrowheads="1"/>
            </p:cNvSpPr>
            <p:nvPr/>
          </p:nvSpPr>
          <p:spPr bwMode="auto">
            <a:xfrm>
              <a:off x="1224" y="3044"/>
              <a:ext cx="3984" cy="76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9252" name="Rectangle 31"/>
            <p:cNvSpPr>
              <a:spLocks noChangeArrowheads="1"/>
            </p:cNvSpPr>
            <p:nvPr/>
          </p:nvSpPr>
          <p:spPr bwMode="auto">
            <a:xfrm>
              <a:off x="1848" y="3188"/>
              <a:ext cx="192" cy="19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9253" name="Line 32"/>
            <p:cNvSpPr>
              <a:spLocks noChangeShapeType="1"/>
            </p:cNvSpPr>
            <p:nvPr/>
          </p:nvSpPr>
          <p:spPr bwMode="auto">
            <a:xfrm>
              <a:off x="1944" y="3284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254" name="Text Box 33"/>
            <p:cNvSpPr txBox="1">
              <a:spLocks noChangeArrowheads="1"/>
            </p:cNvSpPr>
            <p:nvPr/>
          </p:nvSpPr>
          <p:spPr bwMode="auto">
            <a:xfrm>
              <a:off x="2472" y="3188"/>
              <a:ext cx="576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GB" altLang="en-US" sz="1800"/>
                <a:t>ant</a:t>
              </a:r>
            </a:p>
          </p:txBody>
        </p:sp>
        <p:sp>
          <p:nvSpPr>
            <p:cNvPr id="9255" name="Text Box 34"/>
            <p:cNvSpPr txBox="1">
              <a:spLocks noChangeArrowheads="1"/>
            </p:cNvSpPr>
            <p:nvPr/>
          </p:nvSpPr>
          <p:spPr bwMode="auto">
            <a:xfrm>
              <a:off x="3480" y="3188"/>
              <a:ext cx="576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GB" altLang="en-US" sz="1800"/>
                <a:t>bat</a:t>
              </a:r>
            </a:p>
          </p:txBody>
        </p:sp>
        <p:sp>
          <p:nvSpPr>
            <p:cNvPr id="9256" name="Text Box 35"/>
            <p:cNvSpPr txBox="1">
              <a:spLocks noChangeArrowheads="1"/>
            </p:cNvSpPr>
            <p:nvPr/>
          </p:nvSpPr>
          <p:spPr bwMode="auto">
            <a:xfrm>
              <a:off x="4488" y="3188"/>
              <a:ext cx="576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GB" altLang="en-US" sz="1800"/>
                <a:t>cat</a:t>
              </a:r>
            </a:p>
          </p:txBody>
        </p:sp>
        <p:sp>
          <p:nvSpPr>
            <p:cNvPr id="9257" name="Line 36"/>
            <p:cNvSpPr>
              <a:spLocks noChangeShapeType="1"/>
            </p:cNvSpPr>
            <p:nvPr/>
          </p:nvSpPr>
          <p:spPr bwMode="auto">
            <a:xfrm>
              <a:off x="2952" y="3284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258" name="Line 37"/>
            <p:cNvSpPr>
              <a:spLocks noChangeShapeType="1"/>
            </p:cNvSpPr>
            <p:nvPr/>
          </p:nvSpPr>
          <p:spPr bwMode="auto">
            <a:xfrm>
              <a:off x="3960" y="3284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259" name="Line 38"/>
            <p:cNvSpPr>
              <a:spLocks noChangeShapeType="1"/>
            </p:cNvSpPr>
            <p:nvPr/>
          </p:nvSpPr>
          <p:spPr bwMode="auto">
            <a:xfrm>
              <a:off x="4968" y="3284"/>
              <a:ext cx="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260" name="Text Box 39"/>
            <p:cNvSpPr txBox="1">
              <a:spLocks noChangeArrowheads="1"/>
            </p:cNvSpPr>
            <p:nvPr/>
          </p:nvSpPr>
          <p:spPr bwMode="auto">
            <a:xfrm>
              <a:off x="1272" y="3188"/>
              <a:ext cx="52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>
                <a:buClrTx/>
                <a:buFontTx/>
                <a:buNone/>
              </a:pPr>
              <a:r>
                <a:rPr lang="en-GB" altLang="en-US" sz="2000">
                  <a:latin typeface="Courier New" pitchFamily="49" charset="0"/>
                </a:rPr>
                <a:t>first</a:t>
              </a:r>
            </a:p>
          </p:txBody>
        </p:sp>
        <p:sp>
          <p:nvSpPr>
            <p:cNvPr id="9261" name="Rectangle 40"/>
            <p:cNvSpPr>
              <a:spLocks noChangeArrowheads="1"/>
            </p:cNvSpPr>
            <p:nvPr/>
          </p:nvSpPr>
          <p:spPr bwMode="auto">
            <a:xfrm>
              <a:off x="1848" y="3476"/>
              <a:ext cx="192" cy="19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9262" name="Text Box 41"/>
            <p:cNvSpPr txBox="1">
              <a:spLocks noChangeArrowheads="1"/>
            </p:cNvSpPr>
            <p:nvPr/>
          </p:nvSpPr>
          <p:spPr bwMode="auto">
            <a:xfrm>
              <a:off x="1272" y="3476"/>
              <a:ext cx="52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>
                <a:buClrTx/>
                <a:buFontTx/>
                <a:buNone/>
              </a:pPr>
              <a:r>
                <a:rPr lang="en-GB" altLang="en-US" sz="2000">
                  <a:latin typeface="Courier New" pitchFamily="49" charset="0"/>
                </a:rPr>
                <a:t>curr</a:t>
              </a:r>
            </a:p>
          </p:txBody>
        </p:sp>
        <p:sp>
          <p:nvSpPr>
            <p:cNvPr id="9263" name="Freeform 42"/>
            <p:cNvSpPr>
              <a:spLocks/>
            </p:cNvSpPr>
            <p:nvPr/>
          </p:nvSpPr>
          <p:spPr bwMode="auto">
            <a:xfrm>
              <a:off x="1952" y="3332"/>
              <a:ext cx="1528" cy="240"/>
            </a:xfrm>
            <a:custGeom>
              <a:avLst/>
              <a:gdLst>
                <a:gd name="T0" fmla="*/ 0 w 1528"/>
                <a:gd name="T1" fmla="*/ 240 h 240"/>
                <a:gd name="T2" fmla="*/ 1240 w 1528"/>
                <a:gd name="T3" fmla="*/ 240 h 240"/>
                <a:gd name="T4" fmla="*/ 1528 w 1528"/>
                <a:gd name="T5" fmla="*/ 0 h 240"/>
                <a:gd name="T6" fmla="*/ 0 60000 65536"/>
                <a:gd name="T7" fmla="*/ 0 60000 65536"/>
                <a:gd name="T8" fmla="*/ 0 60000 65536"/>
                <a:gd name="T9" fmla="*/ 0 w 1528"/>
                <a:gd name="T10" fmla="*/ 0 h 240"/>
                <a:gd name="T11" fmla="*/ 1528 w 1528"/>
                <a:gd name="T12" fmla="*/ 240 h 2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28" h="240">
                  <a:moveTo>
                    <a:pt x="0" y="240"/>
                  </a:moveTo>
                  <a:lnTo>
                    <a:pt x="1240" y="240"/>
                  </a:lnTo>
                  <a:lnTo>
                    <a:pt x="1528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5" name="Group 72"/>
          <p:cNvGrpSpPr>
            <a:grpSpLocks/>
          </p:cNvGrpSpPr>
          <p:nvPr/>
        </p:nvGrpSpPr>
        <p:grpSpPr bwMode="auto">
          <a:xfrm>
            <a:off x="800100" y="4972072"/>
            <a:ext cx="6324600" cy="1219200"/>
            <a:chOff x="1224" y="3134"/>
            <a:chExt cx="3984" cy="768"/>
          </a:xfrm>
        </p:grpSpPr>
        <p:sp>
          <p:nvSpPr>
            <p:cNvPr id="9238" name="Rectangle 44"/>
            <p:cNvSpPr>
              <a:spLocks noChangeArrowheads="1"/>
            </p:cNvSpPr>
            <p:nvPr/>
          </p:nvSpPr>
          <p:spPr bwMode="auto">
            <a:xfrm>
              <a:off x="1224" y="3134"/>
              <a:ext cx="3984" cy="76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9239" name="Rectangle 45"/>
            <p:cNvSpPr>
              <a:spLocks noChangeArrowheads="1"/>
            </p:cNvSpPr>
            <p:nvPr/>
          </p:nvSpPr>
          <p:spPr bwMode="auto">
            <a:xfrm>
              <a:off x="1848" y="3278"/>
              <a:ext cx="192" cy="19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9240" name="Line 46"/>
            <p:cNvSpPr>
              <a:spLocks noChangeShapeType="1"/>
            </p:cNvSpPr>
            <p:nvPr/>
          </p:nvSpPr>
          <p:spPr bwMode="auto">
            <a:xfrm>
              <a:off x="1944" y="3374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241" name="Text Box 47"/>
            <p:cNvSpPr txBox="1">
              <a:spLocks noChangeArrowheads="1"/>
            </p:cNvSpPr>
            <p:nvPr/>
          </p:nvSpPr>
          <p:spPr bwMode="auto">
            <a:xfrm>
              <a:off x="2472" y="3278"/>
              <a:ext cx="576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GB" altLang="en-US" sz="1800"/>
                <a:t>ant</a:t>
              </a:r>
            </a:p>
          </p:txBody>
        </p:sp>
        <p:sp>
          <p:nvSpPr>
            <p:cNvPr id="9242" name="Text Box 48"/>
            <p:cNvSpPr txBox="1">
              <a:spLocks noChangeArrowheads="1"/>
            </p:cNvSpPr>
            <p:nvPr/>
          </p:nvSpPr>
          <p:spPr bwMode="auto">
            <a:xfrm>
              <a:off x="3480" y="3278"/>
              <a:ext cx="576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GB" altLang="en-US" sz="1800"/>
                <a:t>bat</a:t>
              </a:r>
            </a:p>
          </p:txBody>
        </p:sp>
        <p:sp>
          <p:nvSpPr>
            <p:cNvPr id="9243" name="Text Box 49"/>
            <p:cNvSpPr txBox="1">
              <a:spLocks noChangeArrowheads="1"/>
            </p:cNvSpPr>
            <p:nvPr/>
          </p:nvSpPr>
          <p:spPr bwMode="auto">
            <a:xfrm>
              <a:off x="4488" y="3278"/>
              <a:ext cx="576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GB" altLang="en-US" sz="1800"/>
                <a:t>cat</a:t>
              </a:r>
            </a:p>
          </p:txBody>
        </p:sp>
        <p:sp>
          <p:nvSpPr>
            <p:cNvPr id="9244" name="Line 50"/>
            <p:cNvSpPr>
              <a:spLocks noChangeShapeType="1"/>
            </p:cNvSpPr>
            <p:nvPr/>
          </p:nvSpPr>
          <p:spPr bwMode="auto">
            <a:xfrm>
              <a:off x="2952" y="3374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245" name="Line 51"/>
            <p:cNvSpPr>
              <a:spLocks noChangeShapeType="1"/>
            </p:cNvSpPr>
            <p:nvPr/>
          </p:nvSpPr>
          <p:spPr bwMode="auto">
            <a:xfrm>
              <a:off x="3960" y="3374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246" name="Line 52"/>
            <p:cNvSpPr>
              <a:spLocks noChangeShapeType="1"/>
            </p:cNvSpPr>
            <p:nvPr/>
          </p:nvSpPr>
          <p:spPr bwMode="auto">
            <a:xfrm>
              <a:off x="4968" y="3374"/>
              <a:ext cx="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247" name="Text Box 53"/>
            <p:cNvSpPr txBox="1">
              <a:spLocks noChangeArrowheads="1"/>
            </p:cNvSpPr>
            <p:nvPr/>
          </p:nvSpPr>
          <p:spPr bwMode="auto">
            <a:xfrm>
              <a:off x="1272" y="3278"/>
              <a:ext cx="52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>
                <a:buClrTx/>
                <a:buFontTx/>
                <a:buNone/>
              </a:pPr>
              <a:r>
                <a:rPr lang="en-GB" altLang="en-US" sz="2000">
                  <a:latin typeface="Courier New" pitchFamily="49" charset="0"/>
                </a:rPr>
                <a:t>first</a:t>
              </a:r>
            </a:p>
          </p:txBody>
        </p:sp>
        <p:sp>
          <p:nvSpPr>
            <p:cNvPr id="9248" name="Rectangle 54"/>
            <p:cNvSpPr>
              <a:spLocks noChangeArrowheads="1"/>
            </p:cNvSpPr>
            <p:nvPr/>
          </p:nvSpPr>
          <p:spPr bwMode="auto">
            <a:xfrm>
              <a:off x="1848" y="3566"/>
              <a:ext cx="192" cy="19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9249" name="Text Box 55"/>
            <p:cNvSpPr txBox="1">
              <a:spLocks noChangeArrowheads="1"/>
            </p:cNvSpPr>
            <p:nvPr/>
          </p:nvSpPr>
          <p:spPr bwMode="auto">
            <a:xfrm>
              <a:off x="1272" y="3566"/>
              <a:ext cx="52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>
                <a:buClrTx/>
                <a:buFontTx/>
                <a:buNone/>
              </a:pPr>
              <a:r>
                <a:rPr lang="en-GB" altLang="en-US" sz="2000">
                  <a:latin typeface="Courier New" pitchFamily="49" charset="0"/>
                </a:rPr>
                <a:t>curr</a:t>
              </a:r>
            </a:p>
          </p:txBody>
        </p:sp>
        <p:sp>
          <p:nvSpPr>
            <p:cNvPr id="9250" name="Freeform 56"/>
            <p:cNvSpPr>
              <a:spLocks/>
            </p:cNvSpPr>
            <p:nvPr/>
          </p:nvSpPr>
          <p:spPr bwMode="auto">
            <a:xfrm>
              <a:off x="1944" y="3422"/>
              <a:ext cx="2544" cy="240"/>
            </a:xfrm>
            <a:custGeom>
              <a:avLst/>
              <a:gdLst>
                <a:gd name="T0" fmla="*/ 0 w 2544"/>
                <a:gd name="T1" fmla="*/ 240 h 240"/>
                <a:gd name="T2" fmla="*/ 2256 w 2544"/>
                <a:gd name="T3" fmla="*/ 240 h 240"/>
                <a:gd name="T4" fmla="*/ 2544 w 2544"/>
                <a:gd name="T5" fmla="*/ 0 h 240"/>
                <a:gd name="T6" fmla="*/ 0 60000 65536"/>
                <a:gd name="T7" fmla="*/ 0 60000 65536"/>
                <a:gd name="T8" fmla="*/ 0 60000 65536"/>
                <a:gd name="T9" fmla="*/ 0 w 2544"/>
                <a:gd name="T10" fmla="*/ 0 h 240"/>
                <a:gd name="T11" fmla="*/ 2544 w 2544"/>
                <a:gd name="T12" fmla="*/ 240 h 2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544" h="240">
                  <a:moveTo>
                    <a:pt x="0" y="240"/>
                  </a:moveTo>
                  <a:lnTo>
                    <a:pt x="2256" y="240"/>
                  </a:lnTo>
                  <a:lnTo>
                    <a:pt x="2544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6" name="Group 71"/>
          <p:cNvGrpSpPr>
            <a:grpSpLocks/>
          </p:cNvGrpSpPr>
          <p:nvPr/>
        </p:nvGrpSpPr>
        <p:grpSpPr bwMode="auto">
          <a:xfrm>
            <a:off x="800100" y="4972072"/>
            <a:ext cx="6324600" cy="1219200"/>
            <a:chOff x="1224" y="3206"/>
            <a:chExt cx="3984" cy="768"/>
          </a:xfrm>
        </p:grpSpPr>
        <p:sp>
          <p:nvSpPr>
            <p:cNvPr id="9225" name="Rectangle 58"/>
            <p:cNvSpPr>
              <a:spLocks noChangeArrowheads="1"/>
            </p:cNvSpPr>
            <p:nvPr/>
          </p:nvSpPr>
          <p:spPr bwMode="auto">
            <a:xfrm>
              <a:off x="1224" y="3206"/>
              <a:ext cx="3984" cy="76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9226" name="Rectangle 59"/>
            <p:cNvSpPr>
              <a:spLocks noChangeArrowheads="1"/>
            </p:cNvSpPr>
            <p:nvPr/>
          </p:nvSpPr>
          <p:spPr bwMode="auto">
            <a:xfrm>
              <a:off x="1863" y="3361"/>
              <a:ext cx="192" cy="19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9227" name="Line 60"/>
            <p:cNvSpPr>
              <a:spLocks noChangeShapeType="1"/>
            </p:cNvSpPr>
            <p:nvPr/>
          </p:nvSpPr>
          <p:spPr bwMode="auto">
            <a:xfrm>
              <a:off x="1959" y="3457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228" name="Text Box 61"/>
            <p:cNvSpPr txBox="1">
              <a:spLocks noChangeArrowheads="1"/>
            </p:cNvSpPr>
            <p:nvPr/>
          </p:nvSpPr>
          <p:spPr bwMode="auto">
            <a:xfrm>
              <a:off x="2487" y="3361"/>
              <a:ext cx="576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GB" altLang="en-US" sz="1800"/>
                <a:t>ant</a:t>
              </a:r>
            </a:p>
          </p:txBody>
        </p:sp>
        <p:sp>
          <p:nvSpPr>
            <p:cNvPr id="9229" name="Text Box 62"/>
            <p:cNvSpPr txBox="1">
              <a:spLocks noChangeArrowheads="1"/>
            </p:cNvSpPr>
            <p:nvPr/>
          </p:nvSpPr>
          <p:spPr bwMode="auto">
            <a:xfrm>
              <a:off x="3495" y="3361"/>
              <a:ext cx="576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GB" altLang="en-US" sz="1800"/>
                <a:t>bat</a:t>
              </a:r>
            </a:p>
          </p:txBody>
        </p:sp>
        <p:sp>
          <p:nvSpPr>
            <p:cNvPr id="9230" name="Text Box 63"/>
            <p:cNvSpPr txBox="1">
              <a:spLocks noChangeArrowheads="1"/>
            </p:cNvSpPr>
            <p:nvPr/>
          </p:nvSpPr>
          <p:spPr bwMode="auto">
            <a:xfrm>
              <a:off x="4503" y="3361"/>
              <a:ext cx="576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GB" altLang="en-US" sz="1800"/>
                <a:t>cat</a:t>
              </a:r>
            </a:p>
          </p:txBody>
        </p:sp>
        <p:sp>
          <p:nvSpPr>
            <p:cNvPr id="9231" name="Line 64"/>
            <p:cNvSpPr>
              <a:spLocks noChangeShapeType="1"/>
            </p:cNvSpPr>
            <p:nvPr/>
          </p:nvSpPr>
          <p:spPr bwMode="auto">
            <a:xfrm>
              <a:off x="2967" y="3457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232" name="Line 65"/>
            <p:cNvSpPr>
              <a:spLocks noChangeShapeType="1"/>
            </p:cNvSpPr>
            <p:nvPr/>
          </p:nvSpPr>
          <p:spPr bwMode="auto">
            <a:xfrm>
              <a:off x="3975" y="3457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233" name="Line 66"/>
            <p:cNvSpPr>
              <a:spLocks noChangeShapeType="1"/>
            </p:cNvSpPr>
            <p:nvPr/>
          </p:nvSpPr>
          <p:spPr bwMode="auto">
            <a:xfrm>
              <a:off x="4983" y="3457"/>
              <a:ext cx="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234" name="Text Box 67"/>
            <p:cNvSpPr txBox="1">
              <a:spLocks noChangeArrowheads="1"/>
            </p:cNvSpPr>
            <p:nvPr/>
          </p:nvSpPr>
          <p:spPr bwMode="auto">
            <a:xfrm>
              <a:off x="1287" y="3361"/>
              <a:ext cx="52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>
                <a:buClrTx/>
                <a:buFontTx/>
                <a:buNone/>
              </a:pPr>
              <a:r>
                <a:rPr lang="en-GB" altLang="en-US" sz="2000">
                  <a:latin typeface="Courier New" pitchFamily="49" charset="0"/>
                </a:rPr>
                <a:t>first</a:t>
              </a:r>
            </a:p>
          </p:txBody>
        </p:sp>
        <p:sp>
          <p:nvSpPr>
            <p:cNvPr id="9235" name="Rectangle 68"/>
            <p:cNvSpPr>
              <a:spLocks noChangeArrowheads="1"/>
            </p:cNvSpPr>
            <p:nvPr/>
          </p:nvSpPr>
          <p:spPr bwMode="auto">
            <a:xfrm>
              <a:off x="1863" y="3649"/>
              <a:ext cx="192" cy="19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9236" name="Text Box 69"/>
            <p:cNvSpPr txBox="1">
              <a:spLocks noChangeArrowheads="1"/>
            </p:cNvSpPr>
            <p:nvPr/>
          </p:nvSpPr>
          <p:spPr bwMode="auto">
            <a:xfrm>
              <a:off x="1287" y="3649"/>
              <a:ext cx="52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>
                <a:buClrTx/>
                <a:buFontTx/>
                <a:buNone/>
              </a:pPr>
              <a:r>
                <a:rPr lang="en-GB" altLang="en-US" sz="2000">
                  <a:latin typeface="Courier New" pitchFamily="49" charset="0"/>
                </a:rPr>
                <a:t>curr</a:t>
              </a:r>
            </a:p>
          </p:txBody>
        </p:sp>
        <p:sp>
          <p:nvSpPr>
            <p:cNvPr id="9237" name="Line 70"/>
            <p:cNvSpPr>
              <a:spLocks noChangeShapeType="1"/>
            </p:cNvSpPr>
            <p:nvPr/>
          </p:nvSpPr>
          <p:spPr bwMode="auto">
            <a:xfrm>
              <a:off x="1959" y="3745"/>
              <a:ext cx="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717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7"/>
          <p:cNvGrpSpPr>
            <a:grpSpLocks/>
          </p:cNvGrpSpPr>
          <p:nvPr/>
        </p:nvGrpSpPr>
        <p:grpSpPr bwMode="auto">
          <a:xfrm>
            <a:off x="812800" y="4170878"/>
            <a:ext cx="6324600" cy="914400"/>
            <a:chOff x="1232" y="2840"/>
            <a:chExt cx="3984" cy="576"/>
          </a:xfrm>
        </p:grpSpPr>
        <p:sp>
          <p:nvSpPr>
            <p:cNvPr id="10256" name="Rectangle 5"/>
            <p:cNvSpPr>
              <a:spLocks noChangeArrowheads="1"/>
            </p:cNvSpPr>
            <p:nvPr/>
          </p:nvSpPr>
          <p:spPr bwMode="auto">
            <a:xfrm>
              <a:off x="1232" y="2840"/>
              <a:ext cx="3984" cy="5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10257" name="Rectangle 6"/>
            <p:cNvSpPr>
              <a:spLocks noChangeArrowheads="1"/>
            </p:cNvSpPr>
            <p:nvPr/>
          </p:nvSpPr>
          <p:spPr bwMode="auto">
            <a:xfrm>
              <a:off x="1856" y="2984"/>
              <a:ext cx="192" cy="19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10258" name="Line 7"/>
            <p:cNvSpPr>
              <a:spLocks noChangeShapeType="1"/>
            </p:cNvSpPr>
            <p:nvPr/>
          </p:nvSpPr>
          <p:spPr bwMode="auto">
            <a:xfrm>
              <a:off x="1952" y="3080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259" name="Text Box 8"/>
            <p:cNvSpPr txBox="1">
              <a:spLocks noChangeArrowheads="1"/>
            </p:cNvSpPr>
            <p:nvPr/>
          </p:nvSpPr>
          <p:spPr bwMode="auto">
            <a:xfrm>
              <a:off x="2480" y="2984"/>
              <a:ext cx="576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GB" altLang="en-US" sz="1800"/>
                <a:t>ant</a:t>
              </a:r>
            </a:p>
          </p:txBody>
        </p:sp>
        <p:sp>
          <p:nvSpPr>
            <p:cNvPr id="10260" name="Text Box 9"/>
            <p:cNvSpPr txBox="1">
              <a:spLocks noChangeArrowheads="1"/>
            </p:cNvSpPr>
            <p:nvPr/>
          </p:nvSpPr>
          <p:spPr bwMode="auto">
            <a:xfrm>
              <a:off x="3488" y="2984"/>
              <a:ext cx="576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GB" altLang="en-US" sz="1800"/>
                <a:t>bat</a:t>
              </a:r>
            </a:p>
          </p:txBody>
        </p:sp>
        <p:sp>
          <p:nvSpPr>
            <p:cNvPr id="10261" name="Text Box 10"/>
            <p:cNvSpPr txBox="1">
              <a:spLocks noChangeArrowheads="1"/>
            </p:cNvSpPr>
            <p:nvPr/>
          </p:nvSpPr>
          <p:spPr bwMode="auto">
            <a:xfrm>
              <a:off x="4496" y="2984"/>
              <a:ext cx="576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GB" altLang="en-US" sz="1800"/>
                <a:t>cat</a:t>
              </a:r>
            </a:p>
          </p:txBody>
        </p:sp>
        <p:sp>
          <p:nvSpPr>
            <p:cNvPr id="10262" name="Line 11"/>
            <p:cNvSpPr>
              <a:spLocks noChangeShapeType="1"/>
            </p:cNvSpPr>
            <p:nvPr/>
          </p:nvSpPr>
          <p:spPr bwMode="auto">
            <a:xfrm>
              <a:off x="2960" y="3080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263" name="Line 12"/>
            <p:cNvSpPr>
              <a:spLocks noChangeShapeType="1"/>
            </p:cNvSpPr>
            <p:nvPr/>
          </p:nvSpPr>
          <p:spPr bwMode="auto">
            <a:xfrm>
              <a:off x="3968" y="3080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264" name="Line 13"/>
            <p:cNvSpPr>
              <a:spLocks noChangeShapeType="1"/>
            </p:cNvSpPr>
            <p:nvPr/>
          </p:nvSpPr>
          <p:spPr bwMode="auto">
            <a:xfrm>
              <a:off x="4976" y="3080"/>
              <a:ext cx="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265" name="Text Box 14"/>
            <p:cNvSpPr txBox="1">
              <a:spLocks noChangeArrowheads="1"/>
            </p:cNvSpPr>
            <p:nvPr/>
          </p:nvSpPr>
          <p:spPr bwMode="auto">
            <a:xfrm>
              <a:off x="1280" y="2984"/>
              <a:ext cx="52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>
                <a:buClrTx/>
                <a:buFontTx/>
                <a:buNone/>
              </a:pPr>
              <a:r>
                <a:rPr lang="en-GB" altLang="en-US" sz="2000">
                  <a:latin typeface="Courier New" pitchFamily="49" charset="0"/>
                </a:rPr>
                <a:t>first</a:t>
              </a:r>
            </a:p>
          </p:txBody>
        </p:sp>
      </p:grpSp>
      <p:grpSp>
        <p:nvGrpSpPr>
          <p:cNvPr id="3" name="Group 26"/>
          <p:cNvGrpSpPr>
            <a:grpSpLocks/>
          </p:cNvGrpSpPr>
          <p:nvPr/>
        </p:nvGrpSpPr>
        <p:grpSpPr bwMode="auto">
          <a:xfrm>
            <a:off x="812800" y="4170878"/>
            <a:ext cx="6324600" cy="914400"/>
            <a:chOff x="1232" y="2931"/>
            <a:chExt cx="3984" cy="576"/>
          </a:xfrm>
        </p:grpSpPr>
        <p:sp>
          <p:nvSpPr>
            <p:cNvPr id="10246" name="Rectangle 16"/>
            <p:cNvSpPr>
              <a:spLocks noChangeArrowheads="1"/>
            </p:cNvSpPr>
            <p:nvPr/>
          </p:nvSpPr>
          <p:spPr bwMode="auto">
            <a:xfrm>
              <a:off x="1232" y="2931"/>
              <a:ext cx="3984" cy="5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10247" name="Rectangle 17"/>
            <p:cNvSpPr>
              <a:spLocks noChangeArrowheads="1"/>
            </p:cNvSpPr>
            <p:nvPr/>
          </p:nvSpPr>
          <p:spPr bwMode="auto">
            <a:xfrm>
              <a:off x="1856" y="3075"/>
              <a:ext cx="192" cy="19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10248" name="Text Box 18"/>
            <p:cNvSpPr txBox="1">
              <a:spLocks noChangeArrowheads="1"/>
            </p:cNvSpPr>
            <p:nvPr/>
          </p:nvSpPr>
          <p:spPr bwMode="auto">
            <a:xfrm>
              <a:off x="2480" y="3075"/>
              <a:ext cx="576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GB" altLang="en-US" sz="1800"/>
                <a:t>ant</a:t>
              </a:r>
            </a:p>
          </p:txBody>
        </p:sp>
        <p:sp>
          <p:nvSpPr>
            <p:cNvPr id="10249" name="Text Box 19"/>
            <p:cNvSpPr txBox="1">
              <a:spLocks noChangeArrowheads="1"/>
            </p:cNvSpPr>
            <p:nvPr/>
          </p:nvSpPr>
          <p:spPr bwMode="auto">
            <a:xfrm>
              <a:off x="3488" y="3075"/>
              <a:ext cx="576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GB" altLang="en-US" sz="1800"/>
                <a:t>bat</a:t>
              </a:r>
            </a:p>
          </p:txBody>
        </p:sp>
        <p:sp>
          <p:nvSpPr>
            <p:cNvPr id="10250" name="Text Box 20"/>
            <p:cNvSpPr txBox="1">
              <a:spLocks noChangeArrowheads="1"/>
            </p:cNvSpPr>
            <p:nvPr/>
          </p:nvSpPr>
          <p:spPr bwMode="auto">
            <a:xfrm>
              <a:off x="4496" y="3075"/>
              <a:ext cx="576" cy="17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GB" altLang="en-US" sz="1800"/>
                <a:t>cat</a:t>
              </a:r>
            </a:p>
          </p:txBody>
        </p:sp>
        <p:sp>
          <p:nvSpPr>
            <p:cNvPr id="10251" name="Line 21"/>
            <p:cNvSpPr>
              <a:spLocks noChangeShapeType="1"/>
            </p:cNvSpPr>
            <p:nvPr/>
          </p:nvSpPr>
          <p:spPr bwMode="auto">
            <a:xfrm>
              <a:off x="2960" y="3171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252" name="Line 22"/>
            <p:cNvSpPr>
              <a:spLocks noChangeShapeType="1"/>
            </p:cNvSpPr>
            <p:nvPr/>
          </p:nvSpPr>
          <p:spPr bwMode="auto">
            <a:xfrm>
              <a:off x="3968" y="3171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253" name="Line 23"/>
            <p:cNvSpPr>
              <a:spLocks noChangeShapeType="1"/>
            </p:cNvSpPr>
            <p:nvPr/>
          </p:nvSpPr>
          <p:spPr bwMode="auto">
            <a:xfrm>
              <a:off x="4976" y="3171"/>
              <a:ext cx="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254" name="Text Box 24"/>
            <p:cNvSpPr txBox="1">
              <a:spLocks noChangeArrowheads="1"/>
            </p:cNvSpPr>
            <p:nvPr/>
          </p:nvSpPr>
          <p:spPr bwMode="auto">
            <a:xfrm>
              <a:off x="1280" y="3075"/>
              <a:ext cx="52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50000"/>
                </a:spcBef>
                <a:buClr>
                  <a:schemeClr val="bg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50000"/>
                </a:spcBef>
                <a:buClr>
                  <a:schemeClr val="bg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50000"/>
                </a:spcBef>
                <a:buClr>
                  <a:schemeClr val="bg2"/>
                </a:buClr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50000"/>
                </a:spcBef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bg2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>
                <a:buClrTx/>
                <a:buFontTx/>
                <a:buNone/>
              </a:pPr>
              <a:r>
                <a:rPr lang="en-GB" altLang="en-US" sz="2000">
                  <a:latin typeface="Courier New" pitchFamily="49" charset="0"/>
                </a:rPr>
                <a:t>first</a:t>
              </a:r>
            </a:p>
          </p:txBody>
        </p:sp>
        <p:sp>
          <p:nvSpPr>
            <p:cNvPr id="10255" name="Freeform 25"/>
            <p:cNvSpPr>
              <a:spLocks/>
            </p:cNvSpPr>
            <p:nvPr/>
          </p:nvSpPr>
          <p:spPr bwMode="auto">
            <a:xfrm>
              <a:off x="1952" y="3171"/>
              <a:ext cx="1536" cy="192"/>
            </a:xfrm>
            <a:custGeom>
              <a:avLst/>
              <a:gdLst>
                <a:gd name="T0" fmla="*/ 0 w 1536"/>
                <a:gd name="T1" fmla="*/ 0 h 192"/>
                <a:gd name="T2" fmla="*/ 528 w 1536"/>
                <a:gd name="T3" fmla="*/ 192 h 192"/>
                <a:gd name="T4" fmla="*/ 1104 w 1536"/>
                <a:gd name="T5" fmla="*/ 192 h 192"/>
                <a:gd name="T6" fmla="*/ 1536 w 1536"/>
                <a:gd name="T7" fmla="*/ 48 h 19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36"/>
                <a:gd name="T13" fmla="*/ 0 h 192"/>
                <a:gd name="T14" fmla="*/ 1536 w 1536"/>
                <a:gd name="T15" fmla="*/ 192 h 19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36" h="192">
                  <a:moveTo>
                    <a:pt x="0" y="0"/>
                  </a:moveTo>
                  <a:lnTo>
                    <a:pt x="528" y="192"/>
                  </a:lnTo>
                  <a:lnTo>
                    <a:pt x="1104" y="192"/>
                  </a:lnTo>
                  <a:lnTo>
                    <a:pt x="1536" y="48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 smtClean="0"/>
              <a:t>Example: SLL manipulation</a:t>
            </a:r>
            <a:endParaRPr lang="en-GB" altLang="en-US" sz="3200" dirty="0" smtClean="0"/>
          </a:p>
        </p:txBody>
      </p:sp>
      <p:sp>
        <p:nvSpPr>
          <p:cNvPr id="10245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>
              <a:tabLst>
                <a:tab pos="723900" algn="l"/>
                <a:tab pos="1079500" algn="l"/>
                <a:tab pos="1435100" algn="l"/>
                <a:tab pos="1790700" algn="l"/>
                <a:tab pos="2159000" algn="l"/>
              </a:tabLst>
            </a:pPr>
            <a:r>
              <a:rPr lang="en-US" altLang="en-US" dirty="0" smtClean="0"/>
              <a:t>Method to delete a SLL’s first node (in class </a:t>
            </a:r>
            <a:r>
              <a:rPr lang="en-US" altLang="en-US" dirty="0" smtClean="0">
                <a:latin typeface="Courier New" pitchFamily="49" charset="0"/>
              </a:rPr>
              <a:t>SLL</a:t>
            </a:r>
            <a:r>
              <a:rPr lang="en-US" altLang="en-US" dirty="0" smtClean="0"/>
              <a:t>):</a:t>
            </a:r>
          </a:p>
          <a:p>
            <a:pPr eaLnBrk="1" hangingPunct="1">
              <a:buClr>
                <a:schemeClr val="tx1"/>
              </a:buClr>
              <a:buFont typeface="Wingdings" pitchFamily="2" charset="2"/>
              <a:buNone/>
              <a:tabLst>
                <a:tab pos="723900" algn="l"/>
                <a:tab pos="1079500" algn="l"/>
                <a:tab pos="1435100" algn="l"/>
                <a:tab pos="1790700" algn="l"/>
                <a:tab pos="2159000" algn="l"/>
              </a:tabLst>
            </a:pPr>
            <a:r>
              <a:rPr lang="en-US" altLang="en-US" sz="2000" dirty="0" smtClean="0">
                <a:latin typeface="Courier New" pitchFamily="49" charset="0"/>
              </a:rPr>
              <a:t>	</a:t>
            </a:r>
            <a:r>
              <a:rPr lang="en-US" altLang="en-US" sz="2000" b="1" dirty="0" smtClean="0">
                <a:latin typeface="Courier New" pitchFamily="49" charset="0"/>
              </a:rPr>
              <a:t>public</a:t>
            </a:r>
            <a:r>
              <a:rPr lang="en-US" altLang="en-US" sz="2000" dirty="0" smtClean="0">
                <a:latin typeface="Courier New" pitchFamily="49" charset="0"/>
              </a:rPr>
              <a:t> </a:t>
            </a:r>
            <a:r>
              <a:rPr lang="en-US" altLang="en-US" sz="2000" b="1" dirty="0" smtClean="0">
                <a:latin typeface="Courier New" pitchFamily="49" charset="0"/>
              </a:rPr>
              <a:t>void</a:t>
            </a:r>
            <a:r>
              <a:rPr lang="en-US" altLang="en-US" sz="2000" dirty="0" smtClean="0">
                <a:latin typeface="Courier New" pitchFamily="49" charset="0"/>
              </a:rPr>
              <a:t> </a:t>
            </a:r>
            <a:r>
              <a:rPr lang="en-US" altLang="en-US" sz="2000" dirty="0" err="1" smtClean="0">
                <a:latin typeface="Courier New" pitchFamily="49" charset="0"/>
              </a:rPr>
              <a:t>deleteFirst</a:t>
            </a:r>
            <a:r>
              <a:rPr lang="en-US" altLang="en-US" sz="2000" dirty="0" smtClean="0">
                <a:latin typeface="Courier New" pitchFamily="49" charset="0"/>
              </a:rPr>
              <a:t> () {</a:t>
            </a: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/>
            </a:r>
            <a:b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</a:br>
            <a:r>
              <a:rPr lang="en-US" altLang="en-US" sz="2000" dirty="0" smtClean="0">
                <a:latin typeface="Courier New" pitchFamily="49" charset="0"/>
                <a:cs typeface="Times New Roman" pitchFamily="18" charset="0"/>
              </a:rPr>
              <a:t>// </a:t>
            </a:r>
            <a:r>
              <a:rPr lang="en-US" altLang="en-US" sz="2000" dirty="0" smtClean="0">
                <a:cs typeface="Times New Roman" pitchFamily="18" charset="0"/>
              </a:rPr>
              <a:t>Delete this SLL’s first node</a:t>
            </a:r>
            <a:r>
              <a:rPr lang="en-US" altLang="en-US" sz="2000" dirty="0" smtClean="0"/>
              <a:t> (assuming length &gt; 0)</a:t>
            </a:r>
            <a:r>
              <a:rPr lang="en-US" altLang="en-US" sz="2000" dirty="0" smtClean="0">
                <a:cs typeface="Times New Roman" pitchFamily="18" charset="0"/>
              </a:rPr>
              <a:t>.</a:t>
            </a:r>
            <a:r>
              <a:rPr lang="en-US" altLang="en-US" sz="2000" dirty="0" smtClean="0">
                <a:latin typeface="Courier New" pitchFamily="49" charset="0"/>
              </a:rPr>
              <a:t/>
            </a:r>
            <a:br>
              <a:rPr lang="en-US" altLang="en-US" sz="2000" dirty="0" smtClean="0">
                <a:latin typeface="Courier New" pitchFamily="49" charset="0"/>
              </a:rPr>
            </a:br>
            <a:r>
              <a:rPr lang="en-US" altLang="en-US" sz="2000" dirty="0" smtClean="0">
                <a:latin typeface="Courier New" pitchFamily="49" charset="0"/>
              </a:rPr>
              <a:t>	</a:t>
            </a:r>
            <a:r>
              <a:rPr lang="en-US" altLang="en-US" sz="2000" b="1" dirty="0" err="1" smtClean="0">
                <a:latin typeface="Courier New" pitchFamily="49" charset="0"/>
              </a:rPr>
              <a:t>this</a:t>
            </a:r>
            <a:r>
              <a:rPr lang="en-US" altLang="en-US" sz="2000" dirty="0" err="1" smtClean="0">
                <a:latin typeface="Courier New" pitchFamily="49" charset="0"/>
              </a:rPr>
              <a:t>.first</a:t>
            </a:r>
            <a:r>
              <a:rPr lang="en-US" altLang="en-US" sz="2000" dirty="0" smtClean="0">
                <a:latin typeface="Courier New" pitchFamily="49" charset="0"/>
              </a:rPr>
              <a:t> = </a:t>
            </a:r>
            <a:r>
              <a:rPr lang="en-US" altLang="en-US" sz="2000" b="1" dirty="0" err="1" smtClean="0">
                <a:latin typeface="Courier New" pitchFamily="49" charset="0"/>
              </a:rPr>
              <a:t>this</a:t>
            </a:r>
            <a:r>
              <a:rPr lang="en-US" altLang="en-US" sz="2000" dirty="0" err="1" smtClean="0">
                <a:latin typeface="Courier New" pitchFamily="49" charset="0"/>
              </a:rPr>
              <a:t>.first.next</a:t>
            </a:r>
            <a:r>
              <a:rPr lang="en-US" altLang="en-US" sz="2000" dirty="0" smtClean="0">
                <a:latin typeface="Courier New" pitchFamily="49" charset="0"/>
              </a:rPr>
              <a:t>;</a:t>
            </a:r>
            <a:br>
              <a:rPr lang="en-US" altLang="en-US" sz="2000" dirty="0" smtClean="0">
                <a:latin typeface="Courier New" pitchFamily="49" charset="0"/>
              </a:rPr>
            </a:br>
            <a:r>
              <a:rPr lang="en-US" altLang="en-US" sz="2000" dirty="0" smtClean="0">
                <a:latin typeface="Courier New" pitchFamily="49" charset="0"/>
              </a:rPr>
              <a:t>}</a:t>
            </a:r>
          </a:p>
          <a:p>
            <a:pPr eaLnBrk="1" hangingPunct="1">
              <a:tabLst>
                <a:tab pos="723900" algn="l"/>
                <a:tab pos="1079500" algn="l"/>
                <a:tab pos="1435100" algn="l"/>
                <a:tab pos="1790700" algn="l"/>
                <a:tab pos="2159000" algn="l"/>
              </a:tabLst>
            </a:pPr>
            <a:r>
              <a:rPr lang="en-US" altLang="en-US" dirty="0" smtClean="0"/>
              <a:t>Animation: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416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 smtClean="0"/>
              <a:t>Insertion</a:t>
            </a:r>
            <a:endParaRPr lang="en-GB" altLang="en-US" sz="3200" dirty="0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marL="457200" indent="-457200" eaLnBrk="1" hangingPunct="1"/>
            <a:r>
              <a:rPr lang="en-US" altLang="en-US" b="1" smtClean="0"/>
              <a:t>Problem</a:t>
            </a:r>
            <a:r>
              <a:rPr lang="en-US" altLang="en-US" smtClean="0"/>
              <a:t>: Insert a new element at a given point in a linked-list.</a:t>
            </a:r>
          </a:p>
          <a:p>
            <a:pPr marL="457200" indent="-457200" eaLnBrk="1" hangingPunct="1"/>
            <a:r>
              <a:rPr lang="en-US" altLang="en-US" smtClean="0"/>
              <a:t>Four cases to consider:</a:t>
            </a:r>
          </a:p>
          <a:p>
            <a:pPr marL="838200" lvl="1" indent="-381000" eaLnBrk="1" hangingPunct="1">
              <a:buFontTx/>
              <a:buAutoNum type="alphaUcPeriod"/>
            </a:pPr>
            <a:r>
              <a:rPr lang="en-US" altLang="en-US" smtClean="0"/>
              <a:t>insertion in an empty linked-list;</a:t>
            </a:r>
          </a:p>
          <a:p>
            <a:pPr marL="838200" lvl="1" indent="-381000" eaLnBrk="1" hangingPunct="1">
              <a:buFontTx/>
              <a:buAutoNum type="alphaUcPeriod"/>
            </a:pPr>
            <a:r>
              <a:rPr lang="en-US" altLang="en-US" smtClean="0"/>
              <a:t>insertion before the first node of a non-empty linked-list;</a:t>
            </a:r>
          </a:p>
          <a:p>
            <a:pPr marL="838200" lvl="1" indent="-381000" eaLnBrk="1" hangingPunct="1">
              <a:buFontTx/>
              <a:buAutoNum type="alphaUcPeriod"/>
            </a:pPr>
            <a:r>
              <a:rPr lang="en-US" altLang="en-US" smtClean="0"/>
              <a:t>insertion after the last node of a non-empty linked-list;</a:t>
            </a:r>
          </a:p>
          <a:p>
            <a:pPr marL="838200" lvl="1" indent="-381000" eaLnBrk="1" hangingPunct="1">
              <a:buFontTx/>
              <a:buAutoNum type="alphaUcPeriod"/>
            </a:pPr>
            <a:r>
              <a:rPr lang="en-US" altLang="en-US" smtClean="0"/>
              <a:t>insertion between nodes of a non-empty linked-list.</a:t>
            </a:r>
          </a:p>
          <a:p>
            <a:pPr marL="457200" indent="-457200" eaLnBrk="1" hangingPunct="1"/>
            <a:r>
              <a:rPr lang="en-US" altLang="en-US" smtClean="0"/>
              <a:t>The insertion algorithm needs links to the new node’s successor and predecessor.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033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587</TotalTime>
  <Words>1451</Words>
  <Application>Microsoft Office PowerPoint</Application>
  <PresentationFormat>On-screen Show (4:3)</PresentationFormat>
  <Paragraphs>497</Paragraphs>
  <Slides>34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Clarity</vt:lpstr>
      <vt:lpstr> 4.  Linked-List Data Structures</vt:lpstr>
      <vt:lpstr>Linked-lists (1)</vt:lpstr>
      <vt:lpstr>Linked-lists (2)</vt:lpstr>
      <vt:lpstr>Singly-linked-lists (1)</vt:lpstr>
      <vt:lpstr>Singly-linked-lists (2)</vt:lpstr>
      <vt:lpstr>Singly-linked-lists (3)</vt:lpstr>
      <vt:lpstr>Example: SLL traversal</vt:lpstr>
      <vt:lpstr>Example: SLL manipulation</vt:lpstr>
      <vt:lpstr>Insertion</vt:lpstr>
      <vt:lpstr>SLL insertion (1)</vt:lpstr>
      <vt:lpstr>SLL insertion (2)</vt:lpstr>
      <vt:lpstr>SLL insertion (3)</vt:lpstr>
      <vt:lpstr>SLL insertion (4)</vt:lpstr>
      <vt:lpstr>Deletion</vt:lpstr>
      <vt:lpstr>SLL deletion (1)</vt:lpstr>
      <vt:lpstr>SLL deletion (2)</vt:lpstr>
      <vt:lpstr>SLL deletion (3)</vt:lpstr>
      <vt:lpstr>SLL deletion (4)</vt:lpstr>
      <vt:lpstr>SLL deletion (5)</vt:lpstr>
      <vt:lpstr>Searching</vt:lpstr>
      <vt:lpstr>SLL searching (1)</vt:lpstr>
      <vt:lpstr>SLL searching (2)</vt:lpstr>
      <vt:lpstr>SLL searching (3)</vt:lpstr>
      <vt:lpstr>Other SLL algorithms</vt:lpstr>
      <vt:lpstr>Doubly-linked-lists (1)</vt:lpstr>
      <vt:lpstr>Doubly-linked-lists (2)</vt:lpstr>
      <vt:lpstr>Doubly-linked-lists (3)</vt:lpstr>
      <vt:lpstr>Example: DLL traversal</vt:lpstr>
      <vt:lpstr>Example: DLL manipulation (1)</vt:lpstr>
      <vt:lpstr>Example: DLL manipulation (2)</vt:lpstr>
      <vt:lpstr>DLL insertion (1)</vt:lpstr>
      <vt:lpstr>DLL insertion (2)</vt:lpstr>
      <vt:lpstr>DLL deletion</vt:lpstr>
      <vt:lpstr>Comparison of SLL and DLL algorithms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4.  Linked-List Data Structures</dc:title>
  <dc:creator>Alice</dc:creator>
  <cp:lastModifiedBy>Alice Miller</cp:lastModifiedBy>
  <cp:revision>30</cp:revision>
  <dcterms:created xsi:type="dcterms:W3CDTF">2006-08-16T00:00:00Z</dcterms:created>
  <dcterms:modified xsi:type="dcterms:W3CDTF">2018-01-25T10:30:11Z</dcterms:modified>
</cp:coreProperties>
</file>