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301" r:id="rId24"/>
    <p:sldId id="286" r:id="rId25"/>
    <p:sldId id="287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30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11361-5ADB-4D31-908C-575DD14909F4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9E863-C4F2-441C-AE08-C12D675B05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2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863-C4F2-441C-AE08-C12D675B05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0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145D-F8AC-4A24-A028-C0529943BCA8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2351-DD77-453D-A14D-C1F447470E27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0A28-ABA3-49E5-B662-815C984DAB9E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746B-FE8B-41C1-842B-425DC7E71A6E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A5C4-62F8-45D7-8348-12F40BE7E057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CE1-82EF-42F2-82FD-1F0802F13F20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E3B9-DF90-4E85-B12F-3F389DB48CC0}" type="datetime1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8450-BE36-4496-8CF5-84803AE99AAF}" type="datetime1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E6FF-83E7-46A9-9CE9-715246A505E3}" type="datetime1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BF4D-276A-4830-A089-3235A756D1C4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937C-E1A7-46E9-B198-BE502FBC0FFE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534306C-D9BF-4B31-89F4-BDF3807FF2C7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066800"/>
            <a:ext cx="8280400" cy="812800"/>
          </a:xfrm>
        </p:spPr>
        <p:txBody>
          <a:bodyPr/>
          <a:lstStyle/>
          <a:p>
            <a:pPr algn="ctr" eaLnBrk="1" hangingPunct="1"/>
            <a:r>
              <a:rPr lang="en-GB" altLang="en-US" sz="3600" dirty="0" smtClean="0">
                <a:solidFill>
                  <a:schemeClr val="folHlink"/>
                </a:solidFill>
              </a:rPr>
              <a:t/>
            </a:r>
            <a:br>
              <a:rPr lang="en-GB" altLang="en-US" sz="3600" dirty="0" smtClean="0">
                <a:solidFill>
                  <a:schemeClr val="folHlink"/>
                </a:solidFill>
              </a:rPr>
            </a:br>
            <a:r>
              <a:rPr lang="en-GB" altLang="en-US" sz="3600" dirty="0" smtClean="0">
                <a:solidFill>
                  <a:schemeClr val="folHlink"/>
                </a:solidFill>
              </a:rPr>
              <a:t>5.  Abstract Data Types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2306" y="3581400"/>
            <a:ext cx="7727950" cy="3705225"/>
          </a:xfrm>
        </p:spPr>
        <p:txBody>
          <a:bodyPr/>
          <a:lstStyle/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Data types and abstract data types (ADTs)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Requirements, contracts, implementations of ADTs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Design of ADTs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Strings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Collections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Abstract data types in the Java class library</a:t>
            </a:r>
            <a:endParaRPr lang="en-GB" altLang="en-US" sz="2400" dirty="0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908175" y="6380163"/>
            <a:ext cx="52562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2000">
                <a:solidFill>
                  <a:schemeClr val="bg1"/>
                </a:solidFill>
                <a:cs typeface="Arial" charset="0"/>
              </a:rPr>
              <a:t>© 2008 David A Watt, University of Glasgow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038600" y="285338"/>
            <a:ext cx="3925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GB" altLang="en-US" sz="2000" dirty="0">
                <a:solidFill>
                  <a:schemeClr val="tx2"/>
                </a:solidFill>
                <a:cs typeface="Arial" charset="0"/>
              </a:rPr>
              <a:t>Algorithms &amp; Data Structures (M)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contract for </a:t>
            </a:r>
            <a:r>
              <a:rPr lang="en-US" altLang="en-US" sz="3200" dirty="0" smtClean="0">
                <a:latin typeface="Courier New" pitchFamily="49" charset="0"/>
                <a:cs typeface="Times New Roman" pitchFamily="18" charset="0"/>
              </a:rPr>
              <a:t>Date</a:t>
            </a:r>
            <a:r>
              <a:rPr lang="en-US" altLang="en-US" sz="3200" dirty="0" smtClean="0">
                <a:cs typeface="Times New Roman" pitchFamily="18" charset="0"/>
              </a:rPr>
              <a:t> ADT </a:t>
            </a:r>
            <a:r>
              <a:rPr lang="en-US" altLang="en-US" sz="3200" i="1" dirty="0" smtClean="0">
                <a:cs typeface="Times New Roman" pitchFamily="18" charset="0"/>
              </a:rPr>
              <a:t>(3)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application code: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Date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stAndrewsDay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b="1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 Date(2013, 11, 30)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Date today = …;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today.advance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(16)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today.toString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Illegal application code: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today.d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+= 16;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today.y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+ '-' + </a:t>
            </a:r>
            <a:r>
              <a:rPr lang="en-US" altLang="en-US" sz="2000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today.m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+ '-' + </a:t>
            </a:r>
            <a:r>
              <a:rPr lang="en-US" altLang="en-US" sz="2000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today.d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endParaRPr lang="en-US" altLang="en-US" sz="2000" dirty="0" smtClean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81200" y="4905376"/>
            <a:ext cx="1331913" cy="503237"/>
            <a:chOff x="1882" y="3407"/>
            <a:chExt cx="839" cy="317"/>
          </a:xfrm>
        </p:grpSpPr>
        <p:sp>
          <p:nvSpPr>
            <p:cNvPr id="18437" name="AutoShape 6"/>
            <p:cNvSpPr>
              <a:spLocks/>
            </p:cNvSpPr>
            <p:nvPr/>
          </p:nvSpPr>
          <p:spPr bwMode="auto">
            <a:xfrm>
              <a:off x="1882" y="3407"/>
              <a:ext cx="839" cy="317"/>
            </a:xfrm>
            <a:prstGeom prst="callout1">
              <a:avLst>
                <a:gd name="adj1" fmla="val 22713"/>
                <a:gd name="adj2" fmla="val 105722"/>
                <a:gd name="adj3" fmla="val -58046"/>
                <a:gd name="adj4" fmla="val 119787"/>
              </a:avLst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bg2"/>
                </a:solidFill>
                <a:cs typeface="Times New Roman" pitchFamily="18" charset="0"/>
              </a:endParaRPr>
            </a:p>
          </p:txBody>
        </p:sp>
        <p:sp>
          <p:nvSpPr>
            <p:cNvPr id="18438" name="AutoShape 11"/>
            <p:cNvSpPr>
              <a:spLocks/>
            </p:cNvSpPr>
            <p:nvPr/>
          </p:nvSpPr>
          <p:spPr bwMode="auto">
            <a:xfrm>
              <a:off x="1882" y="3407"/>
              <a:ext cx="839" cy="317"/>
            </a:xfrm>
            <a:prstGeom prst="callout1">
              <a:avLst>
                <a:gd name="adj1" fmla="val 22713"/>
                <a:gd name="adj2" fmla="val 105722"/>
                <a:gd name="adj3" fmla="val -123343"/>
                <a:gd name="adj4" fmla="val 200713"/>
              </a:avLst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bg2"/>
                </a:solidFill>
                <a:cs typeface="Times New Roman" pitchFamily="18" charset="0"/>
              </a:endParaRPr>
            </a:p>
          </p:txBody>
        </p:sp>
        <p:sp>
          <p:nvSpPr>
            <p:cNvPr id="18439" name="AutoShape 12"/>
            <p:cNvSpPr>
              <a:spLocks/>
            </p:cNvSpPr>
            <p:nvPr/>
          </p:nvSpPr>
          <p:spPr bwMode="auto">
            <a:xfrm>
              <a:off x="1882" y="3407"/>
              <a:ext cx="839" cy="317"/>
            </a:xfrm>
            <a:prstGeom prst="callout1">
              <a:avLst>
                <a:gd name="adj1" fmla="val 22713"/>
                <a:gd name="adj2" fmla="val 105722"/>
                <a:gd name="adj3" fmla="val -123343"/>
                <a:gd name="adj4" fmla="val 335995"/>
              </a:avLst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bg2"/>
                </a:solidFill>
                <a:cs typeface="Times New Roman" pitchFamily="18" charset="0"/>
              </a:endParaRPr>
            </a:p>
          </p:txBody>
        </p:sp>
        <p:sp>
          <p:nvSpPr>
            <p:cNvPr id="18440" name="AutoShape 5"/>
            <p:cNvSpPr>
              <a:spLocks/>
            </p:cNvSpPr>
            <p:nvPr/>
          </p:nvSpPr>
          <p:spPr bwMode="auto">
            <a:xfrm>
              <a:off x="1882" y="3407"/>
              <a:ext cx="839" cy="317"/>
            </a:xfrm>
            <a:prstGeom prst="callout3">
              <a:avLst>
                <a:gd name="adj1" fmla="val 22713"/>
                <a:gd name="adj2" fmla="val -5722"/>
                <a:gd name="adj3" fmla="val 22713"/>
                <a:gd name="adj4" fmla="val -88083"/>
                <a:gd name="adj5" fmla="val -147005"/>
                <a:gd name="adj6" fmla="val -88083"/>
                <a:gd name="adj7" fmla="val -183282"/>
                <a:gd name="adj8" fmla="val -74255"/>
              </a:avLst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compile-time errors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3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ADT implementation</a:t>
            </a:r>
            <a:endParaRPr lang="en-GB" altLang="en-US" sz="32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 </a:t>
            </a:r>
            <a:r>
              <a:rPr lang="en-US" altLang="en-US" b="1" smtClean="0"/>
              <a:t>implementation</a:t>
            </a:r>
            <a:r>
              <a:rPr lang="en-US" altLang="en-US" smtClean="0"/>
              <a:t> of an ADT entails: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deciding a data representation (choosing a </a:t>
            </a:r>
            <a:r>
              <a:rPr lang="en-US" altLang="en-US" i="1" smtClean="0"/>
              <a:t>data structure</a:t>
            </a:r>
            <a:r>
              <a:rPr lang="en-US" alt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implementing each operation (choosing an </a:t>
            </a:r>
            <a:r>
              <a:rPr lang="en-US" altLang="en-US" i="1" smtClean="0"/>
              <a:t>algorithm</a:t>
            </a:r>
            <a:r>
              <a:rPr lang="en-US" altLang="en-US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data representation must be private.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data representation must cover all proper values.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If the data representation also admits improper values, the operations must avoid generating them.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algorithms must be consistent with the data representation.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implementing the </a:t>
            </a:r>
            <a:r>
              <a:rPr lang="en-US" altLang="en-US" sz="3200" dirty="0" smtClean="0">
                <a:latin typeface="Courier New" pitchFamily="49" charset="0"/>
                <a:cs typeface="Times New Roman" pitchFamily="18" charset="0"/>
              </a:rPr>
              <a:t>Date</a:t>
            </a:r>
            <a:r>
              <a:rPr lang="en-US" altLang="en-US" sz="3200" dirty="0" smtClean="0">
                <a:cs typeface="Times New Roman" pitchFamily="18" charset="0"/>
              </a:rPr>
              <a:t> ADT </a:t>
            </a:r>
            <a:r>
              <a:rPr lang="en-US" altLang="en-US" sz="3200" i="1" dirty="0" smtClean="0">
                <a:cs typeface="Times New Roman" pitchFamily="18" charset="0"/>
              </a:rPr>
              <a:t>(1)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mtClean="0">
                <a:cs typeface="Times New Roman" pitchFamily="18" charset="0"/>
              </a:rPr>
              <a:t>First implementation: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Date {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smtClean="0">
                <a:cs typeface="Times New Roman" pitchFamily="18" charset="0"/>
              </a:rPr>
              <a:t>Each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Date</a:t>
            </a:r>
            <a:r>
              <a:rPr lang="en-US" altLang="en-US" sz="2000" smtClean="0">
                <a:cs typeface="Times New Roman" pitchFamily="18" charset="0"/>
              </a:rPr>
              <a:t> object is a past, present, or future date.</a:t>
            </a:r>
            <a:endParaRPr lang="en-US" altLang="en-US" sz="200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// </a:t>
            </a:r>
            <a:r>
              <a:rPr lang="en-US" altLang="en-US" sz="2000" smtClean="0">
                <a:cs typeface="Times New Roman" pitchFamily="18" charset="0"/>
              </a:rPr>
              <a:t>This date is represented by a year number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y</a:t>
            </a:r>
            <a:r>
              <a:rPr lang="en-US" altLang="en-US" sz="2000" smtClean="0">
                <a:cs typeface="Times New Roman" pitchFamily="18" charset="0"/>
              </a:rPr>
              <a:t>, a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smtClean="0">
                <a:cs typeface="Times New Roman" pitchFamily="18" charset="0"/>
              </a:rPr>
              <a:t>month number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m</a:t>
            </a:r>
            <a:r>
              <a:rPr lang="en-US" altLang="en-US" sz="2000" smtClean="0">
                <a:cs typeface="Times New Roman" pitchFamily="18" charset="0"/>
              </a:rPr>
              <a:t>, and a day-in-month number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sz="2000" smtClean="0">
                <a:cs typeface="Times New Roman" pitchFamily="18" charset="0"/>
              </a:rPr>
              <a:t>: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y, m, d;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Date (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y,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m,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d) {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smtClean="0">
                <a:cs typeface="Times New Roman" pitchFamily="18" charset="0"/>
              </a:rPr>
              <a:t>Construct a date with year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y</a:t>
            </a:r>
            <a:r>
              <a:rPr lang="en-US" altLang="en-US" sz="2000" smtClean="0">
                <a:cs typeface="Times New Roman" pitchFamily="18" charset="0"/>
              </a:rPr>
              <a:t>, month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m</a:t>
            </a:r>
            <a:r>
              <a:rPr lang="en-US" altLang="en-US" sz="2000" smtClean="0">
                <a:cs typeface="Times New Roman" pitchFamily="18" charset="0"/>
              </a:rPr>
              <a:t>, and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smtClean="0">
                <a:cs typeface="Times New Roman" pitchFamily="18" charset="0"/>
              </a:rPr>
              <a:t>day-in-month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sz="2000" smtClean="0">
                <a:cs typeface="Times New Roman" pitchFamily="18" charset="0"/>
              </a:rPr>
              <a:t>.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(m &lt; 1 ||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) 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.y = y;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.m = m;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.d = d;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385033" name="AutoShape 9"/>
          <p:cNvSpPr>
            <a:spLocks/>
          </p:cNvSpPr>
          <p:nvPr/>
        </p:nvSpPr>
        <p:spPr bwMode="auto">
          <a:xfrm>
            <a:off x="7264843" y="3410743"/>
            <a:ext cx="1655762" cy="468313"/>
          </a:xfrm>
          <a:prstGeom prst="callout1">
            <a:avLst>
              <a:gd name="adj1" fmla="val 24407"/>
              <a:gd name="adj2" fmla="val -4602"/>
              <a:gd name="adj3" fmla="val 29829"/>
              <a:gd name="adj4" fmla="val -103931"/>
            </a:avLst>
          </a:prstGeom>
          <a:noFill/>
          <a:ln w="9525">
            <a:solidFill>
              <a:schemeClr val="accent1">
                <a:lumMod val="7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admits some improper values</a:t>
            </a:r>
            <a:endParaRPr lang="en-GB" altLang="en-US" sz="18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implementing the </a:t>
            </a:r>
            <a:r>
              <a:rPr lang="en-US" altLang="en-US" sz="3200" dirty="0" smtClean="0">
                <a:latin typeface="Courier New" pitchFamily="49" charset="0"/>
                <a:cs typeface="Times New Roman" pitchFamily="18" charset="0"/>
              </a:rPr>
              <a:t>Date</a:t>
            </a:r>
            <a:r>
              <a:rPr lang="en-US" altLang="en-US" sz="3200" dirty="0" smtClean="0">
                <a:cs typeface="Times New Roman" pitchFamily="18" charset="0"/>
              </a:rPr>
              <a:t> ADT </a:t>
            </a:r>
            <a:r>
              <a:rPr lang="en-US" altLang="en-US" sz="3200" i="1" dirty="0" smtClean="0">
                <a:cs typeface="Times New Roman" pitchFamily="18" charset="0"/>
              </a:rPr>
              <a:t>(2)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mtClean="0">
                <a:cs typeface="Times New Roman" pitchFamily="18" charset="0"/>
              </a:rPr>
              <a:t>First implementation </a:t>
            </a:r>
            <a:r>
              <a:rPr lang="en-US" altLang="en-US" i="1" smtClean="0">
                <a:cs typeface="Times New Roman" pitchFamily="18" charset="0"/>
              </a:rPr>
              <a:t>(continued)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String toString () {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smtClean="0">
                <a:cs typeface="Times New Roman" pitchFamily="18" charset="0"/>
              </a:rPr>
              <a:t>Return this date rendered in “y-m-d” format.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.y + '-' +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.m + '-'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		+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.d);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advance (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n) {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smtClean="0">
                <a:cs typeface="Times New Roman" pitchFamily="18" charset="0"/>
              </a:rPr>
              <a:t>Advance this date by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n</a:t>
            </a:r>
            <a:r>
              <a:rPr lang="en-US" altLang="en-US" sz="2000" smtClean="0">
                <a:cs typeface="Times New Roman" pitchFamily="18" charset="0"/>
              </a:rPr>
              <a:t> days (where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n</a:t>
            </a:r>
            <a:r>
              <a:rPr lang="en-US" altLang="en-US" sz="2000" smtClean="0">
                <a:cs typeface="Times New Roman" pitchFamily="18" charset="0"/>
              </a:rPr>
              <a:t> ≥ 0).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implementing the </a:t>
            </a:r>
            <a:r>
              <a:rPr lang="en-US" altLang="en-US" sz="3200" dirty="0" smtClean="0">
                <a:latin typeface="Courier New" pitchFamily="49" charset="0"/>
                <a:cs typeface="Times New Roman" pitchFamily="18" charset="0"/>
              </a:rPr>
              <a:t>Date</a:t>
            </a:r>
            <a:r>
              <a:rPr lang="en-US" altLang="en-US" sz="3200" dirty="0" smtClean="0">
                <a:cs typeface="Times New Roman" pitchFamily="18" charset="0"/>
              </a:rPr>
              <a:t> ADT </a:t>
            </a:r>
            <a:r>
              <a:rPr lang="en-US" altLang="en-US" sz="3200" i="1" dirty="0" smtClean="0">
                <a:cs typeface="Times New Roman" pitchFamily="18" charset="0"/>
              </a:rPr>
              <a:t>(3)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Second implementation: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Date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Each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Date</a:t>
            </a:r>
            <a:r>
              <a:rPr lang="en-US" altLang="en-US" sz="2000" dirty="0" smtClean="0">
                <a:cs typeface="Times New Roman" pitchFamily="18" charset="0"/>
              </a:rPr>
              <a:t> object is a past, present, or future date.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 </a:t>
            </a:r>
            <a:r>
              <a:rPr lang="en-US" altLang="en-US" sz="2000" dirty="0" smtClean="0">
                <a:cs typeface="Times New Roman" pitchFamily="18" charset="0"/>
              </a:rPr>
              <a:t>This date is represented by a day-in-epoch number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d</a:t>
            </a:r>
            <a:r>
              <a:rPr lang="en-US" altLang="en-US" sz="2000" dirty="0" smtClean="0">
                <a:cs typeface="Times New Roman" pitchFamily="18" charset="0"/>
              </a:rPr>
              <a:t> (where 0 represents 1 January 2000):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d;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Date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y,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m,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d)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Construct a date with year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y</a:t>
            </a:r>
            <a:r>
              <a:rPr lang="en-US" altLang="en-US" sz="2000" dirty="0" smtClean="0">
                <a:cs typeface="Times New Roman" pitchFamily="18" charset="0"/>
              </a:rPr>
              <a:t>, month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m</a:t>
            </a:r>
            <a:r>
              <a:rPr lang="en-US" altLang="en-US" sz="2000" dirty="0" smtClean="0">
                <a:cs typeface="Times New Roman" pitchFamily="18" charset="0"/>
              </a:rPr>
              <a:t>, and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day-in-month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418820" name="AutoShape 4"/>
          <p:cNvSpPr>
            <a:spLocks/>
          </p:cNvSpPr>
          <p:nvPr/>
        </p:nvSpPr>
        <p:spPr bwMode="auto">
          <a:xfrm>
            <a:off x="7010400" y="3413033"/>
            <a:ext cx="1655762" cy="468313"/>
          </a:xfrm>
          <a:prstGeom prst="callout1">
            <a:avLst>
              <a:gd name="adj1" fmla="val 24407"/>
              <a:gd name="adj2" fmla="val -4602"/>
              <a:gd name="adj3" fmla="val 20226"/>
              <a:gd name="adj4" fmla="val -203196"/>
            </a:avLst>
          </a:prstGeom>
          <a:noFill/>
          <a:ln w="9525">
            <a:solidFill>
              <a:schemeClr val="accent1">
                <a:lumMod val="7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admits no improper values</a:t>
            </a:r>
            <a:endParaRPr lang="en-GB" altLang="en-US" sz="18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implementing the </a:t>
            </a:r>
            <a:r>
              <a:rPr lang="en-US" altLang="en-US" sz="3200" dirty="0" smtClean="0">
                <a:latin typeface="Courier New" pitchFamily="49" charset="0"/>
                <a:cs typeface="Times New Roman" pitchFamily="18" charset="0"/>
              </a:rPr>
              <a:t>Date</a:t>
            </a:r>
            <a:r>
              <a:rPr lang="en-US" altLang="en-US" sz="3200" dirty="0" smtClean="0">
                <a:cs typeface="Times New Roman" pitchFamily="18" charset="0"/>
              </a:rPr>
              <a:t> ADT </a:t>
            </a:r>
            <a:r>
              <a:rPr lang="en-US" altLang="en-US" sz="3200" i="1" dirty="0" smtClean="0">
                <a:cs typeface="Times New Roman" pitchFamily="18" charset="0"/>
              </a:rPr>
              <a:t>(4)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mtClean="0">
                <a:cs typeface="Times New Roman" pitchFamily="18" charset="0"/>
              </a:rPr>
              <a:t>Second implementation </a:t>
            </a:r>
            <a:r>
              <a:rPr lang="en-US" altLang="en-US" i="1" smtClean="0">
                <a:cs typeface="Times New Roman" pitchFamily="18" charset="0"/>
              </a:rPr>
              <a:t>(continued)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String toString () {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smtClean="0">
                <a:cs typeface="Times New Roman" pitchFamily="18" charset="0"/>
              </a:rPr>
              <a:t>Return this date rendered in “y-m-d” format.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y, m, d;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(y + '-' + m + '-' + d);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advance (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n) {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smtClean="0">
                <a:cs typeface="Times New Roman" pitchFamily="18" charset="0"/>
              </a:rPr>
              <a:t>Advance this date by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n</a:t>
            </a:r>
            <a:r>
              <a:rPr lang="en-US" altLang="en-US" sz="2000" smtClean="0">
                <a:cs typeface="Times New Roman" pitchFamily="18" charset="0"/>
              </a:rPr>
              <a:t> days (where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n</a:t>
            </a:r>
            <a:r>
              <a:rPr lang="en-US" altLang="en-US" sz="2000" smtClean="0">
                <a:cs typeface="Times New Roman" pitchFamily="18" charset="0"/>
              </a:rPr>
              <a:t> ≥ 0).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.d += n;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implementing the </a:t>
            </a:r>
            <a:r>
              <a:rPr lang="en-US" altLang="en-US" sz="3200" dirty="0" smtClean="0">
                <a:latin typeface="Courier New" pitchFamily="49" charset="0"/>
                <a:cs typeface="Times New Roman" pitchFamily="18" charset="0"/>
              </a:rPr>
              <a:t>Date</a:t>
            </a:r>
            <a:r>
              <a:rPr lang="en-US" altLang="en-US" sz="3200" dirty="0" smtClean="0">
                <a:cs typeface="Times New Roman" pitchFamily="18" charset="0"/>
              </a:rPr>
              <a:t> ADT </a:t>
            </a:r>
            <a:r>
              <a:rPr lang="en-US" altLang="en-US" sz="3200" i="1" dirty="0" smtClean="0">
                <a:cs typeface="Times New Roman" pitchFamily="18" charset="0"/>
              </a:rPr>
              <a:t>(5)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It is not obvious which implementation is better:</a:t>
            </a:r>
          </a:p>
          <a:p>
            <a:pPr lvl="1" eaLnBrk="1" hangingPunct="1"/>
            <a:r>
              <a:rPr lang="en-GB" altLang="en-US" smtClean="0">
                <a:cs typeface="Times New Roman" pitchFamily="18" charset="0"/>
              </a:rPr>
              <a:t>In the first implementation, </a:t>
            </a:r>
            <a:r>
              <a:rPr lang="en-GB" altLang="en-US" smtClean="0">
                <a:latin typeface="Courier New" pitchFamily="49" charset="0"/>
                <a:cs typeface="Times New Roman" pitchFamily="18" charset="0"/>
              </a:rPr>
              <a:t>Date()</a:t>
            </a:r>
            <a:r>
              <a:rPr lang="en-GB" altLang="en-US" smtClean="0">
                <a:cs typeface="Times New Roman" pitchFamily="18" charset="0"/>
              </a:rPr>
              <a:t> and </a:t>
            </a:r>
            <a:r>
              <a:rPr lang="en-GB" altLang="en-US" smtClean="0">
                <a:latin typeface="Courier New" pitchFamily="49" charset="0"/>
                <a:cs typeface="Times New Roman" pitchFamily="18" charset="0"/>
              </a:rPr>
              <a:t>toString()</a:t>
            </a:r>
            <a:r>
              <a:rPr lang="en-GB" altLang="en-US" smtClean="0">
                <a:cs typeface="Times New Roman" pitchFamily="18" charset="0"/>
              </a:rPr>
              <a:t> are fast, whilst </a:t>
            </a:r>
            <a:r>
              <a:rPr lang="en-GB" altLang="en-US" smtClean="0">
                <a:latin typeface="Courier New" pitchFamily="49" charset="0"/>
                <a:cs typeface="Times New Roman" pitchFamily="18" charset="0"/>
              </a:rPr>
              <a:t>advance()</a:t>
            </a:r>
            <a:r>
              <a:rPr lang="en-GB" altLang="en-US" smtClean="0">
                <a:cs typeface="Times New Roman" pitchFamily="18" charset="0"/>
              </a:rPr>
              <a:t> is slow.</a:t>
            </a:r>
            <a:endParaRPr lang="en-US" altLang="en-US" smtClean="0">
              <a:cs typeface="Times New Roman" pitchFamily="18" charset="0"/>
            </a:endParaRPr>
          </a:p>
          <a:p>
            <a:pPr lvl="1" eaLnBrk="1" hangingPunct="1"/>
            <a:r>
              <a:rPr lang="en-GB" altLang="en-US" smtClean="0">
                <a:cs typeface="Times New Roman" pitchFamily="18" charset="0"/>
              </a:rPr>
              <a:t>In the second implementation, </a:t>
            </a:r>
            <a:r>
              <a:rPr lang="en-GB" altLang="en-US" smtClean="0">
                <a:latin typeface="Courier New" pitchFamily="49" charset="0"/>
                <a:cs typeface="Times New Roman" pitchFamily="18" charset="0"/>
              </a:rPr>
              <a:t>Date()</a:t>
            </a:r>
            <a:r>
              <a:rPr lang="en-GB" altLang="en-US" smtClean="0">
                <a:cs typeface="Times New Roman" pitchFamily="18" charset="0"/>
              </a:rPr>
              <a:t> and </a:t>
            </a:r>
            <a:r>
              <a:rPr lang="en-GB" altLang="en-US" smtClean="0">
                <a:latin typeface="Courier New" pitchFamily="49" charset="0"/>
                <a:cs typeface="Times New Roman" pitchFamily="18" charset="0"/>
              </a:rPr>
              <a:t>toString()</a:t>
            </a:r>
            <a:r>
              <a:rPr lang="en-GB" altLang="en-US" smtClean="0">
                <a:cs typeface="Times New Roman" pitchFamily="18" charset="0"/>
              </a:rPr>
              <a:t> are slow, whilst </a:t>
            </a:r>
            <a:r>
              <a:rPr lang="en-GB" altLang="en-US" smtClean="0">
                <a:latin typeface="Courier New" pitchFamily="49" charset="0"/>
                <a:cs typeface="Times New Roman" pitchFamily="18" charset="0"/>
              </a:rPr>
              <a:t>advance()</a:t>
            </a:r>
            <a:r>
              <a:rPr lang="en-GB" altLang="en-US" smtClean="0">
                <a:cs typeface="Times New Roman" pitchFamily="18" charset="0"/>
              </a:rPr>
              <a:t> is fast.</a:t>
            </a:r>
            <a:endParaRPr lang="en-US" altLang="en-US" smtClean="0">
              <a:cs typeface="Times New Roman" pitchFamily="18" charset="0"/>
            </a:endParaRPr>
          </a:p>
          <a:p>
            <a:pPr eaLnBrk="1" hangingPunct="1"/>
            <a:r>
              <a:rPr lang="en-GB" altLang="en-US" smtClean="0">
                <a:cs typeface="Times New Roman" pitchFamily="18" charset="0"/>
              </a:rPr>
              <a:t>Changes of data representation are common, e.g., when the initial choice of data representation turns out to be not the best.</a:t>
            </a:r>
            <a:endParaRPr lang="en-US" altLang="en-US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ADT design </a:t>
            </a:r>
            <a:r>
              <a:rPr lang="en-US" altLang="en-US" sz="3200" i="1" dirty="0" smtClean="0">
                <a:cs typeface="Times New Roman" pitchFamily="18" charset="0"/>
              </a:rPr>
              <a:t>(1)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 set of operations is </a:t>
            </a:r>
            <a:r>
              <a:rPr lang="en-US" altLang="en-US" b="1" smtClean="0">
                <a:cs typeface="Times New Roman" pitchFamily="18" charset="0"/>
              </a:rPr>
              <a:t>sufficient</a:t>
            </a:r>
            <a:r>
              <a:rPr lang="en-US" altLang="en-US" smtClean="0">
                <a:cs typeface="Times New Roman" pitchFamily="18" charset="0"/>
              </a:rPr>
              <a:t> if together they meet all the ADT’s requirements.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Can the application be written entirely in terms of calls to these operations?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A set of operations is </a:t>
            </a:r>
            <a:r>
              <a:rPr lang="en-US" altLang="en-US" b="1" smtClean="0">
                <a:cs typeface="Times New Roman" pitchFamily="18" charset="0"/>
              </a:rPr>
              <a:t>necessary</a:t>
            </a:r>
            <a:r>
              <a:rPr lang="en-US" altLang="en-US" smtClean="0">
                <a:cs typeface="Times New Roman" pitchFamily="18" charset="0"/>
              </a:rPr>
              <a:t> if all of them are needed to meet the ADT’s requirements.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Is any operation surplus to requirements?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A well-designed ADT provides operations that are both sufficient and necessary to meet its requirements.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ADT design </a:t>
            </a:r>
            <a:r>
              <a:rPr lang="en-US" altLang="en-US" sz="3200" i="1" dirty="0" smtClean="0">
                <a:cs typeface="Times New Roman" pitchFamily="18" charset="0"/>
              </a:rPr>
              <a:t>(2)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20000" cy="33528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In particular, a well-designed ADT: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provides at least one </a:t>
            </a:r>
            <a:r>
              <a:rPr lang="en-US" altLang="en-US" b="1" dirty="0" smtClean="0">
                <a:cs typeface="Times New Roman" pitchFamily="18" charset="0"/>
              </a:rPr>
              <a:t>constructor</a:t>
            </a:r>
            <a:r>
              <a:rPr lang="en-US" altLang="en-US" dirty="0" smtClean="0">
                <a:cs typeface="Times New Roman" pitchFamily="18" charset="0"/>
              </a:rPr>
              <a:t> (an operation that generates a value of the ADT)*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provides at least one </a:t>
            </a:r>
            <a:r>
              <a:rPr lang="en-US" altLang="en-US" b="1" dirty="0" err="1" smtClean="0">
                <a:cs typeface="Times New Roman" pitchFamily="18" charset="0"/>
              </a:rPr>
              <a:t>accessor</a:t>
            </a:r>
            <a:r>
              <a:rPr lang="en-US" altLang="en-US" dirty="0" smtClean="0">
                <a:cs typeface="Times New Roman" pitchFamily="18" charset="0"/>
              </a:rPr>
              <a:t> (an operation that uses a value of the ADT to compute a value of some other type)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provides at least one </a:t>
            </a:r>
            <a:r>
              <a:rPr lang="en-US" altLang="en-US" b="1" dirty="0" smtClean="0">
                <a:cs typeface="Times New Roman" pitchFamily="18" charset="0"/>
              </a:rPr>
              <a:t>transformer</a:t>
            </a:r>
            <a:r>
              <a:rPr lang="en-US" altLang="en-US" dirty="0" smtClean="0">
                <a:cs typeface="Times New Roman" pitchFamily="18" charset="0"/>
              </a:rPr>
              <a:t> (an operation that uses an existing value of the ADT to generate a new value of the ADT)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has constructors and transformers capable of generating all proper values of the ADT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marL="274320" lvl="1" indent="0" eaLnBrk="1" hangingPunct="1">
              <a:buNone/>
            </a:pPr>
            <a:endParaRPr lang="en-US" altLang="en-US" dirty="0" smtClean="0">
              <a:cs typeface="Times New Roman" pitchFamily="18" charset="0"/>
            </a:endParaRPr>
          </a:p>
          <a:p>
            <a:pPr marL="274320" lvl="1" indent="0" eaLnBrk="1" hangingPunct="1">
              <a:buNone/>
            </a:pPr>
            <a:r>
              <a:rPr lang="en-US" altLang="en-US" dirty="0" smtClean="0">
                <a:cs typeface="Times New Roman" pitchFamily="18" charset="0"/>
              </a:rPr>
              <a:t>* see not about this later …</a:t>
            </a:r>
            <a:endParaRPr lang="en-US" altLang="en-US" dirty="0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ADT design </a:t>
            </a:r>
            <a:r>
              <a:rPr lang="en-US" altLang="en-US" sz="3200" i="1" dirty="0" smtClean="0">
                <a:cs typeface="Times New Roman" pitchFamily="18" charset="0"/>
              </a:rPr>
              <a:t>(3)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 transformer is:</a:t>
            </a:r>
          </a:p>
          <a:p>
            <a:pPr lvl="1" eaLnBrk="1" hangingPunct="1"/>
            <a:r>
              <a:rPr lang="en-US" altLang="en-US" b="1" smtClean="0">
                <a:cs typeface="Times New Roman" pitchFamily="18" charset="0"/>
              </a:rPr>
              <a:t>mutative</a:t>
            </a:r>
            <a:r>
              <a:rPr lang="en-US" altLang="en-US" smtClean="0">
                <a:cs typeface="Times New Roman" pitchFamily="18" charset="0"/>
              </a:rPr>
              <a:t> if it overwrites the existing value with the new value</a:t>
            </a:r>
          </a:p>
          <a:p>
            <a:pPr lvl="1" eaLnBrk="1" hangingPunct="1"/>
            <a:r>
              <a:rPr lang="en-US" altLang="en-US" b="1" smtClean="0">
                <a:cs typeface="Times New Roman" pitchFamily="18" charset="0"/>
              </a:rPr>
              <a:t>applicative</a:t>
            </a:r>
            <a:r>
              <a:rPr lang="en-US" altLang="en-US" smtClean="0">
                <a:cs typeface="Times New Roman" pitchFamily="18" charset="0"/>
              </a:rPr>
              <a:t> if it returns the new value, without overwriting the existing value.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values of an ADT are:</a:t>
            </a:r>
          </a:p>
          <a:p>
            <a:pPr lvl="1" eaLnBrk="1" hangingPunct="1"/>
            <a:r>
              <a:rPr lang="en-US" altLang="en-US" b="1" smtClean="0">
                <a:cs typeface="Times New Roman" pitchFamily="18" charset="0"/>
              </a:rPr>
              <a:t>mutable</a:t>
            </a:r>
            <a:r>
              <a:rPr lang="en-US" altLang="en-US" smtClean="0">
                <a:cs typeface="Times New Roman" pitchFamily="18" charset="0"/>
              </a:rPr>
              <a:t> if the ADT provides at least one mutative transformer</a:t>
            </a:r>
          </a:p>
          <a:p>
            <a:pPr lvl="1" eaLnBrk="1" hangingPunct="1"/>
            <a:r>
              <a:rPr lang="en-US" altLang="en-US" b="1" smtClean="0">
                <a:cs typeface="Times New Roman" pitchFamily="18" charset="0"/>
              </a:rPr>
              <a:t>immutable</a:t>
            </a:r>
            <a:r>
              <a:rPr lang="en-US" altLang="en-US" smtClean="0">
                <a:cs typeface="Times New Roman" pitchFamily="18" charset="0"/>
              </a:rPr>
              <a:t> if the ADT provides no mutative transformer.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Data types</a:t>
            </a:r>
            <a:endParaRPr lang="en-GB" altLang="en-US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We classify all data into </a:t>
            </a:r>
            <a:r>
              <a:rPr lang="en-US" altLang="en-US" i="1" dirty="0" smtClean="0">
                <a:cs typeface="Times New Roman" pitchFamily="18" charset="0"/>
              </a:rPr>
              <a:t>data types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Each data type is characterized by: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set of </a:t>
            </a:r>
            <a:r>
              <a:rPr lang="en-US" altLang="en-US" b="1" dirty="0" smtClean="0">
                <a:cs typeface="Times New Roman" pitchFamily="18" charset="0"/>
              </a:rPr>
              <a:t>values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</a:t>
            </a:r>
            <a:r>
              <a:rPr lang="en-US" altLang="en-US" b="1" dirty="0" smtClean="0">
                <a:cs typeface="Times New Roman" pitchFamily="18" charset="0"/>
              </a:rPr>
              <a:t>data representation</a:t>
            </a:r>
            <a:r>
              <a:rPr lang="en-US" altLang="en-US" dirty="0" smtClean="0">
                <a:cs typeface="Times New Roman" pitchFamily="18" charset="0"/>
              </a:rPr>
              <a:t> (common to all these values)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set of </a:t>
            </a:r>
            <a:r>
              <a:rPr lang="en-US" altLang="en-US" b="1" dirty="0" smtClean="0">
                <a:cs typeface="Times New Roman" pitchFamily="18" charset="0"/>
              </a:rPr>
              <a:t>operations</a:t>
            </a:r>
            <a:r>
              <a:rPr lang="en-US" altLang="en-US" dirty="0" smtClean="0">
                <a:cs typeface="Times New Roman" pitchFamily="18" charset="0"/>
              </a:rPr>
              <a:t> (which can be applied uniformly to these values).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E.g., 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dirty="0" smtClean="0">
                <a:cs typeface="Times New Roman" pitchFamily="18" charset="0"/>
              </a:rPr>
              <a:t> is a built-in data type in Java: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the values are 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false</a:t>
            </a:r>
            <a:r>
              <a:rPr lang="en-US" altLang="en-US" dirty="0" smtClean="0">
                <a:cs typeface="Times New Roman" pitchFamily="18" charset="0"/>
              </a:rPr>
              <a:t> and 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true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the data representation is a single byte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the operations are “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||</a:t>
            </a:r>
            <a:r>
              <a:rPr lang="en-US" altLang="en-US" dirty="0" smtClean="0">
                <a:cs typeface="Times New Roman" pitchFamily="18" charset="0"/>
              </a:rPr>
              <a:t>”, “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&amp;&amp;</a:t>
            </a:r>
            <a:r>
              <a:rPr lang="en-US" altLang="en-US" dirty="0" smtClean="0">
                <a:cs typeface="Times New Roman" pitchFamily="18" charset="0"/>
              </a:rPr>
              <a:t>”, “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!</a:t>
            </a:r>
            <a:r>
              <a:rPr lang="en-US" altLang="en-US" dirty="0" smtClean="0">
                <a:cs typeface="Times New Roman" pitchFamily="18" charset="0"/>
              </a:rPr>
              <a:t>”, etc.</a:t>
            </a:r>
          </a:p>
        </p:txBody>
      </p:sp>
      <p:sp>
        <p:nvSpPr>
          <p:cNvPr id="305157" name="AutoShape 5"/>
          <p:cNvSpPr>
            <a:spLocks/>
          </p:cNvSpPr>
          <p:nvPr/>
        </p:nvSpPr>
        <p:spPr bwMode="auto">
          <a:xfrm>
            <a:off x="5867400" y="4648200"/>
            <a:ext cx="1800225" cy="503237"/>
          </a:xfrm>
          <a:prstGeom prst="callout1">
            <a:avLst>
              <a:gd name="adj1" fmla="val 22713"/>
              <a:gd name="adj2" fmla="val -4231"/>
              <a:gd name="adj3" fmla="val 38801"/>
              <a:gd name="adj4" fmla="val -2001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00000000 = false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00000001 = true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2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Strings</a:t>
            </a:r>
            <a:endParaRPr lang="en-GB" altLang="en-US" sz="32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 </a:t>
            </a:r>
            <a:r>
              <a:rPr lang="en-US" altLang="en-US" b="1" smtClean="0">
                <a:cs typeface="Times New Roman" pitchFamily="18" charset="0"/>
              </a:rPr>
              <a:t>string</a:t>
            </a:r>
            <a:r>
              <a:rPr lang="en-US" altLang="en-US" smtClean="0">
                <a:cs typeface="Times New Roman" pitchFamily="18" charset="0"/>
              </a:rPr>
              <a:t> is a sequence of characters.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characters have consecutive </a:t>
            </a:r>
            <a:r>
              <a:rPr lang="en-US" altLang="en-US" b="1" smtClean="0">
                <a:cs typeface="Times New Roman" pitchFamily="18" charset="0"/>
              </a:rPr>
              <a:t>positions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A </a:t>
            </a:r>
            <a:r>
              <a:rPr lang="en-US" altLang="en-US" b="1" smtClean="0">
                <a:cs typeface="Times New Roman" pitchFamily="18" charset="0"/>
              </a:rPr>
              <a:t>substring</a:t>
            </a:r>
            <a:r>
              <a:rPr lang="en-US" altLang="en-US" smtClean="0">
                <a:cs typeface="Times New Roman" pitchFamily="18" charset="0"/>
              </a:rPr>
              <a:t> of a string is a subsequence of its characters.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</a:t>
            </a:r>
            <a:r>
              <a:rPr lang="en-US" altLang="en-US" b="1" smtClean="0">
                <a:cs typeface="Times New Roman" pitchFamily="18" charset="0"/>
              </a:rPr>
              <a:t>length</a:t>
            </a:r>
            <a:r>
              <a:rPr lang="en-US" altLang="en-US" smtClean="0">
                <a:cs typeface="Times New Roman" pitchFamily="18" charset="0"/>
              </a:rPr>
              <a:t> of a (sub)string is its number of characters.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</a:t>
            </a:r>
            <a:r>
              <a:rPr lang="en-US" altLang="en-US" b="1" smtClean="0">
                <a:cs typeface="Times New Roman" pitchFamily="18" charset="0"/>
              </a:rPr>
              <a:t>empty</a:t>
            </a:r>
            <a:r>
              <a:rPr lang="en-US" altLang="en-US" smtClean="0">
                <a:cs typeface="Times New Roman" pitchFamily="18" charset="0"/>
              </a:rPr>
              <a:t> string has length zero.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String ADTs</a:t>
            </a:r>
            <a:endParaRPr lang="en-GB" altLang="en-US" sz="3200" dirty="0" smtClean="0"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Assumed application requirements:</a:t>
            </a:r>
          </a:p>
          <a:p>
            <a:pPr lvl="1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The values are to be strings of any length.</a:t>
            </a:r>
          </a:p>
          <a:p>
            <a:pPr lvl="1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It must be possible to determine the length of a string.</a:t>
            </a:r>
          </a:p>
          <a:p>
            <a:pPr lvl="1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It must be possible to obtain the character at a given position.</a:t>
            </a:r>
          </a:p>
          <a:p>
            <a:pPr lvl="1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It must be possible to compare strings lexicographically.</a:t>
            </a:r>
          </a:p>
          <a:p>
            <a:pPr lvl="1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It must be possible to concatenate strings.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9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Immutable string ADT: contract </a:t>
            </a:r>
            <a:r>
              <a:rPr lang="en-US" altLang="en-US" sz="3200" i="1" dirty="0" smtClean="0">
                <a:cs typeface="Times New Roman" pitchFamily="18" charset="0"/>
              </a:rPr>
              <a:t>(1)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229600" cy="3048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cs typeface="Times New Roman" pitchFamily="18" charset="0"/>
              </a:rPr>
              <a:t>Possible contract for </a:t>
            </a:r>
            <a:r>
              <a:rPr lang="en-US" altLang="en-US" sz="2000" i="1" dirty="0" smtClean="0">
                <a:cs typeface="Times New Roman" pitchFamily="18" charset="0"/>
              </a:rPr>
              <a:t>immutable</a:t>
            </a:r>
            <a:r>
              <a:rPr lang="en-US" altLang="en-US" sz="2000" dirty="0" smtClean="0">
                <a:cs typeface="Times New Roman" pitchFamily="18" charset="0"/>
              </a:rPr>
              <a:t> strings (expressed as an interface). See next slide</a:t>
            </a:r>
          </a:p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endParaRPr lang="en-US" altLang="en-US" sz="20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cs typeface="Times New Roman" pitchFamily="18" charset="0"/>
              </a:rPr>
              <a:t>We will express all of our ADTs as interfaces from now on. Java interface is the perfect way to express a contract.</a:t>
            </a:r>
          </a:p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endParaRPr lang="en-US" altLang="en-US" sz="20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cs typeface="Times New Roman" pitchFamily="18" charset="0"/>
              </a:rPr>
              <a:t>But remember, an interface cannot contain a constructor. So can no longer have a requirement like we had in the Date example  “must be able to construct a date from 3 integers”.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cs typeface="Times New Roman" pitchFamily="18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05" y="3048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Immutable string ADT: contract </a:t>
            </a:r>
            <a:r>
              <a:rPr lang="en-US" altLang="en-US" sz="3200" i="1" dirty="0" smtClean="0">
                <a:cs typeface="Times New Roman" pitchFamily="18" charset="0"/>
              </a:rPr>
              <a:t>(1)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5010" y="1143000"/>
            <a:ext cx="838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ImmutableString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length ();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the length of this string.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char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p);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the character at position p in this string.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equals (String that);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and only if this string is equal to that.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(String that);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–1 if this string is lexicographically less than // that, or 0 if this string is equal to that, or +1 if this // string is lexicographically greater than that.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///////////////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Transformer ///////////////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(String that);// Return the string obtained by // concatenating this string and that.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64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Immutable string ADT: implementations</a:t>
            </a:r>
            <a:endParaRPr lang="en-GB" altLang="en-US" sz="3200" dirty="0" smtClean="0">
              <a:cs typeface="Times New Roman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47800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Represent an immutable string by its length 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 together with an array of exactly 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 characters, e.g.: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269082" y="3282949"/>
            <a:ext cx="72009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Alternatively, represent an immutable string by its length together with a linked-list of characters, e.g.:</a:t>
            </a: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269082" y="5396630"/>
            <a:ext cx="857011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altLang="en-US" dirty="0"/>
              <a:t>The array representation is much </a:t>
            </a:r>
            <a:r>
              <a:rPr lang="en-GB" altLang="en-US" dirty="0" smtClean="0"/>
              <a:t>better (because it is easy to access the char at </a:t>
            </a:r>
            <a:r>
              <a:rPr lang="en-GB" altLang="en-US" dirty="0" err="1" smtClean="0"/>
              <a:t>i</a:t>
            </a:r>
            <a:r>
              <a:rPr lang="en-GB" altLang="en-US" dirty="0" smtClean="0"/>
              <a:t>, say). </a:t>
            </a:r>
            <a:r>
              <a:rPr lang="en-GB" altLang="en-US" dirty="0"/>
              <a:t>The strings are immutable, so it is never necessary to insert or delete characters.</a:t>
            </a:r>
            <a:endParaRPr lang="en-US" altLang="en-US" dirty="0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045494" y="2430463"/>
            <a:ext cx="2205038" cy="530225"/>
            <a:chOff x="1746" y="1721"/>
            <a:chExt cx="1389" cy="334"/>
          </a:xfrm>
        </p:grpSpPr>
        <p:sp>
          <p:nvSpPr>
            <p:cNvPr id="33813" name="Text Box 7"/>
            <p:cNvSpPr txBox="1">
              <a:spLocks noChangeArrowheads="1"/>
            </p:cNvSpPr>
            <p:nvPr/>
          </p:nvSpPr>
          <p:spPr bwMode="auto">
            <a:xfrm>
              <a:off x="1791" y="1876"/>
              <a:ext cx="38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4</a:t>
              </a:r>
            </a:p>
          </p:txBody>
        </p:sp>
        <p:sp>
          <p:nvSpPr>
            <p:cNvPr id="33814" name="Text Box 8"/>
            <p:cNvSpPr txBox="1">
              <a:spLocks noChangeArrowheads="1"/>
            </p:cNvSpPr>
            <p:nvPr/>
          </p:nvSpPr>
          <p:spPr bwMode="auto">
            <a:xfrm>
              <a:off x="2175" y="1876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‘J’</a:t>
              </a:r>
            </a:p>
          </p:txBody>
        </p:sp>
        <p:sp>
          <p:nvSpPr>
            <p:cNvPr id="33815" name="Text Box 9"/>
            <p:cNvSpPr txBox="1">
              <a:spLocks noChangeArrowheads="1"/>
            </p:cNvSpPr>
            <p:nvPr/>
          </p:nvSpPr>
          <p:spPr bwMode="auto">
            <a:xfrm>
              <a:off x="2415" y="1876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‘a’</a:t>
              </a:r>
            </a:p>
          </p:txBody>
        </p:sp>
        <p:sp>
          <p:nvSpPr>
            <p:cNvPr id="33816" name="Text Box 10"/>
            <p:cNvSpPr txBox="1">
              <a:spLocks noChangeArrowheads="1"/>
            </p:cNvSpPr>
            <p:nvPr/>
          </p:nvSpPr>
          <p:spPr bwMode="auto">
            <a:xfrm>
              <a:off x="2655" y="1876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‘v’</a:t>
              </a:r>
            </a:p>
          </p:txBody>
        </p:sp>
        <p:sp>
          <p:nvSpPr>
            <p:cNvPr id="33817" name="Text Box 11"/>
            <p:cNvSpPr txBox="1">
              <a:spLocks noChangeArrowheads="1"/>
            </p:cNvSpPr>
            <p:nvPr/>
          </p:nvSpPr>
          <p:spPr bwMode="auto">
            <a:xfrm>
              <a:off x="2895" y="1876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‘a’</a:t>
              </a:r>
            </a:p>
          </p:txBody>
        </p:sp>
        <p:sp>
          <p:nvSpPr>
            <p:cNvPr id="33818" name="Text Box 12"/>
            <p:cNvSpPr txBox="1">
              <a:spLocks noChangeArrowheads="1"/>
            </p:cNvSpPr>
            <p:nvPr/>
          </p:nvSpPr>
          <p:spPr bwMode="auto">
            <a:xfrm>
              <a:off x="2895" y="1729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3</a:t>
              </a:r>
            </a:p>
          </p:txBody>
        </p:sp>
        <p:sp>
          <p:nvSpPr>
            <p:cNvPr id="33819" name="Text Box 13"/>
            <p:cNvSpPr txBox="1">
              <a:spLocks noChangeArrowheads="1"/>
            </p:cNvSpPr>
            <p:nvPr/>
          </p:nvSpPr>
          <p:spPr bwMode="auto">
            <a:xfrm>
              <a:off x="2655" y="1729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2</a:t>
              </a:r>
            </a:p>
          </p:txBody>
        </p:sp>
        <p:sp>
          <p:nvSpPr>
            <p:cNvPr id="33820" name="Text Box 14"/>
            <p:cNvSpPr txBox="1">
              <a:spLocks noChangeArrowheads="1"/>
            </p:cNvSpPr>
            <p:nvPr/>
          </p:nvSpPr>
          <p:spPr bwMode="auto">
            <a:xfrm>
              <a:off x="2415" y="1729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1</a:t>
              </a:r>
            </a:p>
          </p:txBody>
        </p:sp>
        <p:sp>
          <p:nvSpPr>
            <p:cNvPr id="33821" name="Text Box 15"/>
            <p:cNvSpPr txBox="1">
              <a:spLocks noChangeArrowheads="1"/>
            </p:cNvSpPr>
            <p:nvPr/>
          </p:nvSpPr>
          <p:spPr bwMode="auto">
            <a:xfrm>
              <a:off x="2175" y="1729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  <p:sp>
          <p:nvSpPr>
            <p:cNvPr id="33822" name="Text Box 16"/>
            <p:cNvSpPr txBox="1">
              <a:spLocks noChangeArrowheads="1"/>
            </p:cNvSpPr>
            <p:nvPr/>
          </p:nvSpPr>
          <p:spPr bwMode="auto">
            <a:xfrm>
              <a:off x="1746" y="1721"/>
              <a:ext cx="4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/>
                <a:t>length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224756" y="4587875"/>
            <a:ext cx="5976937" cy="539750"/>
            <a:chOff x="1769" y="2818"/>
            <a:chExt cx="3765" cy="340"/>
          </a:xfrm>
        </p:grpSpPr>
        <p:sp>
          <p:nvSpPr>
            <p:cNvPr id="33800" name="Text Box 18"/>
            <p:cNvSpPr txBox="1">
              <a:spLocks noChangeArrowheads="1"/>
            </p:cNvSpPr>
            <p:nvPr/>
          </p:nvSpPr>
          <p:spPr bwMode="auto">
            <a:xfrm>
              <a:off x="2942" y="2979"/>
              <a:ext cx="432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‘J’</a:t>
              </a:r>
            </a:p>
          </p:txBody>
        </p:sp>
        <p:sp>
          <p:nvSpPr>
            <p:cNvPr id="33801" name="Text Box 19"/>
            <p:cNvSpPr txBox="1">
              <a:spLocks noChangeArrowheads="1"/>
            </p:cNvSpPr>
            <p:nvPr/>
          </p:nvSpPr>
          <p:spPr bwMode="auto">
            <a:xfrm>
              <a:off x="3662" y="2979"/>
              <a:ext cx="432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‘a’</a:t>
              </a:r>
            </a:p>
          </p:txBody>
        </p:sp>
        <p:sp>
          <p:nvSpPr>
            <p:cNvPr id="33802" name="Text Box 20"/>
            <p:cNvSpPr txBox="1">
              <a:spLocks noChangeArrowheads="1"/>
            </p:cNvSpPr>
            <p:nvPr/>
          </p:nvSpPr>
          <p:spPr bwMode="auto">
            <a:xfrm>
              <a:off x="4382" y="2979"/>
              <a:ext cx="432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‘v’</a:t>
              </a:r>
            </a:p>
          </p:txBody>
        </p:sp>
        <p:sp>
          <p:nvSpPr>
            <p:cNvPr id="33803" name="Text Box 21"/>
            <p:cNvSpPr txBox="1">
              <a:spLocks noChangeArrowheads="1"/>
            </p:cNvSpPr>
            <p:nvPr/>
          </p:nvSpPr>
          <p:spPr bwMode="auto">
            <a:xfrm>
              <a:off x="5102" y="2979"/>
              <a:ext cx="432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‘a’</a:t>
              </a:r>
            </a:p>
          </p:txBody>
        </p:sp>
        <p:sp>
          <p:nvSpPr>
            <p:cNvPr id="33804" name="Line 22"/>
            <p:cNvSpPr>
              <a:spLocks noChangeShapeType="1"/>
            </p:cNvSpPr>
            <p:nvPr/>
          </p:nvSpPr>
          <p:spPr bwMode="auto">
            <a:xfrm>
              <a:off x="3278" y="308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5" name="Line 23"/>
            <p:cNvSpPr>
              <a:spLocks noChangeShapeType="1"/>
            </p:cNvSpPr>
            <p:nvPr/>
          </p:nvSpPr>
          <p:spPr bwMode="auto">
            <a:xfrm>
              <a:off x="3998" y="308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6" name="Line 24"/>
            <p:cNvSpPr>
              <a:spLocks noChangeShapeType="1"/>
            </p:cNvSpPr>
            <p:nvPr/>
          </p:nvSpPr>
          <p:spPr bwMode="auto">
            <a:xfrm>
              <a:off x="4718" y="308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7" name="Line 25"/>
            <p:cNvSpPr>
              <a:spLocks noChangeShapeType="1"/>
            </p:cNvSpPr>
            <p:nvPr/>
          </p:nvSpPr>
          <p:spPr bwMode="auto">
            <a:xfrm>
              <a:off x="5438" y="308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8" name="Text Box 26"/>
            <p:cNvSpPr txBox="1">
              <a:spLocks noChangeArrowheads="1"/>
            </p:cNvSpPr>
            <p:nvPr/>
          </p:nvSpPr>
          <p:spPr bwMode="auto">
            <a:xfrm>
              <a:off x="1790" y="2979"/>
              <a:ext cx="38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/>
                <a:t>4</a:t>
              </a:r>
            </a:p>
          </p:txBody>
        </p:sp>
        <p:sp>
          <p:nvSpPr>
            <p:cNvPr id="33809" name="Text Box 27"/>
            <p:cNvSpPr txBox="1">
              <a:spLocks noChangeArrowheads="1"/>
            </p:cNvSpPr>
            <p:nvPr/>
          </p:nvSpPr>
          <p:spPr bwMode="auto">
            <a:xfrm>
              <a:off x="1769" y="2818"/>
              <a:ext cx="42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length</a:t>
              </a:r>
            </a:p>
          </p:txBody>
        </p:sp>
        <p:sp>
          <p:nvSpPr>
            <p:cNvPr id="33810" name="Text Box 28"/>
            <p:cNvSpPr txBox="1">
              <a:spLocks noChangeArrowheads="1"/>
            </p:cNvSpPr>
            <p:nvPr/>
          </p:nvSpPr>
          <p:spPr bwMode="auto">
            <a:xfrm>
              <a:off x="2174" y="2979"/>
              <a:ext cx="38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3811" name="Line 29"/>
            <p:cNvSpPr>
              <a:spLocks noChangeShapeType="1"/>
            </p:cNvSpPr>
            <p:nvPr/>
          </p:nvSpPr>
          <p:spPr bwMode="auto">
            <a:xfrm>
              <a:off x="2366" y="3075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12" name="Text Box 30"/>
            <p:cNvSpPr txBox="1">
              <a:spLocks noChangeArrowheads="1"/>
            </p:cNvSpPr>
            <p:nvPr/>
          </p:nvSpPr>
          <p:spPr bwMode="auto">
            <a:xfrm>
              <a:off x="2174" y="2819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first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8" grpId="0"/>
      <p:bldP spid="3901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Mutable string ADT: contract </a:t>
            </a:r>
            <a:r>
              <a:rPr lang="en-US" altLang="en-US" sz="3200" i="1" dirty="0" smtClean="0">
                <a:cs typeface="Times New Roman" pitchFamily="18" charset="0"/>
              </a:rPr>
              <a:t>(1)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410074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length,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equals, as before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that);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comments as before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//////////////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Transformers ///////////////</a:t>
            </a:r>
          </a:p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setCharAt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p, char c);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the character at position p in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to c.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append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s);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characters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s after the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 of this string.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p, String s);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the characters of s before the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at position p in this string.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delete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q);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Delete the characters of this string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whose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positions are p, …, q–1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84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Mutable string ADT: implementations</a:t>
            </a:r>
            <a:endParaRPr lang="en-GB" altLang="en-US" sz="3200" dirty="0" smtClean="0">
              <a:cs typeface="Times New Roman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41382" y="1505981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Represent a mutable string by its length 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 together with an array of </a:t>
            </a:r>
            <a:r>
              <a:rPr lang="en-US" altLang="en-US" i="1" dirty="0" smtClean="0">
                <a:cs typeface="Times New Roman" pitchFamily="18" charset="0"/>
              </a:rPr>
              <a:t>at least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 characters, e.g.:</a:t>
            </a:r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339725" y="3429001"/>
            <a:ext cx="72009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Alternatively, represent </a:t>
            </a:r>
            <a:r>
              <a:rPr lang="en-US" altLang="en-US" dirty="0">
                <a:cs typeface="Times New Roman" pitchFamily="18" charset="0"/>
              </a:rPr>
              <a:t>a mutable </a:t>
            </a:r>
            <a:r>
              <a:rPr lang="en-US" altLang="en-US" dirty="0"/>
              <a:t>string by its length </a:t>
            </a:r>
            <a:r>
              <a:rPr lang="en-US" altLang="en-US" i="1" dirty="0"/>
              <a:t>n</a:t>
            </a:r>
            <a:r>
              <a:rPr lang="en-US" altLang="en-US" dirty="0"/>
              <a:t> together with a linked-list of characters, e.g.:</a:t>
            </a:r>
          </a:p>
        </p:txBody>
      </p:sp>
      <p:sp>
        <p:nvSpPr>
          <p:cNvPr id="434181" name="Rectangle 5"/>
          <p:cNvSpPr>
            <a:spLocks noChangeArrowheads="1"/>
          </p:cNvSpPr>
          <p:nvPr/>
        </p:nvSpPr>
        <p:spPr bwMode="auto">
          <a:xfrm>
            <a:off x="362197" y="5562600"/>
            <a:ext cx="720090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altLang="en-US" dirty="0" smtClean="0"/>
              <a:t>The </a:t>
            </a:r>
            <a:r>
              <a:rPr lang="en-GB" altLang="en-US" dirty="0"/>
              <a:t>array </a:t>
            </a:r>
            <a:r>
              <a:rPr lang="en-GB" altLang="en-US" dirty="0" smtClean="0"/>
              <a:t>representation is wasteful. It </a:t>
            </a:r>
            <a:r>
              <a:rPr lang="en-GB" altLang="en-US" dirty="0"/>
              <a:t>will need (costly) resizing if there’s not enough space for expansion.</a:t>
            </a:r>
            <a:endParaRPr lang="en-US" altLang="en-US" dirty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530597" y="4703763"/>
            <a:ext cx="6013450" cy="538162"/>
            <a:chOff x="1746" y="2819"/>
            <a:chExt cx="3788" cy="339"/>
          </a:xfrm>
        </p:grpSpPr>
        <p:sp>
          <p:nvSpPr>
            <p:cNvPr id="37911" name="Text Box 18"/>
            <p:cNvSpPr txBox="1">
              <a:spLocks noChangeArrowheads="1"/>
            </p:cNvSpPr>
            <p:nvPr/>
          </p:nvSpPr>
          <p:spPr bwMode="auto">
            <a:xfrm>
              <a:off x="2942" y="2979"/>
              <a:ext cx="432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‘J’</a:t>
              </a:r>
            </a:p>
          </p:txBody>
        </p:sp>
        <p:sp>
          <p:nvSpPr>
            <p:cNvPr id="37912" name="Text Box 19"/>
            <p:cNvSpPr txBox="1">
              <a:spLocks noChangeArrowheads="1"/>
            </p:cNvSpPr>
            <p:nvPr/>
          </p:nvSpPr>
          <p:spPr bwMode="auto">
            <a:xfrm>
              <a:off x="3662" y="2979"/>
              <a:ext cx="432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‘a’</a:t>
              </a:r>
            </a:p>
          </p:txBody>
        </p:sp>
        <p:sp>
          <p:nvSpPr>
            <p:cNvPr id="37913" name="Text Box 20"/>
            <p:cNvSpPr txBox="1">
              <a:spLocks noChangeArrowheads="1"/>
            </p:cNvSpPr>
            <p:nvPr/>
          </p:nvSpPr>
          <p:spPr bwMode="auto">
            <a:xfrm>
              <a:off x="4382" y="2979"/>
              <a:ext cx="432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‘v’</a:t>
              </a:r>
            </a:p>
          </p:txBody>
        </p:sp>
        <p:sp>
          <p:nvSpPr>
            <p:cNvPr id="37914" name="Text Box 21"/>
            <p:cNvSpPr txBox="1">
              <a:spLocks noChangeArrowheads="1"/>
            </p:cNvSpPr>
            <p:nvPr/>
          </p:nvSpPr>
          <p:spPr bwMode="auto">
            <a:xfrm>
              <a:off x="5102" y="2979"/>
              <a:ext cx="432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‘a’</a:t>
              </a:r>
            </a:p>
          </p:txBody>
        </p:sp>
        <p:sp>
          <p:nvSpPr>
            <p:cNvPr id="37915" name="Line 22"/>
            <p:cNvSpPr>
              <a:spLocks noChangeShapeType="1"/>
            </p:cNvSpPr>
            <p:nvPr/>
          </p:nvSpPr>
          <p:spPr bwMode="auto">
            <a:xfrm>
              <a:off x="3278" y="308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16" name="Line 23"/>
            <p:cNvSpPr>
              <a:spLocks noChangeShapeType="1"/>
            </p:cNvSpPr>
            <p:nvPr/>
          </p:nvSpPr>
          <p:spPr bwMode="auto">
            <a:xfrm>
              <a:off x="3998" y="308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17" name="Line 24"/>
            <p:cNvSpPr>
              <a:spLocks noChangeShapeType="1"/>
            </p:cNvSpPr>
            <p:nvPr/>
          </p:nvSpPr>
          <p:spPr bwMode="auto">
            <a:xfrm>
              <a:off x="4718" y="308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18" name="Line 25"/>
            <p:cNvSpPr>
              <a:spLocks noChangeShapeType="1"/>
            </p:cNvSpPr>
            <p:nvPr/>
          </p:nvSpPr>
          <p:spPr bwMode="auto">
            <a:xfrm>
              <a:off x="5438" y="308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19" name="Text Box 26"/>
            <p:cNvSpPr txBox="1">
              <a:spLocks noChangeArrowheads="1"/>
            </p:cNvSpPr>
            <p:nvPr/>
          </p:nvSpPr>
          <p:spPr bwMode="auto">
            <a:xfrm>
              <a:off x="1790" y="2979"/>
              <a:ext cx="38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4</a:t>
              </a:r>
            </a:p>
          </p:txBody>
        </p:sp>
        <p:sp>
          <p:nvSpPr>
            <p:cNvPr id="37920" name="Text Box 27"/>
            <p:cNvSpPr txBox="1">
              <a:spLocks noChangeArrowheads="1"/>
            </p:cNvSpPr>
            <p:nvPr/>
          </p:nvSpPr>
          <p:spPr bwMode="auto">
            <a:xfrm>
              <a:off x="1746" y="2825"/>
              <a:ext cx="4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length</a:t>
              </a:r>
            </a:p>
          </p:txBody>
        </p:sp>
        <p:sp>
          <p:nvSpPr>
            <p:cNvPr id="37921" name="Text Box 28"/>
            <p:cNvSpPr txBox="1">
              <a:spLocks noChangeArrowheads="1"/>
            </p:cNvSpPr>
            <p:nvPr/>
          </p:nvSpPr>
          <p:spPr bwMode="auto">
            <a:xfrm>
              <a:off x="2174" y="2979"/>
              <a:ext cx="38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7922" name="Line 29"/>
            <p:cNvSpPr>
              <a:spLocks noChangeShapeType="1"/>
            </p:cNvSpPr>
            <p:nvPr/>
          </p:nvSpPr>
          <p:spPr bwMode="auto">
            <a:xfrm>
              <a:off x="2366" y="3075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23" name="Text Box 30"/>
            <p:cNvSpPr txBox="1">
              <a:spLocks noChangeArrowheads="1"/>
            </p:cNvSpPr>
            <p:nvPr/>
          </p:nvSpPr>
          <p:spPr bwMode="auto">
            <a:xfrm>
              <a:off x="2174" y="2819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first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085975" y="2486025"/>
            <a:ext cx="6013450" cy="517525"/>
            <a:chOff x="1746" y="1729"/>
            <a:chExt cx="3788" cy="326"/>
          </a:xfrm>
        </p:grpSpPr>
        <p:sp>
          <p:nvSpPr>
            <p:cNvPr id="37896" name="Text Box 7"/>
            <p:cNvSpPr txBox="1">
              <a:spLocks noChangeArrowheads="1"/>
            </p:cNvSpPr>
            <p:nvPr/>
          </p:nvSpPr>
          <p:spPr bwMode="auto">
            <a:xfrm>
              <a:off x="1791" y="1876"/>
              <a:ext cx="38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4</a:t>
              </a:r>
            </a:p>
          </p:txBody>
        </p:sp>
        <p:sp>
          <p:nvSpPr>
            <p:cNvPr id="37897" name="Text Box 8"/>
            <p:cNvSpPr txBox="1">
              <a:spLocks noChangeArrowheads="1"/>
            </p:cNvSpPr>
            <p:nvPr/>
          </p:nvSpPr>
          <p:spPr bwMode="auto">
            <a:xfrm>
              <a:off x="2175" y="1876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‘J’</a:t>
              </a: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2415" y="1876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‘a’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655" y="1876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‘v’</a:t>
              </a:r>
            </a:p>
          </p:txBody>
        </p:sp>
        <p:sp>
          <p:nvSpPr>
            <p:cNvPr id="37900" name="Text Box 11"/>
            <p:cNvSpPr txBox="1">
              <a:spLocks noChangeArrowheads="1"/>
            </p:cNvSpPr>
            <p:nvPr/>
          </p:nvSpPr>
          <p:spPr bwMode="auto">
            <a:xfrm>
              <a:off x="2895" y="1876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‘a’</a:t>
              </a:r>
            </a:p>
          </p:txBody>
        </p:sp>
        <p:sp>
          <p:nvSpPr>
            <p:cNvPr id="37901" name="Text Box 12"/>
            <p:cNvSpPr txBox="1">
              <a:spLocks noChangeArrowheads="1"/>
            </p:cNvSpPr>
            <p:nvPr/>
          </p:nvSpPr>
          <p:spPr bwMode="auto">
            <a:xfrm>
              <a:off x="2895" y="1729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3</a:t>
              </a:r>
            </a:p>
          </p:txBody>
        </p:sp>
        <p:sp>
          <p:nvSpPr>
            <p:cNvPr id="37902" name="Text Box 13"/>
            <p:cNvSpPr txBox="1">
              <a:spLocks noChangeArrowheads="1"/>
            </p:cNvSpPr>
            <p:nvPr/>
          </p:nvSpPr>
          <p:spPr bwMode="auto">
            <a:xfrm>
              <a:off x="2655" y="1729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2</a:t>
              </a:r>
            </a:p>
          </p:txBody>
        </p:sp>
        <p:sp>
          <p:nvSpPr>
            <p:cNvPr id="37903" name="Text Box 14"/>
            <p:cNvSpPr txBox="1">
              <a:spLocks noChangeArrowheads="1"/>
            </p:cNvSpPr>
            <p:nvPr/>
          </p:nvSpPr>
          <p:spPr bwMode="auto">
            <a:xfrm>
              <a:off x="2415" y="1729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1</a:t>
              </a:r>
            </a:p>
          </p:txBody>
        </p:sp>
        <p:sp>
          <p:nvSpPr>
            <p:cNvPr id="37904" name="Text Box 15"/>
            <p:cNvSpPr txBox="1">
              <a:spLocks noChangeArrowheads="1"/>
            </p:cNvSpPr>
            <p:nvPr/>
          </p:nvSpPr>
          <p:spPr bwMode="auto">
            <a:xfrm>
              <a:off x="2175" y="1729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  <p:sp>
          <p:nvSpPr>
            <p:cNvPr id="37905" name="Text Box 16"/>
            <p:cNvSpPr txBox="1">
              <a:spLocks noChangeArrowheads="1"/>
            </p:cNvSpPr>
            <p:nvPr/>
          </p:nvSpPr>
          <p:spPr bwMode="auto">
            <a:xfrm>
              <a:off x="1746" y="1729"/>
              <a:ext cx="4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length</a:t>
              </a:r>
            </a:p>
          </p:txBody>
        </p:sp>
        <p:sp>
          <p:nvSpPr>
            <p:cNvPr id="37906" name="Text Box 31"/>
            <p:cNvSpPr txBox="1">
              <a:spLocks noChangeArrowheads="1"/>
            </p:cNvSpPr>
            <p:nvPr/>
          </p:nvSpPr>
          <p:spPr bwMode="auto">
            <a:xfrm>
              <a:off x="3129" y="1876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7907" name="Text Box 32"/>
            <p:cNvSpPr txBox="1">
              <a:spLocks noChangeArrowheads="1"/>
            </p:cNvSpPr>
            <p:nvPr/>
          </p:nvSpPr>
          <p:spPr bwMode="auto">
            <a:xfrm>
              <a:off x="3129" y="1729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4</a:t>
              </a:r>
            </a:p>
          </p:txBody>
        </p:sp>
        <p:sp>
          <p:nvSpPr>
            <p:cNvPr id="37908" name="Text Box 33"/>
            <p:cNvSpPr txBox="1">
              <a:spLocks noChangeArrowheads="1"/>
            </p:cNvSpPr>
            <p:nvPr/>
          </p:nvSpPr>
          <p:spPr bwMode="auto">
            <a:xfrm>
              <a:off x="3363" y="1876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7909" name="Text Box 34"/>
            <p:cNvSpPr txBox="1">
              <a:spLocks noChangeArrowheads="1"/>
            </p:cNvSpPr>
            <p:nvPr/>
          </p:nvSpPr>
          <p:spPr bwMode="auto">
            <a:xfrm>
              <a:off x="3363" y="1729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5</a:t>
              </a:r>
            </a:p>
          </p:txBody>
        </p:sp>
        <p:sp>
          <p:nvSpPr>
            <p:cNvPr id="37910" name="AutoShape 36"/>
            <p:cNvSpPr>
              <a:spLocks/>
            </p:cNvSpPr>
            <p:nvPr/>
          </p:nvSpPr>
          <p:spPr bwMode="auto">
            <a:xfrm>
              <a:off x="4830" y="1729"/>
              <a:ext cx="704" cy="318"/>
            </a:xfrm>
            <a:prstGeom prst="callout1">
              <a:avLst>
                <a:gd name="adj1" fmla="val 22644"/>
                <a:gd name="adj2" fmla="val -6819"/>
                <a:gd name="adj3" fmla="val 67926"/>
                <a:gd name="adj4" fmla="val -178977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space for expansion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4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/>
      <p:bldP spid="4341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Collections </a:t>
            </a:r>
            <a:r>
              <a:rPr lang="en-US" altLang="en-US" sz="3200" i="1" dirty="0" smtClean="0">
                <a:cs typeface="Times New Roman" pitchFamily="18" charset="0"/>
              </a:rPr>
              <a:t>(1)</a:t>
            </a:r>
            <a:endParaRPr lang="en-GB" altLang="en-US" sz="3200" dirty="0" smtClean="0">
              <a:cs typeface="Times New Roman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200900" cy="3657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A </a:t>
            </a:r>
            <a:r>
              <a:rPr lang="en-US" altLang="en-US" b="1" dirty="0" smtClean="0">
                <a:cs typeface="Times New Roman" pitchFamily="18" charset="0"/>
              </a:rPr>
              <a:t>collection</a:t>
            </a:r>
            <a:r>
              <a:rPr lang="en-US" altLang="en-US" dirty="0" smtClean="0">
                <a:cs typeface="Times New Roman" pitchFamily="18" charset="0"/>
              </a:rPr>
              <a:t> is a group of </a:t>
            </a:r>
            <a:r>
              <a:rPr lang="en-US" altLang="en-US" i="1" dirty="0" smtClean="0">
                <a:cs typeface="Times New Roman" pitchFamily="18" charset="0"/>
              </a:rPr>
              <a:t>elements</a:t>
            </a:r>
            <a:r>
              <a:rPr lang="en-US" altLang="en-US" dirty="0" smtClean="0">
                <a:cs typeface="Times New Roman" pitchFamily="18" charset="0"/>
              </a:rPr>
              <a:t>. E.g.: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>
                <a:cs typeface="Times New Roman" pitchFamily="18" charset="0"/>
              </a:rPr>
              <a:t>stack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>
                <a:cs typeface="Times New Roman" pitchFamily="18" charset="0"/>
              </a:rPr>
              <a:t>queue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>
                <a:cs typeface="Times New Roman" pitchFamily="18" charset="0"/>
              </a:rPr>
              <a:t>list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>
                <a:cs typeface="Times New Roman" pitchFamily="18" charset="0"/>
              </a:rPr>
              <a:t>set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>
                <a:cs typeface="Times New Roman" pitchFamily="18" charset="0"/>
              </a:rPr>
              <a:t>map.</a:t>
            </a:r>
            <a:endParaRPr lang="en-US" altLang="en-US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>
                <a:cs typeface="Times New Roman" pitchFamily="18" charset="0"/>
              </a:rPr>
              <a:t>A collection is </a:t>
            </a:r>
            <a:r>
              <a:rPr lang="en-GB" altLang="en-US" b="1" dirty="0" smtClean="0">
                <a:cs typeface="Times New Roman" pitchFamily="18" charset="0"/>
              </a:rPr>
              <a:t>empty</a:t>
            </a:r>
            <a:r>
              <a:rPr lang="en-GB" altLang="en-US" dirty="0" smtClean="0">
                <a:cs typeface="Times New Roman" pitchFamily="18" charset="0"/>
              </a:rPr>
              <a:t> if it contains no elements.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>
                <a:cs typeface="Times New Roman" pitchFamily="18" charset="0"/>
              </a:rPr>
              <a:t>The </a:t>
            </a:r>
            <a:r>
              <a:rPr lang="en-GB" altLang="en-US" b="1" dirty="0" smtClean="0">
                <a:cs typeface="Times New Roman" pitchFamily="18" charset="0"/>
              </a:rPr>
              <a:t>size</a:t>
            </a:r>
            <a:r>
              <a:rPr lang="en-GB" altLang="en-US" dirty="0" smtClean="0">
                <a:cs typeface="Times New Roman" pitchFamily="18" charset="0"/>
              </a:rPr>
              <a:t> of a collection is the number of elements it contains. (The size may vary.)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>
                <a:cs typeface="Times New Roman" pitchFamily="18" charset="0"/>
              </a:rPr>
              <a:t>A collection is </a:t>
            </a:r>
            <a:r>
              <a:rPr lang="en-GB" altLang="en-US" b="1" dirty="0" smtClean="0">
                <a:cs typeface="Times New Roman" pitchFamily="18" charset="0"/>
              </a:rPr>
              <a:t>bounded</a:t>
            </a:r>
            <a:r>
              <a:rPr lang="en-GB" altLang="en-US" dirty="0" smtClean="0">
                <a:cs typeface="Times New Roman" pitchFamily="18" charset="0"/>
              </a:rPr>
              <a:t> if its size is capped.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Collections </a:t>
            </a:r>
            <a:r>
              <a:rPr lang="en-US" altLang="en-US" sz="3200" i="1" dirty="0" smtClean="0">
                <a:cs typeface="Times New Roman" pitchFamily="18" charset="0"/>
              </a:rPr>
              <a:t>(2)</a:t>
            </a:r>
            <a:endParaRPr lang="en-GB" altLang="en-US" sz="3200" dirty="0" smtClean="0">
              <a:cs typeface="Times New Roman" pitchFamily="18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200900" cy="4608512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A collection is </a:t>
            </a:r>
            <a:r>
              <a:rPr lang="en-US" altLang="en-US" b="1" dirty="0" smtClean="0">
                <a:cs typeface="Times New Roman" pitchFamily="18" charset="0"/>
              </a:rPr>
              <a:t>heterogeneous</a:t>
            </a:r>
            <a:r>
              <a:rPr lang="en-US" altLang="en-US" dirty="0" smtClean="0">
                <a:cs typeface="Times New Roman" pitchFamily="18" charset="0"/>
              </a:rPr>
              <a:t> if its elements may be of different types.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A collection is </a:t>
            </a:r>
            <a:r>
              <a:rPr lang="en-US" altLang="en-US" b="1" dirty="0" smtClean="0">
                <a:cs typeface="Times New Roman" pitchFamily="18" charset="0"/>
              </a:rPr>
              <a:t>homogeneous</a:t>
            </a:r>
            <a:r>
              <a:rPr lang="en-US" altLang="en-US" dirty="0" smtClean="0">
                <a:cs typeface="Times New Roman" pitchFamily="18" charset="0"/>
              </a:rPr>
              <a:t> if its elements are all of the same type.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In Java: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heterogeneous collection is implemented by an ordinary class, with elements of type 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Object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homogeneous collection is implemented by a </a:t>
            </a:r>
            <a:r>
              <a:rPr lang="en-US" altLang="en-US" i="1" dirty="0" smtClean="0">
                <a:cs typeface="Times New Roman" pitchFamily="18" charset="0"/>
              </a:rPr>
              <a:t>generic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i="1" dirty="0" smtClean="0">
                <a:cs typeface="Times New Roman" pitchFamily="18" charset="0"/>
              </a:rPr>
              <a:t>class</a:t>
            </a:r>
            <a:r>
              <a:rPr lang="en-US" altLang="en-US" dirty="0" smtClean="0">
                <a:cs typeface="Times New Roman" pitchFamily="18" charset="0"/>
              </a:rPr>
              <a:t>, with elements of type 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dirty="0" smtClean="0">
                <a:cs typeface="Times New Roman" pitchFamily="18" charset="0"/>
              </a:rPr>
              <a:t> (where 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dirty="0" smtClean="0">
                <a:cs typeface="Times New Roman" pitchFamily="18" charset="0"/>
              </a:rPr>
              <a:t> is the generic class’s type parameter) or possibly elements consisting of multiple types (like Pair&lt;K,V&gt;), but all elements have the same multiple type.</a:t>
            </a:r>
          </a:p>
          <a:p>
            <a:pPr lvl="1" eaLnBrk="1" hangingPunct="1"/>
            <a:endParaRPr lang="en-US" altLang="en-US" dirty="0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pairs </a:t>
            </a:r>
            <a:r>
              <a:rPr lang="en-US" altLang="en-US" sz="3200" i="1" dirty="0" smtClean="0">
                <a:cs typeface="Times New Roman" pitchFamily="18" charset="0"/>
              </a:rPr>
              <a:t>(1)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 eaLnBrk="1" hangingPunct="1"/>
            <a:r>
              <a:rPr lang="en-US" altLang="en-US" smtClean="0">
                <a:cs typeface="Times New Roman" pitchFamily="18" charset="0"/>
              </a:rPr>
              <a:t>A </a:t>
            </a:r>
            <a:r>
              <a:rPr lang="en-US" altLang="en-US" b="1" smtClean="0">
                <a:cs typeface="Times New Roman" pitchFamily="18" charset="0"/>
              </a:rPr>
              <a:t>pair</a:t>
            </a:r>
            <a:r>
              <a:rPr lang="en-US" altLang="en-US" smtClean="0">
                <a:cs typeface="Times New Roman" pitchFamily="18" charset="0"/>
              </a:rPr>
              <a:t> is a collection that consists of precisely two elements. </a:t>
            </a:r>
          </a:p>
          <a:p>
            <a:pPr marL="457200" indent="-457200" eaLnBrk="1" hangingPunct="1"/>
            <a:r>
              <a:rPr lang="en-US" altLang="en-US" smtClean="0">
                <a:cs typeface="Times New Roman" pitchFamily="18" charset="0"/>
              </a:rPr>
              <a:t>Assumed application requirements:</a:t>
            </a:r>
          </a:p>
          <a:p>
            <a:pPr marL="838200" lvl="1" indent="-381000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It must be possible to construct a pair from two given elements.</a:t>
            </a:r>
          </a:p>
          <a:p>
            <a:pPr marL="838200" lvl="1" indent="-381000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It must be possible to access the first element of the pair.</a:t>
            </a:r>
          </a:p>
          <a:p>
            <a:pPr marL="838200" lvl="1" indent="-381000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It must be possible to access the second element of the pair.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Introducing new data types</a:t>
            </a:r>
            <a:endParaRPr lang="en-GB" altLang="en-US" sz="3200" dirty="0" smtClean="0"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To introduce a new data type, we must define its values, its data representation, and its operations.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In Java, we use a </a:t>
            </a:r>
            <a:r>
              <a:rPr lang="en-US" altLang="en-US" i="1" dirty="0" smtClean="0">
                <a:cs typeface="Times New Roman" pitchFamily="18" charset="0"/>
              </a:rPr>
              <a:t>class declaration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The class’s </a:t>
            </a:r>
            <a:r>
              <a:rPr lang="en-US" altLang="en-US" b="1" dirty="0" smtClean="0">
                <a:cs typeface="Times New Roman" pitchFamily="18" charset="0"/>
              </a:rPr>
              <a:t>instance variables</a:t>
            </a:r>
            <a:r>
              <a:rPr lang="en-US" altLang="en-US" dirty="0" smtClean="0">
                <a:cs typeface="Times New Roman" pitchFamily="18" charset="0"/>
              </a:rPr>
              <a:t> determine the values and data representation.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The class’s </a:t>
            </a:r>
            <a:r>
              <a:rPr lang="en-US" altLang="en-US" b="1" dirty="0" smtClean="0">
                <a:cs typeface="Times New Roman" pitchFamily="18" charset="0"/>
              </a:rPr>
              <a:t>constructors</a:t>
            </a:r>
            <a:r>
              <a:rPr lang="en-US" altLang="en-US" dirty="0" smtClean="0">
                <a:cs typeface="Times New Roman" pitchFamily="18" charset="0"/>
              </a:rPr>
              <a:t> and </a:t>
            </a:r>
            <a:r>
              <a:rPr lang="en-US" altLang="en-US" b="1" dirty="0" smtClean="0">
                <a:cs typeface="Times New Roman" pitchFamily="18" charset="0"/>
              </a:rPr>
              <a:t>methods</a:t>
            </a:r>
            <a:r>
              <a:rPr lang="en-US" altLang="en-US" dirty="0" smtClean="0">
                <a:cs typeface="Times New Roman" pitchFamily="18" charset="0"/>
              </a:rPr>
              <a:t> are the operations.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pairs </a:t>
            </a:r>
            <a:r>
              <a:rPr lang="en-US" altLang="en-US" sz="3200" i="1" dirty="0" smtClean="0">
                <a:cs typeface="Times New Roman" pitchFamily="18" charset="0"/>
              </a:rPr>
              <a:t>(2)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609600"/>
          </a:xfrm>
          <a:noFill/>
        </p:spPr>
        <p:txBody>
          <a:bodyPr>
            <a:normAutofit/>
          </a:bodyPr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cs typeface="Times New Roman" pitchFamily="18" charset="0"/>
              </a:rPr>
              <a:t>Implementation of </a:t>
            </a:r>
            <a:r>
              <a:rPr lang="en-US" altLang="en-US" sz="2000" i="1" dirty="0" smtClean="0">
                <a:cs typeface="Times New Roman" pitchFamily="18" charset="0"/>
              </a:rPr>
              <a:t>homogeneous</a:t>
            </a:r>
            <a:r>
              <a:rPr lang="en-US" altLang="en-US" sz="2000" dirty="0" smtClean="0">
                <a:cs typeface="Times New Roman" pitchFamily="18" charset="0"/>
              </a:rPr>
              <a:t> pairs, using a </a:t>
            </a:r>
            <a:r>
              <a:rPr lang="en-US" altLang="en-US" sz="2000" i="1" dirty="0" smtClean="0">
                <a:cs typeface="Times New Roman" pitchFamily="18" charset="0"/>
              </a:rPr>
              <a:t>generic</a:t>
            </a:r>
            <a:r>
              <a:rPr lang="en-US" altLang="en-US" sz="2000" dirty="0" smtClean="0">
                <a:cs typeface="Times New Roman" pitchFamily="18" charset="0"/>
              </a:rPr>
              <a:t> interface.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315" y="2286000"/>
            <a:ext cx="8907379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Pair&lt;E&gt;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Each Pair&lt;E&gt; object is a homogeneous Pair whose elements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are both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 E.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 Accessors ///////////////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E first();// Return first element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E second();// Return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element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 Transformers //////////////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updateFirst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(E e1);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//replace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element with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updateSecond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(E e2);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//replace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element with e1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137" y="3810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pairs </a:t>
            </a:r>
            <a:r>
              <a:rPr lang="en-US" altLang="en-US" sz="3200" i="1" dirty="0" smtClean="0">
                <a:cs typeface="Times New Roman" pitchFamily="18" charset="0"/>
              </a:rPr>
              <a:t>(3)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25116" y="1201185"/>
            <a:ext cx="8229600" cy="5334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cs typeface="Times New Roman" pitchFamily="18" charset="0"/>
              </a:rPr>
              <a:t>Implementation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3137" y="1600200"/>
            <a:ext cx="718686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Pair1&lt;E&gt; implements Pair&lt;E&gt; {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E first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// instance variables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E second;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//constructor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Pair1(E f, E s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first = f;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second = s;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//implement methods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E first()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first;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 (etc.)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pairs </a:t>
            </a:r>
            <a:r>
              <a:rPr lang="en-US" altLang="en-US" sz="3200" i="1" dirty="0" smtClean="0">
                <a:cs typeface="Times New Roman" pitchFamily="18" charset="0"/>
              </a:rPr>
              <a:t>(4)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2133600"/>
          </a:xfrm>
          <a:noFill/>
        </p:spPr>
        <p:txBody>
          <a:bodyPr>
            <a:normAutofit/>
          </a:bodyPr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application code with a (String, String) pair: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Pair1&lt;String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me =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Pair1&lt;&gt;("Alice", "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Senior Lecturer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me.first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altLang="en-US" sz="2000" dirty="0" smtClean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application code with a (Person, Person) pair: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38100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Person pierre =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Person("Pierre", "Curie");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Person marie =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Person("Marie", "Curie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Pair1&lt;Person&gt; curies =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Pair1&lt;&gt;(pierre, marie);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Person p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curies.second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("The most famous Curie is " + p);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ADTs in the Java class library</a:t>
            </a:r>
            <a:endParaRPr lang="en-GB" altLang="en-US" sz="3200" dirty="0" smtClean="0">
              <a:cs typeface="Times New Roman" pitchFamily="18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200900" cy="46450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Class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java.lang.String</a:t>
            </a:r>
            <a:r>
              <a:rPr lang="en-US" altLang="en-US" dirty="0" smtClean="0">
                <a:cs typeface="Times New Roman" pitchFamily="18" charset="0"/>
              </a:rPr>
              <a:t> is similar to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Immutable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String</a:t>
            </a:r>
            <a:r>
              <a:rPr lang="en-US" altLang="en-US" dirty="0" smtClean="0">
                <a:cs typeface="Times New Roman" pitchFamily="18" charset="0"/>
              </a:rPr>
              <a:t> above. Classes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java.lang.StringBuffer</a:t>
            </a:r>
            <a:r>
              <a:rPr lang="en-US" altLang="en-US" dirty="0" smtClean="0">
                <a:cs typeface="Times New Roman" pitchFamily="18" charset="0"/>
              </a:rPr>
              <a:t> and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java.lang.StringBuilder</a:t>
            </a:r>
            <a:r>
              <a:rPr lang="en-US" altLang="en-US" dirty="0" smtClean="0">
                <a:cs typeface="Times New Roman" pitchFamily="18" charset="0"/>
              </a:rPr>
              <a:t> are similar to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MutableString</a:t>
            </a:r>
            <a:r>
              <a:rPr lang="en-US" altLang="en-US" dirty="0" smtClean="0">
                <a:cs typeface="Times New Roman" pitchFamily="18" charset="0"/>
              </a:rPr>
              <a:t> above.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Class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java.util.Stack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&lt;E&gt;</a:t>
            </a:r>
            <a:r>
              <a:rPr lang="en-US" altLang="en-US" dirty="0" smtClean="0">
                <a:cs typeface="Times New Roman" pitchFamily="18" charset="0"/>
              </a:rPr>
              <a:t> supports stacks.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Interface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java.util.Queue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&lt;E&gt;</a:t>
            </a:r>
            <a:r>
              <a:rPr lang="en-US" altLang="en-US" dirty="0" smtClean="0">
                <a:cs typeface="Times New Roman" pitchFamily="18" charset="0"/>
              </a:rPr>
              <a:t> supports queues.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Interface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java.util.List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&lt;E&gt;</a:t>
            </a:r>
            <a:r>
              <a:rPr lang="en-US" altLang="en-US" dirty="0" smtClean="0">
                <a:cs typeface="Times New Roman" pitchFamily="18" charset="0"/>
              </a:rPr>
              <a:t> supports lists.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Interface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java.util.Set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&lt;E&gt;</a:t>
            </a:r>
            <a:r>
              <a:rPr lang="en-US" altLang="en-US" dirty="0" smtClean="0">
                <a:cs typeface="Times New Roman" pitchFamily="18" charset="0"/>
              </a:rPr>
              <a:t> supports sets.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Packages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java.awt</a:t>
            </a:r>
            <a:r>
              <a:rPr lang="en-US" altLang="en-US" dirty="0" smtClean="0">
                <a:cs typeface="Times New Roman" pitchFamily="18" charset="0"/>
              </a:rPr>
              <a:t>, 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java.io</a:t>
            </a:r>
            <a:r>
              <a:rPr lang="en-US" altLang="en-US" dirty="0" smtClean="0">
                <a:cs typeface="Times New Roman" pitchFamily="18" charset="0"/>
              </a:rPr>
              <a:t>,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java.util</a:t>
            </a:r>
            <a:r>
              <a:rPr lang="en-US" altLang="en-US" dirty="0" smtClean="0">
                <a:cs typeface="Times New Roman" pitchFamily="18" charset="0"/>
              </a:rPr>
              <a:t>, etc., support many other ADTs.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</a:t>
            </a:r>
            <a:r>
              <a:rPr lang="en-US" altLang="en-US" sz="3200" dirty="0" smtClean="0">
                <a:latin typeface="Courier New" pitchFamily="49" charset="0"/>
                <a:cs typeface="Times New Roman" pitchFamily="18" charset="0"/>
              </a:rPr>
              <a:t>Date</a:t>
            </a:r>
            <a:r>
              <a:rPr lang="en-US" altLang="en-US" sz="3200" dirty="0" smtClean="0">
                <a:cs typeface="Times New Roman" pitchFamily="18" charset="0"/>
              </a:rPr>
              <a:t> data type 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3474" y="1600200"/>
            <a:ext cx="8798125" cy="48768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latin typeface="+mj-lt"/>
                <a:cs typeface="Times New Roman" pitchFamily="18" charset="0"/>
              </a:rPr>
              <a:t>Could represent a Date in several ways (using 3 integers to represent y, m and d, say, or a single integer to represent the day-in-epoch (where 0 represents 1 Jan 2000)</a:t>
            </a:r>
          </a:p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endParaRPr lang="en-US" altLang="en-US" dirty="0"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latin typeface="+mj-lt"/>
                <a:cs typeface="Times New Roman" pitchFamily="18" charset="0"/>
              </a:rPr>
              <a:t>Good program practice: Application code should not</a:t>
            </a:r>
          </a:p>
          <a:p>
            <a:pPr lvl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latin typeface="+mj-lt"/>
                <a:cs typeface="Times New Roman" pitchFamily="18" charset="0"/>
              </a:rPr>
              <a:t>Admit improper values (an exception should be thrown)</a:t>
            </a:r>
          </a:p>
          <a:p>
            <a:pPr lvl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latin typeface="+mj-lt"/>
                <a:cs typeface="Times New Roman" pitchFamily="18" charset="0"/>
              </a:rPr>
              <a:t>Access the data representation (i.e. should use information hiding, keep instance variables private, use getters and setters)</a:t>
            </a:r>
          </a:p>
          <a:p>
            <a:pPr lvl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latin typeface="+mj-lt"/>
                <a:cs typeface="Times New Roman" pitchFamily="18" charset="0"/>
              </a:rPr>
              <a:t>Be aware of the data representation (we should be able to change the representation and not affect application code)</a:t>
            </a:r>
          </a:p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endParaRPr lang="en-US" altLang="en-US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Abstract data types</a:t>
            </a:r>
            <a:endParaRPr lang="en-GB" altLang="en-US" sz="3200" dirty="0" smtClean="0"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An </a:t>
            </a:r>
            <a:r>
              <a:rPr lang="en-US" altLang="en-US" b="1" smtClean="0">
                <a:cs typeface="Times New Roman" pitchFamily="18" charset="0"/>
              </a:rPr>
              <a:t>abstract data type</a:t>
            </a:r>
            <a:r>
              <a:rPr lang="en-US" altLang="en-US" smtClean="0">
                <a:cs typeface="Times New Roman" pitchFamily="18" charset="0"/>
              </a:rPr>
              <a:t> (</a:t>
            </a:r>
            <a:r>
              <a:rPr lang="en-US" altLang="en-US" b="1" smtClean="0">
                <a:cs typeface="Times New Roman" pitchFamily="18" charset="0"/>
              </a:rPr>
              <a:t>ADT</a:t>
            </a:r>
            <a:r>
              <a:rPr lang="en-US" altLang="en-US" smtClean="0">
                <a:cs typeface="Times New Roman" pitchFamily="18" charset="0"/>
              </a:rPr>
              <a:t>) is characterized by: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 set of </a:t>
            </a:r>
            <a:r>
              <a:rPr lang="en-US" altLang="en-US" b="1" smtClean="0">
                <a:cs typeface="Times New Roman" pitchFamily="18" charset="0"/>
              </a:rPr>
              <a:t>values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 set of </a:t>
            </a:r>
            <a:r>
              <a:rPr lang="en-US" altLang="en-US" b="1" smtClean="0">
                <a:cs typeface="Times New Roman" pitchFamily="18" charset="0"/>
              </a:rPr>
              <a:t>operations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</p:txBody>
      </p:sp>
      <p:sp>
        <p:nvSpPr>
          <p:cNvPr id="379908" name="AutoShape 4"/>
          <p:cNvSpPr>
            <a:spLocks/>
          </p:cNvSpPr>
          <p:nvPr/>
        </p:nvSpPr>
        <p:spPr bwMode="auto">
          <a:xfrm>
            <a:off x="5815136" y="2133600"/>
            <a:ext cx="1763713" cy="938212"/>
          </a:xfrm>
          <a:prstGeom prst="callout1">
            <a:avLst>
              <a:gd name="adj1" fmla="val 12181"/>
              <a:gd name="adj2" fmla="val -4319"/>
              <a:gd name="adj3" fmla="val 29611"/>
              <a:gd name="adj4" fmla="val -55356"/>
            </a:avLst>
          </a:prstGeom>
          <a:noFill/>
          <a:ln w="9525">
            <a:solidFill>
              <a:schemeClr val="accent1">
                <a:lumMod val="7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but is </a:t>
            </a:r>
            <a:r>
              <a:rPr lang="en-GB" altLang="en-US" sz="1800" b="1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characterized by its data representation</a:t>
            </a:r>
            <a:endParaRPr lang="en-GB" altLang="en-US" sz="18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457200" y="3512344"/>
            <a:ext cx="7092950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Times New Roman" pitchFamily="18" charset="0"/>
              </a:rPr>
              <a:t>The data representation is </a:t>
            </a:r>
            <a:r>
              <a:rPr lang="en-US" altLang="en-US" sz="2000" i="1" dirty="0">
                <a:cs typeface="Times New Roman" pitchFamily="18" charset="0"/>
              </a:rPr>
              <a:t>private</a:t>
            </a:r>
            <a:r>
              <a:rPr lang="en-US" altLang="en-US" sz="2000" dirty="0">
                <a:cs typeface="Times New Roman" pitchFamily="18" charset="0"/>
              </a:rPr>
              <a:t>, so application code cannot access it. (Only the ADT’s operations can access it.)</a:t>
            </a:r>
          </a:p>
        </p:txBody>
      </p:sp>
      <p:sp>
        <p:nvSpPr>
          <p:cNvPr id="379910" name="Rectangle 6"/>
          <p:cNvSpPr>
            <a:spLocks noChangeArrowheads="1"/>
          </p:cNvSpPr>
          <p:nvPr/>
        </p:nvSpPr>
        <p:spPr bwMode="auto">
          <a:xfrm>
            <a:off x="485899" y="4784653"/>
            <a:ext cx="709295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Times New Roman" pitchFamily="18" charset="0"/>
              </a:rPr>
              <a:t>The data representation can be </a:t>
            </a:r>
            <a:r>
              <a:rPr lang="en-US" altLang="en-US" sz="2000" i="1" dirty="0">
                <a:cs typeface="Times New Roman" pitchFamily="18" charset="0"/>
              </a:rPr>
              <a:t>changed</a:t>
            </a:r>
            <a:r>
              <a:rPr lang="en-US" altLang="en-US" sz="2000" dirty="0">
                <a:cs typeface="Times New Roman" pitchFamily="18" charset="0"/>
              </a:rPr>
              <a:t>, with no effect on application code. (Only the ADT’s operations must be recoded.)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3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8" grpId="0" animBg="1" autoUpdateAnimBg="0"/>
      <p:bldP spid="379909" grpId="0"/>
      <p:bldP spid="3799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ADT specification </a:t>
            </a:r>
            <a:r>
              <a:rPr lang="en-US" altLang="en-US" sz="3200" i="1" dirty="0" smtClean="0">
                <a:cs typeface="Times New Roman" pitchFamily="18" charset="0"/>
              </a:rPr>
              <a:t>(1)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200900" cy="46085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3944938" algn="l"/>
              </a:tabLst>
            </a:pPr>
            <a:r>
              <a:rPr lang="en-US" altLang="en-US" dirty="0" smtClean="0">
                <a:cs typeface="Times New Roman" pitchFamily="18" charset="0"/>
              </a:rPr>
              <a:t>Each ADT should have a </a:t>
            </a:r>
            <a:r>
              <a:rPr lang="en-US" altLang="en-US" b="1" dirty="0" smtClean="0">
                <a:cs typeface="Times New Roman" pitchFamily="18" charset="0"/>
              </a:rPr>
              <a:t>contract</a:t>
            </a:r>
            <a:r>
              <a:rPr lang="en-US" altLang="en-US" dirty="0" smtClean="0">
                <a:cs typeface="Times New Roman" pitchFamily="18" charset="0"/>
              </a:rPr>
              <a:t> that:</a:t>
            </a:r>
          </a:p>
          <a:p>
            <a:pPr lvl="1" eaLnBrk="1" hangingPunct="1">
              <a:lnSpc>
                <a:spcPct val="90000"/>
              </a:lnSpc>
              <a:tabLst>
                <a:tab pos="3944938" algn="l"/>
              </a:tabLst>
            </a:pPr>
            <a:r>
              <a:rPr lang="en-US" altLang="en-US" dirty="0" smtClean="0">
                <a:cs typeface="Times New Roman" pitchFamily="18" charset="0"/>
              </a:rPr>
              <a:t>specifies the set of values of the ADT</a:t>
            </a:r>
          </a:p>
          <a:p>
            <a:pPr lvl="1" eaLnBrk="1" hangingPunct="1">
              <a:lnSpc>
                <a:spcPct val="90000"/>
              </a:lnSpc>
              <a:tabLst>
                <a:tab pos="3944938" algn="l"/>
              </a:tabLst>
            </a:pPr>
            <a:r>
              <a:rPr lang="en-US" altLang="en-US" dirty="0" smtClean="0">
                <a:cs typeface="Times New Roman" pitchFamily="18" charset="0"/>
              </a:rPr>
              <a:t>specifies each operation of the ADT (its name, parameter type(s), result type, observable behavior).</a:t>
            </a:r>
          </a:p>
          <a:p>
            <a:pPr eaLnBrk="1" hangingPunct="1">
              <a:lnSpc>
                <a:spcPct val="90000"/>
              </a:lnSpc>
              <a:tabLst>
                <a:tab pos="3944938" algn="l"/>
              </a:tabLst>
            </a:pPr>
            <a:r>
              <a:rPr lang="en-US" altLang="en-US" dirty="0" smtClean="0">
                <a:cs typeface="Times New Roman" pitchFamily="18" charset="0"/>
              </a:rPr>
              <a:t>The contract does </a:t>
            </a:r>
            <a:r>
              <a:rPr lang="en-US" altLang="en-US" i="1" dirty="0" smtClean="0">
                <a:cs typeface="Times New Roman" pitchFamily="18" charset="0"/>
              </a:rPr>
              <a:t>not</a:t>
            </a:r>
            <a:r>
              <a:rPr lang="en-US" altLang="en-US" dirty="0" smtClean="0">
                <a:cs typeface="Times New Roman" pitchFamily="18" charset="0"/>
              </a:rPr>
              <a:t> specify the data representation, nor how the operations are implemented.</a:t>
            </a:r>
          </a:p>
          <a:p>
            <a:pPr eaLnBrk="1" hangingPunct="1">
              <a:lnSpc>
                <a:spcPct val="90000"/>
              </a:lnSpc>
              <a:tabLst>
                <a:tab pos="3944938" algn="l"/>
              </a:tabLst>
            </a:pPr>
            <a:r>
              <a:rPr lang="en-US" altLang="en-US" dirty="0" smtClean="0">
                <a:cs typeface="Times New Roman" pitchFamily="18" charset="0"/>
              </a:rPr>
              <a:t>The </a:t>
            </a:r>
            <a:r>
              <a:rPr lang="en-US" altLang="en-US" b="1" dirty="0" smtClean="0">
                <a:cs typeface="Times New Roman" pitchFamily="18" charset="0"/>
              </a:rPr>
              <a:t>observable behavior</a:t>
            </a:r>
            <a:r>
              <a:rPr lang="en-US" altLang="en-US" dirty="0" smtClean="0">
                <a:cs typeface="Times New Roman" pitchFamily="18" charset="0"/>
              </a:rPr>
              <a:t> of an operation is its effect as ‘observed’ by the application code. E.g.: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3944938" algn="l"/>
              </a:tabLst>
            </a:pPr>
            <a:r>
              <a:rPr lang="en-US" altLang="en-US" dirty="0" smtClean="0">
                <a:cs typeface="Times New Roman" pitchFamily="18" charset="0"/>
              </a:rPr>
              <a:t>Observable behavior:	sort an array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3944938" algn="l"/>
              </a:tabLst>
            </a:pPr>
            <a:r>
              <a:rPr lang="en-US" altLang="en-US" dirty="0" smtClean="0">
                <a:cs typeface="Times New Roman" pitchFamily="18" charset="0"/>
              </a:rPr>
              <a:t>Algorithm with that behavior:	quick-sort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ADT specification </a:t>
            </a:r>
            <a:r>
              <a:rPr lang="en-US" altLang="en-US" sz="3200" i="1" dirty="0" smtClean="0">
                <a:cs typeface="Times New Roman" pitchFamily="18" charset="0"/>
              </a:rPr>
              <a:t>(2)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smtClean="0">
                <a:cs typeface="Times New Roman" pitchFamily="18" charset="0"/>
              </a:rPr>
              <a:t>Separation of concerns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The </a:t>
            </a:r>
            <a:r>
              <a:rPr lang="en-US" altLang="en-US" i="1" dirty="0" smtClean="0">
                <a:cs typeface="Times New Roman" pitchFamily="18" charset="0"/>
              </a:rPr>
              <a:t>ADT programmer</a:t>
            </a:r>
            <a:r>
              <a:rPr lang="en-US" altLang="en-US" dirty="0" smtClean="0">
                <a:cs typeface="Times New Roman" pitchFamily="18" charset="0"/>
              </a:rPr>
              <a:t> undertakes to provide an implementation of the ADT that respects the contract. This programmer is not concerned with what applications the ADT is used for.</a:t>
            </a:r>
          </a:p>
          <a:p>
            <a:pPr marL="274320" lvl="1" indent="0" eaLnBrk="1" hangingPunct="1">
              <a:buNone/>
            </a:pPr>
            <a:endParaRPr lang="en-US" altLang="en-US" dirty="0" smtClean="0">
              <a:cs typeface="Times New Roman" pitchFamily="18" charset="0"/>
            </a:endParaRP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The </a:t>
            </a:r>
            <a:r>
              <a:rPr lang="en-US" altLang="en-US" i="1" dirty="0" smtClean="0">
                <a:cs typeface="Times New Roman" pitchFamily="18" charset="0"/>
              </a:rPr>
              <a:t>application programmer</a:t>
            </a:r>
            <a:r>
              <a:rPr lang="en-US" altLang="en-US" dirty="0" smtClean="0">
                <a:cs typeface="Times New Roman" pitchFamily="18" charset="0"/>
              </a:rPr>
              <a:t> undertakes to process values of the ADT using only the operations specified in the contract. This programmer is not concerned with how the ADT is implemented.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Separation of concerns is essential for designing and implementing large systems.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contract for </a:t>
            </a:r>
            <a:r>
              <a:rPr lang="en-US" altLang="en-US" sz="3200" dirty="0" smtClean="0">
                <a:latin typeface="Courier New" pitchFamily="49" charset="0"/>
                <a:cs typeface="Times New Roman" pitchFamily="18" charset="0"/>
              </a:rPr>
              <a:t>Date</a:t>
            </a:r>
            <a:r>
              <a:rPr lang="en-US" altLang="en-US" sz="3200" dirty="0" smtClean="0">
                <a:cs typeface="Times New Roman" pitchFamily="18" charset="0"/>
              </a:rPr>
              <a:t> ADT </a:t>
            </a:r>
            <a:r>
              <a:rPr lang="en-US" altLang="en-US" sz="3200" i="1" dirty="0" smtClean="0">
                <a:cs typeface="Times New Roman" pitchFamily="18" charset="0"/>
              </a:rPr>
              <a:t>(1)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Assumed application requirements:</a:t>
            </a:r>
          </a:p>
          <a:p>
            <a:pPr lvl="1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The values must be all past, present, and future dates.</a:t>
            </a:r>
          </a:p>
          <a:p>
            <a:pPr lvl="1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It must be possible to construct a date from year number </a:t>
            </a:r>
            <a:r>
              <a:rPr lang="en-US" altLang="en-US" i="1" smtClean="0">
                <a:cs typeface="Times New Roman" pitchFamily="18" charset="0"/>
              </a:rPr>
              <a:t>y</a:t>
            </a:r>
            <a:r>
              <a:rPr lang="en-US" altLang="en-US" smtClean="0">
                <a:cs typeface="Times New Roman" pitchFamily="18" charset="0"/>
              </a:rPr>
              <a:t>, month number </a:t>
            </a:r>
            <a:r>
              <a:rPr lang="en-US" altLang="en-US" i="1" smtClean="0">
                <a:cs typeface="Times New Roman" pitchFamily="18" charset="0"/>
              </a:rPr>
              <a:t>m</a:t>
            </a:r>
            <a:r>
              <a:rPr lang="en-US" altLang="en-US" smtClean="0">
                <a:cs typeface="Times New Roman" pitchFamily="18" charset="0"/>
              </a:rPr>
              <a:t>, and day-in-month number </a:t>
            </a:r>
            <a:r>
              <a:rPr lang="en-US" altLang="en-US" i="1" smtClean="0">
                <a:cs typeface="Times New Roman" pitchFamily="18" charset="0"/>
              </a:rPr>
              <a:t>d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lvl="1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It must be possible to render a date in “</a:t>
            </a:r>
            <a:r>
              <a:rPr lang="en-US" altLang="en-US" i="1" smtClean="0">
                <a:cs typeface="Times New Roman" pitchFamily="18" charset="0"/>
              </a:rPr>
              <a:t>y</a:t>
            </a:r>
            <a:r>
              <a:rPr lang="en-US" altLang="en-US" smtClean="0">
                <a:cs typeface="Times New Roman" pitchFamily="18" charset="0"/>
              </a:rPr>
              <a:t>-</a:t>
            </a:r>
            <a:r>
              <a:rPr lang="en-US" altLang="en-US" i="1" smtClean="0">
                <a:cs typeface="Times New Roman" pitchFamily="18" charset="0"/>
              </a:rPr>
              <a:t>m</a:t>
            </a:r>
            <a:r>
              <a:rPr lang="en-US" altLang="en-US" smtClean="0">
                <a:cs typeface="Times New Roman" pitchFamily="18" charset="0"/>
              </a:rPr>
              <a:t>-</a:t>
            </a:r>
            <a:r>
              <a:rPr lang="en-US" altLang="en-US" i="1" smtClean="0">
                <a:cs typeface="Times New Roman" pitchFamily="18" charset="0"/>
              </a:rPr>
              <a:t>d</a:t>
            </a:r>
            <a:r>
              <a:rPr lang="en-US" altLang="en-US" smtClean="0">
                <a:cs typeface="Times New Roman" pitchFamily="18" charset="0"/>
              </a:rPr>
              <a:t>” format.</a:t>
            </a:r>
          </a:p>
          <a:p>
            <a:pPr lvl="1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It must be possible to advance a date by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 days.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contract for </a:t>
            </a:r>
            <a:r>
              <a:rPr lang="en-US" altLang="en-US" sz="3200" dirty="0" smtClean="0">
                <a:latin typeface="Courier New" pitchFamily="49" charset="0"/>
                <a:cs typeface="Times New Roman" pitchFamily="18" charset="0"/>
              </a:rPr>
              <a:t>Date</a:t>
            </a:r>
            <a:r>
              <a:rPr lang="en-US" altLang="en-US" sz="3200" dirty="0" smtClean="0">
                <a:cs typeface="Times New Roman" pitchFamily="18" charset="0"/>
              </a:rPr>
              <a:t> ADT </a:t>
            </a:r>
            <a:r>
              <a:rPr lang="en-US" altLang="en-US" sz="3200" i="1" dirty="0" smtClean="0">
                <a:cs typeface="Times New Roman" pitchFamily="18" charset="0"/>
              </a:rPr>
              <a:t>(2)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mtClean="0">
                <a:cs typeface="Times New Roman" pitchFamily="18" charset="0"/>
              </a:rPr>
              <a:t>Possible contract (expressed as an outline class declaration):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Date {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smtClean="0">
                <a:cs typeface="Times New Roman" pitchFamily="18" charset="0"/>
              </a:rPr>
              <a:t>Each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Date</a:t>
            </a:r>
            <a:r>
              <a:rPr lang="en-US" altLang="en-US" sz="2000" smtClean="0">
                <a:cs typeface="Times New Roman" pitchFamily="18" charset="0"/>
              </a:rPr>
              <a:t> object is a past, present, or future date.</a:t>
            </a:r>
            <a:endParaRPr lang="en-US" altLang="en-US" sz="200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Date (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y,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m,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d);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smtClean="0">
                <a:cs typeface="Times New Roman" pitchFamily="18" charset="0"/>
              </a:rPr>
              <a:t>Construct a date with year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y</a:t>
            </a:r>
            <a:r>
              <a:rPr lang="en-US" altLang="en-US" sz="2000" smtClean="0">
                <a:cs typeface="Times New Roman" pitchFamily="18" charset="0"/>
              </a:rPr>
              <a:t>, month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m</a:t>
            </a:r>
            <a:r>
              <a:rPr lang="en-US" altLang="en-US" sz="2000" smtClean="0">
                <a:cs typeface="Times New Roman" pitchFamily="18" charset="0"/>
              </a:rPr>
              <a:t>, and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smtClean="0">
                <a:cs typeface="Times New Roman" pitchFamily="18" charset="0"/>
              </a:rPr>
              <a:t>day-in-month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sz="2000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String toString ();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smtClean="0">
                <a:cs typeface="Times New Roman" pitchFamily="18" charset="0"/>
              </a:rPr>
              <a:t>Return the rendering of this date in “y-m-d” format.</a:t>
            </a:r>
            <a:endParaRPr lang="en-US" altLang="en-US" sz="200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advance (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n);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smtClean="0">
                <a:cs typeface="Times New Roman" pitchFamily="18" charset="0"/>
              </a:rPr>
              <a:t>Advance this date by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n</a:t>
            </a:r>
            <a:r>
              <a:rPr lang="en-US" altLang="en-US" sz="2000" smtClean="0">
                <a:cs typeface="Times New Roman" pitchFamily="18" charset="0"/>
              </a:rPr>
              <a:t> days (where 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n</a:t>
            </a:r>
            <a:r>
              <a:rPr lang="en-US" altLang="en-US" sz="2000" smtClean="0">
                <a:cs typeface="Times New Roman" pitchFamily="18" charset="0"/>
              </a:rPr>
              <a:t> ≥ 0).</a:t>
            </a:r>
            <a:endParaRPr lang="en-US" altLang="en-US" sz="200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endParaRPr lang="en-US" alt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719</TotalTime>
  <Words>2284</Words>
  <Application>Microsoft Office PowerPoint</Application>
  <PresentationFormat>On-screen Show (4:3)</PresentationFormat>
  <Paragraphs>345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Clarity</vt:lpstr>
      <vt:lpstr> 5.  Abstract Data Types</vt:lpstr>
      <vt:lpstr>Data types</vt:lpstr>
      <vt:lpstr>Introducing new data types</vt:lpstr>
      <vt:lpstr>Example: Date data type </vt:lpstr>
      <vt:lpstr>Abstract data types</vt:lpstr>
      <vt:lpstr>ADT specification (1)</vt:lpstr>
      <vt:lpstr>ADT specification (2)</vt:lpstr>
      <vt:lpstr>Example: contract for Date ADT (1)</vt:lpstr>
      <vt:lpstr>Example: contract for Date ADT (2)</vt:lpstr>
      <vt:lpstr>Example: contract for Date ADT (3)</vt:lpstr>
      <vt:lpstr>ADT implementation</vt:lpstr>
      <vt:lpstr>Example: implementing the Date ADT (1)</vt:lpstr>
      <vt:lpstr>Example: implementing the Date ADT (2)</vt:lpstr>
      <vt:lpstr>Example: implementing the Date ADT (3)</vt:lpstr>
      <vt:lpstr>Example: implementing the Date ADT (4)</vt:lpstr>
      <vt:lpstr>Example: implementing the Date ADT (5)</vt:lpstr>
      <vt:lpstr>ADT design (1)</vt:lpstr>
      <vt:lpstr>ADT design (2)</vt:lpstr>
      <vt:lpstr>ADT design (3)</vt:lpstr>
      <vt:lpstr>Strings</vt:lpstr>
      <vt:lpstr>String ADTs</vt:lpstr>
      <vt:lpstr>Immutable string ADT: contract (1)</vt:lpstr>
      <vt:lpstr>Immutable string ADT: contract (1)</vt:lpstr>
      <vt:lpstr>Immutable string ADT: implementations</vt:lpstr>
      <vt:lpstr>Mutable string ADT: contract (1)</vt:lpstr>
      <vt:lpstr>Mutable string ADT: implementations</vt:lpstr>
      <vt:lpstr>Collections (1)</vt:lpstr>
      <vt:lpstr>Collections (2)</vt:lpstr>
      <vt:lpstr>Example: pairs (1)</vt:lpstr>
      <vt:lpstr>Example: pairs (2)</vt:lpstr>
      <vt:lpstr>Example: pairs (3)</vt:lpstr>
      <vt:lpstr>Example: pairs (4)</vt:lpstr>
      <vt:lpstr>ADTs in the Java class library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 Abstract Data Types</dc:title>
  <dc:creator>Alice</dc:creator>
  <cp:lastModifiedBy>Alice Miller</cp:lastModifiedBy>
  <cp:revision>31</cp:revision>
  <dcterms:created xsi:type="dcterms:W3CDTF">2006-08-16T00:00:00Z</dcterms:created>
  <dcterms:modified xsi:type="dcterms:W3CDTF">2018-02-01T10:21:06Z</dcterms:modified>
</cp:coreProperties>
</file>