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3D50F-4237-45C8-B64A-01289A817092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4687F-730F-4B14-AFA7-CFE071D4A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1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5122-1828-4F75-8FD8-624EFDDC0F4B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1C3F-26DC-4E5C-ACA9-44AFCA4D04F2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DAB-0BA5-4593-94FF-9CE9C85CEA95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422-E067-4844-89B0-F49D02C4004B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1056-256E-4589-A75E-A5F929B63704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98D9-44B5-4402-9082-D0D9C1492B4B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AC0B-ABBD-4122-85BA-B6B99338B934}" type="datetime1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5E67-1801-498D-9398-0D5122602A60}" type="datetime1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70E6-F1F7-4F6D-8B3D-948B45E54F85}" type="datetime1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D81-0DD5-4D43-9153-8CFFC1BA2FB8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2782-86CE-4F2E-AC14-7F9B8BCC9CD7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D61B5F-C84A-4D9A-8EED-EF6CE83AEFE6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44" y="1295400"/>
            <a:ext cx="8280400" cy="7366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/>
            </a:r>
            <a:br>
              <a:rPr lang="en-GB" altLang="en-US" sz="3600" dirty="0" smtClean="0">
                <a:solidFill>
                  <a:schemeClr val="folHlink"/>
                </a:solidFill>
              </a:rPr>
            </a:br>
            <a:r>
              <a:rPr lang="en-GB" altLang="en-US" sz="3600" dirty="0" smtClean="0">
                <a:solidFill>
                  <a:schemeClr val="folHlink"/>
                </a:solidFill>
              </a:rPr>
              <a:t>6. Stack ADTs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581400"/>
            <a:ext cx="6159500" cy="3565525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Stack concepts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Stack applications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Stack ADTs: requirements, contracts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Implementations of stacks: using arrays and linked-lists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Stacks in the Java class library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3657600" y="38100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tx2"/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Stack ADT: contract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stack empty.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push (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as the top element of this stack.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pop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Remove and return the element at the top of this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stack.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arrays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 </a:t>
            </a:r>
            <a:r>
              <a:rPr lang="en-US" altLang="en-US" i="1" dirty="0" smtClean="0">
                <a:cs typeface="Times New Roman" pitchFamily="18" charset="0"/>
              </a:rPr>
              <a:t>bounded</a:t>
            </a:r>
            <a:r>
              <a:rPr lang="en-US" altLang="en-US" dirty="0" smtClean="0">
                <a:cs typeface="Times New Roman" pitchFamily="18" charset="0"/>
              </a:rPr>
              <a:t> stack (size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)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variable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an array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 of length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, containing the elements in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[0…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r>
              <a:rPr lang="en-US" altLang="en-US" dirty="0" smtClean="0">
                <a:cs typeface="Times New Roman" pitchFamily="18" charset="0"/>
              </a:rPr>
              <a:t>–1].</a:t>
            </a:r>
            <a:endParaRPr lang="en-US" altLang="en-US" dirty="0" smtClean="0"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27786" y="5532953"/>
            <a:ext cx="5943600" cy="714375"/>
            <a:chOff x="1292" y="3454"/>
            <a:chExt cx="3744" cy="450"/>
          </a:xfrm>
        </p:grpSpPr>
        <p:sp>
          <p:nvSpPr>
            <p:cNvPr id="13347" name="Rectangle 21"/>
            <p:cNvSpPr>
              <a:spLocks noChangeArrowheads="1"/>
            </p:cNvSpPr>
            <p:nvPr/>
          </p:nvSpPr>
          <p:spPr bwMode="auto">
            <a:xfrm>
              <a:off x="1292" y="3568"/>
              <a:ext cx="79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Illustration</a:t>
              </a:r>
              <a:br>
                <a:rPr lang="en-US" altLang="en-US" sz="2000">
                  <a:solidFill>
                    <a:srgbClr val="000000"/>
                  </a:solidFill>
                </a:rPr>
              </a:br>
              <a:r>
                <a:rPr lang="en-US" altLang="en-US" sz="2000">
                  <a:solidFill>
                    <a:srgbClr val="000000"/>
                  </a:solidFill>
                </a:rPr>
                <a:t>(</a:t>
              </a:r>
              <a:r>
                <a:rPr lang="en-US" altLang="en-US" sz="2000" i="1">
                  <a:solidFill>
                    <a:srgbClr val="000000"/>
                  </a:solidFill>
                </a:rPr>
                <a:t>cap</a:t>
              </a:r>
              <a:r>
                <a:rPr lang="en-US" altLang="en-US" sz="2000">
                  <a:solidFill>
                    <a:srgbClr val="000000"/>
                  </a:solidFill>
                </a:rPr>
                <a:t> = 6):</a:t>
              </a:r>
              <a:endParaRPr lang="en-US" altLang="en-US" sz="2000"/>
            </a:p>
          </p:txBody>
        </p:sp>
        <p:sp>
          <p:nvSpPr>
            <p:cNvPr id="13348" name="Rectangle 22"/>
            <p:cNvSpPr>
              <a:spLocks noChangeArrowheads="1"/>
            </p:cNvSpPr>
            <p:nvPr/>
          </p:nvSpPr>
          <p:spPr bwMode="auto">
            <a:xfrm>
              <a:off x="2151" y="361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itchFamily="18" charset="0"/>
                </a:rPr>
                <a:t>Moby Dick</a:t>
              </a:r>
            </a:p>
          </p:txBody>
        </p:sp>
        <p:sp>
          <p:nvSpPr>
            <p:cNvPr id="13349" name="Rectangle 23"/>
            <p:cNvSpPr>
              <a:spLocks noChangeArrowheads="1"/>
            </p:cNvSpPr>
            <p:nvPr/>
          </p:nvSpPr>
          <p:spPr bwMode="auto">
            <a:xfrm>
              <a:off x="2631" y="361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War &amp; Peace</a:t>
              </a:r>
            </a:p>
          </p:txBody>
        </p:sp>
        <p:sp>
          <p:nvSpPr>
            <p:cNvPr id="13350" name="Rectangle 24"/>
            <p:cNvSpPr>
              <a:spLocks noChangeArrowheads="1"/>
            </p:cNvSpPr>
            <p:nvPr/>
          </p:nvSpPr>
          <p:spPr bwMode="auto">
            <a:xfrm>
              <a:off x="3111" y="361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Rob Roy</a:t>
              </a:r>
            </a:p>
          </p:txBody>
        </p:sp>
        <p:sp>
          <p:nvSpPr>
            <p:cNvPr id="13351" name="Rectangle 25"/>
            <p:cNvSpPr>
              <a:spLocks noChangeArrowheads="1"/>
            </p:cNvSpPr>
            <p:nvPr/>
          </p:nvSpPr>
          <p:spPr bwMode="auto">
            <a:xfrm>
              <a:off x="3591" y="3616"/>
              <a:ext cx="48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13352" name="Rectangle 26"/>
            <p:cNvSpPr>
              <a:spLocks noChangeArrowheads="1"/>
            </p:cNvSpPr>
            <p:nvPr/>
          </p:nvSpPr>
          <p:spPr bwMode="auto">
            <a:xfrm>
              <a:off x="4071" y="3616"/>
              <a:ext cx="48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13353" name="Rectangle 27"/>
            <p:cNvSpPr>
              <a:spLocks noChangeArrowheads="1"/>
            </p:cNvSpPr>
            <p:nvPr/>
          </p:nvSpPr>
          <p:spPr bwMode="auto">
            <a:xfrm>
              <a:off x="4551" y="3616"/>
              <a:ext cx="48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13354" name="Rectangle 28"/>
            <p:cNvSpPr>
              <a:spLocks noChangeArrowheads="1"/>
            </p:cNvSpPr>
            <p:nvPr/>
          </p:nvSpPr>
          <p:spPr bwMode="auto">
            <a:xfrm>
              <a:off x="2631" y="3454"/>
              <a:ext cx="4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3355" name="Rectangle 29"/>
            <p:cNvSpPr>
              <a:spLocks noChangeArrowheads="1"/>
            </p:cNvSpPr>
            <p:nvPr/>
          </p:nvSpPr>
          <p:spPr bwMode="auto">
            <a:xfrm>
              <a:off x="2151" y="3460"/>
              <a:ext cx="4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3356" name="Rectangle 30"/>
            <p:cNvSpPr>
              <a:spLocks noChangeArrowheads="1"/>
            </p:cNvSpPr>
            <p:nvPr/>
          </p:nvSpPr>
          <p:spPr bwMode="auto">
            <a:xfrm>
              <a:off x="3111" y="3466"/>
              <a:ext cx="4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3357" name="Rectangle 31"/>
            <p:cNvSpPr>
              <a:spLocks noChangeArrowheads="1"/>
            </p:cNvSpPr>
            <p:nvPr/>
          </p:nvSpPr>
          <p:spPr bwMode="auto">
            <a:xfrm>
              <a:off x="3543" y="3460"/>
              <a:ext cx="58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/>
                <a:t>=3</a:t>
              </a:r>
            </a:p>
          </p:txBody>
        </p:sp>
        <p:sp>
          <p:nvSpPr>
            <p:cNvPr id="13358" name="Rectangle 32"/>
            <p:cNvSpPr>
              <a:spLocks noChangeArrowheads="1"/>
            </p:cNvSpPr>
            <p:nvPr/>
          </p:nvSpPr>
          <p:spPr bwMode="auto">
            <a:xfrm>
              <a:off x="4071" y="3454"/>
              <a:ext cx="4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3359" name="Rectangle 33"/>
            <p:cNvSpPr>
              <a:spLocks noChangeArrowheads="1"/>
            </p:cNvSpPr>
            <p:nvPr/>
          </p:nvSpPr>
          <p:spPr bwMode="auto">
            <a:xfrm>
              <a:off x="4551" y="3460"/>
              <a:ext cx="4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0875" y="3479006"/>
            <a:ext cx="6802438" cy="908050"/>
            <a:chOff x="1292" y="2228"/>
            <a:chExt cx="4285" cy="572"/>
          </a:xfrm>
        </p:grpSpPr>
        <p:sp>
          <p:nvSpPr>
            <p:cNvPr id="13331" name="Rectangle 5"/>
            <p:cNvSpPr>
              <a:spLocks noChangeArrowheads="1"/>
            </p:cNvSpPr>
            <p:nvPr/>
          </p:nvSpPr>
          <p:spPr bwMode="auto">
            <a:xfrm>
              <a:off x="1292" y="2561"/>
              <a:ext cx="79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Invariant:</a:t>
              </a:r>
              <a:endParaRPr lang="en-US" altLang="en-US" sz="2000"/>
            </a:p>
          </p:txBody>
        </p:sp>
        <p:sp>
          <p:nvSpPr>
            <p:cNvPr id="13332" name="Rectangle 6"/>
            <p:cNvSpPr>
              <a:spLocks noChangeArrowheads="1"/>
            </p:cNvSpPr>
            <p:nvPr/>
          </p:nvSpPr>
          <p:spPr bwMode="auto">
            <a:xfrm>
              <a:off x="2631" y="255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3333" name="Rectangle 7"/>
            <p:cNvSpPr>
              <a:spLocks noChangeArrowheads="1"/>
            </p:cNvSpPr>
            <p:nvPr/>
          </p:nvSpPr>
          <p:spPr bwMode="auto">
            <a:xfrm>
              <a:off x="2151" y="255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element</a:t>
              </a:r>
            </a:p>
          </p:txBody>
        </p:sp>
        <p:sp>
          <p:nvSpPr>
            <p:cNvPr id="13334" name="Rectangle 8"/>
            <p:cNvSpPr>
              <a:spLocks noChangeArrowheads="1"/>
            </p:cNvSpPr>
            <p:nvPr/>
          </p:nvSpPr>
          <p:spPr bwMode="auto">
            <a:xfrm>
              <a:off x="2151" y="2404"/>
              <a:ext cx="4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5" name="Rectangle 9"/>
            <p:cNvSpPr>
              <a:spLocks noChangeArrowheads="1"/>
            </p:cNvSpPr>
            <p:nvPr/>
          </p:nvSpPr>
          <p:spPr bwMode="auto">
            <a:xfrm>
              <a:off x="2631" y="2404"/>
              <a:ext cx="4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6" name="Rectangle 10"/>
            <p:cNvSpPr>
              <a:spLocks noChangeArrowheads="1"/>
            </p:cNvSpPr>
            <p:nvPr/>
          </p:nvSpPr>
          <p:spPr bwMode="auto">
            <a:xfrm>
              <a:off x="3591" y="255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3337" name="Rectangle 11"/>
            <p:cNvSpPr>
              <a:spLocks noChangeArrowheads="1"/>
            </p:cNvSpPr>
            <p:nvPr/>
          </p:nvSpPr>
          <p:spPr bwMode="auto">
            <a:xfrm>
              <a:off x="3543" y="2404"/>
              <a:ext cx="58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3338" name="Rectangle 12"/>
            <p:cNvSpPr>
              <a:spLocks noChangeArrowheads="1"/>
            </p:cNvSpPr>
            <p:nvPr/>
          </p:nvSpPr>
          <p:spPr bwMode="auto">
            <a:xfrm>
              <a:off x="4071" y="2554"/>
              <a:ext cx="48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39" name="Rectangle 14"/>
            <p:cNvSpPr>
              <a:spLocks noChangeArrowheads="1"/>
            </p:cNvSpPr>
            <p:nvPr/>
          </p:nvSpPr>
          <p:spPr bwMode="auto">
            <a:xfrm>
              <a:off x="5031" y="2554"/>
              <a:ext cx="48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5031" y="2404"/>
              <a:ext cx="48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3341" name="Rectangle 16"/>
            <p:cNvSpPr>
              <a:spLocks noChangeArrowheads="1"/>
            </p:cNvSpPr>
            <p:nvPr/>
          </p:nvSpPr>
          <p:spPr bwMode="auto">
            <a:xfrm>
              <a:off x="4551" y="2554"/>
              <a:ext cx="48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42" name="Freeform 17"/>
            <p:cNvSpPr>
              <a:spLocks/>
            </p:cNvSpPr>
            <p:nvPr/>
          </p:nvSpPr>
          <p:spPr bwMode="auto">
            <a:xfrm>
              <a:off x="4695" y="2464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3" name="Rectangle 18"/>
            <p:cNvSpPr>
              <a:spLocks noChangeArrowheads="1"/>
            </p:cNvSpPr>
            <p:nvPr/>
          </p:nvSpPr>
          <p:spPr bwMode="auto">
            <a:xfrm>
              <a:off x="3111" y="2554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44" name="Freeform 19"/>
            <p:cNvSpPr>
              <a:spLocks/>
            </p:cNvSpPr>
            <p:nvPr/>
          </p:nvSpPr>
          <p:spPr bwMode="auto">
            <a:xfrm>
              <a:off x="3255" y="2464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5" name="AutoShape 34"/>
            <p:cNvSpPr>
              <a:spLocks/>
            </p:cNvSpPr>
            <p:nvPr/>
          </p:nvSpPr>
          <p:spPr bwMode="auto">
            <a:xfrm>
              <a:off x="2118" y="2228"/>
              <a:ext cx="1081" cy="136"/>
            </a:xfrm>
            <a:prstGeom prst="callout1">
              <a:avLst>
                <a:gd name="adj1" fmla="val 52940"/>
                <a:gd name="adj2" fmla="val 104440"/>
                <a:gd name="adj3" fmla="val 257352"/>
                <a:gd name="adj4" fmla="val 138759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topmost element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13346" name="AutoShape 35"/>
            <p:cNvSpPr>
              <a:spLocks/>
            </p:cNvSpPr>
            <p:nvPr/>
          </p:nvSpPr>
          <p:spPr bwMode="auto">
            <a:xfrm>
              <a:off x="4795" y="2228"/>
              <a:ext cx="782" cy="133"/>
            </a:xfrm>
            <a:prstGeom prst="callout1">
              <a:avLst>
                <a:gd name="adj1" fmla="val 54134"/>
                <a:gd name="adj2" fmla="val -6139"/>
                <a:gd name="adj3" fmla="val 294736"/>
                <a:gd name="adj4" fmla="val -41944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chemeClr val="accent1">
                      <a:lumMod val="75000"/>
                    </a:schemeClr>
                  </a:solidFill>
                </a:rPr>
                <a:t>unoccupied</a:t>
              </a:r>
              <a:endParaRPr lang="en-GB" altLang="en-US" sz="180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35723" y="4664075"/>
            <a:ext cx="6699250" cy="628650"/>
            <a:chOff x="1292" y="2932"/>
            <a:chExt cx="4220" cy="396"/>
          </a:xfrm>
        </p:grpSpPr>
        <p:sp>
          <p:nvSpPr>
            <p:cNvPr id="13319" name="Rectangle 37"/>
            <p:cNvSpPr>
              <a:spLocks noChangeArrowheads="1"/>
            </p:cNvSpPr>
            <p:nvPr/>
          </p:nvSpPr>
          <p:spPr bwMode="auto">
            <a:xfrm>
              <a:off x="1292" y="2976"/>
              <a:ext cx="79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Empty stack:</a:t>
              </a:r>
              <a:endParaRPr lang="en-US" altLang="en-US" sz="2000"/>
            </a:p>
          </p:txBody>
        </p:sp>
        <p:sp>
          <p:nvSpPr>
            <p:cNvPr id="13320" name="Rectangle 38"/>
            <p:cNvSpPr>
              <a:spLocks noChangeArrowheads="1"/>
            </p:cNvSpPr>
            <p:nvPr/>
          </p:nvSpPr>
          <p:spPr bwMode="auto">
            <a:xfrm>
              <a:off x="2631" y="30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21" name="Rectangle 39"/>
            <p:cNvSpPr>
              <a:spLocks noChangeArrowheads="1"/>
            </p:cNvSpPr>
            <p:nvPr/>
          </p:nvSpPr>
          <p:spPr bwMode="auto">
            <a:xfrm>
              <a:off x="2151" y="30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22" name="Rectangle 41"/>
            <p:cNvSpPr>
              <a:spLocks noChangeArrowheads="1"/>
            </p:cNvSpPr>
            <p:nvPr/>
          </p:nvSpPr>
          <p:spPr bwMode="auto">
            <a:xfrm>
              <a:off x="3591" y="30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23" name="Rectangle 42"/>
            <p:cNvSpPr>
              <a:spLocks noChangeArrowheads="1"/>
            </p:cNvSpPr>
            <p:nvPr/>
          </p:nvSpPr>
          <p:spPr bwMode="auto">
            <a:xfrm>
              <a:off x="4071" y="30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24" name="Rectangle 43"/>
            <p:cNvSpPr>
              <a:spLocks noChangeArrowheads="1"/>
            </p:cNvSpPr>
            <p:nvPr/>
          </p:nvSpPr>
          <p:spPr bwMode="auto">
            <a:xfrm>
              <a:off x="5031" y="30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25" name="Rectangle 44"/>
            <p:cNvSpPr>
              <a:spLocks noChangeArrowheads="1"/>
            </p:cNvSpPr>
            <p:nvPr/>
          </p:nvSpPr>
          <p:spPr bwMode="auto">
            <a:xfrm>
              <a:off x="4551" y="30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26" name="Rectangle 45"/>
            <p:cNvSpPr>
              <a:spLocks noChangeArrowheads="1"/>
            </p:cNvSpPr>
            <p:nvPr/>
          </p:nvSpPr>
          <p:spPr bwMode="auto">
            <a:xfrm>
              <a:off x="3111" y="30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3327" name="Freeform 46"/>
            <p:cNvSpPr>
              <a:spLocks/>
            </p:cNvSpPr>
            <p:nvPr/>
          </p:nvSpPr>
          <p:spPr bwMode="auto">
            <a:xfrm>
              <a:off x="3255" y="2992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Rectangle 47"/>
            <p:cNvSpPr>
              <a:spLocks noChangeArrowheads="1"/>
            </p:cNvSpPr>
            <p:nvPr/>
          </p:nvSpPr>
          <p:spPr bwMode="auto">
            <a:xfrm>
              <a:off x="2103" y="2944"/>
              <a:ext cx="58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/>
                <a:t>=0</a:t>
              </a:r>
            </a:p>
          </p:txBody>
        </p:sp>
        <p:sp>
          <p:nvSpPr>
            <p:cNvPr id="13329" name="Freeform 48"/>
            <p:cNvSpPr>
              <a:spLocks/>
            </p:cNvSpPr>
            <p:nvPr/>
          </p:nvSpPr>
          <p:spPr bwMode="auto">
            <a:xfrm>
              <a:off x="4695" y="2992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0" name="Rectangle 49"/>
            <p:cNvSpPr>
              <a:spLocks noChangeArrowheads="1"/>
            </p:cNvSpPr>
            <p:nvPr/>
          </p:nvSpPr>
          <p:spPr bwMode="auto">
            <a:xfrm>
              <a:off x="5031" y="2932"/>
              <a:ext cx="48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arrays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ArrayStack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Stack&lt;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[]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Constructor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ArrayStack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cap)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(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[])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Object[cap];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arrays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empty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0);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peek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0)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[size-1];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arrays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push (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elems.length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[size++] = it;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425989" name="AutoShape 5"/>
          <p:cNvSpPr>
            <a:spLocks/>
          </p:cNvSpPr>
          <p:nvPr/>
        </p:nvSpPr>
        <p:spPr bwMode="auto">
          <a:xfrm>
            <a:off x="5638800" y="4572000"/>
            <a:ext cx="2160588" cy="720725"/>
          </a:xfrm>
          <a:prstGeom prst="callout3">
            <a:avLst>
              <a:gd name="adj1" fmla="val 15861"/>
              <a:gd name="adj2" fmla="val -3764"/>
              <a:gd name="adj3" fmla="val 15861"/>
              <a:gd name="adj4" fmla="val -13019"/>
              <a:gd name="adj5" fmla="val -26653"/>
              <a:gd name="adj6" fmla="val -13019"/>
              <a:gd name="adj7" fmla="val -69824"/>
              <a:gd name="adj8" fmla="val -94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The array is full. Expand the array, </a:t>
            </a:r>
            <a:r>
              <a:rPr lang="en-GB" altLang="en-US" sz="1800" i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throw an exception.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arrays </a:t>
            </a:r>
            <a:r>
              <a:rPr lang="en-US" altLang="en-US" sz="3200" i="1" dirty="0" smtClean="0"/>
              <a:t>(5)</a:t>
            </a:r>
            <a:endParaRPr lang="en-GB" altLang="en-US" sz="3200" i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pop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0)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[--size];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[size]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Analysis:</a:t>
            </a:r>
          </a:p>
          <a:p>
            <a:pPr lvl="1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All operations have time complexity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(1).</a:t>
            </a:r>
            <a:endParaRPr lang="en-US" altLang="en-US" sz="18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SLLs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14478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an (unbounded) stack by an SLL, such that the first node contains the topmost element.</a:t>
            </a:r>
            <a:endParaRPr lang="en-US" altLang="en-US" dirty="0" smtClean="0"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48273" y="4005263"/>
            <a:ext cx="1639887" cy="457200"/>
            <a:chOff x="1065" y="2523"/>
            <a:chExt cx="1033" cy="288"/>
          </a:xfrm>
        </p:grpSpPr>
        <p:sp>
          <p:nvSpPr>
            <p:cNvPr id="18460" name="Rectangle 17"/>
            <p:cNvSpPr>
              <a:spLocks noChangeArrowheads="1"/>
            </p:cNvSpPr>
            <p:nvPr/>
          </p:nvSpPr>
          <p:spPr bwMode="auto">
            <a:xfrm>
              <a:off x="1065" y="2523"/>
              <a:ext cx="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Empty stack:</a:t>
              </a:r>
              <a:endParaRPr lang="en-US" altLang="en-US" sz="2000"/>
            </a:p>
          </p:txBody>
        </p:sp>
        <p:sp>
          <p:nvSpPr>
            <p:cNvPr id="18461" name="Rectangle 18"/>
            <p:cNvSpPr>
              <a:spLocks noChangeArrowheads="1"/>
            </p:cNvSpPr>
            <p:nvPr/>
          </p:nvSpPr>
          <p:spPr bwMode="auto">
            <a:xfrm>
              <a:off x="1906" y="258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2" name="Line 19"/>
            <p:cNvSpPr>
              <a:spLocks noChangeShapeType="1"/>
            </p:cNvSpPr>
            <p:nvPr/>
          </p:nvSpPr>
          <p:spPr bwMode="auto">
            <a:xfrm>
              <a:off x="2002" y="2679"/>
              <a:ext cx="0" cy="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71488" y="4936734"/>
            <a:ext cx="6440487" cy="466725"/>
            <a:chOff x="1065" y="3063"/>
            <a:chExt cx="4057" cy="294"/>
          </a:xfrm>
        </p:grpSpPr>
        <p:sp>
          <p:nvSpPr>
            <p:cNvPr id="18451" name="Rectangle 21"/>
            <p:cNvSpPr>
              <a:spLocks noChangeArrowheads="1"/>
            </p:cNvSpPr>
            <p:nvPr/>
          </p:nvSpPr>
          <p:spPr bwMode="auto">
            <a:xfrm>
              <a:off x="1065" y="3127"/>
              <a:ext cx="7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Illustration:</a:t>
              </a:r>
              <a:endParaRPr lang="en-US" altLang="en-US" sz="2000"/>
            </a:p>
          </p:txBody>
        </p:sp>
        <p:sp>
          <p:nvSpPr>
            <p:cNvPr id="18452" name="Text Box 22"/>
            <p:cNvSpPr txBox="1">
              <a:spLocks noChangeArrowheads="1"/>
            </p:cNvSpPr>
            <p:nvPr/>
          </p:nvSpPr>
          <p:spPr bwMode="auto">
            <a:xfrm>
              <a:off x="2530" y="3063"/>
              <a:ext cx="576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Rob</a:t>
              </a:r>
              <a:br>
                <a:rPr lang="en-US" altLang="en-US" sz="1800">
                  <a:latin typeface="Times New Roman" pitchFamily="18" charset="0"/>
                </a:rPr>
              </a:br>
              <a:r>
                <a:rPr lang="en-US" altLang="en-US" sz="1800">
                  <a:latin typeface="Times New Roman" pitchFamily="18" charset="0"/>
                </a:rPr>
                <a:t>Roy</a:t>
              </a:r>
              <a:endParaRPr lang="en-GB" altLang="en-US" sz="1800">
                <a:latin typeface="Times New Roman" pitchFamily="18" charset="0"/>
              </a:endParaRPr>
            </a:p>
          </p:txBody>
        </p:sp>
        <p:sp>
          <p:nvSpPr>
            <p:cNvPr id="18453" name="Line 23"/>
            <p:cNvSpPr>
              <a:spLocks noChangeShapeType="1"/>
            </p:cNvSpPr>
            <p:nvPr/>
          </p:nvSpPr>
          <p:spPr bwMode="auto">
            <a:xfrm>
              <a:off x="3038" y="3203"/>
              <a:ext cx="50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Text Box 24"/>
            <p:cNvSpPr txBox="1">
              <a:spLocks noChangeArrowheads="1"/>
            </p:cNvSpPr>
            <p:nvPr/>
          </p:nvSpPr>
          <p:spPr bwMode="auto">
            <a:xfrm>
              <a:off x="3538" y="3063"/>
              <a:ext cx="576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buClr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War &amp; Peace</a:t>
              </a:r>
              <a:endParaRPr lang="en-GB" altLang="en-US" sz="1800">
                <a:latin typeface="Times New Roman" pitchFamily="18" charset="0"/>
              </a:endParaRPr>
            </a:p>
          </p:txBody>
        </p:sp>
        <p:sp>
          <p:nvSpPr>
            <p:cNvPr id="18455" name="Line 25"/>
            <p:cNvSpPr>
              <a:spLocks noChangeShapeType="1"/>
            </p:cNvSpPr>
            <p:nvPr/>
          </p:nvSpPr>
          <p:spPr bwMode="auto">
            <a:xfrm>
              <a:off x="4059" y="3203"/>
              <a:ext cx="48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Text Box 26"/>
            <p:cNvSpPr txBox="1">
              <a:spLocks noChangeArrowheads="1"/>
            </p:cNvSpPr>
            <p:nvPr/>
          </p:nvSpPr>
          <p:spPr bwMode="auto">
            <a:xfrm>
              <a:off x="4546" y="3063"/>
              <a:ext cx="576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buClr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Moby Dick</a:t>
              </a:r>
              <a:endParaRPr lang="en-GB" altLang="en-US" sz="1800">
                <a:latin typeface="Times New Roman" pitchFamily="18" charset="0"/>
              </a:endParaRPr>
            </a:p>
          </p:txBody>
        </p:sp>
        <p:sp>
          <p:nvSpPr>
            <p:cNvPr id="18457" name="Line 27"/>
            <p:cNvSpPr>
              <a:spLocks noChangeShapeType="1"/>
            </p:cNvSpPr>
            <p:nvPr/>
          </p:nvSpPr>
          <p:spPr bwMode="auto">
            <a:xfrm>
              <a:off x="5053" y="320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Rectangle 28"/>
            <p:cNvSpPr>
              <a:spLocks noChangeArrowheads="1"/>
            </p:cNvSpPr>
            <p:nvPr/>
          </p:nvSpPr>
          <p:spPr bwMode="auto">
            <a:xfrm>
              <a:off x="1906" y="311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59" name="Line 29"/>
            <p:cNvSpPr>
              <a:spLocks noChangeShapeType="1"/>
            </p:cNvSpPr>
            <p:nvPr/>
          </p:nvSpPr>
          <p:spPr bwMode="auto">
            <a:xfrm>
              <a:off x="2002" y="320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71488" y="2665413"/>
            <a:ext cx="7202487" cy="806450"/>
            <a:chOff x="1065" y="1774"/>
            <a:chExt cx="4537" cy="508"/>
          </a:xfrm>
        </p:grpSpPr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1065" y="2103"/>
              <a:ext cx="7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Invariant:</a:t>
              </a:r>
              <a:endParaRPr lang="en-US" altLang="en-US" sz="2000"/>
            </a:p>
          </p:txBody>
        </p:sp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>
              <a:off x="1906" y="209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530" y="2090"/>
              <a:ext cx="576" cy="1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/>
                <a:t>element</a:t>
              </a:r>
              <a:endParaRPr lang="en-GB" altLang="en-US" sz="1600"/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4018" y="2090"/>
              <a:ext cx="576" cy="1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/>
                <a:t>element</a:t>
              </a:r>
              <a:endParaRPr lang="en-GB" altLang="en-US" sz="1600"/>
            </a:p>
          </p:txBody>
        </p:sp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>
              <a:off x="5026" y="2090"/>
              <a:ext cx="576" cy="1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/>
                <a:t>element</a:t>
              </a:r>
              <a:endParaRPr lang="en-GB" altLang="en-US" sz="1600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002" y="218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 flipV="1">
              <a:off x="3038" y="2183"/>
              <a:ext cx="3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4535" y="2183"/>
              <a:ext cx="49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5533" y="218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3634" y="218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3394" y="218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AutoShape 30"/>
            <p:cNvSpPr>
              <a:spLocks/>
            </p:cNvSpPr>
            <p:nvPr/>
          </p:nvSpPr>
          <p:spPr bwMode="auto">
            <a:xfrm>
              <a:off x="3287" y="1774"/>
              <a:ext cx="1226" cy="159"/>
            </a:xfrm>
            <a:prstGeom prst="callout1">
              <a:avLst>
                <a:gd name="adj1" fmla="val 45282"/>
                <a:gd name="adj2" fmla="val -3917"/>
                <a:gd name="adj3" fmla="val 211949"/>
                <a:gd name="adj4" fmla="val -32463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dirty="0">
                  <a:solidFill>
                    <a:schemeClr val="accent1">
                      <a:lumMod val="75000"/>
                    </a:schemeClr>
                  </a:solidFill>
                </a:rPr>
                <a:t>topmost element</a:t>
              </a:r>
              <a:endParaRPr lang="en-GB" altLang="en-US" sz="20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SLLs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LinkedStack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Stack&lt;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top;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element;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next;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(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x, Node&lt;E&gt; n)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element = x;  next = n;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SLLs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Constructor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LinkedStack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top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empty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(top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peek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(top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SLLs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top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push (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top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Node&lt;E&gt;(it, top);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Stack concepts</a:t>
            </a:r>
            <a:endParaRPr lang="en-GB" altLang="en-US" sz="3200" i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stack</a:t>
            </a:r>
            <a:r>
              <a:rPr lang="en-US" altLang="en-US" smtClean="0">
                <a:cs typeface="Times New Roman" pitchFamily="18" charset="0"/>
              </a:rPr>
              <a:t> is a last-in-first-out sequence of elements. Elements can added and removed only at one end (the </a:t>
            </a:r>
            <a:r>
              <a:rPr lang="en-US" altLang="en-US" b="1" smtClean="0">
                <a:cs typeface="Times New Roman" pitchFamily="18" charset="0"/>
              </a:rPr>
              <a:t>top</a:t>
            </a:r>
            <a:r>
              <a:rPr lang="en-US" altLang="en-US" smtClean="0">
                <a:cs typeface="Times New Roman" pitchFamily="18" charset="0"/>
              </a:rPr>
              <a:t> of the stack).</a:t>
            </a:r>
          </a:p>
          <a:p>
            <a:pPr eaLnBrk="1" hangingPunct="1"/>
            <a:r>
              <a:rPr lang="en-US" altLang="en-US" smtClean="0"/>
              <a:t>We can </a:t>
            </a:r>
            <a:r>
              <a:rPr lang="en-US" altLang="en-US" b="1" smtClean="0"/>
              <a:t>push</a:t>
            </a:r>
            <a:r>
              <a:rPr lang="en-US" altLang="en-US" smtClean="0"/>
              <a:t> an element on to the stack, i.e., add it at the top of the stack.</a:t>
            </a:r>
          </a:p>
          <a:p>
            <a:pPr eaLnBrk="1" hangingPunct="1"/>
            <a:r>
              <a:rPr lang="en-US" altLang="en-US" smtClean="0"/>
              <a:t>We can </a:t>
            </a:r>
            <a:r>
              <a:rPr lang="en-US" altLang="en-US" b="1" smtClean="0"/>
              <a:t>pop</a:t>
            </a:r>
            <a:r>
              <a:rPr lang="en-US" altLang="en-US" smtClean="0"/>
              <a:t> an element from the stack, i.e., remove it from the top of the stack.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size</a:t>
            </a:r>
            <a:r>
              <a:rPr lang="en-US" altLang="en-US" smtClean="0"/>
              <a:t> (or </a:t>
            </a:r>
            <a:r>
              <a:rPr lang="en-US" altLang="en-US" b="1" smtClean="0"/>
              <a:t>depth</a:t>
            </a:r>
            <a:r>
              <a:rPr lang="en-US" altLang="en-US" smtClean="0"/>
              <a:t>) of a stack is the number of elements it contains.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stacks using SLLs </a:t>
            </a:r>
            <a:r>
              <a:rPr lang="en-US" altLang="en-US" sz="3200" i="1" dirty="0" smtClean="0"/>
              <a:t>(5)</a:t>
            </a:r>
            <a:endParaRPr lang="en-GB" altLang="en-US" sz="3200" i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pop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(top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top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Analysis:</a:t>
            </a:r>
          </a:p>
          <a:p>
            <a:pPr lvl="1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All operations have time complexity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(1).</a:t>
            </a:r>
            <a:endParaRPr lang="en-US" altLang="en-US" sz="18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Stacks in the Java class library</a:t>
            </a:r>
            <a:endParaRPr lang="en-GB" altLang="en-US" sz="32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The library class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java.util.Stack&lt;E&gt;</a:t>
            </a:r>
            <a:r>
              <a:rPr lang="en-US" altLang="en-US" smtClean="0">
                <a:cs typeface="Times New Roman" pitchFamily="18" charset="0"/>
              </a:rPr>
              <a:t> is similar to the above class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ArrayStack&lt;E&gt;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Illustration: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java.util.*;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Stack&lt;Book&gt; books = </a:t>
            </a:r>
            <a:r>
              <a:rPr lang="en-US" altLang="en-US" sz="2000" b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Stack&lt;Book&gt;()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books.push(moby_dick)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books.push(war_and_peace)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books.push(rob_roy)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Book b = 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books.pop()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text-file reversal again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of the text-file reversal algorithm: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reverse (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BufferedReader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input,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BufferedWriter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output)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IOException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Make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output</a:t>
            </a:r>
            <a:r>
              <a:rPr lang="en-US" altLang="en-US" sz="2000" dirty="0" smtClean="0">
                <a:cs typeface="Times New Roman" pitchFamily="18" charset="0"/>
              </a:rPr>
              <a:t> contain the lines of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altLang="en-US" sz="2000" dirty="0" smtClean="0">
                <a:cs typeface="Times New Roman" pitchFamily="18" charset="0"/>
              </a:rPr>
              <a:t> in reverse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order.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Stack&lt;String&gt;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lineStack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Stack&lt;String&gt;()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 line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input.readLine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(line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 // </a:t>
            </a:r>
            <a:r>
              <a:rPr lang="en-US" altLang="en-US" sz="2000" dirty="0" smtClean="0">
                <a:cs typeface="Times New Roman" pitchFamily="18" charset="0"/>
              </a:rPr>
              <a:t>end of input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lineStack.push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(line)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input.close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text-file reversal again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600"/>
          </a:xfrm>
          <a:noFill/>
        </p:spPr>
        <p:txBody>
          <a:bodyPr>
            <a:normAutofit/>
          </a:bodyPr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(!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lineStack.empty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 line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lineStack.pop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output.write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(line + "\n");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output.close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0"/>
            <a:ext cx="822960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See code from lectures folder. Shows how to do this using our own implementation of Stack, rather than Java’s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3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stack of books</a:t>
            </a:r>
            <a:endParaRPr lang="en-GB" altLang="en-US" sz="3200" i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58631" y="1343025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Consider a stack of books on a table: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207169" y="2318544"/>
            <a:ext cx="1871662" cy="2573338"/>
            <a:chOff x="431" y="1392"/>
            <a:chExt cx="1179" cy="1621"/>
          </a:xfrm>
        </p:grpSpPr>
        <p:sp>
          <p:nvSpPr>
            <p:cNvPr id="5204" name="Text Box 5"/>
            <p:cNvSpPr txBox="1">
              <a:spLocks noChangeArrowheads="1"/>
            </p:cNvSpPr>
            <p:nvPr/>
          </p:nvSpPr>
          <p:spPr bwMode="auto">
            <a:xfrm>
              <a:off x="584" y="1392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2000" dirty="0"/>
                <a:t>Initially:</a:t>
              </a:r>
            </a:p>
          </p:txBody>
        </p:sp>
        <p:grpSp>
          <p:nvGrpSpPr>
            <p:cNvPr id="5205" name="Group 108"/>
            <p:cNvGrpSpPr>
              <a:grpSpLocks/>
            </p:cNvGrpSpPr>
            <p:nvPr/>
          </p:nvGrpSpPr>
          <p:grpSpPr bwMode="auto">
            <a:xfrm>
              <a:off x="431" y="2387"/>
              <a:ext cx="1179" cy="408"/>
              <a:chOff x="431" y="3332"/>
              <a:chExt cx="1179" cy="408"/>
            </a:xfrm>
          </p:grpSpPr>
          <p:sp>
            <p:nvSpPr>
              <p:cNvPr id="5225" name="Freeform 7"/>
              <p:cNvSpPr>
                <a:spLocks/>
              </p:cNvSpPr>
              <p:nvPr/>
            </p:nvSpPr>
            <p:spPr bwMode="auto">
              <a:xfrm>
                <a:off x="431" y="3423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6" name="Freeform 8"/>
              <p:cNvSpPr>
                <a:spLocks/>
              </p:cNvSpPr>
              <p:nvPr/>
            </p:nvSpPr>
            <p:spPr bwMode="auto">
              <a:xfrm>
                <a:off x="431" y="3333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" name="Freeform 9"/>
              <p:cNvSpPr>
                <a:spLocks/>
              </p:cNvSpPr>
              <p:nvPr/>
            </p:nvSpPr>
            <p:spPr bwMode="auto">
              <a:xfrm>
                <a:off x="1383" y="3332"/>
                <a:ext cx="227" cy="408"/>
              </a:xfrm>
              <a:custGeom>
                <a:avLst/>
                <a:gdLst>
                  <a:gd name="T0" fmla="*/ 0 w 227"/>
                  <a:gd name="T1" fmla="*/ 318 h 408"/>
                  <a:gd name="T2" fmla="*/ 227 w 227"/>
                  <a:gd name="T3" fmla="*/ 0 h 408"/>
                  <a:gd name="T4" fmla="*/ 227 w 227"/>
                  <a:gd name="T5" fmla="*/ 91 h 408"/>
                  <a:gd name="T6" fmla="*/ 0 w 227"/>
                  <a:gd name="T7" fmla="*/ 408 h 408"/>
                  <a:gd name="T8" fmla="*/ 0 w 227"/>
                  <a:gd name="T9" fmla="*/ 318 h 4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408"/>
                  <a:gd name="T17" fmla="*/ 227 w 227"/>
                  <a:gd name="T18" fmla="*/ 408 h 4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408">
                    <a:moveTo>
                      <a:pt x="0" y="318"/>
                    </a:moveTo>
                    <a:lnTo>
                      <a:pt x="227" y="0"/>
                    </a:lnTo>
                    <a:lnTo>
                      <a:pt x="227" y="91"/>
                    </a:lnTo>
                    <a:lnTo>
                      <a:pt x="0" y="408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" name="Rectangle 10"/>
              <p:cNvSpPr>
                <a:spLocks noChangeArrowheads="1"/>
              </p:cNvSpPr>
              <p:nvPr/>
            </p:nvSpPr>
            <p:spPr bwMode="auto">
              <a:xfrm>
                <a:off x="431" y="3650"/>
                <a:ext cx="952" cy="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206" name="Group 111"/>
            <p:cNvGrpSpPr>
              <a:grpSpLocks/>
            </p:cNvGrpSpPr>
            <p:nvPr/>
          </p:nvGrpSpPr>
          <p:grpSpPr bwMode="auto">
            <a:xfrm>
              <a:off x="584" y="2296"/>
              <a:ext cx="864" cy="340"/>
              <a:chOff x="584" y="3249"/>
              <a:chExt cx="864" cy="340"/>
            </a:xfrm>
          </p:grpSpPr>
          <p:sp>
            <p:nvSpPr>
              <p:cNvPr id="5220" name="Freeform 12"/>
              <p:cNvSpPr>
                <a:spLocks/>
              </p:cNvSpPr>
              <p:nvPr/>
            </p:nvSpPr>
            <p:spPr bwMode="auto">
              <a:xfrm>
                <a:off x="584" y="3393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1" name="Freeform 13"/>
              <p:cNvSpPr>
                <a:spLocks/>
              </p:cNvSpPr>
              <p:nvPr/>
            </p:nvSpPr>
            <p:spPr bwMode="auto">
              <a:xfrm>
                <a:off x="1256" y="3249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2" name="Rectangle 14"/>
              <p:cNvSpPr>
                <a:spLocks noChangeArrowheads="1"/>
              </p:cNvSpPr>
              <p:nvPr/>
            </p:nvSpPr>
            <p:spPr bwMode="auto">
              <a:xfrm>
                <a:off x="584" y="3441"/>
                <a:ext cx="720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23" name="Freeform 15"/>
              <p:cNvSpPr>
                <a:spLocks/>
              </p:cNvSpPr>
              <p:nvPr/>
            </p:nvSpPr>
            <p:spPr bwMode="auto">
              <a:xfrm>
                <a:off x="584" y="3249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4" name="Text Box 16"/>
              <p:cNvSpPr txBox="1">
                <a:spLocks noChangeArrowheads="1"/>
              </p:cNvSpPr>
              <p:nvPr/>
            </p:nvSpPr>
            <p:spPr bwMode="auto">
              <a:xfrm>
                <a:off x="584" y="3435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Moby Dick</a:t>
                </a:r>
              </a:p>
            </p:txBody>
          </p:sp>
        </p:grpSp>
        <p:grpSp>
          <p:nvGrpSpPr>
            <p:cNvPr id="5207" name="Group 17"/>
            <p:cNvGrpSpPr>
              <a:grpSpLocks/>
            </p:cNvGrpSpPr>
            <p:nvPr/>
          </p:nvGrpSpPr>
          <p:grpSpPr bwMode="auto">
            <a:xfrm>
              <a:off x="584" y="2160"/>
              <a:ext cx="864" cy="346"/>
              <a:chOff x="1968" y="1920"/>
              <a:chExt cx="864" cy="346"/>
            </a:xfrm>
          </p:grpSpPr>
          <p:sp>
            <p:nvSpPr>
              <p:cNvPr id="5215" name="Freeform 18"/>
              <p:cNvSpPr>
                <a:spLocks/>
              </p:cNvSpPr>
              <p:nvPr/>
            </p:nvSpPr>
            <p:spPr bwMode="auto">
              <a:xfrm>
                <a:off x="1968" y="2064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6" name="Freeform 19"/>
              <p:cNvSpPr>
                <a:spLocks/>
              </p:cNvSpPr>
              <p:nvPr/>
            </p:nvSpPr>
            <p:spPr bwMode="auto">
              <a:xfrm>
                <a:off x="2640" y="1920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7" name="Freeform 20"/>
              <p:cNvSpPr>
                <a:spLocks/>
              </p:cNvSpPr>
              <p:nvPr/>
            </p:nvSpPr>
            <p:spPr bwMode="auto">
              <a:xfrm>
                <a:off x="1968" y="19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8" name="Rectangle 21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20" cy="14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19" name="Text Box 22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War &amp; Peace</a:t>
                </a:r>
              </a:p>
            </p:txBody>
          </p:sp>
        </p:grpSp>
        <p:grpSp>
          <p:nvGrpSpPr>
            <p:cNvPr id="5208" name="Group 23"/>
            <p:cNvGrpSpPr>
              <a:grpSpLocks/>
            </p:cNvGrpSpPr>
            <p:nvPr/>
          </p:nvGrpSpPr>
          <p:grpSpPr bwMode="auto">
            <a:xfrm>
              <a:off x="584" y="2016"/>
              <a:ext cx="864" cy="346"/>
              <a:chOff x="720" y="1776"/>
              <a:chExt cx="864" cy="346"/>
            </a:xfrm>
          </p:grpSpPr>
          <p:sp>
            <p:nvSpPr>
              <p:cNvPr id="5210" name="Freeform 24"/>
              <p:cNvSpPr>
                <a:spLocks/>
              </p:cNvSpPr>
              <p:nvPr/>
            </p:nvSpPr>
            <p:spPr bwMode="auto">
              <a:xfrm>
                <a:off x="720" y="19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1" name="Freeform 25"/>
              <p:cNvSpPr>
                <a:spLocks/>
              </p:cNvSpPr>
              <p:nvPr/>
            </p:nvSpPr>
            <p:spPr bwMode="auto">
              <a:xfrm>
                <a:off x="1392" y="1776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2" name="Rectangle 26"/>
              <p:cNvSpPr>
                <a:spLocks noChangeArrowheads="1"/>
              </p:cNvSpPr>
              <p:nvPr/>
            </p:nvSpPr>
            <p:spPr bwMode="auto">
              <a:xfrm>
                <a:off x="720" y="1968"/>
                <a:ext cx="720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13" name="Freeform 27"/>
              <p:cNvSpPr>
                <a:spLocks/>
              </p:cNvSpPr>
              <p:nvPr/>
            </p:nvSpPr>
            <p:spPr bwMode="auto">
              <a:xfrm>
                <a:off x="720" y="1776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4" name="Text Box 28"/>
              <p:cNvSpPr txBox="1">
                <a:spLocks noChangeArrowheads="1"/>
              </p:cNvSpPr>
              <p:nvPr/>
            </p:nvSpPr>
            <p:spPr bwMode="auto">
              <a:xfrm>
                <a:off x="720" y="1968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Rob Roy</a:t>
                </a:r>
              </a:p>
            </p:txBody>
          </p:sp>
        </p:grpSp>
        <p:sp>
          <p:nvSpPr>
            <p:cNvPr id="5209" name="Text Box 29"/>
            <p:cNvSpPr txBox="1">
              <a:spLocks noChangeArrowheads="1"/>
            </p:cNvSpPr>
            <p:nvPr/>
          </p:nvSpPr>
          <p:spPr bwMode="auto">
            <a:xfrm>
              <a:off x="453" y="2840"/>
              <a:ext cx="9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(size = 3)</a:t>
              </a:r>
            </a:p>
          </p:txBody>
        </p: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2118776" y="2304256"/>
            <a:ext cx="1871663" cy="2573338"/>
            <a:chOff x="1746" y="1392"/>
            <a:chExt cx="1179" cy="1621"/>
          </a:xfrm>
        </p:grpSpPr>
        <p:sp>
          <p:nvSpPr>
            <p:cNvPr id="5185" name="Text Box 57"/>
            <p:cNvSpPr txBox="1">
              <a:spLocks noChangeArrowheads="1"/>
            </p:cNvSpPr>
            <p:nvPr/>
          </p:nvSpPr>
          <p:spPr bwMode="auto">
            <a:xfrm>
              <a:off x="1920" y="1392"/>
              <a:ext cx="9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2000" dirty="0"/>
                <a:t>After popping a book:</a:t>
              </a:r>
            </a:p>
          </p:txBody>
        </p:sp>
        <p:sp>
          <p:nvSpPr>
            <p:cNvPr id="5186" name="Text Box 58"/>
            <p:cNvSpPr txBox="1">
              <a:spLocks noChangeArrowheads="1"/>
            </p:cNvSpPr>
            <p:nvPr/>
          </p:nvSpPr>
          <p:spPr bwMode="auto">
            <a:xfrm>
              <a:off x="1811" y="2840"/>
              <a:ext cx="9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(size = 2)</a:t>
              </a:r>
            </a:p>
          </p:txBody>
        </p:sp>
        <p:grpSp>
          <p:nvGrpSpPr>
            <p:cNvPr id="5187" name="Group 109"/>
            <p:cNvGrpSpPr>
              <a:grpSpLocks/>
            </p:cNvGrpSpPr>
            <p:nvPr/>
          </p:nvGrpSpPr>
          <p:grpSpPr bwMode="auto">
            <a:xfrm>
              <a:off x="1746" y="2387"/>
              <a:ext cx="1179" cy="408"/>
              <a:chOff x="1746" y="3340"/>
              <a:chExt cx="1179" cy="408"/>
            </a:xfrm>
          </p:grpSpPr>
          <p:sp>
            <p:nvSpPr>
              <p:cNvPr id="5200" name="Freeform 60"/>
              <p:cNvSpPr>
                <a:spLocks/>
              </p:cNvSpPr>
              <p:nvPr/>
            </p:nvSpPr>
            <p:spPr bwMode="auto">
              <a:xfrm>
                <a:off x="1746" y="3431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1" name="Freeform 61"/>
              <p:cNvSpPr>
                <a:spLocks/>
              </p:cNvSpPr>
              <p:nvPr/>
            </p:nvSpPr>
            <p:spPr bwMode="auto">
              <a:xfrm>
                <a:off x="1746" y="3341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2" name="Freeform 62"/>
              <p:cNvSpPr>
                <a:spLocks/>
              </p:cNvSpPr>
              <p:nvPr/>
            </p:nvSpPr>
            <p:spPr bwMode="auto">
              <a:xfrm>
                <a:off x="2698" y="3340"/>
                <a:ext cx="227" cy="408"/>
              </a:xfrm>
              <a:custGeom>
                <a:avLst/>
                <a:gdLst>
                  <a:gd name="T0" fmla="*/ 0 w 227"/>
                  <a:gd name="T1" fmla="*/ 318 h 408"/>
                  <a:gd name="T2" fmla="*/ 227 w 227"/>
                  <a:gd name="T3" fmla="*/ 0 h 408"/>
                  <a:gd name="T4" fmla="*/ 227 w 227"/>
                  <a:gd name="T5" fmla="*/ 91 h 408"/>
                  <a:gd name="T6" fmla="*/ 0 w 227"/>
                  <a:gd name="T7" fmla="*/ 408 h 408"/>
                  <a:gd name="T8" fmla="*/ 0 w 227"/>
                  <a:gd name="T9" fmla="*/ 318 h 4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408"/>
                  <a:gd name="T17" fmla="*/ 227 w 227"/>
                  <a:gd name="T18" fmla="*/ 408 h 4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408">
                    <a:moveTo>
                      <a:pt x="0" y="318"/>
                    </a:moveTo>
                    <a:lnTo>
                      <a:pt x="227" y="0"/>
                    </a:lnTo>
                    <a:lnTo>
                      <a:pt x="227" y="91"/>
                    </a:lnTo>
                    <a:lnTo>
                      <a:pt x="0" y="408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3" name="Rectangle 63"/>
              <p:cNvSpPr>
                <a:spLocks noChangeArrowheads="1"/>
              </p:cNvSpPr>
              <p:nvPr/>
            </p:nvSpPr>
            <p:spPr bwMode="auto">
              <a:xfrm>
                <a:off x="1746" y="3658"/>
                <a:ext cx="952" cy="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188" name="Group 112"/>
            <p:cNvGrpSpPr>
              <a:grpSpLocks/>
            </p:cNvGrpSpPr>
            <p:nvPr/>
          </p:nvGrpSpPr>
          <p:grpSpPr bwMode="auto">
            <a:xfrm>
              <a:off x="1903" y="2296"/>
              <a:ext cx="864" cy="340"/>
              <a:chOff x="584" y="3249"/>
              <a:chExt cx="864" cy="340"/>
            </a:xfrm>
          </p:grpSpPr>
          <p:sp>
            <p:nvSpPr>
              <p:cNvPr id="5195" name="Freeform 113"/>
              <p:cNvSpPr>
                <a:spLocks/>
              </p:cNvSpPr>
              <p:nvPr/>
            </p:nvSpPr>
            <p:spPr bwMode="auto">
              <a:xfrm>
                <a:off x="584" y="3393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6" name="Freeform 114"/>
              <p:cNvSpPr>
                <a:spLocks/>
              </p:cNvSpPr>
              <p:nvPr/>
            </p:nvSpPr>
            <p:spPr bwMode="auto">
              <a:xfrm>
                <a:off x="1256" y="3249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7" name="Rectangle 115"/>
              <p:cNvSpPr>
                <a:spLocks noChangeArrowheads="1"/>
              </p:cNvSpPr>
              <p:nvPr/>
            </p:nvSpPr>
            <p:spPr bwMode="auto">
              <a:xfrm>
                <a:off x="584" y="3441"/>
                <a:ext cx="720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98" name="Freeform 116"/>
              <p:cNvSpPr>
                <a:spLocks/>
              </p:cNvSpPr>
              <p:nvPr/>
            </p:nvSpPr>
            <p:spPr bwMode="auto">
              <a:xfrm>
                <a:off x="584" y="3249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9" name="Text Box 117"/>
              <p:cNvSpPr txBox="1">
                <a:spLocks noChangeArrowheads="1"/>
              </p:cNvSpPr>
              <p:nvPr/>
            </p:nvSpPr>
            <p:spPr bwMode="auto">
              <a:xfrm>
                <a:off x="584" y="3435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Moby Dick</a:t>
                </a:r>
              </a:p>
            </p:txBody>
          </p:sp>
        </p:grpSp>
        <p:grpSp>
          <p:nvGrpSpPr>
            <p:cNvPr id="5189" name="Group 70"/>
            <p:cNvGrpSpPr>
              <a:grpSpLocks/>
            </p:cNvGrpSpPr>
            <p:nvPr/>
          </p:nvGrpSpPr>
          <p:grpSpPr bwMode="auto">
            <a:xfrm>
              <a:off x="1899" y="2168"/>
              <a:ext cx="864" cy="346"/>
              <a:chOff x="1968" y="1920"/>
              <a:chExt cx="864" cy="346"/>
            </a:xfrm>
          </p:grpSpPr>
          <p:sp>
            <p:nvSpPr>
              <p:cNvPr id="5190" name="Freeform 71"/>
              <p:cNvSpPr>
                <a:spLocks/>
              </p:cNvSpPr>
              <p:nvPr/>
            </p:nvSpPr>
            <p:spPr bwMode="auto">
              <a:xfrm>
                <a:off x="1968" y="2064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1" name="Freeform 72"/>
              <p:cNvSpPr>
                <a:spLocks/>
              </p:cNvSpPr>
              <p:nvPr/>
            </p:nvSpPr>
            <p:spPr bwMode="auto">
              <a:xfrm>
                <a:off x="2640" y="1920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2" name="Freeform 73"/>
              <p:cNvSpPr>
                <a:spLocks/>
              </p:cNvSpPr>
              <p:nvPr/>
            </p:nvSpPr>
            <p:spPr bwMode="auto">
              <a:xfrm>
                <a:off x="1968" y="19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3" name="Rectangle 74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20" cy="14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94" name="Text Box 75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War &amp; Peace</a:t>
                </a:r>
              </a:p>
            </p:txBody>
          </p:sp>
        </p:grpSp>
      </p:grpSp>
      <p:grpSp>
        <p:nvGrpSpPr>
          <p:cNvPr id="11" name="Group 133"/>
          <p:cNvGrpSpPr>
            <a:grpSpLocks/>
          </p:cNvGrpSpPr>
          <p:nvPr/>
        </p:nvGrpSpPr>
        <p:grpSpPr bwMode="auto">
          <a:xfrm>
            <a:off x="3967463" y="2319534"/>
            <a:ext cx="1908175" cy="2573338"/>
            <a:chOff x="3061" y="1392"/>
            <a:chExt cx="1202" cy="1621"/>
          </a:xfrm>
        </p:grpSpPr>
        <p:grpSp>
          <p:nvGrpSpPr>
            <p:cNvPr id="5160" name="Group 31"/>
            <p:cNvGrpSpPr>
              <a:grpSpLocks/>
            </p:cNvGrpSpPr>
            <p:nvPr/>
          </p:nvGrpSpPr>
          <p:grpSpPr bwMode="auto">
            <a:xfrm>
              <a:off x="3061" y="2387"/>
              <a:ext cx="1179" cy="408"/>
              <a:chOff x="567" y="3294"/>
              <a:chExt cx="1179" cy="408"/>
            </a:xfrm>
          </p:grpSpPr>
          <p:sp>
            <p:nvSpPr>
              <p:cNvPr id="5181" name="Freeform 32"/>
              <p:cNvSpPr>
                <a:spLocks/>
              </p:cNvSpPr>
              <p:nvPr/>
            </p:nvSpPr>
            <p:spPr bwMode="auto">
              <a:xfrm>
                <a:off x="567" y="3385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82" name="Freeform 33"/>
              <p:cNvSpPr>
                <a:spLocks/>
              </p:cNvSpPr>
              <p:nvPr/>
            </p:nvSpPr>
            <p:spPr bwMode="auto">
              <a:xfrm>
                <a:off x="567" y="3295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83" name="Rectangle 34"/>
              <p:cNvSpPr>
                <a:spLocks noChangeArrowheads="1"/>
              </p:cNvSpPr>
              <p:nvPr/>
            </p:nvSpPr>
            <p:spPr bwMode="auto">
              <a:xfrm>
                <a:off x="567" y="3612"/>
                <a:ext cx="952" cy="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84" name="Freeform 35"/>
              <p:cNvSpPr>
                <a:spLocks/>
              </p:cNvSpPr>
              <p:nvPr/>
            </p:nvSpPr>
            <p:spPr bwMode="auto">
              <a:xfrm>
                <a:off x="1519" y="3294"/>
                <a:ext cx="227" cy="408"/>
              </a:xfrm>
              <a:custGeom>
                <a:avLst/>
                <a:gdLst>
                  <a:gd name="T0" fmla="*/ 0 w 227"/>
                  <a:gd name="T1" fmla="*/ 318 h 408"/>
                  <a:gd name="T2" fmla="*/ 227 w 227"/>
                  <a:gd name="T3" fmla="*/ 0 h 408"/>
                  <a:gd name="T4" fmla="*/ 227 w 227"/>
                  <a:gd name="T5" fmla="*/ 91 h 408"/>
                  <a:gd name="T6" fmla="*/ 0 w 227"/>
                  <a:gd name="T7" fmla="*/ 408 h 408"/>
                  <a:gd name="T8" fmla="*/ 0 w 227"/>
                  <a:gd name="T9" fmla="*/ 318 h 4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408"/>
                  <a:gd name="T17" fmla="*/ 227 w 227"/>
                  <a:gd name="T18" fmla="*/ 408 h 4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408">
                    <a:moveTo>
                      <a:pt x="0" y="318"/>
                    </a:moveTo>
                    <a:lnTo>
                      <a:pt x="227" y="0"/>
                    </a:lnTo>
                    <a:lnTo>
                      <a:pt x="227" y="91"/>
                    </a:lnTo>
                    <a:lnTo>
                      <a:pt x="0" y="408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161" name="Text Box 42"/>
            <p:cNvSpPr txBox="1">
              <a:spLocks noChangeArrowheads="1"/>
            </p:cNvSpPr>
            <p:nvPr/>
          </p:nvSpPr>
          <p:spPr bwMode="auto">
            <a:xfrm>
              <a:off x="3214" y="1392"/>
              <a:ext cx="10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2000" dirty="0"/>
                <a:t>After pushing “Mme Bovary”:</a:t>
              </a:r>
            </a:p>
          </p:txBody>
        </p:sp>
        <p:sp>
          <p:nvSpPr>
            <p:cNvPr id="5162" name="Text Box 55"/>
            <p:cNvSpPr txBox="1">
              <a:spLocks noChangeArrowheads="1"/>
            </p:cNvSpPr>
            <p:nvPr/>
          </p:nvSpPr>
          <p:spPr bwMode="auto">
            <a:xfrm>
              <a:off x="3127" y="2840"/>
              <a:ext cx="9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(size = 3)</a:t>
              </a:r>
            </a:p>
          </p:txBody>
        </p:sp>
        <p:grpSp>
          <p:nvGrpSpPr>
            <p:cNvPr id="5163" name="Group 118"/>
            <p:cNvGrpSpPr>
              <a:grpSpLocks/>
            </p:cNvGrpSpPr>
            <p:nvPr/>
          </p:nvGrpSpPr>
          <p:grpSpPr bwMode="auto">
            <a:xfrm>
              <a:off x="3218" y="2296"/>
              <a:ext cx="864" cy="340"/>
              <a:chOff x="584" y="3249"/>
              <a:chExt cx="864" cy="340"/>
            </a:xfrm>
          </p:grpSpPr>
          <p:sp>
            <p:nvSpPr>
              <p:cNvPr id="5176" name="Freeform 119"/>
              <p:cNvSpPr>
                <a:spLocks/>
              </p:cNvSpPr>
              <p:nvPr/>
            </p:nvSpPr>
            <p:spPr bwMode="auto">
              <a:xfrm>
                <a:off x="584" y="3393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77" name="Freeform 120"/>
              <p:cNvSpPr>
                <a:spLocks/>
              </p:cNvSpPr>
              <p:nvPr/>
            </p:nvSpPr>
            <p:spPr bwMode="auto">
              <a:xfrm>
                <a:off x="1256" y="3249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78" name="Rectangle 121"/>
              <p:cNvSpPr>
                <a:spLocks noChangeArrowheads="1"/>
              </p:cNvSpPr>
              <p:nvPr/>
            </p:nvSpPr>
            <p:spPr bwMode="auto">
              <a:xfrm>
                <a:off x="584" y="3441"/>
                <a:ext cx="720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79" name="Freeform 122"/>
              <p:cNvSpPr>
                <a:spLocks/>
              </p:cNvSpPr>
              <p:nvPr/>
            </p:nvSpPr>
            <p:spPr bwMode="auto">
              <a:xfrm>
                <a:off x="584" y="3249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80" name="Text Box 123"/>
              <p:cNvSpPr txBox="1">
                <a:spLocks noChangeArrowheads="1"/>
              </p:cNvSpPr>
              <p:nvPr/>
            </p:nvSpPr>
            <p:spPr bwMode="auto">
              <a:xfrm>
                <a:off x="584" y="3435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Moby Dick</a:t>
                </a:r>
              </a:p>
            </p:txBody>
          </p:sp>
        </p:grpSp>
        <p:grpSp>
          <p:nvGrpSpPr>
            <p:cNvPr id="5164" name="Group 43"/>
            <p:cNvGrpSpPr>
              <a:grpSpLocks/>
            </p:cNvGrpSpPr>
            <p:nvPr/>
          </p:nvGrpSpPr>
          <p:grpSpPr bwMode="auto">
            <a:xfrm>
              <a:off x="3218" y="2160"/>
              <a:ext cx="864" cy="346"/>
              <a:chOff x="1968" y="1920"/>
              <a:chExt cx="864" cy="346"/>
            </a:xfrm>
          </p:grpSpPr>
          <p:sp>
            <p:nvSpPr>
              <p:cNvPr id="5171" name="Freeform 44"/>
              <p:cNvSpPr>
                <a:spLocks/>
              </p:cNvSpPr>
              <p:nvPr/>
            </p:nvSpPr>
            <p:spPr bwMode="auto">
              <a:xfrm>
                <a:off x="1968" y="2064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72" name="Freeform 45"/>
              <p:cNvSpPr>
                <a:spLocks/>
              </p:cNvSpPr>
              <p:nvPr/>
            </p:nvSpPr>
            <p:spPr bwMode="auto">
              <a:xfrm>
                <a:off x="2640" y="1920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73" name="Freeform 46"/>
              <p:cNvSpPr>
                <a:spLocks/>
              </p:cNvSpPr>
              <p:nvPr/>
            </p:nvSpPr>
            <p:spPr bwMode="auto">
              <a:xfrm>
                <a:off x="1968" y="19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74" name="Rectangle 47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20" cy="14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75" name="Text Box 48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War &amp; Peace</a:t>
                </a:r>
              </a:p>
            </p:txBody>
          </p:sp>
        </p:grpSp>
        <p:grpSp>
          <p:nvGrpSpPr>
            <p:cNvPr id="5165" name="Group 49"/>
            <p:cNvGrpSpPr>
              <a:grpSpLocks/>
            </p:cNvGrpSpPr>
            <p:nvPr/>
          </p:nvGrpSpPr>
          <p:grpSpPr bwMode="auto">
            <a:xfrm>
              <a:off x="3218" y="2016"/>
              <a:ext cx="864" cy="346"/>
              <a:chOff x="4368" y="912"/>
              <a:chExt cx="864" cy="346"/>
            </a:xfrm>
          </p:grpSpPr>
          <p:sp>
            <p:nvSpPr>
              <p:cNvPr id="5166" name="Freeform 50"/>
              <p:cNvSpPr>
                <a:spLocks/>
              </p:cNvSpPr>
              <p:nvPr/>
            </p:nvSpPr>
            <p:spPr bwMode="auto">
              <a:xfrm>
                <a:off x="4368" y="1056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67" name="Freeform 51"/>
              <p:cNvSpPr>
                <a:spLocks/>
              </p:cNvSpPr>
              <p:nvPr/>
            </p:nvSpPr>
            <p:spPr bwMode="auto">
              <a:xfrm>
                <a:off x="5040" y="912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68" name="Rectangle 52"/>
              <p:cNvSpPr>
                <a:spLocks noChangeArrowheads="1"/>
              </p:cNvSpPr>
              <p:nvPr/>
            </p:nvSpPr>
            <p:spPr bwMode="auto">
              <a:xfrm>
                <a:off x="4368" y="1104"/>
                <a:ext cx="720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69" name="Freeform 53"/>
              <p:cNvSpPr>
                <a:spLocks/>
              </p:cNvSpPr>
              <p:nvPr/>
            </p:nvSpPr>
            <p:spPr bwMode="auto">
              <a:xfrm>
                <a:off x="4368" y="912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70" name="Text Box 54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Mme Bovary</a:t>
                </a:r>
              </a:p>
            </p:txBody>
          </p:sp>
        </p:grpSp>
      </p:grpSp>
      <p:grpSp>
        <p:nvGrpSpPr>
          <p:cNvPr id="16" name="Group 134"/>
          <p:cNvGrpSpPr>
            <a:grpSpLocks/>
          </p:cNvGrpSpPr>
          <p:nvPr/>
        </p:nvGrpSpPr>
        <p:grpSpPr bwMode="auto">
          <a:xfrm>
            <a:off x="5875639" y="2331409"/>
            <a:ext cx="1871662" cy="2573338"/>
            <a:chOff x="4377" y="1392"/>
            <a:chExt cx="1179" cy="1621"/>
          </a:xfrm>
        </p:grpSpPr>
        <p:sp>
          <p:nvSpPr>
            <p:cNvPr id="5129" name="Text Box 77"/>
            <p:cNvSpPr txBox="1">
              <a:spLocks noChangeArrowheads="1"/>
            </p:cNvSpPr>
            <p:nvPr/>
          </p:nvSpPr>
          <p:spPr bwMode="auto">
            <a:xfrm>
              <a:off x="4509" y="1392"/>
              <a:ext cx="9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2000"/>
                <a:t>After pushing “Odyssey”:</a:t>
              </a:r>
            </a:p>
          </p:txBody>
        </p:sp>
        <p:sp>
          <p:nvSpPr>
            <p:cNvPr id="5130" name="Text Box 78"/>
            <p:cNvSpPr txBox="1">
              <a:spLocks noChangeArrowheads="1"/>
            </p:cNvSpPr>
            <p:nvPr/>
          </p:nvSpPr>
          <p:spPr bwMode="auto">
            <a:xfrm>
              <a:off x="4444" y="2840"/>
              <a:ext cx="9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(size = 4)</a:t>
              </a:r>
            </a:p>
          </p:txBody>
        </p:sp>
        <p:grpSp>
          <p:nvGrpSpPr>
            <p:cNvPr id="5131" name="Group 79"/>
            <p:cNvGrpSpPr>
              <a:grpSpLocks/>
            </p:cNvGrpSpPr>
            <p:nvPr/>
          </p:nvGrpSpPr>
          <p:grpSpPr bwMode="auto">
            <a:xfrm>
              <a:off x="4377" y="2387"/>
              <a:ext cx="1179" cy="408"/>
              <a:chOff x="567" y="3294"/>
              <a:chExt cx="1179" cy="408"/>
            </a:xfrm>
          </p:grpSpPr>
          <p:sp>
            <p:nvSpPr>
              <p:cNvPr id="5156" name="Freeform 80"/>
              <p:cNvSpPr>
                <a:spLocks/>
              </p:cNvSpPr>
              <p:nvPr/>
            </p:nvSpPr>
            <p:spPr bwMode="auto">
              <a:xfrm>
                <a:off x="567" y="3385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57" name="Freeform 81"/>
              <p:cNvSpPr>
                <a:spLocks/>
              </p:cNvSpPr>
              <p:nvPr/>
            </p:nvSpPr>
            <p:spPr bwMode="auto">
              <a:xfrm>
                <a:off x="567" y="3295"/>
                <a:ext cx="1179" cy="317"/>
              </a:xfrm>
              <a:custGeom>
                <a:avLst/>
                <a:gdLst>
                  <a:gd name="T0" fmla="*/ 226 w 1179"/>
                  <a:gd name="T1" fmla="*/ 0 h 317"/>
                  <a:gd name="T2" fmla="*/ 0 w 1179"/>
                  <a:gd name="T3" fmla="*/ 317 h 317"/>
                  <a:gd name="T4" fmla="*/ 952 w 1179"/>
                  <a:gd name="T5" fmla="*/ 317 h 317"/>
                  <a:gd name="T6" fmla="*/ 1179 w 1179"/>
                  <a:gd name="T7" fmla="*/ 0 h 317"/>
                  <a:gd name="T8" fmla="*/ 226 w 117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9"/>
                  <a:gd name="T16" fmla="*/ 0 h 317"/>
                  <a:gd name="T17" fmla="*/ 1179 w 1179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9" h="317">
                    <a:moveTo>
                      <a:pt x="226" y="0"/>
                    </a:moveTo>
                    <a:lnTo>
                      <a:pt x="0" y="317"/>
                    </a:lnTo>
                    <a:lnTo>
                      <a:pt x="952" y="317"/>
                    </a:lnTo>
                    <a:lnTo>
                      <a:pt x="1179" y="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58" name="Rectangle 82"/>
              <p:cNvSpPr>
                <a:spLocks noChangeArrowheads="1"/>
              </p:cNvSpPr>
              <p:nvPr/>
            </p:nvSpPr>
            <p:spPr bwMode="auto">
              <a:xfrm>
                <a:off x="567" y="3612"/>
                <a:ext cx="952" cy="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59" name="Freeform 83"/>
              <p:cNvSpPr>
                <a:spLocks/>
              </p:cNvSpPr>
              <p:nvPr/>
            </p:nvSpPr>
            <p:spPr bwMode="auto">
              <a:xfrm>
                <a:off x="1519" y="3294"/>
                <a:ext cx="227" cy="408"/>
              </a:xfrm>
              <a:custGeom>
                <a:avLst/>
                <a:gdLst>
                  <a:gd name="T0" fmla="*/ 0 w 227"/>
                  <a:gd name="T1" fmla="*/ 318 h 408"/>
                  <a:gd name="T2" fmla="*/ 227 w 227"/>
                  <a:gd name="T3" fmla="*/ 0 h 408"/>
                  <a:gd name="T4" fmla="*/ 227 w 227"/>
                  <a:gd name="T5" fmla="*/ 91 h 408"/>
                  <a:gd name="T6" fmla="*/ 0 w 227"/>
                  <a:gd name="T7" fmla="*/ 408 h 408"/>
                  <a:gd name="T8" fmla="*/ 0 w 227"/>
                  <a:gd name="T9" fmla="*/ 318 h 4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408"/>
                  <a:gd name="T17" fmla="*/ 227 w 227"/>
                  <a:gd name="T18" fmla="*/ 408 h 4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408">
                    <a:moveTo>
                      <a:pt x="0" y="318"/>
                    </a:moveTo>
                    <a:lnTo>
                      <a:pt x="227" y="0"/>
                    </a:lnTo>
                    <a:lnTo>
                      <a:pt x="227" y="91"/>
                    </a:lnTo>
                    <a:lnTo>
                      <a:pt x="0" y="408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132" name="Group 124"/>
            <p:cNvGrpSpPr>
              <a:grpSpLocks/>
            </p:cNvGrpSpPr>
            <p:nvPr/>
          </p:nvGrpSpPr>
          <p:grpSpPr bwMode="auto">
            <a:xfrm>
              <a:off x="4533" y="2296"/>
              <a:ext cx="864" cy="340"/>
              <a:chOff x="584" y="3249"/>
              <a:chExt cx="864" cy="340"/>
            </a:xfrm>
          </p:grpSpPr>
          <p:sp>
            <p:nvSpPr>
              <p:cNvPr id="5151" name="Freeform 125"/>
              <p:cNvSpPr>
                <a:spLocks/>
              </p:cNvSpPr>
              <p:nvPr/>
            </p:nvSpPr>
            <p:spPr bwMode="auto">
              <a:xfrm>
                <a:off x="584" y="3393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52" name="Freeform 126"/>
              <p:cNvSpPr>
                <a:spLocks/>
              </p:cNvSpPr>
              <p:nvPr/>
            </p:nvSpPr>
            <p:spPr bwMode="auto">
              <a:xfrm>
                <a:off x="1256" y="3249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53" name="Rectangle 127"/>
              <p:cNvSpPr>
                <a:spLocks noChangeArrowheads="1"/>
              </p:cNvSpPr>
              <p:nvPr/>
            </p:nvSpPr>
            <p:spPr bwMode="auto">
              <a:xfrm>
                <a:off x="584" y="3441"/>
                <a:ext cx="720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54" name="Freeform 128"/>
              <p:cNvSpPr>
                <a:spLocks/>
              </p:cNvSpPr>
              <p:nvPr/>
            </p:nvSpPr>
            <p:spPr bwMode="auto">
              <a:xfrm>
                <a:off x="584" y="3249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55" name="Text Box 129"/>
              <p:cNvSpPr txBox="1">
                <a:spLocks noChangeArrowheads="1"/>
              </p:cNvSpPr>
              <p:nvPr/>
            </p:nvSpPr>
            <p:spPr bwMode="auto">
              <a:xfrm>
                <a:off x="584" y="3435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Moby Dick</a:t>
                </a:r>
              </a:p>
            </p:txBody>
          </p:sp>
        </p:grpSp>
        <p:grpSp>
          <p:nvGrpSpPr>
            <p:cNvPr id="5133" name="Group 90"/>
            <p:cNvGrpSpPr>
              <a:grpSpLocks/>
            </p:cNvGrpSpPr>
            <p:nvPr/>
          </p:nvGrpSpPr>
          <p:grpSpPr bwMode="auto">
            <a:xfrm>
              <a:off x="4536" y="2160"/>
              <a:ext cx="864" cy="346"/>
              <a:chOff x="1968" y="1920"/>
              <a:chExt cx="864" cy="346"/>
            </a:xfrm>
          </p:grpSpPr>
          <p:sp>
            <p:nvSpPr>
              <p:cNvPr id="5146" name="Freeform 91"/>
              <p:cNvSpPr>
                <a:spLocks/>
              </p:cNvSpPr>
              <p:nvPr/>
            </p:nvSpPr>
            <p:spPr bwMode="auto">
              <a:xfrm>
                <a:off x="1968" y="2064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7" name="Freeform 92"/>
              <p:cNvSpPr>
                <a:spLocks/>
              </p:cNvSpPr>
              <p:nvPr/>
            </p:nvSpPr>
            <p:spPr bwMode="auto">
              <a:xfrm>
                <a:off x="2640" y="1920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8" name="Freeform 93"/>
              <p:cNvSpPr>
                <a:spLocks/>
              </p:cNvSpPr>
              <p:nvPr/>
            </p:nvSpPr>
            <p:spPr bwMode="auto">
              <a:xfrm>
                <a:off x="1968" y="19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9" name="Rectangle 94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20" cy="14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50" name="Text Box 95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War &amp; Peace</a:t>
                </a:r>
              </a:p>
            </p:txBody>
          </p:sp>
        </p:grpSp>
        <p:grpSp>
          <p:nvGrpSpPr>
            <p:cNvPr id="5134" name="Group 96"/>
            <p:cNvGrpSpPr>
              <a:grpSpLocks/>
            </p:cNvGrpSpPr>
            <p:nvPr/>
          </p:nvGrpSpPr>
          <p:grpSpPr bwMode="auto">
            <a:xfrm>
              <a:off x="4536" y="2016"/>
              <a:ext cx="864" cy="346"/>
              <a:chOff x="4368" y="912"/>
              <a:chExt cx="864" cy="346"/>
            </a:xfrm>
          </p:grpSpPr>
          <p:sp>
            <p:nvSpPr>
              <p:cNvPr id="5141" name="Freeform 97"/>
              <p:cNvSpPr>
                <a:spLocks/>
              </p:cNvSpPr>
              <p:nvPr/>
            </p:nvSpPr>
            <p:spPr bwMode="auto">
              <a:xfrm>
                <a:off x="4368" y="1056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2" name="Freeform 98"/>
              <p:cNvSpPr>
                <a:spLocks/>
              </p:cNvSpPr>
              <p:nvPr/>
            </p:nvSpPr>
            <p:spPr bwMode="auto">
              <a:xfrm>
                <a:off x="5040" y="912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3" name="Rectangle 99"/>
              <p:cNvSpPr>
                <a:spLocks noChangeArrowheads="1"/>
              </p:cNvSpPr>
              <p:nvPr/>
            </p:nvSpPr>
            <p:spPr bwMode="auto">
              <a:xfrm>
                <a:off x="4368" y="1104"/>
                <a:ext cx="720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44" name="Freeform 100"/>
              <p:cNvSpPr>
                <a:spLocks/>
              </p:cNvSpPr>
              <p:nvPr/>
            </p:nvSpPr>
            <p:spPr bwMode="auto">
              <a:xfrm>
                <a:off x="4368" y="912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5" name="Text Box 101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7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Mme Bovary</a:t>
                </a:r>
              </a:p>
            </p:txBody>
          </p:sp>
        </p:grpSp>
        <p:grpSp>
          <p:nvGrpSpPr>
            <p:cNvPr id="5135" name="Group 102"/>
            <p:cNvGrpSpPr>
              <a:grpSpLocks/>
            </p:cNvGrpSpPr>
            <p:nvPr/>
          </p:nvGrpSpPr>
          <p:grpSpPr bwMode="auto">
            <a:xfrm>
              <a:off x="4539" y="1865"/>
              <a:ext cx="864" cy="352"/>
              <a:chOff x="4649" y="890"/>
              <a:chExt cx="864" cy="352"/>
            </a:xfrm>
          </p:grpSpPr>
          <p:sp>
            <p:nvSpPr>
              <p:cNvPr id="5136" name="Freeform 103"/>
              <p:cNvSpPr>
                <a:spLocks/>
              </p:cNvSpPr>
              <p:nvPr/>
            </p:nvSpPr>
            <p:spPr bwMode="auto">
              <a:xfrm>
                <a:off x="4649" y="1034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7" name="Freeform 104"/>
              <p:cNvSpPr>
                <a:spLocks/>
              </p:cNvSpPr>
              <p:nvPr/>
            </p:nvSpPr>
            <p:spPr bwMode="auto">
              <a:xfrm>
                <a:off x="5321" y="890"/>
                <a:ext cx="144" cy="336"/>
              </a:xfrm>
              <a:custGeom>
                <a:avLst/>
                <a:gdLst>
                  <a:gd name="T0" fmla="*/ 0 w 144"/>
                  <a:gd name="T1" fmla="*/ 192 h 336"/>
                  <a:gd name="T2" fmla="*/ 0 w 144"/>
                  <a:gd name="T3" fmla="*/ 336 h 336"/>
                  <a:gd name="T4" fmla="*/ 144 w 144"/>
                  <a:gd name="T5" fmla="*/ 144 h 336"/>
                  <a:gd name="T6" fmla="*/ 144 w 144"/>
                  <a:gd name="T7" fmla="*/ 0 h 336"/>
                  <a:gd name="T8" fmla="*/ 0 w 144"/>
                  <a:gd name="T9" fmla="*/ 192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36"/>
                  <a:gd name="T17" fmla="*/ 144 w 144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36">
                    <a:moveTo>
                      <a:pt x="0" y="192"/>
                    </a:moveTo>
                    <a:lnTo>
                      <a:pt x="0" y="336"/>
                    </a:lnTo>
                    <a:lnTo>
                      <a:pt x="144" y="144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8" name="Rectangle 105"/>
              <p:cNvSpPr>
                <a:spLocks noChangeArrowheads="1"/>
              </p:cNvSpPr>
              <p:nvPr/>
            </p:nvSpPr>
            <p:spPr bwMode="auto">
              <a:xfrm>
                <a:off x="4649" y="1082"/>
                <a:ext cx="720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9" name="Freeform 106"/>
              <p:cNvSpPr>
                <a:spLocks/>
              </p:cNvSpPr>
              <p:nvPr/>
            </p:nvSpPr>
            <p:spPr bwMode="auto">
              <a:xfrm>
                <a:off x="4649" y="89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720 w 864"/>
                  <a:gd name="T3" fmla="*/ 192 h 192"/>
                  <a:gd name="T4" fmla="*/ 864 w 864"/>
                  <a:gd name="T5" fmla="*/ 0 h 192"/>
                  <a:gd name="T6" fmla="*/ 192 w 864"/>
                  <a:gd name="T7" fmla="*/ 0 h 192"/>
                  <a:gd name="T8" fmla="*/ 0 w 86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92"/>
                  <a:gd name="T17" fmla="*/ 864 w 86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92">
                    <a:moveTo>
                      <a:pt x="0" y="192"/>
                    </a:moveTo>
                    <a:lnTo>
                      <a:pt x="720" y="192"/>
                    </a:lnTo>
                    <a:lnTo>
                      <a:pt x="864" y="0"/>
                    </a:lnTo>
                    <a:lnTo>
                      <a:pt x="19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0" name="Text Box 107"/>
              <p:cNvSpPr txBox="1">
                <a:spLocks noChangeArrowheads="1"/>
              </p:cNvSpPr>
              <p:nvPr/>
            </p:nvSpPr>
            <p:spPr bwMode="auto">
              <a:xfrm>
                <a:off x="4649" y="1082"/>
                <a:ext cx="720" cy="16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1600">
                    <a:latin typeface="Times New Roman" pitchFamily="18" charset="0"/>
                  </a:rPr>
                  <a:t>Odyssey</a:t>
                </a:r>
              </a:p>
            </p:txBody>
          </p:sp>
        </p:grpSp>
      </p:grpSp>
      <p:sp>
        <p:nvSpPr>
          <p:cNvPr id="384130" name="Rectangle 130"/>
          <p:cNvSpPr>
            <a:spLocks noChangeArrowheads="1"/>
          </p:cNvSpPr>
          <p:nvPr/>
        </p:nvSpPr>
        <p:spPr bwMode="auto">
          <a:xfrm>
            <a:off x="340027" y="5429003"/>
            <a:ext cx="7164387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It is a stack because we can add (push) and remove (pop) books only at the top.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1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Stack applications</a:t>
            </a:r>
            <a:endParaRPr lang="en-GB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Interpreter (e.g., Java Virtual Machine):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en-US" smtClean="0">
                <a:cs typeface="Times New Roman" pitchFamily="18" charset="0"/>
              </a:rPr>
              <a:t>uses a stack to contain intermediate results during evaluation of complicated expressions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en-US" smtClean="0">
                <a:cs typeface="Times New Roman" pitchFamily="18" charset="0"/>
              </a:rPr>
              <a:t>also uses the stack to contain arguments and return addresses for method calls and returns.</a:t>
            </a:r>
          </a:p>
          <a:p>
            <a:pPr eaLnBrk="1" hangingPunct="1"/>
            <a:r>
              <a:rPr lang="en-US" altLang="en-US" smtClean="0"/>
              <a:t>Parser (e.g., XML parser, parser in Java compiler):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en-US" smtClean="0">
                <a:cs typeface="Times New Roman" pitchFamily="18" charset="0"/>
              </a:rPr>
              <a:t>uses a stack to contain symbols encountered during parsing of the source code.</a:t>
            </a: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text-file reversal</a:t>
            </a:r>
            <a:endParaRPr lang="en-GB" altLang="en-US" sz="32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620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257300" algn="l"/>
              </a:tabLst>
            </a:pPr>
            <a:r>
              <a:rPr lang="en-US" altLang="en-US" dirty="0" smtClean="0">
                <a:cs typeface="Times New Roman" pitchFamily="18" charset="0"/>
              </a:rPr>
              <a:t>A text file is a sequence of (zero or more) lines.</a:t>
            </a:r>
          </a:p>
          <a:p>
            <a:pPr eaLnBrk="1" hangingPunct="1">
              <a:lnSpc>
                <a:spcPct val="90000"/>
              </a:lnSpc>
              <a:tabLst>
                <a:tab pos="723900" algn="l"/>
                <a:tab pos="1257300" algn="l"/>
              </a:tabLst>
            </a:pPr>
            <a:r>
              <a:rPr lang="en-US" altLang="en-US" dirty="0" smtClean="0">
                <a:cs typeface="Times New Roman" pitchFamily="18" charset="0"/>
              </a:rPr>
              <a:t>To reverse the order of these lines, we must store them in a first-in-last-out sequence.</a:t>
            </a:r>
          </a:p>
          <a:p>
            <a:pPr eaLnBrk="1" hangingPunct="1">
              <a:lnSpc>
                <a:spcPct val="90000"/>
              </a:lnSpc>
              <a:tabLst>
                <a:tab pos="723900" algn="l"/>
                <a:tab pos="1257300" algn="l"/>
              </a:tabLst>
            </a:pPr>
            <a:r>
              <a:rPr lang="en-US" altLang="en-US" dirty="0" smtClean="0">
                <a:cs typeface="Times New Roman" pitchFamily="18" charset="0"/>
              </a:rPr>
              <a:t>Text-file reversal algorithm: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To make file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contain the lines of file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in reverse order: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	Make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line-stack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empty.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2.	For each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read from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2.1.	Push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line-stack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3.	While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line-stack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is not empty, repeat: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3.1.	Pop a line from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line-stack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3.2.	Write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4.	Terminate.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bracketing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62088"/>
            <a:ext cx="7620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A phrase is </a:t>
            </a:r>
            <a:r>
              <a:rPr lang="en-US" altLang="en-US" b="1" dirty="0" smtClean="0">
                <a:cs typeface="Times New Roman" pitchFamily="18" charset="0"/>
              </a:rPr>
              <a:t>well-bracketed</a:t>
            </a:r>
            <a:r>
              <a:rPr lang="en-US" altLang="en-US" dirty="0" smtClean="0">
                <a:cs typeface="Times New Roman" pitchFamily="18" charset="0"/>
              </a:rPr>
              <a:t>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for every left bracket, there is a later matching right bracket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for every right bracket, there is an earlier matching left bracket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the sub-phrase between a pair of matching brackets is itself well-bracketed.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Examples and counter-examples (math notation):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 dirty="0" smtClean="0">
                <a:cs typeface="Times New Roman" pitchFamily="18" charset="0"/>
              </a:rPr>
              <a:t>	s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i="1" dirty="0" smtClean="0">
                <a:cs typeface="Times New Roman" pitchFamily="18" charset="0"/>
              </a:rPr>
              <a:t>s</a:t>
            </a:r>
            <a:r>
              <a:rPr lang="en-US" altLang="en-US" dirty="0" smtClean="0">
                <a:cs typeface="Times New Roman" pitchFamily="18" charset="0"/>
              </a:rPr>
              <a:t> – 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)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i="1" dirty="0" smtClean="0">
                <a:cs typeface="Times New Roman" pitchFamily="18" charset="0"/>
              </a:rPr>
              <a:t>s</a:t>
            </a:r>
            <a:r>
              <a:rPr lang="en-US" altLang="en-US" dirty="0" smtClean="0">
                <a:cs typeface="Times New Roman" pitchFamily="18" charset="0"/>
              </a:rPr>
              <a:t> – 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)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i="1" dirty="0" smtClean="0">
                <a:cs typeface="Times New Roman" pitchFamily="18" charset="0"/>
              </a:rPr>
              <a:t>s</a:t>
            </a:r>
            <a:r>
              <a:rPr lang="en-US" altLang="en-US" dirty="0" smtClean="0">
                <a:cs typeface="Times New Roman" pitchFamily="18" charset="0"/>
              </a:rPr>
              <a:t> – </a:t>
            </a:r>
            <a:r>
              <a:rPr lang="en-US" altLang="en-US" i="1" dirty="0" smtClean="0">
                <a:cs typeface="Times New Roman" pitchFamily="18" charset="0"/>
              </a:rPr>
              <a:t>c</a:t>
            </a:r>
            <a:r>
              <a:rPr lang="en-US" altLang="en-US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	(– 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 +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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baseline="30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 – 4</a:t>
            </a:r>
            <a:r>
              <a:rPr lang="en-US" altLang="en-US" i="1" dirty="0" smtClean="0">
                <a:cs typeface="Times New Roman" pitchFamily="18" charset="0"/>
              </a:rPr>
              <a:t>ac</a:t>
            </a:r>
            <a:r>
              <a:rPr lang="en-US" altLang="en-US" dirty="0" smtClean="0">
                <a:cs typeface="Times New Roman" pitchFamily="18" charset="0"/>
              </a:rPr>
              <a:t>]) / 2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 dirty="0" smtClean="0">
                <a:cs typeface="Times New Roman" pitchFamily="18" charset="0"/>
              </a:rPr>
              <a:t>	s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i="1" dirty="0" smtClean="0">
                <a:cs typeface="Times New Roman" pitchFamily="18" charset="0"/>
              </a:rPr>
              <a:t>s</a:t>
            </a:r>
            <a:r>
              <a:rPr lang="en-US" altLang="en-US" dirty="0" smtClean="0">
                <a:cs typeface="Times New Roman" pitchFamily="18" charset="0"/>
              </a:rPr>
              <a:t> – 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)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i="1" dirty="0" smtClean="0">
                <a:cs typeface="Times New Roman" pitchFamily="18" charset="0"/>
              </a:rPr>
              <a:t>s</a:t>
            </a:r>
            <a:r>
              <a:rPr lang="en-US" altLang="en-US" dirty="0" smtClean="0">
                <a:cs typeface="Times New Roman" pitchFamily="18" charset="0"/>
              </a:rPr>
              <a:t> – 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i="1" dirty="0" smtClean="0">
                <a:cs typeface="Times New Roman" pitchFamily="18" charset="0"/>
              </a:rPr>
              <a:t>s</a:t>
            </a:r>
            <a:r>
              <a:rPr lang="en-US" altLang="en-US" dirty="0" smtClean="0">
                <a:cs typeface="Times New Roman" pitchFamily="18" charset="0"/>
              </a:rPr>
              <a:t> – </a:t>
            </a:r>
            <a:r>
              <a:rPr lang="en-US" altLang="en-US" i="1" dirty="0" smtClean="0">
                <a:cs typeface="Times New Roman" pitchFamily="18" charset="0"/>
              </a:rPr>
              <a:t>c</a:t>
            </a:r>
            <a:r>
              <a:rPr lang="en-US" altLang="en-US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	(– 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 +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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baseline="30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 – 4</a:t>
            </a:r>
            <a:r>
              <a:rPr lang="en-US" altLang="en-US" i="1" dirty="0" smtClean="0">
                <a:cs typeface="Times New Roman" pitchFamily="18" charset="0"/>
              </a:rPr>
              <a:t>ac</a:t>
            </a:r>
            <a:r>
              <a:rPr lang="en-US" altLang="en-US" dirty="0" smtClean="0">
                <a:cs typeface="Times New Roman" pitchFamily="18" charset="0"/>
              </a:rPr>
              <a:t>)] / 2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387076" name="AutoShape 4"/>
          <p:cNvSpPr>
            <a:spLocks/>
          </p:cNvSpPr>
          <p:nvPr/>
        </p:nvSpPr>
        <p:spPr bwMode="auto">
          <a:xfrm>
            <a:off x="4876800" y="3581400"/>
            <a:ext cx="2305050" cy="234950"/>
          </a:xfrm>
          <a:prstGeom prst="callout1">
            <a:avLst>
              <a:gd name="adj1" fmla="val 48648"/>
              <a:gd name="adj2" fmla="val -3306"/>
              <a:gd name="adj3" fmla="val 48648"/>
              <a:gd name="adj4" fmla="val -2988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well-bracketed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7077" name="AutoShape 5"/>
          <p:cNvSpPr>
            <a:spLocks/>
          </p:cNvSpPr>
          <p:nvPr/>
        </p:nvSpPr>
        <p:spPr bwMode="auto">
          <a:xfrm>
            <a:off x="5306972" y="3837194"/>
            <a:ext cx="2305050" cy="234950"/>
          </a:xfrm>
          <a:prstGeom prst="callout1">
            <a:avLst>
              <a:gd name="adj1" fmla="val 48648"/>
              <a:gd name="adj2" fmla="val -3306"/>
              <a:gd name="adj3" fmla="val 42569"/>
              <a:gd name="adj4" fmla="val -5771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well-bracketed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7078" name="AutoShape 6"/>
          <p:cNvSpPr>
            <a:spLocks/>
          </p:cNvSpPr>
          <p:nvPr/>
        </p:nvSpPr>
        <p:spPr bwMode="auto">
          <a:xfrm>
            <a:off x="4876800" y="4267200"/>
            <a:ext cx="2305050" cy="234950"/>
          </a:xfrm>
          <a:prstGeom prst="callout1">
            <a:avLst>
              <a:gd name="adj1" fmla="val 48648"/>
              <a:gd name="adj2" fmla="val -3306"/>
              <a:gd name="adj3" fmla="val 48648"/>
              <a:gd name="adj4" fmla="val -3877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not well-bracketed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7079" name="AutoShape 7"/>
          <p:cNvSpPr>
            <a:spLocks/>
          </p:cNvSpPr>
          <p:nvPr/>
        </p:nvSpPr>
        <p:spPr bwMode="auto">
          <a:xfrm>
            <a:off x="4648200" y="4555321"/>
            <a:ext cx="2305050" cy="234950"/>
          </a:xfrm>
          <a:prstGeom prst="callout1">
            <a:avLst>
              <a:gd name="adj1" fmla="val 48648"/>
              <a:gd name="adj2" fmla="val -3306"/>
              <a:gd name="adj3" fmla="val 48648"/>
              <a:gd name="adj4" fmla="val -2988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not well-bracketed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nimBg="1"/>
      <p:bldP spid="387077" grpId="0" animBg="1"/>
      <p:bldP spid="387078" grpId="0" animBg="1"/>
      <p:bldP spid="3870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bracketing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257300" algn="l"/>
                <a:tab pos="1979613" algn="l"/>
              </a:tabLst>
            </a:pPr>
            <a:r>
              <a:rPr lang="en-US" altLang="en-US" smtClean="0">
                <a:cs typeface="Times New Roman" pitchFamily="18" charset="0"/>
              </a:rPr>
              <a:t>Bracket matching algorithm: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257300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To test whether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phrase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well-bracketed: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7300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Make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bracket-stack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empty.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For each symbol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sym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phrase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(scanning from left to right),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sym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a left bracket: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2.1.1.	Push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sym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bracket-stack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2.2.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sym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a right bracket: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bracket-stack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empty, terminate with false.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2.2.2.	Pop a bracket from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bracket-stack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2.2.3.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sym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are not matched brackets,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terminate with false.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3.	Terminate with true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bracket-stack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empty, or with false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otherwise.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Stack ADT: requirements</a:t>
            </a:r>
            <a:endParaRPr lang="en-GB" alt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</a:t>
            </a:r>
            <a:r>
              <a:rPr lang="en-US" altLang="en-US" dirty="0" smtClean="0"/>
              <a:t>equirements: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make a stack empty.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push an element on to a stack (i.e., add it at the top of the stack).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pop the topmost element from a stack (i.e., remove it from the stack).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test whether a stack is empty.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should be possible to access the topmost element in a stack without popping it.</a:t>
            </a:r>
            <a:endParaRPr lang="en-US" altLang="en-US" dirty="0" smtClean="0"/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Stack ADT: contract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for </a:t>
            </a:r>
            <a:r>
              <a:rPr lang="en-US" altLang="en-US" i="1" dirty="0" smtClean="0">
                <a:cs typeface="Times New Roman" pitchFamily="18" charset="0"/>
              </a:rPr>
              <a:t>homogeneous</a:t>
            </a:r>
            <a:r>
              <a:rPr lang="en-US" altLang="en-US" dirty="0" smtClean="0">
                <a:cs typeface="Times New Roman" pitchFamily="18" charset="0"/>
              </a:rPr>
              <a:t> stacks (expressed as a Java generic interface):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Stack&lt;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Stack&lt;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en-US" sz="2000" dirty="0" smtClean="0">
                <a:cs typeface="Times New Roman" pitchFamily="18" charset="0"/>
              </a:rPr>
              <a:t> object is a homogeneous stack </a:t>
            </a:r>
            <a:br>
              <a:rPr lang="en-US" altLang="en-US" sz="2000" dirty="0" smtClean="0">
                <a:cs typeface="Times New Roman" pitchFamily="18" charset="0"/>
              </a:rPr>
            </a:br>
            <a:r>
              <a:rPr lang="en-US" altLang="en-US" sz="2000" dirty="0" smtClean="0"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whose elements are of type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err="1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empty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stack is empty.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peek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element at the top of this stack.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288</TotalTime>
  <Words>843</Words>
  <Application>Microsoft Office PowerPoint</Application>
  <PresentationFormat>On-screen Show (4:3)</PresentationFormat>
  <Paragraphs>210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 6. Stack ADTs</vt:lpstr>
      <vt:lpstr>Stack concepts</vt:lpstr>
      <vt:lpstr>Example: stack of books</vt:lpstr>
      <vt:lpstr>Stack applications</vt:lpstr>
      <vt:lpstr>Example: text-file reversal</vt:lpstr>
      <vt:lpstr>Example: bracketing (1)</vt:lpstr>
      <vt:lpstr>Example: bracketing (2)</vt:lpstr>
      <vt:lpstr>Stack ADT: requirements</vt:lpstr>
      <vt:lpstr>Stack ADT: contract (1)</vt:lpstr>
      <vt:lpstr>Stack ADT: contract (2)</vt:lpstr>
      <vt:lpstr>Implementation of stacks using arrays (1)</vt:lpstr>
      <vt:lpstr>Implementation of stacks using arrays (2)</vt:lpstr>
      <vt:lpstr>Implementation of stacks using arrays (3)</vt:lpstr>
      <vt:lpstr>Implementation of stacks using arrays (4)</vt:lpstr>
      <vt:lpstr>Implementation of stacks using arrays (5)</vt:lpstr>
      <vt:lpstr>Implementation of stacks using SLLs (1)</vt:lpstr>
      <vt:lpstr>Implementation of stacks using SLLs (2)</vt:lpstr>
      <vt:lpstr>Implementation of stacks using SLLs (3)</vt:lpstr>
      <vt:lpstr>Implementation of stacks using SLLs (4)</vt:lpstr>
      <vt:lpstr>Implementation of stacks using SLLs (5)</vt:lpstr>
      <vt:lpstr>Stacks in the Java class library</vt:lpstr>
      <vt:lpstr>Example: text-file reversal again (1)</vt:lpstr>
      <vt:lpstr>Example: text-file reversal again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Stack ADTs</dc:title>
  <dc:creator>Alice</dc:creator>
  <cp:lastModifiedBy>Alice Miller</cp:lastModifiedBy>
  <cp:revision>13</cp:revision>
  <dcterms:created xsi:type="dcterms:W3CDTF">2006-08-16T00:00:00Z</dcterms:created>
  <dcterms:modified xsi:type="dcterms:W3CDTF">2018-02-08T10:51:46Z</dcterms:modified>
</cp:coreProperties>
</file>