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121C0-B506-489E-A453-C79B73EF7754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7CB62-4743-4980-BACA-8309E9B41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43000"/>
            <a:ext cx="8280400" cy="7366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/>
            </a:r>
            <a:br>
              <a:rPr lang="en-GB" altLang="en-US" sz="3600" dirty="0" smtClean="0">
                <a:solidFill>
                  <a:schemeClr val="folHlink"/>
                </a:solidFill>
              </a:rPr>
            </a:br>
            <a:r>
              <a:rPr lang="en-GB" altLang="en-US" sz="3600" dirty="0" smtClean="0">
                <a:solidFill>
                  <a:schemeClr val="folHlink"/>
                </a:solidFill>
              </a:rPr>
              <a:t>7. Queue ADTs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6591300" cy="3638550"/>
          </a:xfrm>
        </p:spPr>
        <p:txBody>
          <a:bodyPr/>
          <a:lstStyle/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Queue concepts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Queue applications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A queue ADT: requirements, contract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Implementations of queues: using arrays and linked-lists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Queues in the Java class library</a:t>
            </a: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267200" y="524988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tx2"/>
                </a:solidFill>
                <a:cs typeface="Arial" charset="0"/>
              </a:rPr>
              <a:t>Algorithms &amp; Data Structures (M)</a:t>
            </a:r>
          </a:p>
        </p:txBody>
      </p:sp>
    </p:spTree>
    <p:extLst>
      <p:ext uri="{BB962C8B-B14F-4D97-AF65-F5344CB8AC3E}">
        <p14:creationId xmlns:p14="http://schemas.microsoft.com/office/powerpoint/2010/main" val="2067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arrays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4478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Consider representing a </a:t>
            </a:r>
            <a:r>
              <a:rPr lang="en-US" altLang="en-US" i="1" dirty="0" smtClean="0">
                <a:cs typeface="Times New Roman" pitchFamily="18" charset="0"/>
              </a:rPr>
              <a:t>bounded</a:t>
            </a:r>
            <a:r>
              <a:rPr lang="en-US" altLang="en-US" dirty="0" smtClean="0">
                <a:cs typeface="Times New Roman" pitchFamily="18" charset="0"/>
              </a:rPr>
              <a:t> queue (size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) by: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variables 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r>
              <a:rPr lang="en-US" altLang="en-US" i="1" dirty="0" smtClean="0">
                <a:cs typeface="Times New Roman" pitchFamily="18" charset="0"/>
              </a:rPr>
              <a:t>front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r>
              <a:rPr lang="en-US" altLang="en-US" i="1" dirty="0" smtClean="0">
                <a:cs typeface="Times New Roman" pitchFamily="18" charset="0"/>
              </a:rPr>
              <a:t>rear</a:t>
            </a:r>
            <a:endParaRPr lang="en-US" altLang="en-US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an array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 of length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, containing the elements in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[</a:t>
            </a:r>
            <a:r>
              <a:rPr lang="en-US" altLang="en-US" i="1" dirty="0" smtClean="0">
                <a:cs typeface="Times New Roman" pitchFamily="18" charset="0"/>
              </a:rPr>
              <a:t>front</a:t>
            </a:r>
            <a:r>
              <a:rPr lang="en-US" altLang="en-US" dirty="0" smtClean="0">
                <a:cs typeface="Times New Roman" pitchFamily="18" charset="0"/>
              </a:rPr>
              <a:t>…</a:t>
            </a:r>
            <a:r>
              <a:rPr lang="en-US" altLang="en-US" i="1" dirty="0" smtClean="0">
                <a:cs typeface="Times New Roman" pitchFamily="18" charset="0"/>
              </a:rPr>
              <a:t>rear</a:t>
            </a:r>
            <a:r>
              <a:rPr lang="en-US" altLang="en-US" dirty="0" smtClean="0">
                <a:cs typeface="Times New Roman" pitchFamily="18" charset="0"/>
              </a:rPr>
              <a:t>–1].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730538" y="5405438"/>
            <a:ext cx="7280275" cy="630238"/>
            <a:chOff x="1066" y="3509"/>
            <a:chExt cx="4586" cy="397"/>
          </a:xfrm>
        </p:grpSpPr>
        <p:sp>
          <p:nvSpPr>
            <p:cNvPr id="12313" name="Rectangle 5"/>
            <p:cNvSpPr>
              <a:spLocks noChangeArrowheads="1"/>
            </p:cNvSpPr>
            <p:nvPr/>
          </p:nvSpPr>
          <p:spPr bwMode="auto">
            <a:xfrm>
              <a:off x="1066" y="3586"/>
              <a:ext cx="67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Empty queue:</a:t>
              </a:r>
              <a:endParaRPr lang="en-US" altLang="en-US" sz="2000"/>
            </a:p>
          </p:txBody>
        </p:sp>
        <p:sp>
          <p:nvSpPr>
            <p:cNvPr id="12314" name="Rectangle 6"/>
            <p:cNvSpPr>
              <a:spLocks noChangeArrowheads="1"/>
            </p:cNvSpPr>
            <p:nvPr/>
          </p:nvSpPr>
          <p:spPr bwMode="auto">
            <a:xfrm>
              <a:off x="2772" y="365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15" name="Rectangle 7"/>
            <p:cNvSpPr>
              <a:spLocks noChangeArrowheads="1"/>
            </p:cNvSpPr>
            <p:nvPr/>
          </p:nvSpPr>
          <p:spPr bwMode="auto">
            <a:xfrm>
              <a:off x="2292" y="365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16" name="Rectangle 8"/>
            <p:cNvSpPr>
              <a:spLocks noChangeArrowheads="1"/>
            </p:cNvSpPr>
            <p:nvPr/>
          </p:nvSpPr>
          <p:spPr bwMode="auto">
            <a:xfrm>
              <a:off x="1812" y="365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17" name="Rectangle 9"/>
            <p:cNvSpPr>
              <a:spLocks noChangeArrowheads="1"/>
            </p:cNvSpPr>
            <p:nvPr/>
          </p:nvSpPr>
          <p:spPr bwMode="auto">
            <a:xfrm>
              <a:off x="3732" y="365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18" name="Rectangle 10"/>
            <p:cNvSpPr>
              <a:spLocks noChangeArrowheads="1"/>
            </p:cNvSpPr>
            <p:nvPr/>
          </p:nvSpPr>
          <p:spPr bwMode="auto">
            <a:xfrm>
              <a:off x="4212" y="365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19" name="Rectangle 11"/>
            <p:cNvSpPr>
              <a:spLocks noChangeArrowheads="1"/>
            </p:cNvSpPr>
            <p:nvPr/>
          </p:nvSpPr>
          <p:spPr bwMode="auto">
            <a:xfrm>
              <a:off x="5172" y="365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20" name="Rectangle 12"/>
            <p:cNvSpPr>
              <a:spLocks noChangeArrowheads="1"/>
            </p:cNvSpPr>
            <p:nvPr/>
          </p:nvSpPr>
          <p:spPr bwMode="auto">
            <a:xfrm>
              <a:off x="4692" y="365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21" name="Rectangle 13"/>
            <p:cNvSpPr>
              <a:spLocks noChangeArrowheads="1"/>
            </p:cNvSpPr>
            <p:nvPr/>
          </p:nvSpPr>
          <p:spPr bwMode="auto">
            <a:xfrm>
              <a:off x="3252" y="365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22" name="Freeform 14"/>
            <p:cNvSpPr>
              <a:spLocks/>
            </p:cNvSpPr>
            <p:nvPr/>
          </p:nvSpPr>
          <p:spPr bwMode="auto">
            <a:xfrm>
              <a:off x="2436" y="3617"/>
              <a:ext cx="240" cy="288"/>
            </a:xfrm>
            <a:custGeom>
              <a:avLst/>
              <a:gdLst>
                <a:gd name="T0" fmla="*/ 0 w 240"/>
                <a:gd name="T1" fmla="*/ 288 h 288"/>
                <a:gd name="T2" fmla="*/ 144 w 240"/>
                <a:gd name="T3" fmla="*/ 0 h 288"/>
                <a:gd name="T4" fmla="*/ 240 w 240"/>
                <a:gd name="T5" fmla="*/ 0 h 288"/>
                <a:gd name="T6" fmla="*/ 96 w 240"/>
                <a:gd name="T7" fmla="*/ 288 h 288"/>
                <a:gd name="T8" fmla="*/ 0 w 24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23" name="Freeform 15"/>
            <p:cNvSpPr>
              <a:spLocks/>
            </p:cNvSpPr>
            <p:nvPr/>
          </p:nvSpPr>
          <p:spPr bwMode="auto">
            <a:xfrm>
              <a:off x="4308" y="3617"/>
              <a:ext cx="240" cy="288"/>
            </a:xfrm>
            <a:custGeom>
              <a:avLst/>
              <a:gdLst>
                <a:gd name="T0" fmla="*/ 0 w 240"/>
                <a:gd name="T1" fmla="*/ 288 h 288"/>
                <a:gd name="T2" fmla="*/ 144 w 240"/>
                <a:gd name="T3" fmla="*/ 0 h 288"/>
                <a:gd name="T4" fmla="*/ 240 w 240"/>
                <a:gd name="T5" fmla="*/ 0 h 288"/>
                <a:gd name="T6" fmla="*/ 96 w 240"/>
                <a:gd name="T7" fmla="*/ 288 h 288"/>
                <a:gd name="T8" fmla="*/ 0 w 24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24" name="Rectangle 16"/>
            <p:cNvSpPr>
              <a:spLocks noChangeArrowheads="1"/>
            </p:cNvSpPr>
            <p:nvPr/>
          </p:nvSpPr>
          <p:spPr bwMode="auto">
            <a:xfrm>
              <a:off x="1812" y="3509"/>
              <a:ext cx="46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2325" name="Rectangle 17"/>
            <p:cNvSpPr>
              <a:spLocks noChangeArrowheads="1"/>
            </p:cNvSpPr>
            <p:nvPr/>
          </p:nvSpPr>
          <p:spPr bwMode="auto">
            <a:xfrm>
              <a:off x="5172" y="3509"/>
              <a:ext cx="46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2326" name="Rectangle 18"/>
            <p:cNvSpPr>
              <a:spLocks noChangeArrowheads="1"/>
            </p:cNvSpPr>
            <p:nvPr/>
          </p:nvSpPr>
          <p:spPr bwMode="auto">
            <a:xfrm>
              <a:off x="3156" y="3509"/>
              <a:ext cx="6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front</a:t>
              </a:r>
              <a:r>
                <a:rPr lang="en-US" altLang="en-US" sz="1800"/>
                <a:t>=</a:t>
              </a:r>
              <a:r>
                <a:rPr lang="en-US" altLang="en-US" sz="1800" i="1"/>
                <a:t>rear</a:t>
              </a:r>
              <a:endParaRPr lang="en-US" altLang="en-US" sz="1800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752475" y="3525837"/>
            <a:ext cx="7305675" cy="1031875"/>
            <a:chOff x="1066" y="2546"/>
            <a:chExt cx="4602" cy="650"/>
          </a:xfrm>
        </p:grpSpPr>
        <p:sp>
          <p:nvSpPr>
            <p:cNvPr id="12294" name="Rectangle 20"/>
            <p:cNvSpPr>
              <a:spLocks noChangeArrowheads="1"/>
            </p:cNvSpPr>
            <p:nvPr/>
          </p:nvSpPr>
          <p:spPr bwMode="auto">
            <a:xfrm>
              <a:off x="1066" y="2973"/>
              <a:ext cx="67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Invariant:</a:t>
              </a:r>
              <a:endParaRPr lang="en-US" altLang="en-US" sz="2000"/>
            </a:p>
          </p:txBody>
        </p:sp>
        <p:sp>
          <p:nvSpPr>
            <p:cNvPr id="12295" name="Rectangle 21"/>
            <p:cNvSpPr>
              <a:spLocks noChangeArrowheads="1"/>
            </p:cNvSpPr>
            <p:nvPr/>
          </p:nvSpPr>
          <p:spPr bwMode="auto">
            <a:xfrm>
              <a:off x="2772" y="295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2296" name="Rectangle 22"/>
            <p:cNvSpPr>
              <a:spLocks noChangeArrowheads="1"/>
            </p:cNvSpPr>
            <p:nvPr/>
          </p:nvSpPr>
          <p:spPr bwMode="auto">
            <a:xfrm>
              <a:off x="1812" y="2956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297" name="Rectangle 23"/>
            <p:cNvSpPr>
              <a:spLocks noChangeArrowheads="1"/>
            </p:cNvSpPr>
            <p:nvPr/>
          </p:nvSpPr>
          <p:spPr bwMode="auto">
            <a:xfrm>
              <a:off x="4212" y="295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2298" name="Rectangle 24"/>
            <p:cNvSpPr>
              <a:spLocks noChangeArrowheads="1"/>
            </p:cNvSpPr>
            <p:nvPr/>
          </p:nvSpPr>
          <p:spPr bwMode="auto">
            <a:xfrm>
              <a:off x="5172" y="2956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299" name="Rectangle 25"/>
            <p:cNvSpPr>
              <a:spLocks noChangeArrowheads="1"/>
            </p:cNvSpPr>
            <p:nvPr/>
          </p:nvSpPr>
          <p:spPr bwMode="auto">
            <a:xfrm>
              <a:off x="4692" y="2956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00" name="Rectangle 26"/>
            <p:cNvSpPr>
              <a:spLocks noChangeArrowheads="1"/>
            </p:cNvSpPr>
            <p:nvPr/>
          </p:nvSpPr>
          <p:spPr bwMode="auto">
            <a:xfrm>
              <a:off x="3732" y="295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01" name="Rectangle 27"/>
            <p:cNvSpPr>
              <a:spLocks noChangeArrowheads="1"/>
            </p:cNvSpPr>
            <p:nvPr/>
          </p:nvSpPr>
          <p:spPr bwMode="auto">
            <a:xfrm>
              <a:off x="2292" y="2956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2302" name="Rectangle 28"/>
            <p:cNvSpPr>
              <a:spLocks noChangeArrowheads="1"/>
            </p:cNvSpPr>
            <p:nvPr/>
          </p:nvSpPr>
          <p:spPr bwMode="auto">
            <a:xfrm>
              <a:off x="3252" y="2956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2303" name="Freeform 29"/>
            <p:cNvSpPr>
              <a:spLocks/>
            </p:cNvSpPr>
            <p:nvPr/>
          </p:nvSpPr>
          <p:spPr bwMode="auto">
            <a:xfrm>
              <a:off x="4836" y="2908"/>
              <a:ext cx="240" cy="288"/>
            </a:xfrm>
            <a:custGeom>
              <a:avLst/>
              <a:gdLst>
                <a:gd name="T0" fmla="*/ 0 w 240"/>
                <a:gd name="T1" fmla="*/ 288 h 288"/>
                <a:gd name="T2" fmla="*/ 144 w 240"/>
                <a:gd name="T3" fmla="*/ 0 h 288"/>
                <a:gd name="T4" fmla="*/ 240 w 240"/>
                <a:gd name="T5" fmla="*/ 0 h 288"/>
                <a:gd name="T6" fmla="*/ 96 w 240"/>
                <a:gd name="T7" fmla="*/ 288 h 288"/>
                <a:gd name="T8" fmla="*/ 0 w 24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04" name="Freeform 30"/>
            <p:cNvSpPr>
              <a:spLocks/>
            </p:cNvSpPr>
            <p:nvPr/>
          </p:nvSpPr>
          <p:spPr bwMode="auto">
            <a:xfrm>
              <a:off x="3876" y="2908"/>
              <a:ext cx="240" cy="288"/>
            </a:xfrm>
            <a:custGeom>
              <a:avLst/>
              <a:gdLst>
                <a:gd name="T0" fmla="*/ 0 w 240"/>
                <a:gd name="T1" fmla="*/ 288 h 288"/>
                <a:gd name="T2" fmla="*/ 144 w 240"/>
                <a:gd name="T3" fmla="*/ 0 h 288"/>
                <a:gd name="T4" fmla="*/ 240 w 240"/>
                <a:gd name="T5" fmla="*/ 0 h 288"/>
                <a:gd name="T6" fmla="*/ 96 w 240"/>
                <a:gd name="T7" fmla="*/ 288 h 288"/>
                <a:gd name="T8" fmla="*/ 0 w 24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05" name="Freeform 31"/>
            <p:cNvSpPr>
              <a:spLocks/>
            </p:cNvSpPr>
            <p:nvPr/>
          </p:nvSpPr>
          <p:spPr bwMode="auto">
            <a:xfrm>
              <a:off x="2388" y="2908"/>
              <a:ext cx="240" cy="288"/>
            </a:xfrm>
            <a:custGeom>
              <a:avLst/>
              <a:gdLst>
                <a:gd name="T0" fmla="*/ 0 w 240"/>
                <a:gd name="T1" fmla="*/ 288 h 288"/>
                <a:gd name="T2" fmla="*/ 144 w 240"/>
                <a:gd name="T3" fmla="*/ 0 h 288"/>
                <a:gd name="T4" fmla="*/ 240 w 240"/>
                <a:gd name="T5" fmla="*/ 0 h 288"/>
                <a:gd name="T6" fmla="*/ 96 w 240"/>
                <a:gd name="T7" fmla="*/ 288 h 288"/>
                <a:gd name="T8" fmla="*/ 0 w 24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06" name="Rectangle 32"/>
            <p:cNvSpPr>
              <a:spLocks noChangeArrowheads="1"/>
            </p:cNvSpPr>
            <p:nvPr/>
          </p:nvSpPr>
          <p:spPr bwMode="auto">
            <a:xfrm>
              <a:off x="1812" y="2812"/>
              <a:ext cx="46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2307" name="Rectangle 33"/>
            <p:cNvSpPr>
              <a:spLocks noChangeArrowheads="1"/>
            </p:cNvSpPr>
            <p:nvPr/>
          </p:nvSpPr>
          <p:spPr bwMode="auto">
            <a:xfrm>
              <a:off x="2772" y="2812"/>
              <a:ext cx="46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front</a:t>
              </a:r>
            </a:p>
          </p:txBody>
        </p:sp>
        <p:sp>
          <p:nvSpPr>
            <p:cNvPr id="12308" name="Rectangle 34"/>
            <p:cNvSpPr>
              <a:spLocks noChangeArrowheads="1"/>
            </p:cNvSpPr>
            <p:nvPr/>
          </p:nvSpPr>
          <p:spPr bwMode="auto">
            <a:xfrm>
              <a:off x="4212" y="2812"/>
              <a:ext cx="46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rear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2309" name="Rectangle 35"/>
            <p:cNvSpPr>
              <a:spLocks noChangeArrowheads="1"/>
            </p:cNvSpPr>
            <p:nvPr/>
          </p:nvSpPr>
          <p:spPr bwMode="auto">
            <a:xfrm>
              <a:off x="5172" y="2812"/>
              <a:ext cx="46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2310" name="AutoShape 36"/>
            <p:cNvSpPr>
              <a:spLocks/>
            </p:cNvSpPr>
            <p:nvPr/>
          </p:nvSpPr>
          <p:spPr bwMode="auto">
            <a:xfrm>
              <a:off x="1116" y="2546"/>
              <a:ext cx="804" cy="146"/>
            </a:xfrm>
            <a:prstGeom prst="callout1">
              <a:avLst>
                <a:gd name="adj1" fmla="val 49315"/>
                <a:gd name="adj2" fmla="val 105972"/>
                <a:gd name="adj3" fmla="val 308218"/>
                <a:gd name="adj4" fmla="val 132838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unoccupied</a:t>
              </a:r>
            </a:p>
          </p:txBody>
        </p:sp>
        <p:sp>
          <p:nvSpPr>
            <p:cNvPr id="12311" name="AutoShape 37"/>
            <p:cNvSpPr>
              <a:spLocks/>
            </p:cNvSpPr>
            <p:nvPr/>
          </p:nvSpPr>
          <p:spPr bwMode="auto">
            <a:xfrm>
              <a:off x="3393" y="2546"/>
              <a:ext cx="886" cy="136"/>
            </a:xfrm>
            <a:prstGeom prst="callout1">
              <a:avLst>
                <a:gd name="adj1" fmla="val 52940"/>
                <a:gd name="adj2" fmla="val -5417"/>
                <a:gd name="adj3" fmla="val 330884"/>
                <a:gd name="adj4" fmla="val -21782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front element</a:t>
              </a:r>
            </a:p>
          </p:txBody>
        </p:sp>
        <p:sp>
          <p:nvSpPr>
            <p:cNvPr id="12312" name="AutoShape 38"/>
            <p:cNvSpPr>
              <a:spLocks/>
            </p:cNvSpPr>
            <p:nvPr/>
          </p:nvSpPr>
          <p:spPr bwMode="auto">
            <a:xfrm>
              <a:off x="4845" y="2546"/>
              <a:ext cx="823" cy="136"/>
            </a:xfrm>
            <a:prstGeom prst="callout1">
              <a:avLst>
                <a:gd name="adj1" fmla="val 52940"/>
                <a:gd name="adj2" fmla="val -5833"/>
                <a:gd name="adj3" fmla="val 330884"/>
                <a:gd name="adj4" fmla="val -22963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rear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0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677863" y="2593976"/>
            <a:ext cx="5638800" cy="1981200"/>
            <a:chOff x="1224" y="1412"/>
            <a:chExt cx="3552" cy="1248"/>
          </a:xfrm>
        </p:grpSpPr>
        <p:sp>
          <p:nvSpPr>
            <p:cNvPr id="13457" name="Rectangle 5"/>
            <p:cNvSpPr>
              <a:spLocks noChangeArrowheads="1"/>
            </p:cNvSpPr>
            <p:nvPr/>
          </p:nvSpPr>
          <p:spPr bwMode="auto">
            <a:xfrm>
              <a:off x="1224" y="1412"/>
              <a:ext cx="355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58" name="Rectangle 6"/>
            <p:cNvSpPr>
              <a:spLocks noChangeArrowheads="1"/>
            </p:cNvSpPr>
            <p:nvPr/>
          </p:nvSpPr>
          <p:spPr bwMode="auto">
            <a:xfrm>
              <a:off x="1273" y="1460"/>
              <a:ext cx="34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Initially:</a:t>
              </a:r>
            </a:p>
          </p:txBody>
        </p:sp>
        <p:sp>
          <p:nvSpPr>
            <p:cNvPr id="13459" name="Rectangle 7"/>
            <p:cNvSpPr>
              <a:spLocks noChangeArrowheads="1"/>
            </p:cNvSpPr>
            <p:nvPr/>
          </p:nvSpPr>
          <p:spPr bwMode="auto">
            <a:xfrm>
              <a:off x="1910" y="176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3460" name="Rectangle 8"/>
            <p:cNvSpPr>
              <a:spLocks noChangeArrowheads="1"/>
            </p:cNvSpPr>
            <p:nvPr/>
          </p:nvSpPr>
          <p:spPr bwMode="auto">
            <a:xfrm>
              <a:off x="1709" y="194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61" name="Rectangle 9"/>
            <p:cNvSpPr>
              <a:spLocks noChangeArrowheads="1"/>
            </p:cNvSpPr>
            <p:nvPr/>
          </p:nvSpPr>
          <p:spPr bwMode="auto">
            <a:xfrm>
              <a:off x="1704" y="1940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462" name="Rectangle 10"/>
            <p:cNvSpPr>
              <a:spLocks noChangeArrowheads="1"/>
            </p:cNvSpPr>
            <p:nvPr/>
          </p:nvSpPr>
          <p:spPr bwMode="auto">
            <a:xfrm>
              <a:off x="2434" y="176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463" name="Rectangle 11"/>
            <p:cNvSpPr>
              <a:spLocks noChangeArrowheads="1"/>
            </p:cNvSpPr>
            <p:nvPr/>
          </p:nvSpPr>
          <p:spPr bwMode="auto">
            <a:xfrm>
              <a:off x="2208" y="194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64" name="Rectangle 12"/>
            <p:cNvSpPr>
              <a:spLocks noChangeArrowheads="1"/>
            </p:cNvSpPr>
            <p:nvPr/>
          </p:nvSpPr>
          <p:spPr bwMode="auto">
            <a:xfrm>
              <a:off x="2203" y="1940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465" name="Rectangle 13"/>
            <p:cNvSpPr>
              <a:spLocks noChangeArrowheads="1"/>
            </p:cNvSpPr>
            <p:nvPr/>
          </p:nvSpPr>
          <p:spPr bwMode="auto">
            <a:xfrm>
              <a:off x="2933" y="176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3466" name="Rectangle 14"/>
            <p:cNvSpPr>
              <a:spLocks noChangeArrowheads="1"/>
            </p:cNvSpPr>
            <p:nvPr/>
          </p:nvSpPr>
          <p:spPr bwMode="auto">
            <a:xfrm>
              <a:off x="2707" y="194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67" name="Rectangle 15"/>
            <p:cNvSpPr>
              <a:spLocks noChangeArrowheads="1"/>
            </p:cNvSpPr>
            <p:nvPr/>
          </p:nvSpPr>
          <p:spPr bwMode="auto">
            <a:xfrm>
              <a:off x="2702" y="1940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468" name="Rectangle 16"/>
            <p:cNvSpPr>
              <a:spLocks noChangeArrowheads="1"/>
            </p:cNvSpPr>
            <p:nvPr/>
          </p:nvSpPr>
          <p:spPr bwMode="auto">
            <a:xfrm>
              <a:off x="3432" y="176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3469" name="Rectangle 17"/>
            <p:cNvSpPr>
              <a:spLocks noChangeArrowheads="1"/>
            </p:cNvSpPr>
            <p:nvPr/>
          </p:nvSpPr>
          <p:spPr bwMode="auto">
            <a:xfrm>
              <a:off x="3206" y="194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70" name="Rectangle 18"/>
            <p:cNvSpPr>
              <a:spLocks noChangeArrowheads="1"/>
            </p:cNvSpPr>
            <p:nvPr/>
          </p:nvSpPr>
          <p:spPr bwMode="auto">
            <a:xfrm>
              <a:off x="3201" y="1940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471" name="Rectangle 19"/>
            <p:cNvSpPr>
              <a:spLocks noChangeArrowheads="1"/>
            </p:cNvSpPr>
            <p:nvPr/>
          </p:nvSpPr>
          <p:spPr bwMode="auto">
            <a:xfrm>
              <a:off x="3931" y="176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472" name="Rectangle 20"/>
            <p:cNvSpPr>
              <a:spLocks noChangeArrowheads="1"/>
            </p:cNvSpPr>
            <p:nvPr/>
          </p:nvSpPr>
          <p:spPr bwMode="auto">
            <a:xfrm>
              <a:off x="3705" y="194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73" name="Rectangle 21"/>
            <p:cNvSpPr>
              <a:spLocks noChangeArrowheads="1"/>
            </p:cNvSpPr>
            <p:nvPr/>
          </p:nvSpPr>
          <p:spPr bwMode="auto">
            <a:xfrm>
              <a:off x="3700" y="1940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474" name="Rectangle 22"/>
            <p:cNvSpPr>
              <a:spLocks noChangeArrowheads="1"/>
            </p:cNvSpPr>
            <p:nvPr/>
          </p:nvSpPr>
          <p:spPr bwMode="auto">
            <a:xfrm>
              <a:off x="4430" y="176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13475" name="Rectangle 23"/>
            <p:cNvSpPr>
              <a:spLocks noChangeArrowheads="1"/>
            </p:cNvSpPr>
            <p:nvPr/>
          </p:nvSpPr>
          <p:spPr bwMode="auto">
            <a:xfrm>
              <a:off x="4204" y="194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76" name="Rectangle 24"/>
            <p:cNvSpPr>
              <a:spLocks noChangeArrowheads="1"/>
            </p:cNvSpPr>
            <p:nvPr/>
          </p:nvSpPr>
          <p:spPr bwMode="auto">
            <a:xfrm>
              <a:off x="4199" y="1940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477" name="Rectangle 25"/>
            <p:cNvSpPr>
              <a:spLocks noChangeArrowheads="1"/>
            </p:cNvSpPr>
            <p:nvPr/>
          </p:nvSpPr>
          <p:spPr bwMode="auto">
            <a:xfrm>
              <a:off x="1704" y="2324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3478" name="Rectangle 26"/>
            <p:cNvSpPr>
              <a:spLocks noChangeArrowheads="1"/>
            </p:cNvSpPr>
            <p:nvPr/>
          </p:nvSpPr>
          <p:spPr bwMode="auto">
            <a:xfrm>
              <a:off x="1272" y="2324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3479" name="Rectangle 27"/>
            <p:cNvSpPr>
              <a:spLocks noChangeArrowheads="1"/>
            </p:cNvSpPr>
            <p:nvPr/>
          </p:nvSpPr>
          <p:spPr bwMode="auto">
            <a:xfrm>
              <a:off x="2712" y="2324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3480" name="Rectangle 28"/>
            <p:cNvSpPr>
              <a:spLocks noChangeArrowheads="1"/>
            </p:cNvSpPr>
            <p:nvPr/>
          </p:nvSpPr>
          <p:spPr bwMode="auto">
            <a:xfrm>
              <a:off x="2280" y="2324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3481" name="Rectangle 29"/>
            <p:cNvSpPr>
              <a:spLocks noChangeArrowheads="1"/>
            </p:cNvSpPr>
            <p:nvPr/>
          </p:nvSpPr>
          <p:spPr bwMode="auto">
            <a:xfrm>
              <a:off x="1272" y="1940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3482" name="Rectangle 30"/>
            <p:cNvSpPr>
              <a:spLocks noChangeArrowheads="1"/>
            </p:cNvSpPr>
            <p:nvPr/>
          </p:nvSpPr>
          <p:spPr bwMode="auto">
            <a:xfrm>
              <a:off x="3941" y="2324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3483" name="Rectangle 31"/>
            <p:cNvSpPr>
              <a:spLocks noChangeArrowheads="1"/>
            </p:cNvSpPr>
            <p:nvPr/>
          </p:nvSpPr>
          <p:spPr bwMode="auto">
            <a:xfrm>
              <a:off x="3413" y="2324"/>
              <a:ext cx="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</p:grp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677863" y="2593976"/>
            <a:ext cx="5638800" cy="1981200"/>
            <a:chOff x="1224" y="1502"/>
            <a:chExt cx="3552" cy="1248"/>
          </a:xfrm>
        </p:grpSpPr>
        <p:sp>
          <p:nvSpPr>
            <p:cNvPr id="13430" name="Rectangle 33"/>
            <p:cNvSpPr>
              <a:spLocks noChangeArrowheads="1"/>
            </p:cNvSpPr>
            <p:nvPr/>
          </p:nvSpPr>
          <p:spPr bwMode="auto">
            <a:xfrm>
              <a:off x="1224" y="1502"/>
              <a:ext cx="355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31" name="Rectangle 34"/>
            <p:cNvSpPr>
              <a:spLocks noChangeArrowheads="1"/>
            </p:cNvSpPr>
            <p:nvPr/>
          </p:nvSpPr>
          <p:spPr bwMode="auto">
            <a:xfrm>
              <a:off x="1910" y="185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3432" name="Rectangle 35"/>
            <p:cNvSpPr>
              <a:spLocks noChangeArrowheads="1"/>
            </p:cNvSpPr>
            <p:nvPr/>
          </p:nvSpPr>
          <p:spPr bwMode="auto">
            <a:xfrm>
              <a:off x="1709" y="203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33" name="Rectangle 36"/>
            <p:cNvSpPr>
              <a:spLocks noChangeArrowheads="1"/>
            </p:cNvSpPr>
            <p:nvPr/>
          </p:nvSpPr>
          <p:spPr bwMode="auto">
            <a:xfrm>
              <a:off x="1704" y="2030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Homer</a:t>
              </a:r>
            </a:p>
          </p:txBody>
        </p:sp>
        <p:sp>
          <p:nvSpPr>
            <p:cNvPr id="13434" name="Rectangle 37"/>
            <p:cNvSpPr>
              <a:spLocks noChangeArrowheads="1"/>
            </p:cNvSpPr>
            <p:nvPr/>
          </p:nvSpPr>
          <p:spPr bwMode="auto">
            <a:xfrm>
              <a:off x="2434" y="185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435" name="Rectangle 38"/>
            <p:cNvSpPr>
              <a:spLocks noChangeArrowheads="1"/>
            </p:cNvSpPr>
            <p:nvPr/>
          </p:nvSpPr>
          <p:spPr bwMode="auto">
            <a:xfrm>
              <a:off x="2208" y="203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36" name="Rectangle 39"/>
            <p:cNvSpPr>
              <a:spLocks noChangeArrowheads="1"/>
            </p:cNvSpPr>
            <p:nvPr/>
          </p:nvSpPr>
          <p:spPr bwMode="auto">
            <a:xfrm>
              <a:off x="2203" y="2030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Marge</a:t>
              </a:r>
            </a:p>
          </p:txBody>
        </p:sp>
        <p:sp>
          <p:nvSpPr>
            <p:cNvPr id="13437" name="Rectangle 40"/>
            <p:cNvSpPr>
              <a:spLocks noChangeArrowheads="1"/>
            </p:cNvSpPr>
            <p:nvPr/>
          </p:nvSpPr>
          <p:spPr bwMode="auto">
            <a:xfrm>
              <a:off x="2933" y="185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3438" name="Rectangle 41"/>
            <p:cNvSpPr>
              <a:spLocks noChangeArrowheads="1"/>
            </p:cNvSpPr>
            <p:nvPr/>
          </p:nvSpPr>
          <p:spPr bwMode="auto">
            <a:xfrm>
              <a:off x="2707" y="203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39" name="Rectangle 42"/>
            <p:cNvSpPr>
              <a:spLocks noChangeArrowheads="1"/>
            </p:cNvSpPr>
            <p:nvPr/>
          </p:nvSpPr>
          <p:spPr bwMode="auto">
            <a:xfrm>
              <a:off x="2702" y="2030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3440" name="Rectangle 43"/>
            <p:cNvSpPr>
              <a:spLocks noChangeArrowheads="1"/>
            </p:cNvSpPr>
            <p:nvPr/>
          </p:nvSpPr>
          <p:spPr bwMode="auto">
            <a:xfrm>
              <a:off x="3432" y="185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3441" name="Rectangle 44"/>
            <p:cNvSpPr>
              <a:spLocks noChangeArrowheads="1"/>
            </p:cNvSpPr>
            <p:nvPr/>
          </p:nvSpPr>
          <p:spPr bwMode="auto">
            <a:xfrm>
              <a:off x="3206" y="203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42" name="Rectangle 45"/>
            <p:cNvSpPr>
              <a:spLocks noChangeArrowheads="1"/>
            </p:cNvSpPr>
            <p:nvPr/>
          </p:nvSpPr>
          <p:spPr bwMode="auto">
            <a:xfrm>
              <a:off x="3201" y="2030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3443" name="Rectangle 46"/>
            <p:cNvSpPr>
              <a:spLocks noChangeArrowheads="1"/>
            </p:cNvSpPr>
            <p:nvPr/>
          </p:nvSpPr>
          <p:spPr bwMode="auto">
            <a:xfrm>
              <a:off x="3931" y="185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444" name="Rectangle 47"/>
            <p:cNvSpPr>
              <a:spLocks noChangeArrowheads="1"/>
            </p:cNvSpPr>
            <p:nvPr/>
          </p:nvSpPr>
          <p:spPr bwMode="auto">
            <a:xfrm>
              <a:off x="3705" y="203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45" name="Rectangle 48"/>
            <p:cNvSpPr>
              <a:spLocks noChangeArrowheads="1"/>
            </p:cNvSpPr>
            <p:nvPr/>
          </p:nvSpPr>
          <p:spPr bwMode="auto">
            <a:xfrm>
              <a:off x="3700" y="2030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446" name="Rectangle 49"/>
            <p:cNvSpPr>
              <a:spLocks noChangeArrowheads="1"/>
            </p:cNvSpPr>
            <p:nvPr/>
          </p:nvSpPr>
          <p:spPr bwMode="auto">
            <a:xfrm>
              <a:off x="4430" y="185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13447" name="Rectangle 50"/>
            <p:cNvSpPr>
              <a:spLocks noChangeArrowheads="1"/>
            </p:cNvSpPr>
            <p:nvPr/>
          </p:nvSpPr>
          <p:spPr bwMode="auto">
            <a:xfrm>
              <a:off x="4204" y="203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48" name="Rectangle 51"/>
            <p:cNvSpPr>
              <a:spLocks noChangeArrowheads="1"/>
            </p:cNvSpPr>
            <p:nvPr/>
          </p:nvSpPr>
          <p:spPr bwMode="auto">
            <a:xfrm>
              <a:off x="4199" y="2030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449" name="Rectangle 52"/>
            <p:cNvSpPr>
              <a:spLocks noChangeArrowheads="1"/>
            </p:cNvSpPr>
            <p:nvPr/>
          </p:nvSpPr>
          <p:spPr bwMode="auto">
            <a:xfrm>
              <a:off x="1704" y="2414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3450" name="Rectangle 53"/>
            <p:cNvSpPr>
              <a:spLocks noChangeArrowheads="1"/>
            </p:cNvSpPr>
            <p:nvPr/>
          </p:nvSpPr>
          <p:spPr bwMode="auto">
            <a:xfrm>
              <a:off x="1272" y="2414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3451" name="Rectangle 54"/>
            <p:cNvSpPr>
              <a:spLocks noChangeArrowheads="1"/>
            </p:cNvSpPr>
            <p:nvPr/>
          </p:nvSpPr>
          <p:spPr bwMode="auto">
            <a:xfrm>
              <a:off x="2712" y="2414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13452" name="Rectangle 55"/>
            <p:cNvSpPr>
              <a:spLocks noChangeArrowheads="1"/>
            </p:cNvSpPr>
            <p:nvPr/>
          </p:nvSpPr>
          <p:spPr bwMode="auto">
            <a:xfrm>
              <a:off x="2280" y="2414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3453" name="Rectangle 56"/>
            <p:cNvSpPr>
              <a:spLocks noChangeArrowheads="1"/>
            </p:cNvSpPr>
            <p:nvPr/>
          </p:nvSpPr>
          <p:spPr bwMode="auto">
            <a:xfrm>
              <a:off x="1272" y="2030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3454" name="Rectangle 57"/>
            <p:cNvSpPr>
              <a:spLocks noChangeArrowheads="1"/>
            </p:cNvSpPr>
            <p:nvPr/>
          </p:nvSpPr>
          <p:spPr bwMode="auto">
            <a:xfrm>
              <a:off x="3941" y="2414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13455" name="Rectangle 58"/>
            <p:cNvSpPr>
              <a:spLocks noChangeArrowheads="1"/>
            </p:cNvSpPr>
            <p:nvPr/>
          </p:nvSpPr>
          <p:spPr bwMode="auto">
            <a:xfrm>
              <a:off x="3413" y="2414"/>
              <a:ext cx="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3456" name="Rectangle 59"/>
            <p:cNvSpPr>
              <a:spLocks noChangeArrowheads="1"/>
            </p:cNvSpPr>
            <p:nvPr/>
          </p:nvSpPr>
          <p:spPr bwMode="auto">
            <a:xfrm>
              <a:off x="1272" y="1550"/>
              <a:ext cx="34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adding Homer, Marge, Maggie, Lisa:</a:t>
              </a:r>
            </a:p>
          </p:txBody>
        </p:sp>
      </p:grpSp>
      <p:grpSp>
        <p:nvGrpSpPr>
          <p:cNvPr id="4" name="Group 178"/>
          <p:cNvGrpSpPr>
            <a:grpSpLocks/>
          </p:cNvGrpSpPr>
          <p:nvPr/>
        </p:nvGrpSpPr>
        <p:grpSpPr bwMode="auto">
          <a:xfrm>
            <a:off x="677863" y="2593976"/>
            <a:ext cx="5638800" cy="1981200"/>
            <a:chOff x="998" y="1592"/>
            <a:chExt cx="3552" cy="1248"/>
          </a:xfrm>
        </p:grpSpPr>
        <p:sp>
          <p:nvSpPr>
            <p:cNvPr id="13403" name="Rectangle 61"/>
            <p:cNvSpPr>
              <a:spLocks noChangeArrowheads="1"/>
            </p:cNvSpPr>
            <p:nvPr/>
          </p:nvSpPr>
          <p:spPr bwMode="auto">
            <a:xfrm>
              <a:off x="998" y="1592"/>
              <a:ext cx="355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04" name="Rectangle 62"/>
            <p:cNvSpPr>
              <a:spLocks noChangeArrowheads="1"/>
            </p:cNvSpPr>
            <p:nvPr/>
          </p:nvSpPr>
          <p:spPr bwMode="auto">
            <a:xfrm>
              <a:off x="1684" y="194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3405" name="Rectangle 63"/>
            <p:cNvSpPr>
              <a:spLocks noChangeArrowheads="1"/>
            </p:cNvSpPr>
            <p:nvPr/>
          </p:nvSpPr>
          <p:spPr bwMode="auto">
            <a:xfrm>
              <a:off x="1483" y="212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06" name="Rectangle 64"/>
            <p:cNvSpPr>
              <a:spLocks noChangeArrowheads="1"/>
            </p:cNvSpPr>
            <p:nvPr/>
          </p:nvSpPr>
          <p:spPr bwMode="auto">
            <a:xfrm>
              <a:off x="1478" y="2120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Homer</a:t>
              </a:r>
            </a:p>
          </p:txBody>
        </p:sp>
        <p:sp>
          <p:nvSpPr>
            <p:cNvPr id="13407" name="Rectangle 65"/>
            <p:cNvSpPr>
              <a:spLocks noChangeArrowheads="1"/>
            </p:cNvSpPr>
            <p:nvPr/>
          </p:nvSpPr>
          <p:spPr bwMode="auto">
            <a:xfrm>
              <a:off x="2208" y="194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408" name="Rectangle 66"/>
            <p:cNvSpPr>
              <a:spLocks noChangeArrowheads="1"/>
            </p:cNvSpPr>
            <p:nvPr/>
          </p:nvSpPr>
          <p:spPr bwMode="auto">
            <a:xfrm>
              <a:off x="1982" y="212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09" name="Rectangle 67"/>
            <p:cNvSpPr>
              <a:spLocks noChangeArrowheads="1"/>
            </p:cNvSpPr>
            <p:nvPr/>
          </p:nvSpPr>
          <p:spPr bwMode="auto">
            <a:xfrm>
              <a:off x="1977" y="2120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Marge</a:t>
              </a:r>
            </a:p>
          </p:txBody>
        </p:sp>
        <p:sp>
          <p:nvSpPr>
            <p:cNvPr id="13410" name="Rectangle 68"/>
            <p:cNvSpPr>
              <a:spLocks noChangeArrowheads="1"/>
            </p:cNvSpPr>
            <p:nvPr/>
          </p:nvSpPr>
          <p:spPr bwMode="auto">
            <a:xfrm>
              <a:off x="2707" y="194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3411" name="Rectangle 69"/>
            <p:cNvSpPr>
              <a:spLocks noChangeArrowheads="1"/>
            </p:cNvSpPr>
            <p:nvPr/>
          </p:nvSpPr>
          <p:spPr bwMode="auto">
            <a:xfrm>
              <a:off x="2481" y="212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12" name="Rectangle 70"/>
            <p:cNvSpPr>
              <a:spLocks noChangeArrowheads="1"/>
            </p:cNvSpPr>
            <p:nvPr/>
          </p:nvSpPr>
          <p:spPr bwMode="auto">
            <a:xfrm>
              <a:off x="2476" y="2120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3413" name="Rectangle 71"/>
            <p:cNvSpPr>
              <a:spLocks noChangeArrowheads="1"/>
            </p:cNvSpPr>
            <p:nvPr/>
          </p:nvSpPr>
          <p:spPr bwMode="auto">
            <a:xfrm>
              <a:off x="3206" y="194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3414" name="Rectangle 72"/>
            <p:cNvSpPr>
              <a:spLocks noChangeArrowheads="1"/>
            </p:cNvSpPr>
            <p:nvPr/>
          </p:nvSpPr>
          <p:spPr bwMode="auto">
            <a:xfrm>
              <a:off x="2980" y="212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15" name="Rectangle 73"/>
            <p:cNvSpPr>
              <a:spLocks noChangeArrowheads="1"/>
            </p:cNvSpPr>
            <p:nvPr/>
          </p:nvSpPr>
          <p:spPr bwMode="auto">
            <a:xfrm>
              <a:off x="2975" y="2120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3416" name="Rectangle 74"/>
            <p:cNvSpPr>
              <a:spLocks noChangeArrowheads="1"/>
            </p:cNvSpPr>
            <p:nvPr/>
          </p:nvSpPr>
          <p:spPr bwMode="auto">
            <a:xfrm>
              <a:off x="3705" y="194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417" name="Rectangle 75"/>
            <p:cNvSpPr>
              <a:spLocks noChangeArrowheads="1"/>
            </p:cNvSpPr>
            <p:nvPr/>
          </p:nvSpPr>
          <p:spPr bwMode="auto">
            <a:xfrm>
              <a:off x="3479" y="212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18" name="Rectangle 76"/>
            <p:cNvSpPr>
              <a:spLocks noChangeArrowheads="1"/>
            </p:cNvSpPr>
            <p:nvPr/>
          </p:nvSpPr>
          <p:spPr bwMode="auto">
            <a:xfrm>
              <a:off x="3474" y="2120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3419" name="Rectangle 77"/>
            <p:cNvSpPr>
              <a:spLocks noChangeArrowheads="1"/>
            </p:cNvSpPr>
            <p:nvPr/>
          </p:nvSpPr>
          <p:spPr bwMode="auto">
            <a:xfrm>
              <a:off x="4204" y="194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13420" name="Rectangle 78"/>
            <p:cNvSpPr>
              <a:spLocks noChangeArrowheads="1"/>
            </p:cNvSpPr>
            <p:nvPr/>
          </p:nvSpPr>
          <p:spPr bwMode="auto">
            <a:xfrm>
              <a:off x="3978" y="2120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21" name="Rectangle 79"/>
            <p:cNvSpPr>
              <a:spLocks noChangeArrowheads="1"/>
            </p:cNvSpPr>
            <p:nvPr/>
          </p:nvSpPr>
          <p:spPr bwMode="auto">
            <a:xfrm>
              <a:off x="3973" y="2120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422" name="Rectangle 80"/>
            <p:cNvSpPr>
              <a:spLocks noChangeArrowheads="1"/>
            </p:cNvSpPr>
            <p:nvPr/>
          </p:nvSpPr>
          <p:spPr bwMode="auto">
            <a:xfrm>
              <a:off x="1478" y="2504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3423" name="Rectangle 81"/>
            <p:cNvSpPr>
              <a:spLocks noChangeArrowheads="1"/>
            </p:cNvSpPr>
            <p:nvPr/>
          </p:nvSpPr>
          <p:spPr bwMode="auto">
            <a:xfrm>
              <a:off x="1046" y="2504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3424" name="Rectangle 82"/>
            <p:cNvSpPr>
              <a:spLocks noChangeArrowheads="1"/>
            </p:cNvSpPr>
            <p:nvPr/>
          </p:nvSpPr>
          <p:spPr bwMode="auto">
            <a:xfrm>
              <a:off x="2486" y="2504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3425" name="Rectangle 83"/>
            <p:cNvSpPr>
              <a:spLocks noChangeArrowheads="1"/>
            </p:cNvSpPr>
            <p:nvPr/>
          </p:nvSpPr>
          <p:spPr bwMode="auto">
            <a:xfrm>
              <a:off x="2054" y="2504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3426" name="Rectangle 84"/>
            <p:cNvSpPr>
              <a:spLocks noChangeArrowheads="1"/>
            </p:cNvSpPr>
            <p:nvPr/>
          </p:nvSpPr>
          <p:spPr bwMode="auto">
            <a:xfrm>
              <a:off x="1046" y="2120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3427" name="Rectangle 85"/>
            <p:cNvSpPr>
              <a:spLocks noChangeArrowheads="1"/>
            </p:cNvSpPr>
            <p:nvPr/>
          </p:nvSpPr>
          <p:spPr bwMode="auto">
            <a:xfrm>
              <a:off x="3715" y="2504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3428" name="Rectangle 86"/>
            <p:cNvSpPr>
              <a:spLocks noChangeArrowheads="1"/>
            </p:cNvSpPr>
            <p:nvPr/>
          </p:nvSpPr>
          <p:spPr bwMode="auto">
            <a:xfrm>
              <a:off x="3187" y="2504"/>
              <a:ext cx="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3429" name="Rectangle 87"/>
            <p:cNvSpPr>
              <a:spLocks noChangeArrowheads="1"/>
            </p:cNvSpPr>
            <p:nvPr/>
          </p:nvSpPr>
          <p:spPr bwMode="auto">
            <a:xfrm>
              <a:off x="1045" y="1640"/>
              <a:ext cx="34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adding Bart:</a:t>
              </a:r>
            </a:p>
          </p:txBody>
        </p:sp>
      </p:grpSp>
      <p:grpSp>
        <p:nvGrpSpPr>
          <p:cNvPr id="5" name="Group 174"/>
          <p:cNvGrpSpPr>
            <a:grpSpLocks/>
          </p:cNvGrpSpPr>
          <p:nvPr/>
        </p:nvGrpSpPr>
        <p:grpSpPr bwMode="auto">
          <a:xfrm>
            <a:off x="677863" y="2595564"/>
            <a:ext cx="5638800" cy="1981200"/>
            <a:chOff x="1224" y="1683"/>
            <a:chExt cx="3552" cy="1248"/>
          </a:xfrm>
        </p:grpSpPr>
        <p:sp>
          <p:nvSpPr>
            <p:cNvPr id="13376" name="Rectangle 89"/>
            <p:cNvSpPr>
              <a:spLocks noChangeArrowheads="1"/>
            </p:cNvSpPr>
            <p:nvPr/>
          </p:nvSpPr>
          <p:spPr bwMode="auto">
            <a:xfrm>
              <a:off x="1224" y="1683"/>
              <a:ext cx="355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77" name="Rectangle 90"/>
            <p:cNvSpPr>
              <a:spLocks noChangeArrowheads="1"/>
            </p:cNvSpPr>
            <p:nvPr/>
          </p:nvSpPr>
          <p:spPr bwMode="auto">
            <a:xfrm>
              <a:off x="1910" y="203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3378" name="Rectangle 91"/>
            <p:cNvSpPr>
              <a:spLocks noChangeArrowheads="1"/>
            </p:cNvSpPr>
            <p:nvPr/>
          </p:nvSpPr>
          <p:spPr bwMode="auto">
            <a:xfrm>
              <a:off x="1709" y="2211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79" name="Rectangle 92"/>
            <p:cNvSpPr>
              <a:spLocks noChangeArrowheads="1"/>
            </p:cNvSpPr>
            <p:nvPr/>
          </p:nvSpPr>
          <p:spPr bwMode="auto">
            <a:xfrm>
              <a:off x="1704" y="2211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380" name="Rectangle 93"/>
            <p:cNvSpPr>
              <a:spLocks noChangeArrowheads="1"/>
            </p:cNvSpPr>
            <p:nvPr/>
          </p:nvSpPr>
          <p:spPr bwMode="auto">
            <a:xfrm>
              <a:off x="2434" y="203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81" name="Rectangle 94"/>
            <p:cNvSpPr>
              <a:spLocks noChangeArrowheads="1"/>
            </p:cNvSpPr>
            <p:nvPr/>
          </p:nvSpPr>
          <p:spPr bwMode="auto">
            <a:xfrm>
              <a:off x="2208" y="2211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82" name="Rectangle 95"/>
            <p:cNvSpPr>
              <a:spLocks noChangeArrowheads="1"/>
            </p:cNvSpPr>
            <p:nvPr/>
          </p:nvSpPr>
          <p:spPr bwMode="auto">
            <a:xfrm>
              <a:off x="2203" y="2211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Marge</a:t>
              </a:r>
            </a:p>
          </p:txBody>
        </p:sp>
        <p:sp>
          <p:nvSpPr>
            <p:cNvPr id="13383" name="Rectangle 96"/>
            <p:cNvSpPr>
              <a:spLocks noChangeArrowheads="1"/>
            </p:cNvSpPr>
            <p:nvPr/>
          </p:nvSpPr>
          <p:spPr bwMode="auto">
            <a:xfrm>
              <a:off x="2933" y="203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3384" name="Rectangle 97"/>
            <p:cNvSpPr>
              <a:spLocks noChangeArrowheads="1"/>
            </p:cNvSpPr>
            <p:nvPr/>
          </p:nvSpPr>
          <p:spPr bwMode="auto">
            <a:xfrm>
              <a:off x="2707" y="2211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85" name="Rectangle 98"/>
            <p:cNvSpPr>
              <a:spLocks noChangeArrowheads="1"/>
            </p:cNvSpPr>
            <p:nvPr/>
          </p:nvSpPr>
          <p:spPr bwMode="auto">
            <a:xfrm>
              <a:off x="2702" y="2211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3386" name="Rectangle 99"/>
            <p:cNvSpPr>
              <a:spLocks noChangeArrowheads="1"/>
            </p:cNvSpPr>
            <p:nvPr/>
          </p:nvSpPr>
          <p:spPr bwMode="auto">
            <a:xfrm>
              <a:off x="3432" y="203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3387" name="Rectangle 100"/>
            <p:cNvSpPr>
              <a:spLocks noChangeArrowheads="1"/>
            </p:cNvSpPr>
            <p:nvPr/>
          </p:nvSpPr>
          <p:spPr bwMode="auto">
            <a:xfrm>
              <a:off x="3206" y="2211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88" name="Rectangle 101"/>
            <p:cNvSpPr>
              <a:spLocks noChangeArrowheads="1"/>
            </p:cNvSpPr>
            <p:nvPr/>
          </p:nvSpPr>
          <p:spPr bwMode="auto">
            <a:xfrm>
              <a:off x="3201" y="2211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3389" name="Rectangle 102"/>
            <p:cNvSpPr>
              <a:spLocks noChangeArrowheads="1"/>
            </p:cNvSpPr>
            <p:nvPr/>
          </p:nvSpPr>
          <p:spPr bwMode="auto">
            <a:xfrm>
              <a:off x="3931" y="203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390" name="Rectangle 103"/>
            <p:cNvSpPr>
              <a:spLocks noChangeArrowheads="1"/>
            </p:cNvSpPr>
            <p:nvPr/>
          </p:nvSpPr>
          <p:spPr bwMode="auto">
            <a:xfrm>
              <a:off x="3705" y="2211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91" name="Rectangle 104"/>
            <p:cNvSpPr>
              <a:spLocks noChangeArrowheads="1"/>
            </p:cNvSpPr>
            <p:nvPr/>
          </p:nvSpPr>
          <p:spPr bwMode="auto">
            <a:xfrm>
              <a:off x="3700" y="2211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3392" name="Rectangle 105"/>
            <p:cNvSpPr>
              <a:spLocks noChangeArrowheads="1"/>
            </p:cNvSpPr>
            <p:nvPr/>
          </p:nvSpPr>
          <p:spPr bwMode="auto">
            <a:xfrm>
              <a:off x="4430" y="203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13393" name="Rectangle 106"/>
            <p:cNvSpPr>
              <a:spLocks noChangeArrowheads="1"/>
            </p:cNvSpPr>
            <p:nvPr/>
          </p:nvSpPr>
          <p:spPr bwMode="auto">
            <a:xfrm>
              <a:off x="4204" y="2211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94" name="Rectangle 107"/>
            <p:cNvSpPr>
              <a:spLocks noChangeArrowheads="1"/>
            </p:cNvSpPr>
            <p:nvPr/>
          </p:nvSpPr>
          <p:spPr bwMode="auto">
            <a:xfrm>
              <a:off x="4199" y="2211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395" name="Rectangle 108"/>
            <p:cNvSpPr>
              <a:spLocks noChangeArrowheads="1"/>
            </p:cNvSpPr>
            <p:nvPr/>
          </p:nvSpPr>
          <p:spPr bwMode="auto">
            <a:xfrm>
              <a:off x="1704" y="2595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1</a:t>
              </a:r>
            </a:p>
          </p:txBody>
        </p:sp>
        <p:sp>
          <p:nvSpPr>
            <p:cNvPr id="13396" name="Rectangle 109"/>
            <p:cNvSpPr>
              <a:spLocks noChangeArrowheads="1"/>
            </p:cNvSpPr>
            <p:nvPr/>
          </p:nvSpPr>
          <p:spPr bwMode="auto">
            <a:xfrm>
              <a:off x="1272" y="2595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3397" name="Rectangle 110"/>
            <p:cNvSpPr>
              <a:spLocks noChangeArrowheads="1"/>
            </p:cNvSpPr>
            <p:nvPr/>
          </p:nvSpPr>
          <p:spPr bwMode="auto">
            <a:xfrm>
              <a:off x="2712" y="2595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3398" name="Rectangle 111"/>
            <p:cNvSpPr>
              <a:spLocks noChangeArrowheads="1"/>
            </p:cNvSpPr>
            <p:nvPr/>
          </p:nvSpPr>
          <p:spPr bwMode="auto">
            <a:xfrm>
              <a:off x="2280" y="2595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3399" name="Rectangle 112"/>
            <p:cNvSpPr>
              <a:spLocks noChangeArrowheads="1"/>
            </p:cNvSpPr>
            <p:nvPr/>
          </p:nvSpPr>
          <p:spPr bwMode="auto">
            <a:xfrm>
              <a:off x="1272" y="2211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3400" name="Rectangle 113"/>
            <p:cNvSpPr>
              <a:spLocks noChangeArrowheads="1"/>
            </p:cNvSpPr>
            <p:nvPr/>
          </p:nvSpPr>
          <p:spPr bwMode="auto">
            <a:xfrm>
              <a:off x="3941" y="2595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13401" name="Rectangle 114"/>
            <p:cNvSpPr>
              <a:spLocks noChangeArrowheads="1"/>
            </p:cNvSpPr>
            <p:nvPr/>
          </p:nvSpPr>
          <p:spPr bwMode="auto">
            <a:xfrm>
              <a:off x="3413" y="2595"/>
              <a:ext cx="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3402" name="Rectangle 115"/>
            <p:cNvSpPr>
              <a:spLocks noChangeArrowheads="1"/>
            </p:cNvSpPr>
            <p:nvPr/>
          </p:nvSpPr>
          <p:spPr bwMode="auto">
            <a:xfrm>
              <a:off x="1271" y="1731"/>
              <a:ext cx="34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removing the front element:</a:t>
              </a:r>
            </a:p>
          </p:txBody>
        </p:sp>
      </p:grpSp>
      <p:grpSp>
        <p:nvGrpSpPr>
          <p:cNvPr id="6" name="Group 173"/>
          <p:cNvGrpSpPr>
            <a:grpSpLocks/>
          </p:cNvGrpSpPr>
          <p:nvPr/>
        </p:nvGrpSpPr>
        <p:grpSpPr bwMode="auto">
          <a:xfrm>
            <a:off x="677863" y="2598739"/>
            <a:ext cx="5638800" cy="1981200"/>
            <a:chOff x="1224" y="1775"/>
            <a:chExt cx="3552" cy="1248"/>
          </a:xfrm>
        </p:grpSpPr>
        <p:sp>
          <p:nvSpPr>
            <p:cNvPr id="13349" name="Rectangle 117"/>
            <p:cNvSpPr>
              <a:spLocks noChangeArrowheads="1"/>
            </p:cNvSpPr>
            <p:nvPr/>
          </p:nvSpPr>
          <p:spPr bwMode="auto">
            <a:xfrm>
              <a:off x="1224" y="1775"/>
              <a:ext cx="355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50" name="Rectangle 118"/>
            <p:cNvSpPr>
              <a:spLocks noChangeArrowheads="1"/>
            </p:cNvSpPr>
            <p:nvPr/>
          </p:nvSpPr>
          <p:spPr bwMode="auto">
            <a:xfrm>
              <a:off x="1910" y="213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3351" name="Rectangle 119"/>
            <p:cNvSpPr>
              <a:spLocks noChangeArrowheads="1"/>
            </p:cNvSpPr>
            <p:nvPr/>
          </p:nvSpPr>
          <p:spPr bwMode="auto">
            <a:xfrm>
              <a:off x="1709" y="230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52" name="Rectangle 120"/>
            <p:cNvSpPr>
              <a:spLocks noChangeArrowheads="1"/>
            </p:cNvSpPr>
            <p:nvPr/>
          </p:nvSpPr>
          <p:spPr bwMode="auto">
            <a:xfrm>
              <a:off x="1704" y="2303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353" name="Rectangle 121"/>
            <p:cNvSpPr>
              <a:spLocks noChangeArrowheads="1"/>
            </p:cNvSpPr>
            <p:nvPr/>
          </p:nvSpPr>
          <p:spPr bwMode="auto">
            <a:xfrm>
              <a:off x="2434" y="213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54" name="Rectangle 122"/>
            <p:cNvSpPr>
              <a:spLocks noChangeArrowheads="1"/>
            </p:cNvSpPr>
            <p:nvPr/>
          </p:nvSpPr>
          <p:spPr bwMode="auto">
            <a:xfrm>
              <a:off x="2208" y="230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55" name="Rectangle 123"/>
            <p:cNvSpPr>
              <a:spLocks noChangeArrowheads="1"/>
            </p:cNvSpPr>
            <p:nvPr/>
          </p:nvSpPr>
          <p:spPr bwMode="auto">
            <a:xfrm>
              <a:off x="2203" y="2303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356" name="Rectangle 124"/>
            <p:cNvSpPr>
              <a:spLocks noChangeArrowheads="1"/>
            </p:cNvSpPr>
            <p:nvPr/>
          </p:nvSpPr>
          <p:spPr bwMode="auto">
            <a:xfrm>
              <a:off x="2933" y="213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3357" name="Rectangle 125"/>
            <p:cNvSpPr>
              <a:spLocks noChangeArrowheads="1"/>
            </p:cNvSpPr>
            <p:nvPr/>
          </p:nvSpPr>
          <p:spPr bwMode="auto">
            <a:xfrm>
              <a:off x="2707" y="230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58" name="Rectangle 126"/>
            <p:cNvSpPr>
              <a:spLocks noChangeArrowheads="1"/>
            </p:cNvSpPr>
            <p:nvPr/>
          </p:nvSpPr>
          <p:spPr bwMode="auto">
            <a:xfrm>
              <a:off x="2702" y="2303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3359" name="Rectangle 127"/>
            <p:cNvSpPr>
              <a:spLocks noChangeArrowheads="1"/>
            </p:cNvSpPr>
            <p:nvPr/>
          </p:nvSpPr>
          <p:spPr bwMode="auto">
            <a:xfrm>
              <a:off x="3432" y="213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3360" name="Rectangle 128"/>
            <p:cNvSpPr>
              <a:spLocks noChangeArrowheads="1"/>
            </p:cNvSpPr>
            <p:nvPr/>
          </p:nvSpPr>
          <p:spPr bwMode="auto">
            <a:xfrm>
              <a:off x="3206" y="230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1" name="Rectangle 129"/>
            <p:cNvSpPr>
              <a:spLocks noChangeArrowheads="1"/>
            </p:cNvSpPr>
            <p:nvPr/>
          </p:nvSpPr>
          <p:spPr bwMode="auto">
            <a:xfrm>
              <a:off x="3201" y="2303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3362" name="Rectangle 130"/>
            <p:cNvSpPr>
              <a:spLocks noChangeArrowheads="1"/>
            </p:cNvSpPr>
            <p:nvPr/>
          </p:nvSpPr>
          <p:spPr bwMode="auto">
            <a:xfrm>
              <a:off x="3931" y="213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363" name="Rectangle 131"/>
            <p:cNvSpPr>
              <a:spLocks noChangeArrowheads="1"/>
            </p:cNvSpPr>
            <p:nvPr/>
          </p:nvSpPr>
          <p:spPr bwMode="auto">
            <a:xfrm>
              <a:off x="3705" y="230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4" name="Rectangle 132"/>
            <p:cNvSpPr>
              <a:spLocks noChangeArrowheads="1"/>
            </p:cNvSpPr>
            <p:nvPr/>
          </p:nvSpPr>
          <p:spPr bwMode="auto">
            <a:xfrm>
              <a:off x="3700" y="2303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3365" name="Rectangle 133"/>
            <p:cNvSpPr>
              <a:spLocks noChangeArrowheads="1"/>
            </p:cNvSpPr>
            <p:nvPr/>
          </p:nvSpPr>
          <p:spPr bwMode="auto">
            <a:xfrm>
              <a:off x="4430" y="213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13366" name="Rectangle 134"/>
            <p:cNvSpPr>
              <a:spLocks noChangeArrowheads="1"/>
            </p:cNvSpPr>
            <p:nvPr/>
          </p:nvSpPr>
          <p:spPr bwMode="auto">
            <a:xfrm>
              <a:off x="4204" y="230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7" name="Rectangle 135"/>
            <p:cNvSpPr>
              <a:spLocks noChangeArrowheads="1"/>
            </p:cNvSpPr>
            <p:nvPr/>
          </p:nvSpPr>
          <p:spPr bwMode="auto">
            <a:xfrm>
              <a:off x="4199" y="2303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368" name="Rectangle 136"/>
            <p:cNvSpPr>
              <a:spLocks noChangeArrowheads="1"/>
            </p:cNvSpPr>
            <p:nvPr/>
          </p:nvSpPr>
          <p:spPr bwMode="auto">
            <a:xfrm>
              <a:off x="1704" y="2687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13369" name="Rectangle 137"/>
            <p:cNvSpPr>
              <a:spLocks noChangeArrowheads="1"/>
            </p:cNvSpPr>
            <p:nvPr/>
          </p:nvSpPr>
          <p:spPr bwMode="auto">
            <a:xfrm>
              <a:off x="1272" y="2687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3370" name="Rectangle 138"/>
            <p:cNvSpPr>
              <a:spLocks noChangeArrowheads="1"/>
            </p:cNvSpPr>
            <p:nvPr/>
          </p:nvSpPr>
          <p:spPr bwMode="auto">
            <a:xfrm>
              <a:off x="2712" y="2687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3371" name="Rectangle 139"/>
            <p:cNvSpPr>
              <a:spLocks noChangeArrowheads="1"/>
            </p:cNvSpPr>
            <p:nvPr/>
          </p:nvSpPr>
          <p:spPr bwMode="auto">
            <a:xfrm>
              <a:off x="2280" y="2687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3372" name="Rectangle 140"/>
            <p:cNvSpPr>
              <a:spLocks noChangeArrowheads="1"/>
            </p:cNvSpPr>
            <p:nvPr/>
          </p:nvSpPr>
          <p:spPr bwMode="auto">
            <a:xfrm>
              <a:off x="1272" y="2303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3373" name="Rectangle 141"/>
            <p:cNvSpPr>
              <a:spLocks noChangeArrowheads="1"/>
            </p:cNvSpPr>
            <p:nvPr/>
          </p:nvSpPr>
          <p:spPr bwMode="auto">
            <a:xfrm>
              <a:off x="3941" y="2687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3</a:t>
              </a:r>
            </a:p>
          </p:txBody>
        </p:sp>
        <p:sp>
          <p:nvSpPr>
            <p:cNvPr id="13374" name="Rectangle 142"/>
            <p:cNvSpPr>
              <a:spLocks noChangeArrowheads="1"/>
            </p:cNvSpPr>
            <p:nvPr/>
          </p:nvSpPr>
          <p:spPr bwMode="auto">
            <a:xfrm>
              <a:off x="3413" y="2687"/>
              <a:ext cx="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3375" name="Rectangle 143"/>
            <p:cNvSpPr>
              <a:spLocks noChangeArrowheads="1"/>
            </p:cNvSpPr>
            <p:nvPr/>
          </p:nvSpPr>
          <p:spPr bwMode="auto">
            <a:xfrm>
              <a:off x="1271" y="1823"/>
              <a:ext cx="34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removing the front element:</a:t>
              </a:r>
            </a:p>
          </p:txBody>
        </p:sp>
      </p:grpSp>
      <p:grpSp>
        <p:nvGrpSpPr>
          <p:cNvPr id="7" name="Group 172"/>
          <p:cNvGrpSpPr>
            <a:grpSpLocks/>
          </p:cNvGrpSpPr>
          <p:nvPr/>
        </p:nvGrpSpPr>
        <p:grpSpPr bwMode="auto">
          <a:xfrm>
            <a:off x="677863" y="2597151"/>
            <a:ext cx="5638800" cy="1981200"/>
            <a:chOff x="1224" y="1865"/>
            <a:chExt cx="3552" cy="1248"/>
          </a:xfrm>
        </p:grpSpPr>
        <p:sp>
          <p:nvSpPr>
            <p:cNvPr id="13322" name="Rectangle 145"/>
            <p:cNvSpPr>
              <a:spLocks noChangeArrowheads="1"/>
            </p:cNvSpPr>
            <p:nvPr/>
          </p:nvSpPr>
          <p:spPr bwMode="auto">
            <a:xfrm>
              <a:off x="1224" y="1865"/>
              <a:ext cx="355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23" name="Rectangle 146"/>
            <p:cNvSpPr>
              <a:spLocks noChangeArrowheads="1"/>
            </p:cNvSpPr>
            <p:nvPr/>
          </p:nvSpPr>
          <p:spPr bwMode="auto">
            <a:xfrm>
              <a:off x="1910" y="2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3324" name="Rectangle 147"/>
            <p:cNvSpPr>
              <a:spLocks noChangeArrowheads="1"/>
            </p:cNvSpPr>
            <p:nvPr/>
          </p:nvSpPr>
          <p:spPr bwMode="auto">
            <a:xfrm>
              <a:off x="1709" y="239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25" name="Rectangle 148"/>
            <p:cNvSpPr>
              <a:spLocks noChangeArrowheads="1"/>
            </p:cNvSpPr>
            <p:nvPr/>
          </p:nvSpPr>
          <p:spPr bwMode="auto">
            <a:xfrm>
              <a:off x="1704" y="2393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326" name="Rectangle 149"/>
            <p:cNvSpPr>
              <a:spLocks noChangeArrowheads="1"/>
            </p:cNvSpPr>
            <p:nvPr/>
          </p:nvSpPr>
          <p:spPr bwMode="auto">
            <a:xfrm>
              <a:off x="2434" y="2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327" name="Rectangle 150"/>
            <p:cNvSpPr>
              <a:spLocks noChangeArrowheads="1"/>
            </p:cNvSpPr>
            <p:nvPr/>
          </p:nvSpPr>
          <p:spPr bwMode="auto">
            <a:xfrm>
              <a:off x="2208" y="239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28" name="Rectangle 151"/>
            <p:cNvSpPr>
              <a:spLocks noChangeArrowheads="1"/>
            </p:cNvSpPr>
            <p:nvPr/>
          </p:nvSpPr>
          <p:spPr bwMode="auto">
            <a:xfrm>
              <a:off x="2203" y="2393"/>
              <a:ext cx="499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13329" name="Rectangle 152"/>
            <p:cNvSpPr>
              <a:spLocks noChangeArrowheads="1"/>
            </p:cNvSpPr>
            <p:nvPr/>
          </p:nvSpPr>
          <p:spPr bwMode="auto">
            <a:xfrm>
              <a:off x="2933" y="2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3330" name="Rectangle 153"/>
            <p:cNvSpPr>
              <a:spLocks noChangeArrowheads="1"/>
            </p:cNvSpPr>
            <p:nvPr/>
          </p:nvSpPr>
          <p:spPr bwMode="auto">
            <a:xfrm>
              <a:off x="2707" y="239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31" name="Rectangle 154"/>
            <p:cNvSpPr>
              <a:spLocks noChangeArrowheads="1"/>
            </p:cNvSpPr>
            <p:nvPr/>
          </p:nvSpPr>
          <p:spPr bwMode="auto">
            <a:xfrm>
              <a:off x="2702" y="2393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3332" name="Rectangle 155"/>
            <p:cNvSpPr>
              <a:spLocks noChangeArrowheads="1"/>
            </p:cNvSpPr>
            <p:nvPr/>
          </p:nvSpPr>
          <p:spPr bwMode="auto">
            <a:xfrm>
              <a:off x="3432" y="2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3333" name="Rectangle 156"/>
            <p:cNvSpPr>
              <a:spLocks noChangeArrowheads="1"/>
            </p:cNvSpPr>
            <p:nvPr/>
          </p:nvSpPr>
          <p:spPr bwMode="auto">
            <a:xfrm>
              <a:off x="3206" y="239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34" name="Rectangle 157"/>
            <p:cNvSpPr>
              <a:spLocks noChangeArrowheads="1"/>
            </p:cNvSpPr>
            <p:nvPr/>
          </p:nvSpPr>
          <p:spPr bwMode="auto">
            <a:xfrm>
              <a:off x="3201" y="2393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3335" name="Rectangle 158"/>
            <p:cNvSpPr>
              <a:spLocks noChangeArrowheads="1"/>
            </p:cNvSpPr>
            <p:nvPr/>
          </p:nvSpPr>
          <p:spPr bwMode="auto">
            <a:xfrm>
              <a:off x="3931" y="2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336" name="Rectangle 159"/>
            <p:cNvSpPr>
              <a:spLocks noChangeArrowheads="1"/>
            </p:cNvSpPr>
            <p:nvPr/>
          </p:nvSpPr>
          <p:spPr bwMode="auto">
            <a:xfrm>
              <a:off x="3705" y="239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37" name="Rectangle 160"/>
            <p:cNvSpPr>
              <a:spLocks noChangeArrowheads="1"/>
            </p:cNvSpPr>
            <p:nvPr/>
          </p:nvSpPr>
          <p:spPr bwMode="auto">
            <a:xfrm>
              <a:off x="3700" y="2393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3338" name="Rectangle 161"/>
            <p:cNvSpPr>
              <a:spLocks noChangeArrowheads="1"/>
            </p:cNvSpPr>
            <p:nvPr/>
          </p:nvSpPr>
          <p:spPr bwMode="auto">
            <a:xfrm>
              <a:off x="4430" y="2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13339" name="Rectangle 162"/>
            <p:cNvSpPr>
              <a:spLocks noChangeArrowheads="1"/>
            </p:cNvSpPr>
            <p:nvPr/>
          </p:nvSpPr>
          <p:spPr bwMode="auto">
            <a:xfrm>
              <a:off x="4204" y="2393"/>
              <a:ext cx="2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40" name="Rectangle 163"/>
            <p:cNvSpPr>
              <a:spLocks noChangeArrowheads="1"/>
            </p:cNvSpPr>
            <p:nvPr/>
          </p:nvSpPr>
          <p:spPr bwMode="auto">
            <a:xfrm>
              <a:off x="4199" y="2393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Ralph</a:t>
              </a:r>
            </a:p>
          </p:txBody>
        </p:sp>
        <p:sp>
          <p:nvSpPr>
            <p:cNvPr id="13341" name="Rectangle 164"/>
            <p:cNvSpPr>
              <a:spLocks noChangeArrowheads="1"/>
            </p:cNvSpPr>
            <p:nvPr/>
          </p:nvSpPr>
          <p:spPr bwMode="auto">
            <a:xfrm>
              <a:off x="1704" y="2777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13342" name="Rectangle 165"/>
            <p:cNvSpPr>
              <a:spLocks noChangeArrowheads="1"/>
            </p:cNvSpPr>
            <p:nvPr/>
          </p:nvSpPr>
          <p:spPr bwMode="auto">
            <a:xfrm>
              <a:off x="1272" y="2781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3343" name="Rectangle 166"/>
            <p:cNvSpPr>
              <a:spLocks noChangeArrowheads="1"/>
            </p:cNvSpPr>
            <p:nvPr/>
          </p:nvSpPr>
          <p:spPr bwMode="auto">
            <a:xfrm>
              <a:off x="2712" y="2777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3344" name="Rectangle 167"/>
            <p:cNvSpPr>
              <a:spLocks noChangeArrowheads="1"/>
            </p:cNvSpPr>
            <p:nvPr/>
          </p:nvSpPr>
          <p:spPr bwMode="auto">
            <a:xfrm>
              <a:off x="2280" y="2781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3345" name="Rectangle 168"/>
            <p:cNvSpPr>
              <a:spLocks noChangeArrowheads="1"/>
            </p:cNvSpPr>
            <p:nvPr/>
          </p:nvSpPr>
          <p:spPr bwMode="auto">
            <a:xfrm>
              <a:off x="1272" y="2397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3346" name="Rectangle 169"/>
            <p:cNvSpPr>
              <a:spLocks noChangeArrowheads="1"/>
            </p:cNvSpPr>
            <p:nvPr/>
          </p:nvSpPr>
          <p:spPr bwMode="auto">
            <a:xfrm>
              <a:off x="3941" y="2777"/>
              <a:ext cx="499" cy="22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13347" name="Rectangle 170"/>
            <p:cNvSpPr>
              <a:spLocks noChangeArrowheads="1"/>
            </p:cNvSpPr>
            <p:nvPr/>
          </p:nvSpPr>
          <p:spPr bwMode="auto">
            <a:xfrm>
              <a:off x="3413" y="2781"/>
              <a:ext cx="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3348" name="Rectangle 171"/>
            <p:cNvSpPr>
              <a:spLocks noChangeArrowheads="1"/>
            </p:cNvSpPr>
            <p:nvPr/>
          </p:nvSpPr>
          <p:spPr bwMode="auto">
            <a:xfrm>
              <a:off x="1271" y="1913"/>
              <a:ext cx="34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adding Ralph:</a:t>
              </a:r>
            </a:p>
          </p:txBody>
        </p:sp>
      </p:grpSp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arrays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332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(with </a:t>
            </a:r>
            <a:r>
              <a:rPr lang="en-US" altLang="en-US" i="1" smtClean="0">
                <a:cs typeface="Times New Roman" pitchFamily="18" charset="0"/>
              </a:rPr>
              <a:t>cap</a:t>
            </a:r>
            <a:r>
              <a:rPr lang="en-US" altLang="en-US" smtClean="0">
                <a:cs typeface="Times New Roman" pitchFamily="18" charset="0"/>
              </a:rPr>
              <a:t> = 6):</a:t>
            </a:r>
            <a:endParaRPr lang="en-US" altLang="en-US" sz="20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arrays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Once the rightmost array slot is occupied, no more elements can be added, unless we shift elements to fill up any unoccupied leftmost slots.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But then operation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addLast</a:t>
            </a:r>
            <a:r>
              <a:rPr lang="en-US" altLang="en-US" dirty="0" smtClean="0">
                <a:cs typeface="Times New Roman" pitchFamily="18" charset="0"/>
              </a:rPr>
              <a:t> would have time complexity </a:t>
            </a:r>
            <a:r>
              <a:rPr lang="en-US" altLang="en-US" i="1" dirty="0" smtClean="0">
                <a:cs typeface="Times New Roman" pitchFamily="18" charset="0"/>
              </a:rPr>
              <a:t>O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), rather than </a:t>
            </a:r>
            <a:r>
              <a:rPr lang="en-US" altLang="en-US" i="1" dirty="0" smtClean="0">
                <a:cs typeface="Times New Roman" pitchFamily="18" charset="0"/>
              </a:rPr>
              <a:t>O</a:t>
            </a:r>
            <a:r>
              <a:rPr lang="en-US" altLang="en-US" dirty="0" smtClean="0">
                <a:cs typeface="Times New Roman" pitchFamily="18" charset="0"/>
              </a:rPr>
              <a:t>(1).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We can avoid this if we use a “cyclic array” instead of an ordinary array.</a:t>
            </a:r>
            <a:endParaRPr lang="en-US" altLang="en-US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Cyclic arrays</a:t>
            </a:r>
            <a:endParaRPr lang="en-GB" alt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42628" y="1546225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a </a:t>
            </a:r>
            <a:r>
              <a:rPr lang="en-US" altLang="en-US" b="1" dirty="0" smtClean="0">
                <a:cs typeface="Times New Roman" pitchFamily="18" charset="0"/>
              </a:rPr>
              <a:t>cyclic array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 of length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, every slot has both a successor and a predecessor. In particular: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successor of </a:t>
            </a:r>
            <a:r>
              <a:rPr lang="en-US" altLang="en-US" i="1" dirty="0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[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–1] is </a:t>
            </a:r>
            <a:r>
              <a:rPr lang="en-US" altLang="en-US" i="1" dirty="0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[0]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predecessor of </a:t>
            </a:r>
            <a:r>
              <a:rPr lang="en-US" altLang="en-US" i="1" dirty="0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[0] is </a:t>
            </a:r>
            <a:r>
              <a:rPr lang="en-US" altLang="en-US" i="1" dirty="0" smtClean="0">
                <a:cs typeface="Times New Roman" pitchFamily="18" charset="0"/>
              </a:rPr>
              <a:t>a</a:t>
            </a:r>
            <a:r>
              <a:rPr lang="en-US" altLang="en-US" dirty="0" smtClean="0">
                <a:cs typeface="Times New Roman" pitchFamily="18" charset="0"/>
              </a:rPr>
              <a:t>[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–1].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Visualizing a cyclic array 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(of length 8):</a:t>
            </a:r>
            <a:endParaRPr lang="en-US" altLang="en-US" sz="2000" dirty="0" smtClean="0">
              <a:latin typeface="Times New Roman" pitchFamily="18" charset="0"/>
            </a:endParaRP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613541" y="2986088"/>
            <a:ext cx="2108200" cy="2286000"/>
            <a:chOff x="4091" y="2150"/>
            <a:chExt cx="1328" cy="1440"/>
          </a:xfrm>
        </p:grpSpPr>
        <p:sp>
          <p:nvSpPr>
            <p:cNvPr id="15393" name="Oval 37"/>
            <p:cNvSpPr>
              <a:spLocks noChangeArrowheads="1"/>
            </p:cNvSpPr>
            <p:nvPr/>
          </p:nvSpPr>
          <p:spPr bwMode="auto">
            <a:xfrm>
              <a:off x="4119" y="2246"/>
              <a:ext cx="1248" cy="124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94" name="Line 38"/>
            <p:cNvSpPr>
              <a:spLocks noChangeShapeType="1"/>
            </p:cNvSpPr>
            <p:nvPr/>
          </p:nvSpPr>
          <p:spPr bwMode="auto">
            <a:xfrm flipV="1">
              <a:off x="4311" y="243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>
              <a:off x="4119" y="287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>
              <a:off x="4743" y="224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7" name="Line 41"/>
            <p:cNvSpPr>
              <a:spLocks noChangeShapeType="1"/>
            </p:cNvSpPr>
            <p:nvPr/>
          </p:nvSpPr>
          <p:spPr bwMode="auto">
            <a:xfrm>
              <a:off x="4311" y="243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98" name="Oval 42"/>
            <p:cNvSpPr>
              <a:spLocks noChangeArrowheads="1"/>
            </p:cNvSpPr>
            <p:nvPr/>
          </p:nvSpPr>
          <p:spPr bwMode="auto">
            <a:xfrm>
              <a:off x="4311" y="2438"/>
              <a:ext cx="864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99" name="Rectangle 43"/>
            <p:cNvSpPr>
              <a:spLocks noChangeArrowheads="1"/>
            </p:cNvSpPr>
            <p:nvPr/>
          </p:nvSpPr>
          <p:spPr bwMode="auto">
            <a:xfrm>
              <a:off x="4978" y="215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5400" name="Rectangle 44"/>
            <p:cNvSpPr>
              <a:spLocks noChangeArrowheads="1"/>
            </p:cNvSpPr>
            <p:nvPr/>
          </p:nvSpPr>
          <p:spPr bwMode="auto">
            <a:xfrm>
              <a:off x="5339" y="248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401" name="Rectangle 45"/>
            <p:cNvSpPr>
              <a:spLocks noChangeArrowheads="1"/>
            </p:cNvSpPr>
            <p:nvPr/>
          </p:nvSpPr>
          <p:spPr bwMode="auto">
            <a:xfrm>
              <a:off x="5339" y="301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5402" name="Rectangle 46"/>
            <p:cNvSpPr>
              <a:spLocks noChangeArrowheads="1"/>
            </p:cNvSpPr>
            <p:nvPr/>
          </p:nvSpPr>
          <p:spPr bwMode="auto">
            <a:xfrm>
              <a:off x="4979" y="3417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5403" name="Rectangle 47"/>
            <p:cNvSpPr>
              <a:spLocks noChangeArrowheads="1"/>
            </p:cNvSpPr>
            <p:nvPr/>
          </p:nvSpPr>
          <p:spPr bwMode="auto">
            <a:xfrm>
              <a:off x="4427" y="3398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404" name="Rectangle 48"/>
            <p:cNvSpPr>
              <a:spLocks noChangeArrowheads="1"/>
            </p:cNvSpPr>
            <p:nvPr/>
          </p:nvSpPr>
          <p:spPr bwMode="auto">
            <a:xfrm>
              <a:off x="4091" y="303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  <p:sp>
          <p:nvSpPr>
            <p:cNvPr id="15405" name="Rectangle 49"/>
            <p:cNvSpPr>
              <a:spLocks noChangeArrowheads="1"/>
            </p:cNvSpPr>
            <p:nvPr/>
          </p:nvSpPr>
          <p:spPr bwMode="auto">
            <a:xfrm>
              <a:off x="4091" y="2486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6</a:t>
              </a:r>
              <a:endParaRPr lang="en-US" altLang="en-US" sz="1800"/>
            </a:p>
          </p:txBody>
        </p:sp>
        <p:sp>
          <p:nvSpPr>
            <p:cNvPr id="15406" name="Rectangle 50"/>
            <p:cNvSpPr>
              <a:spLocks noChangeArrowheads="1"/>
            </p:cNvSpPr>
            <p:nvPr/>
          </p:nvSpPr>
          <p:spPr bwMode="auto">
            <a:xfrm>
              <a:off x="4427" y="215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7</a:t>
              </a:r>
              <a:endParaRPr lang="en-US" altLang="en-US" sz="1800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87338" y="5531050"/>
            <a:ext cx="6434138" cy="855662"/>
            <a:chOff x="2241836" y="5452862"/>
            <a:chExt cx="6433852" cy="855863"/>
          </a:xfrm>
        </p:grpSpPr>
        <p:sp>
          <p:nvSpPr>
            <p:cNvPr id="15366" name="Rectangle 61"/>
            <p:cNvSpPr>
              <a:spLocks noChangeArrowheads="1"/>
            </p:cNvSpPr>
            <p:nvPr/>
          </p:nvSpPr>
          <p:spPr bwMode="auto">
            <a:xfrm>
              <a:off x="2424390" y="6004027"/>
              <a:ext cx="761966" cy="3046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67" name="Rectangle 62"/>
            <p:cNvSpPr>
              <a:spLocks noChangeArrowheads="1"/>
            </p:cNvSpPr>
            <p:nvPr/>
          </p:nvSpPr>
          <p:spPr bwMode="auto">
            <a:xfrm>
              <a:off x="3186356" y="6004027"/>
              <a:ext cx="761966" cy="3046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68" name="Rectangle 63"/>
            <p:cNvSpPr>
              <a:spLocks noChangeArrowheads="1"/>
            </p:cNvSpPr>
            <p:nvPr/>
          </p:nvSpPr>
          <p:spPr bwMode="auto">
            <a:xfrm>
              <a:off x="3948322" y="6004027"/>
              <a:ext cx="761966" cy="3046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69" name="Rectangle 64"/>
            <p:cNvSpPr>
              <a:spLocks noChangeArrowheads="1"/>
            </p:cNvSpPr>
            <p:nvPr/>
          </p:nvSpPr>
          <p:spPr bwMode="auto">
            <a:xfrm>
              <a:off x="4710288" y="6004027"/>
              <a:ext cx="761966" cy="3046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70" name="Rectangle 65"/>
            <p:cNvSpPr>
              <a:spLocks noChangeArrowheads="1"/>
            </p:cNvSpPr>
            <p:nvPr/>
          </p:nvSpPr>
          <p:spPr bwMode="auto">
            <a:xfrm>
              <a:off x="5472255" y="6004027"/>
              <a:ext cx="761966" cy="3046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71" name="Rectangle 66"/>
            <p:cNvSpPr>
              <a:spLocks noChangeArrowheads="1"/>
            </p:cNvSpPr>
            <p:nvPr/>
          </p:nvSpPr>
          <p:spPr bwMode="auto">
            <a:xfrm>
              <a:off x="6234221" y="6004027"/>
              <a:ext cx="761966" cy="3046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72" name="Rectangle 67"/>
            <p:cNvSpPr>
              <a:spLocks noChangeArrowheads="1"/>
            </p:cNvSpPr>
            <p:nvPr/>
          </p:nvSpPr>
          <p:spPr bwMode="auto">
            <a:xfrm>
              <a:off x="6996187" y="6004027"/>
              <a:ext cx="761966" cy="3046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73" name="Rectangle 68"/>
            <p:cNvSpPr>
              <a:spLocks noChangeArrowheads="1"/>
            </p:cNvSpPr>
            <p:nvPr/>
          </p:nvSpPr>
          <p:spPr bwMode="auto">
            <a:xfrm>
              <a:off x="7758154" y="6004027"/>
              <a:ext cx="761966" cy="3046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5374" name="Line 60"/>
            <p:cNvSpPr>
              <a:spLocks noChangeShapeType="1"/>
            </p:cNvSpPr>
            <p:nvPr/>
          </p:nvSpPr>
          <p:spPr bwMode="auto">
            <a:xfrm flipH="1">
              <a:off x="2424390" y="6004027"/>
              <a:ext cx="6095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5" name="Line 70"/>
            <p:cNvSpPr>
              <a:spLocks noChangeShapeType="1"/>
            </p:cNvSpPr>
            <p:nvPr/>
          </p:nvSpPr>
          <p:spPr bwMode="auto">
            <a:xfrm>
              <a:off x="8675688" y="5913570"/>
              <a:ext cx="0" cy="304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6" name="Line 77"/>
            <p:cNvSpPr>
              <a:spLocks noChangeShapeType="1"/>
            </p:cNvSpPr>
            <p:nvPr/>
          </p:nvSpPr>
          <p:spPr bwMode="auto">
            <a:xfrm flipH="1">
              <a:off x="2424390" y="5822216"/>
              <a:ext cx="60957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7" name="Line 78"/>
            <p:cNvSpPr>
              <a:spLocks noChangeShapeType="1"/>
            </p:cNvSpPr>
            <p:nvPr/>
          </p:nvSpPr>
          <p:spPr bwMode="auto">
            <a:xfrm>
              <a:off x="2241836" y="5913570"/>
              <a:ext cx="0" cy="304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8" name="Arc 80"/>
            <p:cNvSpPr>
              <a:spLocks/>
            </p:cNvSpPr>
            <p:nvPr/>
          </p:nvSpPr>
          <p:spPr bwMode="auto">
            <a:xfrm flipH="1">
              <a:off x="2241836" y="5822819"/>
              <a:ext cx="179380" cy="904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79" name="Arc 81"/>
            <p:cNvSpPr>
              <a:spLocks/>
            </p:cNvSpPr>
            <p:nvPr/>
          </p:nvSpPr>
          <p:spPr bwMode="auto">
            <a:xfrm flipH="1" flipV="1">
              <a:off x="2241836" y="5926068"/>
              <a:ext cx="179380" cy="904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0" name="Arc 83"/>
            <p:cNvSpPr>
              <a:spLocks/>
            </p:cNvSpPr>
            <p:nvPr/>
          </p:nvSpPr>
          <p:spPr bwMode="auto">
            <a:xfrm>
              <a:off x="8496308" y="5822819"/>
              <a:ext cx="179380" cy="904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1" name="Arc 84"/>
            <p:cNvSpPr>
              <a:spLocks/>
            </p:cNvSpPr>
            <p:nvPr/>
          </p:nvSpPr>
          <p:spPr bwMode="auto">
            <a:xfrm flipV="1">
              <a:off x="8496308" y="5913570"/>
              <a:ext cx="179380" cy="904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2" name="Arc 95"/>
            <p:cNvSpPr>
              <a:spLocks/>
            </p:cNvSpPr>
            <p:nvPr/>
          </p:nvSpPr>
          <p:spPr bwMode="auto">
            <a:xfrm flipH="1" flipV="1">
              <a:off x="2241836" y="6218268"/>
              <a:ext cx="179380" cy="904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3" name="Arc 98"/>
            <p:cNvSpPr>
              <a:spLocks/>
            </p:cNvSpPr>
            <p:nvPr/>
          </p:nvSpPr>
          <p:spPr bwMode="auto">
            <a:xfrm flipV="1">
              <a:off x="8496308" y="6218268"/>
              <a:ext cx="179380" cy="904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4" name="Rectangle 52"/>
            <p:cNvSpPr>
              <a:spLocks noChangeArrowheads="1"/>
            </p:cNvSpPr>
            <p:nvPr/>
          </p:nvSpPr>
          <p:spPr bwMode="auto">
            <a:xfrm>
              <a:off x="6287626" y="5452862"/>
              <a:ext cx="228590" cy="24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or</a:t>
              </a:r>
              <a:endParaRPr lang="en-US" altLang="en-US" sz="1600" i="1"/>
            </a:p>
          </p:txBody>
        </p:sp>
        <p:sp>
          <p:nvSpPr>
            <p:cNvPr id="15385" name="Rectangle 52"/>
            <p:cNvSpPr>
              <a:spLocks noChangeArrowheads="1"/>
            </p:cNvSpPr>
            <p:nvPr/>
          </p:nvSpPr>
          <p:spPr bwMode="auto">
            <a:xfrm>
              <a:off x="2652979" y="5733256"/>
              <a:ext cx="228590" cy="24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</a:t>
              </a:r>
              <a:endParaRPr lang="en-US" altLang="en-US" sz="1600"/>
            </a:p>
          </p:txBody>
        </p:sp>
        <p:sp>
          <p:nvSpPr>
            <p:cNvPr id="15386" name="Rectangle 53"/>
            <p:cNvSpPr>
              <a:spLocks noChangeArrowheads="1"/>
            </p:cNvSpPr>
            <p:nvPr/>
          </p:nvSpPr>
          <p:spPr bwMode="auto">
            <a:xfrm>
              <a:off x="3414946" y="5733256"/>
              <a:ext cx="228590" cy="24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</a:t>
              </a:r>
              <a:endParaRPr lang="en-US" altLang="en-US" sz="1600"/>
            </a:p>
          </p:txBody>
        </p:sp>
        <p:sp>
          <p:nvSpPr>
            <p:cNvPr id="15387" name="Rectangle 54"/>
            <p:cNvSpPr>
              <a:spLocks noChangeArrowheads="1"/>
            </p:cNvSpPr>
            <p:nvPr/>
          </p:nvSpPr>
          <p:spPr bwMode="auto">
            <a:xfrm>
              <a:off x="4176912" y="5733256"/>
              <a:ext cx="228590" cy="24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2</a:t>
              </a:r>
              <a:endParaRPr lang="en-US" altLang="en-US" sz="1600"/>
            </a:p>
          </p:txBody>
        </p:sp>
        <p:sp>
          <p:nvSpPr>
            <p:cNvPr id="15388" name="Rectangle 55"/>
            <p:cNvSpPr>
              <a:spLocks noChangeArrowheads="1"/>
            </p:cNvSpPr>
            <p:nvPr/>
          </p:nvSpPr>
          <p:spPr bwMode="auto">
            <a:xfrm>
              <a:off x="4938878" y="5733256"/>
              <a:ext cx="228590" cy="24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15389" name="Rectangle 56"/>
            <p:cNvSpPr>
              <a:spLocks noChangeArrowheads="1"/>
            </p:cNvSpPr>
            <p:nvPr/>
          </p:nvSpPr>
          <p:spPr bwMode="auto">
            <a:xfrm>
              <a:off x="5700845" y="5733256"/>
              <a:ext cx="228590" cy="24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15390" name="Rectangle 57"/>
            <p:cNvSpPr>
              <a:spLocks noChangeArrowheads="1"/>
            </p:cNvSpPr>
            <p:nvPr/>
          </p:nvSpPr>
          <p:spPr bwMode="auto">
            <a:xfrm>
              <a:off x="6462811" y="5733256"/>
              <a:ext cx="228590" cy="24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15391" name="Rectangle 58"/>
            <p:cNvSpPr>
              <a:spLocks noChangeArrowheads="1"/>
            </p:cNvSpPr>
            <p:nvPr/>
          </p:nvSpPr>
          <p:spPr bwMode="auto">
            <a:xfrm>
              <a:off x="7224777" y="5733256"/>
              <a:ext cx="228590" cy="24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6</a:t>
              </a:r>
              <a:endParaRPr lang="en-US" altLang="en-US" sz="1600"/>
            </a:p>
          </p:txBody>
        </p:sp>
        <p:sp>
          <p:nvSpPr>
            <p:cNvPr id="15392" name="Rectangle 59"/>
            <p:cNvSpPr>
              <a:spLocks noChangeArrowheads="1"/>
            </p:cNvSpPr>
            <p:nvPr/>
          </p:nvSpPr>
          <p:spPr bwMode="auto">
            <a:xfrm>
              <a:off x="7986743" y="5733256"/>
              <a:ext cx="228590" cy="24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7</a:t>
              </a:r>
              <a:endParaRPr lang="en-US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5402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644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cyclic arrays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0338" y="1578769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Represent a </a:t>
            </a:r>
            <a:r>
              <a:rPr lang="en-US" altLang="en-US" i="1" dirty="0" smtClean="0">
                <a:cs typeface="Times New Roman" pitchFamily="18" charset="0"/>
              </a:rPr>
              <a:t>bounded</a:t>
            </a:r>
            <a:r>
              <a:rPr lang="en-US" altLang="en-US" dirty="0" smtClean="0">
                <a:cs typeface="Times New Roman" pitchFamily="18" charset="0"/>
              </a:rPr>
              <a:t> queue (size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) by: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variables </a:t>
            </a:r>
            <a:r>
              <a:rPr lang="en-US" altLang="en-US" i="1" dirty="0" smtClean="0">
                <a:cs typeface="Times New Roman" pitchFamily="18" charset="0"/>
              </a:rPr>
              <a:t>size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r>
              <a:rPr lang="en-US" altLang="en-US" i="1" dirty="0" smtClean="0">
                <a:cs typeface="Times New Roman" pitchFamily="18" charset="0"/>
              </a:rPr>
              <a:t>front</a:t>
            </a:r>
            <a:r>
              <a:rPr lang="en-US" altLang="en-US" dirty="0" smtClean="0">
                <a:cs typeface="Times New Roman" pitchFamily="18" charset="0"/>
              </a:rPr>
              <a:t>, </a:t>
            </a:r>
            <a:r>
              <a:rPr lang="en-US" altLang="en-US" i="1" dirty="0" smtClean="0">
                <a:cs typeface="Times New Roman" pitchFamily="18" charset="0"/>
              </a:rPr>
              <a:t>rear</a:t>
            </a:r>
            <a:endParaRPr lang="en-US" altLang="en-US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a cyclic array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 of length 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, containing the elements either (a) in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[</a:t>
            </a:r>
            <a:r>
              <a:rPr lang="en-US" altLang="en-US" i="1" dirty="0" smtClean="0">
                <a:cs typeface="Times New Roman" pitchFamily="18" charset="0"/>
              </a:rPr>
              <a:t>front</a:t>
            </a:r>
            <a:r>
              <a:rPr lang="en-US" altLang="en-US" dirty="0" smtClean="0">
                <a:cs typeface="Times New Roman" pitchFamily="18" charset="0"/>
              </a:rPr>
              <a:t>…</a:t>
            </a:r>
            <a:r>
              <a:rPr lang="en-US" altLang="en-US" i="1" dirty="0" smtClean="0">
                <a:cs typeface="Times New Roman" pitchFamily="18" charset="0"/>
              </a:rPr>
              <a:t>rear</a:t>
            </a:r>
            <a:r>
              <a:rPr lang="en-US" altLang="en-US" dirty="0" smtClean="0">
                <a:cs typeface="Times New Roman" pitchFamily="18" charset="0"/>
              </a:rPr>
              <a:t>–1] or (b) in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[</a:t>
            </a:r>
            <a:r>
              <a:rPr lang="en-US" altLang="en-US" i="1" dirty="0" smtClean="0">
                <a:cs typeface="Times New Roman" pitchFamily="18" charset="0"/>
              </a:rPr>
              <a:t>front</a:t>
            </a:r>
            <a:r>
              <a:rPr lang="en-US" altLang="en-US" dirty="0" smtClean="0">
                <a:cs typeface="Times New Roman" pitchFamily="18" charset="0"/>
              </a:rPr>
              <a:t>…</a:t>
            </a:r>
            <a:r>
              <a:rPr lang="en-US" altLang="en-US" i="1" dirty="0" smtClean="0">
                <a:cs typeface="Times New Roman" pitchFamily="18" charset="0"/>
              </a:rPr>
              <a:t>cap</a:t>
            </a:r>
            <a:r>
              <a:rPr lang="en-US" altLang="en-US" dirty="0" smtClean="0">
                <a:cs typeface="Times New Roman" pitchFamily="18" charset="0"/>
              </a:rPr>
              <a:t>–1] and </a:t>
            </a:r>
            <a:r>
              <a:rPr lang="en-US" altLang="en-US" i="1" dirty="0" err="1" smtClean="0">
                <a:cs typeface="Times New Roman" pitchFamily="18" charset="0"/>
              </a:rPr>
              <a:t>elems</a:t>
            </a:r>
            <a:r>
              <a:rPr lang="en-US" altLang="en-US" dirty="0" smtClean="0">
                <a:cs typeface="Times New Roman" pitchFamily="18" charset="0"/>
              </a:rPr>
              <a:t>[0…</a:t>
            </a:r>
            <a:r>
              <a:rPr lang="en-US" altLang="en-US" i="1" dirty="0" smtClean="0">
                <a:cs typeface="Times New Roman" pitchFamily="18" charset="0"/>
              </a:rPr>
              <a:t>rear</a:t>
            </a:r>
            <a:r>
              <a:rPr lang="en-US" altLang="en-US" dirty="0" smtClean="0">
                <a:cs typeface="Times New Roman" pitchFamily="18" charset="0"/>
              </a:rPr>
              <a:t>–1].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39801" y="4573588"/>
            <a:ext cx="6896100" cy="655638"/>
            <a:chOff x="1393" y="2926"/>
            <a:chExt cx="4344" cy="413"/>
          </a:xfrm>
        </p:grpSpPr>
        <p:sp>
          <p:nvSpPr>
            <p:cNvPr id="16439" name="Line 5"/>
            <p:cNvSpPr>
              <a:spLocks noChangeShapeType="1"/>
            </p:cNvSpPr>
            <p:nvPr/>
          </p:nvSpPr>
          <p:spPr bwMode="auto">
            <a:xfrm flipH="1">
              <a:off x="1798" y="2977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40" name="Rectangle 6"/>
            <p:cNvSpPr>
              <a:spLocks noChangeArrowheads="1"/>
            </p:cNvSpPr>
            <p:nvPr/>
          </p:nvSpPr>
          <p:spPr bwMode="auto">
            <a:xfrm>
              <a:off x="5171" y="2932"/>
              <a:ext cx="420" cy="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6441" name="Rectangle 7"/>
            <p:cNvSpPr>
              <a:spLocks noChangeArrowheads="1"/>
            </p:cNvSpPr>
            <p:nvPr/>
          </p:nvSpPr>
          <p:spPr bwMode="auto">
            <a:xfrm>
              <a:off x="4238" y="2938"/>
              <a:ext cx="366" cy="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front</a:t>
              </a:r>
            </a:p>
          </p:txBody>
        </p:sp>
        <p:sp>
          <p:nvSpPr>
            <p:cNvPr id="16442" name="Rectangle 8"/>
            <p:cNvSpPr>
              <a:spLocks noChangeArrowheads="1"/>
            </p:cNvSpPr>
            <p:nvPr/>
          </p:nvSpPr>
          <p:spPr bwMode="auto">
            <a:xfrm>
              <a:off x="2764" y="2944"/>
              <a:ext cx="434" cy="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rear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6443" name="Rectangle 9"/>
            <p:cNvSpPr>
              <a:spLocks noChangeArrowheads="1"/>
            </p:cNvSpPr>
            <p:nvPr/>
          </p:nvSpPr>
          <p:spPr bwMode="auto">
            <a:xfrm>
              <a:off x="1956" y="2926"/>
              <a:ext cx="130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6444" name="Rectangle 10"/>
            <p:cNvSpPr>
              <a:spLocks noChangeArrowheads="1"/>
            </p:cNvSpPr>
            <p:nvPr/>
          </p:nvSpPr>
          <p:spPr bwMode="auto">
            <a:xfrm>
              <a:off x="1393" y="3099"/>
              <a:ext cx="21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(b)</a:t>
              </a:r>
              <a:endParaRPr lang="en-US" altLang="en-US" sz="2000"/>
            </a:p>
          </p:txBody>
        </p:sp>
        <p:sp>
          <p:nvSpPr>
            <p:cNvPr id="16445" name="Rectangle 11"/>
            <p:cNvSpPr>
              <a:spLocks noChangeArrowheads="1"/>
            </p:cNvSpPr>
            <p:nvPr/>
          </p:nvSpPr>
          <p:spPr bwMode="auto">
            <a:xfrm>
              <a:off x="2741" y="3093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cs typeface="Arial" charset="0"/>
                </a:rPr>
                <a:t>element</a:t>
              </a:r>
              <a:endParaRPr lang="en-US" altLang="en-US" sz="1800">
                <a:cs typeface="Arial" charset="0"/>
              </a:endParaRPr>
            </a:p>
          </p:txBody>
        </p:sp>
        <p:sp>
          <p:nvSpPr>
            <p:cNvPr id="16446" name="Rectangle 12"/>
            <p:cNvSpPr>
              <a:spLocks noChangeArrowheads="1"/>
            </p:cNvSpPr>
            <p:nvPr/>
          </p:nvSpPr>
          <p:spPr bwMode="auto">
            <a:xfrm>
              <a:off x="2261" y="3093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47" name="Rectangle 13"/>
            <p:cNvSpPr>
              <a:spLocks noChangeArrowheads="1"/>
            </p:cNvSpPr>
            <p:nvPr/>
          </p:nvSpPr>
          <p:spPr bwMode="auto">
            <a:xfrm>
              <a:off x="1781" y="3093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6448" name="Rectangle 14"/>
            <p:cNvSpPr>
              <a:spLocks noChangeArrowheads="1"/>
            </p:cNvSpPr>
            <p:nvPr/>
          </p:nvSpPr>
          <p:spPr bwMode="auto">
            <a:xfrm>
              <a:off x="5141" y="3093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6449" name="Rectangle 15"/>
            <p:cNvSpPr>
              <a:spLocks noChangeArrowheads="1"/>
            </p:cNvSpPr>
            <p:nvPr/>
          </p:nvSpPr>
          <p:spPr bwMode="auto">
            <a:xfrm>
              <a:off x="4661" y="3093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50" name="Rectangle 16"/>
            <p:cNvSpPr>
              <a:spLocks noChangeArrowheads="1"/>
            </p:cNvSpPr>
            <p:nvPr/>
          </p:nvSpPr>
          <p:spPr bwMode="auto">
            <a:xfrm>
              <a:off x="4181" y="3093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6451" name="Rectangle 17"/>
            <p:cNvSpPr>
              <a:spLocks noChangeArrowheads="1"/>
            </p:cNvSpPr>
            <p:nvPr/>
          </p:nvSpPr>
          <p:spPr bwMode="auto">
            <a:xfrm>
              <a:off x="3701" y="309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52" name="Rectangle 18"/>
            <p:cNvSpPr>
              <a:spLocks noChangeArrowheads="1"/>
            </p:cNvSpPr>
            <p:nvPr/>
          </p:nvSpPr>
          <p:spPr bwMode="auto">
            <a:xfrm>
              <a:off x="3221" y="309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53" name="Line 19"/>
            <p:cNvSpPr>
              <a:spLocks noChangeShapeType="1"/>
            </p:cNvSpPr>
            <p:nvPr/>
          </p:nvSpPr>
          <p:spPr bwMode="auto">
            <a:xfrm>
              <a:off x="1678" y="304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54" name="Arc 20"/>
            <p:cNvSpPr>
              <a:spLocks/>
            </p:cNvSpPr>
            <p:nvPr/>
          </p:nvSpPr>
          <p:spPr bwMode="auto">
            <a:xfrm flipH="1">
              <a:off x="1677" y="2977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5" name="Arc 21"/>
            <p:cNvSpPr>
              <a:spLocks/>
            </p:cNvSpPr>
            <p:nvPr/>
          </p:nvSpPr>
          <p:spPr bwMode="auto">
            <a:xfrm flipH="1" flipV="1">
              <a:off x="1677" y="3030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6" name="Arc 22"/>
            <p:cNvSpPr>
              <a:spLocks/>
            </p:cNvSpPr>
            <p:nvPr/>
          </p:nvSpPr>
          <p:spPr bwMode="auto">
            <a:xfrm>
              <a:off x="5623" y="2977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7" name="Arc 23"/>
            <p:cNvSpPr>
              <a:spLocks/>
            </p:cNvSpPr>
            <p:nvPr/>
          </p:nvSpPr>
          <p:spPr bwMode="auto">
            <a:xfrm flipV="1">
              <a:off x="5623" y="3045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8" name="Arc 24"/>
            <p:cNvSpPr>
              <a:spLocks/>
            </p:cNvSpPr>
            <p:nvPr/>
          </p:nvSpPr>
          <p:spPr bwMode="auto">
            <a:xfrm flipH="1" flipV="1">
              <a:off x="1677" y="3237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59" name="Arc 25"/>
            <p:cNvSpPr>
              <a:spLocks/>
            </p:cNvSpPr>
            <p:nvPr/>
          </p:nvSpPr>
          <p:spPr bwMode="auto">
            <a:xfrm flipV="1">
              <a:off x="5623" y="3237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60" name="Line 26"/>
            <p:cNvSpPr>
              <a:spLocks noChangeShapeType="1"/>
            </p:cNvSpPr>
            <p:nvPr/>
          </p:nvSpPr>
          <p:spPr bwMode="auto">
            <a:xfrm>
              <a:off x="5737" y="304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1" name="Freeform 27"/>
            <p:cNvSpPr>
              <a:spLocks/>
            </p:cNvSpPr>
            <p:nvPr/>
          </p:nvSpPr>
          <p:spPr bwMode="auto">
            <a:xfrm>
              <a:off x="2358" y="3022"/>
              <a:ext cx="295" cy="317"/>
            </a:xfrm>
            <a:custGeom>
              <a:avLst/>
              <a:gdLst>
                <a:gd name="T0" fmla="*/ 0 w 240"/>
                <a:gd name="T1" fmla="*/ 466 h 288"/>
                <a:gd name="T2" fmla="*/ 404 w 240"/>
                <a:gd name="T3" fmla="*/ 0 h 288"/>
                <a:gd name="T4" fmla="*/ 674 w 240"/>
                <a:gd name="T5" fmla="*/ 0 h 288"/>
                <a:gd name="T6" fmla="*/ 269 w 240"/>
                <a:gd name="T7" fmla="*/ 466 h 288"/>
                <a:gd name="T8" fmla="*/ 0 w 240"/>
                <a:gd name="T9" fmla="*/ 46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2" name="Freeform 28"/>
            <p:cNvSpPr>
              <a:spLocks/>
            </p:cNvSpPr>
            <p:nvPr/>
          </p:nvSpPr>
          <p:spPr bwMode="auto">
            <a:xfrm>
              <a:off x="3810" y="3022"/>
              <a:ext cx="295" cy="317"/>
            </a:xfrm>
            <a:custGeom>
              <a:avLst/>
              <a:gdLst>
                <a:gd name="T0" fmla="*/ 0 w 240"/>
                <a:gd name="T1" fmla="*/ 466 h 288"/>
                <a:gd name="T2" fmla="*/ 404 w 240"/>
                <a:gd name="T3" fmla="*/ 0 h 288"/>
                <a:gd name="T4" fmla="*/ 674 w 240"/>
                <a:gd name="T5" fmla="*/ 0 h 288"/>
                <a:gd name="T6" fmla="*/ 269 w 240"/>
                <a:gd name="T7" fmla="*/ 466 h 288"/>
                <a:gd name="T8" fmla="*/ 0 w 240"/>
                <a:gd name="T9" fmla="*/ 46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63" name="Freeform 29"/>
            <p:cNvSpPr>
              <a:spLocks/>
            </p:cNvSpPr>
            <p:nvPr/>
          </p:nvSpPr>
          <p:spPr bwMode="auto">
            <a:xfrm>
              <a:off x="4762" y="3022"/>
              <a:ext cx="295" cy="317"/>
            </a:xfrm>
            <a:custGeom>
              <a:avLst/>
              <a:gdLst>
                <a:gd name="T0" fmla="*/ 0 w 240"/>
                <a:gd name="T1" fmla="*/ 466 h 288"/>
                <a:gd name="T2" fmla="*/ 404 w 240"/>
                <a:gd name="T3" fmla="*/ 0 h 288"/>
                <a:gd name="T4" fmla="*/ 674 w 240"/>
                <a:gd name="T5" fmla="*/ 0 h 288"/>
                <a:gd name="T6" fmla="*/ 269 w 240"/>
                <a:gd name="T7" fmla="*/ 466 h 288"/>
                <a:gd name="T8" fmla="*/ 0 w 240"/>
                <a:gd name="T9" fmla="*/ 46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97644" y="3767931"/>
            <a:ext cx="7596188" cy="638175"/>
            <a:chOff x="952" y="2438"/>
            <a:chExt cx="4785" cy="402"/>
          </a:xfrm>
        </p:grpSpPr>
        <p:sp>
          <p:nvSpPr>
            <p:cNvPr id="16414" name="Line 31"/>
            <p:cNvSpPr>
              <a:spLocks noChangeShapeType="1"/>
            </p:cNvSpPr>
            <p:nvPr/>
          </p:nvSpPr>
          <p:spPr bwMode="auto">
            <a:xfrm flipH="1">
              <a:off x="1798" y="2478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15" name="Rectangle 32"/>
            <p:cNvSpPr>
              <a:spLocks noChangeArrowheads="1"/>
            </p:cNvSpPr>
            <p:nvPr/>
          </p:nvSpPr>
          <p:spPr bwMode="auto">
            <a:xfrm>
              <a:off x="5171" y="2455"/>
              <a:ext cx="420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6416" name="Rectangle 33"/>
            <p:cNvSpPr>
              <a:spLocks noChangeArrowheads="1"/>
            </p:cNvSpPr>
            <p:nvPr/>
          </p:nvSpPr>
          <p:spPr bwMode="auto">
            <a:xfrm>
              <a:off x="2786" y="2454"/>
              <a:ext cx="366" cy="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front</a:t>
              </a:r>
            </a:p>
          </p:txBody>
        </p:sp>
        <p:sp>
          <p:nvSpPr>
            <p:cNvPr id="16417" name="Rectangle 34"/>
            <p:cNvSpPr>
              <a:spLocks noChangeArrowheads="1"/>
            </p:cNvSpPr>
            <p:nvPr/>
          </p:nvSpPr>
          <p:spPr bwMode="auto">
            <a:xfrm>
              <a:off x="4193" y="2443"/>
              <a:ext cx="456" cy="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rear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6418" name="Rectangle 35"/>
            <p:cNvSpPr>
              <a:spLocks noChangeArrowheads="1"/>
            </p:cNvSpPr>
            <p:nvPr/>
          </p:nvSpPr>
          <p:spPr bwMode="auto">
            <a:xfrm>
              <a:off x="1956" y="2438"/>
              <a:ext cx="130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6419" name="Rectangle 36"/>
            <p:cNvSpPr>
              <a:spLocks noChangeArrowheads="1"/>
            </p:cNvSpPr>
            <p:nvPr/>
          </p:nvSpPr>
          <p:spPr bwMode="auto">
            <a:xfrm>
              <a:off x="952" y="245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Invariant:</a:t>
              </a:r>
              <a:br>
                <a:rPr lang="en-US" altLang="en-US" sz="2000" dirty="0">
                  <a:solidFill>
                    <a:srgbClr val="000000"/>
                  </a:solidFill>
                </a:rPr>
              </a:br>
              <a:r>
                <a:rPr lang="en-US" altLang="en-US" sz="2000" dirty="0">
                  <a:solidFill>
                    <a:srgbClr val="000000"/>
                  </a:solidFill>
                </a:rPr>
                <a:t>(a)</a:t>
              </a:r>
              <a:endParaRPr lang="en-US" altLang="en-US" sz="2000" dirty="0"/>
            </a:p>
          </p:txBody>
        </p:sp>
        <p:sp>
          <p:nvSpPr>
            <p:cNvPr id="16420" name="Rectangle 37"/>
            <p:cNvSpPr>
              <a:spLocks noChangeArrowheads="1"/>
            </p:cNvSpPr>
            <p:nvPr/>
          </p:nvSpPr>
          <p:spPr bwMode="auto">
            <a:xfrm>
              <a:off x="2741" y="2599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6421" name="Rectangle 38"/>
            <p:cNvSpPr>
              <a:spLocks noChangeArrowheads="1"/>
            </p:cNvSpPr>
            <p:nvPr/>
          </p:nvSpPr>
          <p:spPr bwMode="auto">
            <a:xfrm>
              <a:off x="1781" y="259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22" name="Rectangle 39"/>
            <p:cNvSpPr>
              <a:spLocks noChangeArrowheads="1"/>
            </p:cNvSpPr>
            <p:nvPr/>
          </p:nvSpPr>
          <p:spPr bwMode="auto">
            <a:xfrm>
              <a:off x="4181" y="2599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6423" name="Rectangle 40"/>
            <p:cNvSpPr>
              <a:spLocks noChangeArrowheads="1"/>
            </p:cNvSpPr>
            <p:nvPr/>
          </p:nvSpPr>
          <p:spPr bwMode="auto">
            <a:xfrm>
              <a:off x="5141" y="259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24" name="Rectangle 41"/>
            <p:cNvSpPr>
              <a:spLocks noChangeArrowheads="1"/>
            </p:cNvSpPr>
            <p:nvPr/>
          </p:nvSpPr>
          <p:spPr bwMode="auto">
            <a:xfrm>
              <a:off x="4661" y="259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25" name="Rectangle 42"/>
            <p:cNvSpPr>
              <a:spLocks noChangeArrowheads="1"/>
            </p:cNvSpPr>
            <p:nvPr/>
          </p:nvSpPr>
          <p:spPr bwMode="auto">
            <a:xfrm>
              <a:off x="3701" y="2599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26" name="Rectangle 43"/>
            <p:cNvSpPr>
              <a:spLocks noChangeArrowheads="1"/>
            </p:cNvSpPr>
            <p:nvPr/>
          </p:nvSpPr>
          <p:spPr bwMode="auto">
            <a:xfrm>
              <a:off x="2261" y="2599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27" name="Rectangle 44"/>
            <p:cNvSpPr>
              <a:spLocks noChangeArrowheads="1"/>
            </p:cNvSpPr>
            <p:nvPr/>
          </p:nvSpPr>
          <p:spPr bwMode="auto">
            <a:xfrm>
              <a:off x="3221" y="2599"/>
              <a:ext cx="480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/>
                <a:t>element</a:t>
              </a:r>
            </a:p>
          </p:txBody>
        </p:sp>
        <p:sp>
          <p:nvSpPr>
            <p:cNvPr id="16428" name="Line 45"/>
            <p:cNvSpPr>
              <a:spLocks noChangeShapeType="1"/>
            </p:cNvSpPr>
            <p:nvPr/>
          </p:nvSpPr>
          <p:spPr bwMode="auto">
            <a:xfrm>
              <a:off x="1678" y="254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29" name="Arc 46"/>
            <p:cNvSpPr>
              <a:spLocks/>
            </p:cNvSpPr>
            <p:nvPr/>
          </p:nvSpPr>
          <p:spPr bwMode="auto">
            <a:xfrm flipH="1">
              <a:off x="1677" y="2478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0" name="Arc 47"/>
            <p:cNvSpPr>
              <a:spLocks/>
            </p:cNvSpPr>
            <p:nvPr/>
          </p:nvSpPr>
          <p:spPr bwMode="auto">
            <a:xfrm flipH="1" flipV="1">
              <a:off x="1677" y="2531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1" name="Arc 48"/>
            <p:cNvSpPr>
              <a:spLocks/>
            </p:cNvSpPr>
            <p:nvPr/>
          </p:nvSpPr>
          <p:spPr bwMode="auto">
            <a:xfrm>
              <a:off x="5623" y="2478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2" name="Arc 49"/>
            <p:cNvSpPr>
              <a:spLocks/>
            </p:cNvSpPr>
            <p:nvPr/>
          </p:nvSpPr>
          <p:spPr bwMode="auto">
            <a:xfrm flipV="1">
              <a:off x="5623" y="2546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3" name="Arc 50"/>
            <p:cNvSpPr>
              <a:spLocks/>
            </p:cNvSpPr>
            <p:nvPr/>
          </p:nvSpPr>
          <p:spPr bwMode="auto">
            <a:xfrm flipH="1" flipV="1">
              <a:off x="1677" y="2738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4" name="Arc 51"/>
            <p:cNvSpPr>
              <a:spLocks/>
            </p:cNvSpPr>
            <p:nvPr/>
          </p:nvSpPr>
          <p:spPr bwMode="auto">
            <a:xfrm flipV="1">
              <a:off x="5623" y="2738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35" name="Line 52"/>
            <p:cNvSpPr>
              <a:spLocks noChangeShapeType="1"/>
            </p:cNvSpPr>
            <p:nvPr/>
          </p:nvSpPr>
          <p:spPr bwMode="auto">
            <a:xfrm>
              <a:off x="5737" y="254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36" name="Freeform 53"/>
            <p:cNvSpPr>
              <a:spLocks/>
            </p:cNvSpPr>
            <p:nvPr/>
          </p:nvSpPr>
          <p:spPr bwMode="auto">
            <a:xfrm>
              <a:off x="4762" y="2546"/>
              <a:ext cx="295" cy="294"/>
            </a:xfrm>
            <a:custGeom>
              <a:avLst/>
              <a:gdLst>
                <a:gd name="T0" fmla="*/ 0 w 240"/>
                <a:gd name="T1" fmla="*/ 319 h 288"/>
                <a:gd name="T2" fmla="*/ 404 w 240"/>
                <a:gd name="T3" fmla="*/ 0 h 288"/>
                <a:gd name="T4" fmla="*/ 674 w 240"/>
                <a:gd name="T5" fmla="*/ 0 h 288"/>
                <a:gd name="T6" fmla="*/ 269 w 240"/>
                <a:gd name="T7" fmla="*/ 319 h 288"/>
                <a:gd name="T8" fmla="*/ 0 w 240"/>
                <a:gd name="T9" fmla="*/ 319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37" name="Freeform 54"/>
            <p:cNvSpPr>
              <a:spLocks/>
            </p:cNvSpPr>
            <p:nvPr/>
          </p:nvSpPr>
          <p:spPr bwMode="auto">
            <a:xfrm>
              <a:off x="3810" y="2546"/>
              <a:ext cx="295" cy="294"/>
            </a:xfrm>
            <a:custGeom>
              <a:avLst/>
              <a:gdLst>
                <a:gd name="T0" fmla="*/ 0 w 240"/>
                <a:gd name="T1" fmla="*/ 319 h 288"/>
                <a:gd name="T2" fmla="*/ 404 w 240"/>
                <a:gd name="T3" fmla="*/ 0 h 288"/>
                <a:gd name="T4" fmla="*/ 674 w 240"/>
                <a:gd name="T5" fmla="*/ 0 h 288"/>
                <a:gd name="T6" fmla="*/ 269 w 240"/>
                <a:gd name="T7" fmla="*/ 319 h 288"/>
                <a:gd name="T8" fmla="*/ 0 w 240"/>
                <a:gd name="T9" fmla="*/ 319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38" name="Freeform 55"/>
            <p:cNvSpPr>
              <a:spLocks/>
            </p:cNvSpPr>
            <p:nvPr/>
          </p:nvSpPr>
          <p:spPr bwMode="auto">
            <a:xfrm>
              <a:off x="2358" y="2546"/>
              <a:ext cx="295" cy="294"/>
            </a:xfrm>
            <a:custGeom>
              <a:avLst/>
              <a:gdLst>
                <a:gd name="T0" fmla="*/ 0 w 240"/>
                <a:gd name="T1" fmla="*/ 319 h 288"/>
                <a:gd name="T2" fmla="*/ 404 w 240"/>
                <a:gd name="T3" fmla="*/ 0 h 288"/>
                <a:gd name="T4" fmla="*/ 674 w 240"/>
                <a:gd name="T5" fmla="*/ 0 h 288"/>
                <a:gd name="T6" fmla="*/ 269 w 240"/>
                <a:gd name="T7" fmla="*/ 319 h 288"/>
                <a:gd name="T8" fmla="*/ 0 w 240"/>
                <a:gd name="T9" fmla="*/ 319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97644" y="5624513"/>
            <a:ext cx="7524750" cy="612775"/>
            <a:chOff x="997" y="3543"/>
            <a:chExt cx="4740" cy="386"/>
          </a:xfrm>
        </p:grpSpPr>
        <p:sp>
          <p:nvSpPr>
            <p:cNvPr id="16391" name="Line 57"/>
            <p:cNvSpPr>
              <a:spLocks noChangeShapeType="1"/>
            </p:cNvSpPr>
            <p:nvPr/>
          </p:nvSpPr>
          <p:spPr bwMode="auto">
            <a:xfrm>
              <a:off x="1791" y="3566"/>
              <a:ext cx="38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2" name="Rectangle 58"/>
            <p:cNvSpPr>
              <a:spLocks noChangeArrowheads="1"/>
            </p:cNvSpPr>
            <p:nvPr/>
          </p:nvSpPr>
          <p:spPr bwMode="auto">
            <a:xfrm>
              <a:off x="997" y="3585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Empty queue:</a:t>
              </a:r>
              <a:endParaRPr lang="en-US" altLang="en-US" sz="2000"/>
            </a:p>
          </p:txBody>
        </p:sp>
        <p:sp>
          <p:nvSpPr>
            <p:cNvPr id="16393" name="Rectangle 59"/>
            <p:cNvSpPr>
              <a:spLocks noChangeArrowheads="1"/>
            </p:cNvSpPr>
            <p:nvPr/>
          </p:nvSpPr>
          <p:spPr bwMode="auto">
            <a:xfrm>
              <a:off x="1936" y="3543"/>
              <a:ext cx="150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6394" name="Rectangle 60"/>
            <p:cNvSpPr>
              <a:spLocks noChangeArrowheads="1"/>
            </p:cNvSpPr>
            <p:nvPr/>
          </p:nvSpPr>
          <p:spPr bwMode="auto">
            <a:xfrm>
              <a:off x="5161" y="3543"/>
              <a:ext cx="418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cap</a:t>
              </a:r>
              <a:r>
                <a:rPr lang="en-US" altLang="en-US" sz="1800">
                  <a:cs typeface="Times New Roman" pitchFamily="18" charset="0"/>
                </a:rPr>
                <a:t>–1</a:t>
              </a:r>
              <a:endParaRPr lang="en-US" altLang="en-US" sz="1800" i="1"/>
            </a:p>
          </p:txBody>
        </p:sp>
        <p:sp>
          <p:nvSpPr>
            <p:cNvPr id="16395" name="Rectangle 61"/>
            <p:cNvSpPr>
              <a:spLocks noChangeArrowheads="1"/>
            </p:cNvSpPr>
            <p:nvPr/>
          </p:nvSpPr>
          <p:spPr bwMode="auto">
            <a:xfrm>
              <a:off x="3125" y="3543"/>
              <a:ext cx="647" cy="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/>
                <a:t>front</a:t>
              </a:r>
              <a:r>
                <a:rPr lang="en-US" altLang="en-US" sz="1800"/>
                <a:t>=</a:t>
              </a:r>
              <a:r>
                <a:rPr lang="en-US" altLang="en-US" sz="1800" i="1"/>
                <a:t>rear</a:t>
              </a:r>
              <a:endParaRPr lang="en-US" altLang="en-US" sz="1800"/>
            </a:p>
          </p:txBody>
        </p:sp>
        <p:sp>
          <p:nvSpPr>
            <p:cNvPr id="16396" name="Rectangle 62"/>
            <p:cNvSpPr>
              <a:spLocks noChangeArrowheads="1"/>
            </p:cNvSpPr>
            <p:nvPr/>
          </p:nvSpPr>
          <p:spPr bwMode="auto">
            <a:xfrm>
              <a:off x="2741" y="368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397" name="Rectangle 63"/>
            <p:cNvSpPr>
              <a:spLocks noChangeArrowheads="1"/>
            </p:cNvSpPr>
            <p:nvPr/>
          </p:nvSpPr>
          <p:spPr bwMode="auto">
            <a:xfrm>
              <a:off x="2261" y="368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398" name="Rectangle 64"/>
            <p:cNvSpPr>
              <a:spLocks noChangeArrowheads="1"/>
            </p:cNvSpPr>
            <p:nvPr/>
          </p:nvSpPr>
          <p:spPr bwMode="auto">
            <a:xfrm>
              <a:off x="1781" y="368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399" name="Rectangle 65"/>
            <p:cNvSpPr>
              <a:spLocks noChangeArrowheads="1"/>
            </p:cNvSpPr>
            <p:nvPr/>
          </p:nvSpPr>
          <p:spPr bwMode="auto">
            <a:xfrm>
              <a:off x="3701" y="368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00" name="Rectangle 66"/>
            <p:cNvSpPr>
              <a:spLocks noChangeArrowheads="1"/>
            </p:cNvSpPr>
            <p:nvPr/>
          </p:nvSpPr>
          <p:spPr bwMode="auto">
            <a:xfrm>
              <a:off x="4181" y="368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01" name="Rectangle 67"/>
            <p:cNvSpPr>
              <a:spLocks noChangeArrowheads="1"/>
            </p:cNvSpPr>
            <p:nvPr/>
          </p:nvSpPr>
          <p:spPr bwMode="auto">
            <a:xfrm>
              <a:off x="5141" y="368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02" name="Rectangle 68"/>
            <p:cNvSpPr>
              <a:spLocks noChangeArrowheads="1"/>
            </p:cNvSpPr>
            <p:nvPr/>
          </p:nvSpPr>
          <p:spPr bwMode="auto">
            <a:xfrm>
              <a:off x="4661" y="368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03" name="Rectangle 69"/>
            <p:cNvSpPr>
              <a:spLocks noChangeArrowheads="1"/>
            </p:cNvSpPr>
            <p:nvPr/>
          </p:nvSpPr>
          <p:spPr bwMode="auto">
            <a:xfrm>
              <a:off x="3221" y="3683"/>
              <a:ext cx="480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 i="1">
                <a:latin typeface="Times New Roman" pitchFamily="18" charset="0"/>
              </a:endParaRPr>
            </a:p>
          </p:txBody>
        </p:sp>
        <p:sp>
          <p:nvSpPr>
            <p:cNvPr id="16404" name="Line 70"/>
            <p:cNvSpPr>
              <a:spLocks noChangeShapeType="1"/>
            </p:cNvSpPr>
            <p:nvPr/>
          </p:nvSpPr>
          <p:spPr bwMode="auto">
            <a:xfrm>
              <a:off x="1678" y="363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05" name="Arc 71"/>
            <p:cNvSpPr>
              <a:spLocks/>
            </p:cNvSpPr>
            <p:nvPr/>
          </p:nvSpPr>
          <p:spPr bwMode="auto">
            <a:xfrm flipH="1">
              <a:off x="1677" y="3567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6" name="Arc 72"/>
            <p:cNvSpPr>
              <a:spLocks/>
            </p:cNvSpPr>
            <p:nvPr/>
          </p:nvSpPr>
          <p:spPr bwMode="auto">
            <a:xfrm flipH="1" flipV="1">
              <a:off x="1677" y="3620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7" name="Arc 73"/>
            <p:cNvSpPr>
              <a:spLocks/>
            </p:cNvSpPr>
            <p:nvPr/>
          </p:nvSpPr>
          <p:spPr bwMode="auto">
            <a:xfrm>
              <a:off x="5623" y="3567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8" name="Arc 74"/>
            <p:cNvSpPr>
              <a:spLocks/>
            </p:cNvSpPr>
            <p:nvPr/>
          </p:nvSpPr>
          <p:spPr bwMode="auto">
            <a:xfrm flipV="1">
              <a:off x="5623" y="3635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9" name="Arc 75"/>
            <p:cNvSpPr>
              <a:spLocks/>
            </p:cNvSpPr>
            <p:nvPr/>
          </p:nvSpPr>
          <p:spPr bwMode="auto">
            <a:xfrm flipH="1" flipV="1">
              <a:off x="1677" y="3827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0" name="Arc 76"/>
            <p:cNvSpPr>
              <a:spLocks/>
            </p:cNvSpPr>
            <p:nvPr/>
          </p:nvSpPr>
          <p:spPr bwMode="auto">
            <a:xfrm flipV="1">
              <a:off x="5623" y="3827"/>
              <a:ext cx="113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11" name="Line 77"/>
            <p:cNvSpPr>
              <a:spLocks noChangeShapeType="1"/>
            </p:cNvSpPr>
            <p:nvPr/>
          </p:nvSpPr>
          <p:spPr bwMode="auto">
            <a:xfrm>
              <a:off x="5737" y="363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12" name="Freeform 78"/>
            <p:cNvSpPr>
              <a:spLocks/>
            </p:cNvSpPr>
            <p:nvPr/>
          </p:nvSpPr>
          <p:spPr bwMode="auto">
            <a:xfrm>
              <a:off x="2358" y="3634"/>
              <a:ext cx="295" cy="295"/>
            </a:xfrm>
            <a:custGeom>
              <a:avLst/>
              <a:gdLst>
                <a:gd name="T0" fmla="*/ 0 w 240"/>
                <a:gd name="T1" fmla="*/ 325 h 288"/>
                <a:gd name="T2" fmla="*/ 404 w 240"/>
                <a:gd name="T3" fmla="*/ 0 h 288"/>
                <a:gd name="T4" fmla="*/ 674 w 240"/>
                <a:gd name="T5" fmla="*/ 0 h 288"/>
                <a:gd name="T6" fmla="*/ 269 w 240"/>
                <a:gd name="T7" fmla="*/ 325 h 288"/>
                <a:gd name="T8" fmla="*/ 0 w 240"/>
                <a:gd name="T9" fmla="*/ 3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13" name="Freeform 79"/>
            <p:cNvSpPr>
              <a:spLocks/>
            </p:cNvSpPr>
            <p:nvPr/>
          </p:nvSpPr>
          <p:spPr bwMode="auto">
            <a:xfrm>
              <a:off x="4286" y="3634"/>
              <a:ext cx="295" cy="295"/>
            </a:xfrm>
            <a:custGeom>
              <a:avLst/>
              <a:gdLst>
                <a:gd name="T0" fmla="*/ 0 w 240"/>
                <a:gd name="T1" fmla="*/ 325 h 288"/>
                <a:gd name="T2" fmla="*/ 404 w 240"/>
                <a:gd name="T3" fmla="*/ 0 h 288"/>
                <a:gd name="T4" fmla="*/ 674 w 240"/>
                <a:gd name="T5" fmla="*/ 0 h 288"/>
                <a:gd name="T6" fmla="*/ 269 w 240"/>
                <a:gd name="T7" fmla="*/ 325 h 288"/>
                <a:gd name="T8" fmla="*/ 0 w 240"/>
                <a:gd name="T9" fmla="*/ 325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88"/>
                <a:gd name="T17" fmla="*/ 240 w 2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88">
                  <a:moveTo>
                    <a:pt x="0" y="288"/>
                  </a:moveTo>
                  <a:lnTo>
                    <a:pt x="144" y="0"/>
                  </a:lnTo>
                  <a:lnTo>
                    <a:pt x="240" y="0"/>
                  </a:lnTo>
                  <a:lnTo>
                    <a:pt x="96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320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roup 638"/>
          <p:cNvGrpSpPr>
            <a:grpSpLocks/>
          </p:cNvGrpSpPr>
          <p:nvPr/>
        </p:nvGrpSpPr>
        <p:grpSpPr bwMode="auto">
          <a:xfrm>
            <a:off x="667843" y="3088522"/>
            <a:ext cx="5795962" cy="1979612"/>
            <a:chOff x="1979613" y="4365711"/>
            <a:chExt cx="5795962" cy="1979613"/>
          </a:xfrm>
        </p:grpSpPr>
        <p:sp>
          <p:nvSpPr>
            <p:cNvPr id="17712" name="Rectangle 5"/>
            <p:cNvSpPr>
              <a:spLocks noChangeArrowheads="1"/>
            </p:cNvSpPr>
            <p:nvPr/>
          </p:nvSpPr>
          <p:spPr bwMode="auto">
            <a:xfrm>
              <a:off x="1979613" y="4365711"/>
              <a:ext cx="5795962" cy="1979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13" name="Rectangle 6"/>
            <p:cNvSpPr>
              <a:spLocks noChangeArrowheads="1"/>
            </p:cNvSpPr>
            <p:nvPr/>
          </p:nvSpPr>
          <p:spPr bwMode="auto">
            <a:xfrm>
              <a:off x="2057400" y="4441911"/>
              <a:ext cx="54848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Initially:</a:t>
              </a:r>
            </a:p>
          </p:txBody>
        </p:sp>
        <p:sp>
          <p:nvSpPr>
            <p:cNvPr id="17714" name="Rectangle 8"/>
            <p:cNvSpPr>
              <a:spLocks noChangeArrowheads="1"/>
            </p:cNvSpPr>
            <p:nvPr/>
          </p:nvSpPr>
          <p:spPr bwMode="auto">
            <a:xfrm>
              <a:off x="2749550" y="520391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15" name="Rectangle 9"/>
            <p:cNvSpPr>
              <a:spLocks noChangeArrowheads="1"/>
            </p:cNvSpPr>
            <p:nvPr/>
          </p:nvSpPr>
          <p:spPr bwMode="auto">
            <a:xfrm>
              <a:off x="2741613" y="5203911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16" name="Rectangle 11"/>
            <p:cNvSpPr>
              <a:spLocks noChangeArrowheads="1"/>
            </p:cNvSpPr>
            <p:nvPr/>
          </p:nvSpPr>
          <p:spPr bwMode="auto">
            <a:xfrm>
              <a:off x="3541713" y="520391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17" name="Rectangle 12"/>
            <p:cNvSpPr>
              <a:spLocks noChangeArrowheads="1"/>
            </p:cNvSpPr>
            <p:nvPr/>
          </p:nvSpPr>
          <p:spPr bwMode="auto">
            <a:xfrm>
              <a:off x="3533775" y="5203911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18" name="Rectangle 14"/>
            <p:cNvSpPr>
              <a:spLocks noChangeArrowheads="1"/>
            </p:cNvSpPr>
            <p:nvPr/>
          </p:nvSpPr>
          <p:spPr bwMode="auto">
            <a:xfrm>
              <a:off x="4333875" y="520391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19" name="Rectangle 15"/>
            <p:cNvSpPr>
              <a:spLocks noChangeArrowheads="1"/>
            </p:cNvSpPr>
            <p:nvPr/>
          </p:nvSpPr>
          <p:spPr bwMode="auto">
            <a:xfrm>
              <a:off x="4325938" y="5203911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20" name="Rectangle 17"/>
            <p:cNvSpPr>
              <a:spLocks noChangeArrowheads="1"/>
            </p:cNvSpPr>
            <p:nvPr/>
          </p:nvSpPr>
          <p:spPr bwMode="auto">
            <a:xfrm>
              <a:off x="5126038" y="520391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21" name="Rectangle 18"/>
            <p:cNvSpPr>
              <a:spLocks noChangeArrowheads="1"/>
            </p:cNvSpPr>
            <p:nvPr/>
          </p:nvSpPr>
          <p:spPr bwMode="auto">
            <a:xfrm>
              <a:off x="5118100" y="5203911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22" name="Rectangle 20"/>
            <p:cNvSpPr>
              <a:spLocks noChangeArrowheads="1"/>
            </p:cNvSpPr>
            <p:nvPr/>
          </p:nvSpPr>
          <p:spPr bwMode="auto">
            <a:xfrm>
              <a:off x="5918200" y="520391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23" name="Rectangle 21"/>
            <p:cNvSpPr>
              <a:spLocks noChangeArrowheads="1"/>
            </p:cNvSpPr>
            <p:nvPr/>
          </p:nvSpPr>
          <p:spPr bwMode="auto">
            <a:xfrm>
              <a:off x="5910263" y="5203911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24" name="Rectangle 23"/>
            <p:cNvSpPr>
              <a:spLocks noChangeArrowheads="1"/>
            </p:cNvSpPr>
            <p:nvPr/>
          </p:nvSpPr>
          <p:spPr bwMode="auto">
            <a:xfrm>
              <a:off x="6710363" y="520391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25" name="Rectangle 24"/>
            <p:cNvSpPr>
              <a:spLocks noChangeArrowheads="1"/>
            </p:cNvSpPr>
            <p:nvPr/>
          </p:nvSpPr>
          <p:spPr bwMode="auto">
            <a:xfrm>
              <a:off x="6702425" y="5203911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726" name="Rectangle 25"/>
            <p:cNvSpPr>
              <a:spLocks noChangeArrowheads="1"/>
            </p:cNvSpPr>
            <p:nvPr/>
          </p:nvSpPr>
          <p:spPr bwMode="auto">
            <a:xfrm>
              <a:off x="2741613" y="581351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7727" name="Rectangle 26"/>
            <p:cNvSpPr>
              <a:spLocks noChangeArrowheads="1"/>
            </p:cNvSpPr>
            <p:nvPr/>
          </p:nvSpPr>
          <p:spPr bwMode="auto">
            <a:xfrm>
              <a:off x="2055813" y="5813511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7728" name="Rectangle 27"/>
            <p:cNvSpPr>
              <a:spLocks noChangeArrowheads="1"/>
            </p:cNvSpPr>
            <p:nvPr/>
          </p:nvSpPr>
          <p:spPr bwMode="auto">
            <a:xfrm>
              <a:off x="4341813" y="581351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7729" name="Rectangle 28"/>
            <p:cNvSpPr>
              <a:spLocks noChangeArrowheads="1"/>
            </p:cNvSpPr>
            <p:nvPr/>
          </p:nvSpPr>
          <p:spPr bwMode="auto">
            <a:xfrm>
              <a:off x="3656013" y="5813511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7730" name="Rectangle 29"/>
            <p:cNvSpPr>
              <a:spLocks noChangeArrowheads="1"/>
            </p:cNvSpPr>
            <p:nvPr/>
          </p:nvSpPr>
          <p:spPr bwMode="auto">
            <a:xfrm>
              <a:off x="2055813" y="5203911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7731" name="Rectangle 30"/>
            <p:cNvSpPr>
              <a:spLocks noChangeArrowheads="1"/>
            </p:cNvSpPr>
            <p:nvPr/>
          </p:nvSpPr>
          <p:spPr bwMode="auto">
            <a:xfrm>
              <a:off x="6292850" y="581351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7732" name="Rectangle 31"/>
            <p:cNvSpPr>
              <a:spLocks noChangeArrowheads="1"/>
            </p:cNvSpPr>
            <p:nvPr/>
          </p:nvSpPr>
          <p:spPr bwMode="auto">
            <a:xfrm>
              <a:off x="5454650" y="5813511"/>
              <a:ext cx="7747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7733" name="Line 282"/>
            <p:cNvSpPr>
              <a:spLocks noChangeShapeType="1"/>
            </p:cNvSpPr>
            <p:nvPr/>
          </p:nvSpPr>
          <p:spPr bwMode="auto">
            <a:xfrm flipH="1">
              <a:off x="2746375" y="5049924"/>
              <a:ext cx="4740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34" name="Line 283"/>
            <p:cNvSpPr>
              <a:spLocks noChangeShapeType="1"/>
            </p:cNvSpPr>
            <p:nvPr/>
          </p:nvSpPr>
          <p:spPr bwMode="auto">
            <a:xfrm>
              <a:off x="2554288" y="515787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35" name="Arc 284"/>
            <p:cNvSpPr>
              <a:spLocks/>
            </p:cNvSpPr>
            <p:nvPr/>
          </p:nvSpPr>
          <p:spPr bwMode="auto">
            <a:xfrm flipH="1">
              <a:off x="2554288" y="5049924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36" name="Arc 285"/>
            <p:cNvSpPr>
              <a:spLocks/>
            </p:cNvSpPr>
            <p:nvPr/>
          </p:nvSpPr>
          <p:spPr bwMode="auto">
            <a:xfrm flipH="1" flipV="1">
              <a:off x="2554288" y="5103899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37" name="Arc 286"/>
            <p:cNvSpPr>
              <a:spLocks/>
            </p:cNvSpPr>
            <p:nvPr/>
          </p:nvSpPr>
          <p:spPr bwMode="auto">
            <a:xfrm>
              <a:off x="7486650" y="5049924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38" name="Arc 287"/>
            <p:cNvSpPr>
              <a:spLocks/>
            </p:cNvSpPr>
            <p:nvPr/>
          </p:nvSpPr>
          <p:spPr bwMode="auto">
            <a:xfrm flipV="1">
              <a:off x="7486650" y="5121361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39" name="Arc 288"/>
            <p:cNvSpPr>
              <a:spLocks/>
            </p:cNvSpPr>
            <p:nvPr/>
          </p:nvSpPr>
          <p:spPr bwMode="auto">
            <a:xfrm flipH="1" flipV="1">
              <a:off x="2554288" y="5462674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40" name="Arc 289"/>
            <p:cNvSpPr>
              <a:spLocks/>
            </p:cNvSpPr>
            <p:nvPr/>
          </p:nvSpPr>
          <p:spPr bwMode="auto">
            <a:xfrm flipV="1">
              <a:off x="7486650" y="5462674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41" name="Line 290"/>
            <p:cNvSpPr>
              <a:spLocks noChangeShapeType="1"/>
            </p:cNvSpPr>
            <p:nvPr/>
          </p:nvSpPr>
          <p:spPr bwMode="auto">
            <a:xfrm>
              <a:off x="7667625" y="515787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42" name="Rectangle 7"/>
            <p:cNvSpPr>
              <a:spLocks noChangeArrowheads="1"/>
            </p:cNvSpPr>
            <p:nvPr/>
          </p:nvSpPr>
          <p:spPr bwMode="auto">
            <a:xfrm>
              <a:off x="3068638" y="492927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7743" name="Rectangle 10"/>
            <p:cNvSpPr>
              <a:spLocks noChangeArrowheads="1"/>
            </p:cNvSpPr>
            <p:nvPr/>
          </p:nvSpPr>
          <p:spPr bwMode="auto">
            <a:xfrm>
              <a:off x="3900488" y="492927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744" name="Rectangle 13"/>
            <p:cNvSpPr>
              <a:spLocks noChangeArrowheads="1"/>
            </p:cNvSpPr>
            <p:nvPr/>
          </p:nvSpPr>
          <p:spPr bwMode="auto">
            <a:xfrm>
              <a:off x="4692650" y="492927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7745" name="Rectangle 16"/>
            <p:cNvSpPr>
              <a:spLocks noChangeArrowheads="1"/>
            </p:cNvSpPr>
            <p:nvPr/>
          </p:nvSpPr>
          <p:spPr bwMode="auto">
            <a:xfrm>
              <a:off x="5484813" y="492927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7746" name="Rectangle 19"/>
            <p:cNvSpPr>
              <a:spLocks noChangeArrowheads="1"/>
            </p:cNvSpPr>
            <p:nvPr/>
          </p:nvSpPr>
          <p:spPr bwMode="auto">
            <a:xfrm>
              <a:off x="6276975" y="492927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747" name="Rectangle 22"/>
            <p:cNvSpPr>
              <a:spLocks noChangeArrowheads="1"/>
            </p:cNvSpPr>
            <p:nvPr/>
          </p:nvSpPr>
          <p:spPr bwMode="auto">
            <a:xfrm>
              <a:off x="7069138" y="492927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30" y="304800"/>
            <a:ext cx="829677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cyclic arrays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Animation (with </a:t>
            </a:r>
            <a:r>
              <a:rPr lang="en-US" altLang="en-US" i="1" smtClean="0">
                <a:cs typeface="Times New Roman" pitchFamily="18" charset="0"/>
              </a:rPr>
              <a:t>cap</a:t>
            </a:r>
            <a:r>
              <a:rPr lang="en-US" altLang="en-US" smtClean="0">
                <a:cs typeface="Times New Roman" pitchFamily="18" charset="0"/>
              </a:rPr>
              <a:t> = 6):</a:t>
            </a:r>
            <a:endParaRPr lang="en-US" altLang="en-US" sz="2000" smtClean="0">
              <a:latin typeface="Times New Roman" pitchFamily="18" charset="0"/>
            </a:endParaRPr>
          </a:p>
        </p:txBody>
      </p:sp>
      <p:grpSp>
        <p:nvGrpSpPr>
          <p:cNvPr id="340" name="Group 339"/>
          <p:cNvGrpSpPr>
            <a:grpSpLocks/>
          </p:cNvGrpSpPr>
          <p:nvPr/>
        </p:nvGrpSpPr>
        <p:grpSpPr bwMode="auto">
          <a:xfrm>
            <a:off x="661493" y="3088522"/>
            <a:ext cx="5795962" cy="1979612"/>
            <a:chOff x="1979613" y="2493503"/>
            <a:chExt cx="5795962" cy="1979613"/>
          </a:xfrm>
        </p:grpSpPr>
        <p:sp>
          <p:nvSpPr>
            <p:cNvPr id="17676" name="Rectangle 33"/>
            <p:cNvSpPr>
              <a:spLocks noChangeArrowheads="1"/>
            </p:cNvSpPr>
            <p:nvPr/>
          </p:nvSpPr>
          <p:spPr bwMode="auto">
            <a:xfrm>
              <a:off x="1979613" y="2493503"/>
              <a:ext cx="5795962" cy="1979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77" name="Rectangle 35"/>
            <p:cNvSpPr>
              <a:spLocks noChangeArrowheads="1"/>
            </p:cNvSpPr>
            <p:nvPr/>
          </p:nvSpPr>
          <p:spPr bwMode="auto">
            <a:xfrm>
              <a:off x="2749550" y="333170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78" name="Rectangle 36"/>
            <p:cNvSpPr>
              <a:spLocks noChangeArrowheads="1"/>
            </p:cNvSpPr>
            <p:nvPr/>
          </p:nvSpPr>
          <p:spPr bwMode="auto">
            <a:xfrm>
              <a:off x="2741613" y="333170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Homer</a:t>
              </a:r>
            </a:p>
          </p:txBody>
        </p:sp>
        <p:sp>
          <p:nvSpPr>
            <p:cNvPr id="17679" name="Rectangle 38"/>
            <p:cNvSpPr>
              <a:spLocks noChangeArrowheads="1"/>
            </p:cNvSpPr>
            <p:nvPr/>
          </p:nvSpPr>
          <p:spPr bwMode="auto">
            <a:xfrm>
              <a:off x="3541713" y="333170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80" name="Rectangle 39"/>
            <p:cNvSpPr>
              <a:spLocks noChangeArrowheads="1"/>
            </p:cNvSpPr>
            <p:nvPr/>
          </p:nvSpPr>
          <p:spPr bwMode="auto">
            <a:xfrm>
              <a:off x="3533775" y="333170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Marge</a:t>
              </a:r>
            </a:p>
          </p:txBody>
        </p:sp>
        <p:sp>
          <p:nvSpPr>
            <p:cNvPr id="17681" name="Rectangle 41"/>
            <p:cNvSpPr>
              <a:spLocks noChangeArrowheads="1"/>
            </p:cNvSpPr>
            <p:nvPr/>
          </p:nvSpPr>
          <p:spPr bwMode="auto">
            <a:xfrm>
              <a:off x="4333875" y="333170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82" name="Rectangle 42"/>
            <p:cNvSpPr>
              <a:spLocks noChangeArrowheads="1"/>
            </p:cNvSpPr>
            <p:nvPr/>
          </p:nvSpPr>
          <p:spPr bwMode="auto">
            <a:xfrm>
              <a:off x="4325938" y="333170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7683" name="Rectangle 44"/>
            <p:cNvSpPr>
              <a:spLocks noChangeArrowheads="1"/>
            </p:cNvSpPr>
            <p:nvPr/>
          </p:nvSpPr>
          <p:spPr bwMode="auto">
            <a:xfrm>
              <a:off x="5126038" y="333170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84" name="Rectangle 45"/>
            <p:cNvSpPr>
              <a:spLocks noChangeArrowheads="1"/>
            </p:cNvSpPr>
            <p:nvPr/>
          </p:nvSpPr>
          <p:spPr bwMode="auto">
            <a:xfrm>
              <a:off x="5118100" y="333170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7685" name="Rectangle 47"/>
            <p:cNvSpPr>
              <a:spLocks noChangeArrowheads="1"/>
            </p:cNvSpPr>
            <p:nvPr/>
          </p:nvSpPr>
          <p:spPr bwMode="auto">
            <a:xfrm>
              <a:off x="5918200" y="333170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86" name="Rectangle 48"/>
            <p:cNvSpPr>
              <a:spLocks noChangeArrowheads="1"/>
            </p:cNvSpPr>
            <p:nvPr/>
          </p:nvSpPr>
          <p:spPr bwMode="auto">
            <a:xfrm>
              <a:off x="5910263" y="3331703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87" name="Rectangle 50"/>
            <p:cNvSpPr>
              <a:spLocks noChangeArrowheads="1"/>
            </p:cNvSpPr>
            <p:nvPr/>
          </p:nvSpPr>
          <p:spPr bwMode="auto">
            <a:xfrm>
              <a:off x="6710363" y="333170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88" name="Rectangle 51"/>
            <p:cNvSpPr>
              <a:spLocks noChangeArrowheads="1"/>
            </p:cNvSpPr>
            <p:nvPr/>
          </p:nvSpPr>
          <p:spPr bwMode="auto">
            <a:xfrm>
              <a:off x="6702425" y="3331703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89" name="Rectangle 52"/>
            <p:cNvSpPr>
              <a:spLocks noChangeArrowheads="1"/>
            </p:cNvSpPr>
            <p:nvPr/>
          </p:nvSpPr>
          <p:spPr bwMode="auto">
            <a:xfrm>
              <a:off x="2741613" y="394130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7690" name="Rectangle 53"/>
            <p:cNvSpPr>
              <a:spLocks noChangeArrowheads="1"/>
            </p:cNvSpPr>
            <p:nvPr/>
          </p:nvSpPr>
          <p:spPr bwMode="auto">
            <a:xfrm>
              <a:off x="2055813" y="3941303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7691" name="Rectangle 54"/>
            <p:cNvSpPr>
              <a:spLocks noChangeArrowheads="1"/>
            </p:cNvSpPr>
            <p:nvPr/>
          </p:nvSpPr>
          <p:spPr bwMode="auto">
            <a:xfrm>
              <a:off x="4341813" y="394130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17692" name="Rectangle 55"/>
            <p:cNvSpPr>
              <a:spLocks noChangeArrowheads="1"/>
            </p:cNvSpPr>
            <p:nvPr/>
          </p:nvSpPr>
          <p:spPr bwMode="auto">
            <a:xfrm>
              <a:off x="3656013" y="3941303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7693" name="Rectangle 56"/>
            <p:cNvSpPr>
              <a:spLocks noChangeArrowheads="1"/>
            </p:cNvSpPr>
            <p:nvPr/>
          </p:nvSpPr>
          <p:spPr bwMode="auto">
            <a:xfrm>
              <a:off x="2055813" y="3331703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7694" name="Rectangle 57"/>
            <p:cNvSpPr>
              <a:spLocks noChangeArrowheads="1"/>
            </p:cNvSpPr>
            <p:nvPr/>
          </p:nvSpPr>
          <p:spPr bwMode="auto">
            <a:xfrm>
              <a:off x="6292850" y="394130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17695" name="Rectangle 58"/>
            <p:cNvSpPr>
              <a:spLocks noChangeArrowheads="1"/>
            </p:cNvSpPr>
            <p:nvPr/>
          </p:nvSpPr>
          <p:spPr bwMode="auto">
            <a:xfrm>
              <a:off x="5454650" y="3941303"/>
              <a:ext cx="7747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7696" name="Rectangle 59"/>
            <p:cNvSpPr>
              <a:spLocks noChangeArrowheads="1"/>
            </p:cNvSpPr>
            <p:nvPr/>
          </p:nvSpPr>
          <p:spPr bwMode="auto">
            <a:xfrm>
              <a:off x="2055813" y="2569703"/>
              <a:ext cx="54848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adding Homer, Marge, Maggie, Lisa:</a:t>
              </a:r>
            </a:p>
          </p:txBody>
        </p:sp>
        <p:sp>
          <p:nvSpPr>
            <p:cNvPr id="17697" name="Line 361"/>
            <p:cNvSpPr>
              <a:spLocks noChangeShapeType="1"/>
            </p:cNvSpPr>
            <p:nvPr/>
          </p:nvSpPr>
          <p:spPr bwMode="auto">
            <a:xfrm flipH="1">
              <a:off x="2747963" y="3177716"/>
              <a:ext cx="4740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98" name="Line 362"/>
            <p:cNvSpPr>
              <a:spLocks noChangeShapeType="1"/>
            </p:cNvSpPr>
            <p:nvPr/>
          </p:nvSpPr>
          <p:spPr bwMode="auto">
            <a:xfrm>
              <a:off x="2555875" y="3285666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99" name="Arc 363"/>
            <p:cNvSpPr>
              <a:spLocks/>
            </p:cNvSpPr>
            <p:nvPr/>
          </p:nvSpPr>
          <p:spPr bwMode="auto">
            <a:xfrm flipH="1">
              <a:off x="2555875" y="3177716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00" name="Arc 364"/>
            <p:cNvSpPr>
              <a:spLocks/>
            </p:cNvSpPr>
            <p:nvPr/>
          </p:nvSpPr>
          <p:spPr bwMode="auto">
            <a:xfrm flipH="1" flipV="1">
              <a:off x="2555875" y="3231691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01" name="Arc 365"/>
            <p:cNvSpPr>
              <a:spLocks/>
            </p:cNvSpPr>
            <p:nvPr/>
          </p:nvSpPr>
          <p:spPr bwMode="auto">
            <a:xfrm>
              <a:off x="7488238" y="3177716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02" name="Arc 366"/>
            <p:cNvSpPr>
              <a:spLocks/>
            </p:cNvSpPr>
            <p:nvPr/>
          </p:nvSpPr>
          <p:spPr bwMode="auto">
            <a:xfrm flipV="1">
              <a:off x="7488238" y="3249153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03" name="Arc 367"/>
            <p:cNvSpPr>
              <a:spLocks/>
            </p:cNvSpPr>
            <p:nvPr/>
          </p:nvSpPr>
          <p:spPr bwMode="auto">
            <a:xfrm flipH="1" flipV="1">
              <a:off x="2555875" y="3590466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04" name="Arc 368"/>
            <p:cNvSpPr>
              <a:spLocks/>
            </p:cNvSpPr>
            <p:nvPr/>
          </p:nvSpPr>
          <p:spPr bwMode="auto">
            <a:xfrm flipV="1">
              <a:off x="7488238" y="3590466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05" name="Line 369"/>
            <p:cNvSpPr>
              <a:spLocks noChangeShapeType="1"/>
            </p:cNvSpPr>
            <p:nvPr/>
          </p:nvSpPr>
          <p:spPr bwMode="auto">
            <a:xfrm>
              <a:off x="7669213" y="3285666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06" name="Rectangle 34"/>
            <p:cNvSpPr>
              <a:spLocks noChangeArrowheads="1"/>
            </p:cNvSpPr>
            <p:nvPr/>
          </p:nvSpPr>
          <p:spPr bwMode="auto">
            <a:xfrm>
              <a:off x="3068638" y="305706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7707" name="Rectangle 37"/>
            <p:cNvSpPr>
              <a:spLocks noChangeArrowheads="1"/>
            </p:cNvSpPr>
            <p:nvPr/>
          </p:nvSpPr>
          <p:spPr bwMode="auto">
            <a:xfrm>
              <a:off x="3900488" y="305706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708" name="Rectangle 40"/>
            <p:cNvSpPr>
              <a:spLocks noChangeArrowheads="1"/>
            </p:cNvSpPr>
            <p:nvPr/>
          </p:nvSpPr>
          <p:spPr bwMode="auto">
            <a:xfrm>
              <a:off x="4692650" y="305706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7709" name="Rectangle 43"/>
            <p:cNvSpPr>
              <a:spLocks noChangeArrowheads="1"/>
            </p:cNvSpPr>
            <p:nvPr/>
          </p:nvSpPr>
          <p:spPr bwMode="auto">
            <a:xfrm>
              <a:off x="5484813" y="305706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7710" name="Rectangle 46"/>
            <p:cNvSpPr>
              <a:spLocks noChangeArrowheads="1"/>
            </p:cNvSpPr>
            <p:nvPr/>
          </p:nvSpPr>
          <p:spPr bwMode="auto">
            <a:xfrm>
              <a:off x="6276975" y="305706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711" name="Rectangle 49"/>
            <p:cNvSpPr>
              <a:spLocks noChangeArrowheads="1"/>
            </p:cNvSpPr>
            <p:nvPr/>
          </p:nvSpPr>
          <p:spPr bwMode="auto">
            <a:xfrm>
              <a:off x="7069138" y="305706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</p:grpSp>
      <p:grpSp>
        <p:nvGrpSpPr>
          <p:cNvPr id="377" name="Group 376"/>
          <p:cNvGrpSpPr>
            <a:grpSpLocks/>
          </p:cNvGrpSpPr>
          <p:nvPr/>
        </p:nvGrpSpPr>
        <p:grpSpPr bwMode="auto">
          <a:xfrm>
            <a:off x="667843" y="3088522"/>
            <a:ext cx="5795962" cy="1979612"/>
            <a:chOff x="1979613" y="2313483"/>
            <a:chExt cx="5795962" cy="1979613"/>
          </a:xfrm>
        </p:grpSpPr>
        <p:sp>
          <p:nvSpPr>
            <p:cNvPr id="17640" name="Rectangle 61"/>
            <p:cNvSpPr>
              <a:spLocks noChangeArrowheads="1"/>
            </p:cNvSpPr>
            <p:nvPr/>
          </p:nvSpPr>
          <p:spPr bwMode="auto">
            <a:xfrm>
              <a:off x="1979613" y="2313483"/>
              <a:ext cx="5795962" cy="1979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41" name="Rectangle 63"/>
            <p:cNvSpPr>
              <a:spLocks noChangeArrowheads="1"/>
            </p:cNvSpPr>
            <p:nvPr/>
          </p:nvSpPr>
          <p:spPr bwMode="auto">
            <a:xfrm>
              <a:off x="2749550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42" name="Rectangle 64"/>
            <p:cNvSpPr>
              <a:spLocks noChangeArrowheads="1"/>
            </p:cNvSpPr>
            <p:nvPr/>
          </p:nvSpPr>
          <p:spPr bwMode="auto">
            <a:xfrm>
              <a:off x="2741613" y="31516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Homer</a:t>
              </a:r>
            </a:p>
          </p:txBody>
        </p:sp>
        <p:sp>
          <p:nvSpPr>
            <p:cNvPr id="17643" name="Rectangle 66"/>
            <p:cNvSpPr>
              <a:spLocks noChangeArrowheads="1"/>
            </p:cNvSpPr>
            <p:nvPr/>
          </p:nvSpPr>
          <p:spPr bwMode="auto">
            <a:xfrm>
              <a:off x="3541713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44" name="Rectangle 67"/>
            <p:cNvSpPr>
              <a:spLocks noChangeArrowheads="1"/>
            </p:cNvSpPr>
            <p:nvPr/>
          </p:nvSpPr>
          <p:spPr bwMode="auto">
            <a:xfrm>
              <a:off x="3533775" y="31516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Marge</a:t>
              </a:r>
            </a:p>
          </p:txBody>
        </p:sp>
        <p:sp>
          <p:nvSpPr>
            <p:cNvPr id="17645" name="Rectangle 69"/>
            <p:cNvSpPr>
              <a:spLocks noChangeArrowheads="1"/>
            </p:cNvSpPr>
            <p:nvPr/>
          </p:nvSpPr>
          <p:spPr bwMode="auto">
            <a:xfrm>
              <a:off x="4333875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46" name="Rectangle 70"/>
            <p:cNvSpPr>
              <a:spLocks noChangeArrowheads="1"/>
            </p:cNvSpPr>
            <p:nvPr/>
          </p:nvSpPr>
          <p:spPr bwMode="auto">
            <a:xfrm>
              <a:off x="4325938" y="31516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7647" name="Rectangle 72"/>
            <p:cNvSpPr>
              <a:spLocks noChangeArrowheads="1"/>
            </p:cNvSpPr>
            <p:nvPr/>
          </p:nvSpPr>
          <p:spPr bwMode="auto">
            <a:xfrm>
              <a:off x="5126038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48" name="Rectangle 73"/>
            <p:cNvSpPr>
              <a:spLocks noChangeArrowheads="1"/>
            </p:cNvSpPr>
            <p:nvPr/>
          </p:nvSpPr>
          <p:spPr bwMode="auto">
            <a:xfrm>
              <a:off x="5118100" y="31516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7649" name="Rectangle 75"/>
            <p:cNvSpPr>
              <a:spLocks noChangeArrowheads="1"/>
            </p:cNvSpPr>
            <p:nvPr/>
          </p:nvSpPr>
          <p:spPr bwMode="auto">
            <a:xfrm>
              <a:off x="5918200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50" name="Rectangle 76"/>
            <p:cNvSpPr>
              <a:spLocks noChangeArrowheads="1"/>
            </p:cNvSpPr>
            <p:nvPr/>
          </p:nvSpPr>
          <p:spPr bwMode="auto">
            <a:xfrm>
              <a:off x="5910263" y="31516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7651" name="Rectangle 78"/>
            <p:cNvSpPr>
              <a:spLocks noChangeArrowheads="1"/>
            </p:cNvSpPr>
            <p:nvPr/>
          </p:nvSpPr>
          <p:spPr bwMode="auto">
            <a:xfrm>
              <a:off x="6710363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52" name="Rectangle 79"/>
            <p:cNvSpPr>
              <a:spLocks noChangeArrowheads="1"/>
            </p:cNvSpPr>
            <p:nvPr/>
          </p:nvSpPr>
          <p:spPr bwMode="auto">
            <a:xfrm>
              <a:off x="6702425" y="3151683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53" name="Rectangle 80"/>
            <p:cNvSpPr>
              <a:spLocks noChangeArrowheads="1"/>
            </p:cNvSpPr>
            <p:nvPr/>
          </p:nvSpPr>
          <p:spPr bwMode="auto">
            <a:xfrm>
              <a:off x="2741613" y="37612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7654" name="Rectangle 81"/>
            <p:cNvSpPr>
              <a:spLocks noChangeArrowheads="1"/>
            </p:cNvSpPr>
            <p:nvPr/>
          </p:nvSpPr>
          <p:spPr bwMode="auto">
            <a:xfrm>
              <a:off x="2055813" y="3761283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7655" name="Rectangle 82"/>
            <p:cNvSpPr>
              <a:spLocks noChangeArrowheads="1"/>
            </p:cNvSpPr>
            <p:nvPr/>
          </p:nvSpPr>
          <p:spPr bwMode="auto">
            <a:xfrm>
              <a:off x="4341813" y="37612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7656" name="Rectangle 83"/>
            <p:cNvSpPr>
              <a:spLocks noChangeArrowheads="1"/>
            </p:cNvSpPr>
            <p:nvPr/>
          </p:nvSpPr>
          <p:spPr bwMode="auto">
            <a:xfrm>
              <a:off x="3656013" y="3761283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7657" name="Rectangle 84"/>
            <p:cNvSpPr>
              <a:spLocks noChangeArrowheads="1"/>
            </p:cNvSpPr>
            <p:nvPr/>
          </p:nvSpPr>
          <p:spPr bwMode="auto">
            <a:xfrm>
              <a:off x="2055813" y="3151683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7658" name="Rectangle 85"/>
            <p:cNvSpPr>
              <a:spLocks noChangeArrowheads="1"/>
            </p:cNvSpPr>
            <p:nvPr/>
          </p:nvSpPr>
          <p:spPr bwMode="auto">
            <a:xfrm>
              <a:off x="6292850" y="37612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7659" name="Rectangle 86"/>
            <p:cNvSpPr>
              <a:spLocks noChangeArrowheads="1"/>
            </p:cNvSpPr>
            <p:nvPr/>
          </p:nvSpPr>
          <p:spPr bwMode="auto">
            <a:xfrm>
              <a:off x="5454650" y="3761283"/>
              <a:ext cx="7747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7660" name="Rectangle 87"/>
            <p:cNvSpPr>
              <a:spLocks noChangeArrowheads="1"/>
            </p:cNvSpPr>
            <p:nvPr/>
          </p:nvSpPr>
          <p:spPr bwMode="auto">
            <a:xfrm>
              <a:off x="2054225" y="2389683"/>
              <a:ext cx="54848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adding Bart:</a:t>
              </a:r>
            </a:p>
          </p:txBody>
        </p:sp>
        <p:sp>
          <p:nvSpPr>
            <p:cNvPr id="17661" name="Line 349"/>
            <p:cNvSpPr>
              <a:spLocks noChangeShapeType="1"/>
            </p:cNvSpPr>
            <p:nvPr/>
          </p:nvSpPr>
          <p:spPr bwMode="auto">
            <a:xfrm flipH="1">
              <a:off x="2747963" y="2996108"/>
              <a:ext cx="4740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62" name="Line 350"/>
            <p:cNvSpPr>
              <a:spLocks noChangeShapeType="1"/>
            </p:cNvSpPr>
            <p:nvPr/>
          </p:nvSpPr>
          <p:spPr bwMode="auto">
            <a:xfrm>
              <a:off x="2555875" y="310405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63" name="Arc 351"/>
            <p:cNvSpPr>
              <a:spLocks/>
            </p:cNvSpPr>
            <p:nvPr/>
          </p:nvSpPr>
          <p:spPr bwMode="auto">
            <a:xfrm flipH="1">
              <a:off x="2555875" y="2996108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64" name="Arc 352"/>
            <p:cNvSpPr>
              <a:spLocks/>
            </p:cNvSpPr>
            <p:nvPr/>
          </p:nvSpPr>
          <p:spPr bwMode="auto">
            <a:xfrm flipH="1" flipV="1">
              <a:off x="2555875" y="3050083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65" name="Arc 353"/>
            <p:cNvSpPr>
              <a:spLocks/>
            </p:cNvSpPr>
            <p:nvPr/>
          </p:nvSpPr>
          <p:spPr bwMode="auto">
            <a:xfrm>
              <a:off x="7488238" y="2996108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66" name="Arc 354"/>
            <p:cNvSpPr>
              <a:spLocks/>
            </p:cNvSpPr>
            <p:nvPr/>
          </p:nvSpPr>
          <p:spPr bwMode="auto">
            <a:xfrm flipV="1">
              <a:off x="7488238" y="3067546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67" name="Arc 355"/>
            <p:cNvSpPr>
              <a:spLocks/>
            </p:cNvSpPr>
            <p:nvPr/>
          </p:nvSpPr>
          <p:spPr bwMode="auto">
            <a:xfrm flipH="1" flipV="1">
              <a:off x="2555875" y="3408858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68" name="Arc 356"/>
            <p:cNvSpPr>
              <a:spLocks/>
            </p:cNvSpPr>
            <p:nvPr/>
          </p:nvSpPr>
          <p:spPr bwMode="auto">
            <a:xfrm flipV="1">
              <a:off x="7488238" y="3408858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69" name="Line 357"/>
            <p:cNvSpPr>
              <a:spLocks noChangeShapeType="1"/>
            </p:cNvSpPr>
            <p:nvPr/>
          </p:nvSpPr>
          <p:spPr bwMode="auto">
            <a:xfrm>
              <a:off x="7669213" y="3104058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70" name="Rectangle 62"/>
            <p:cNvSpPr>
              <a:spLocks noChangeArrowheads="1"/>
            </p:cNvSpPr>
            <p:nvPr/>
          </p:nvSpPr>
          <p:spPr bwMode="auto">
            <a:xfrm>
              <a:off x="3068638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7671" name="Rectangle 65"/>
            <p:cNvSpPr>
              <a:spLocks noChangeArrowheads="1"/>
            </p:cNvSpPr>
            <p:nvPr/>
          </p:nvSpPr>
          <p:spPr bwMode="auto">
            <a:xfrm>
              <a:off x="3900488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672" name="Rectangle 68"/>
            <p:cNvSpPr>
              <a:spLocks noChangeArrowheads="1"/>
            </p:cNvSpPr>
            <p:nvPr/>
          </p:nvSpPr>
          <p:spPr bwMode="auto">
            <a:xfrm>
              <a:off x="4692650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7673" name="Rectangle 71"/>
            <p:cNvSpPr>
              <a:spLocks noChangeArrowheads="1"/>
            </p:cNvSpPr>
            <p:nvPr/>
          </p:nvSpPr>
          <p:spPr bwMode="auto">
            <a:xfrm>
              <a:off x="5484813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7674" name="Rectangle 74"/>
            <p:cNvSpPr>
              <a:spLocks noChangeArrowheads="1"/>
            </p:cNvSpPr>
            <p:nvPr/>
          </p:nvSpPr>
          <p:spPr bwMode="auto">
            <a:xfrm>
              <a:off x="6276975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675" name="Rectangle 77"/>
            <p:cNvSpPr>
              <a:spLocks noChangeArrowheads="1"/>
            </p:cNvSpPr>
            <p:nvPr/>
          </p:nvSpPr>
          <p:spPr bwMode="auto">
            <a:xfrm>
              <a:off x="7069138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</p:grpSp>
      <p:grpSp>
        <p:nvGrpSpPr>
          <p:cNvPr id="414" name="Group 413"/>
          <p:cNvGrpSpPr>
            <a:grpSpLocks/>
          </p:cNvGrpSpPr>
          <p:nvPr/>
        </p:nvGrpSpPr>
        <p:grpSpPr bwMode="auto">
          <a:xfrm>
            <a:off x="667843" y="3088522"/>
            <a:ext cx="5795962" cy="1979612"/>
            <a:chOff x="1979613" y="2421495"/>
            <a:chExt cx="5795962" cy="1979613"/>
          </a:xfrm>
        </p:grpSpPr>
        <p:sp>
          <p:nvSpPr>
            <p:cNvPr id="17604" name="Rectangle 89"/>
            <p:cNvSpPr>
              <a:spLocks noChangeArrowheads="1"/>
            </p:cNvSpPr>
            <p:nvPr/>
          </p:nvSpPr>
          <p:spPr bwMode="auto">
            <a:xfrm>
              <a:off x="1979613" y="2421495"/>
              <a:ext cx="5795962" cy="1979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05" name="Rectangle 91"/>
            <p:cNvSpPr>
              <a:spLocks noChangeArrowheads="1"/>
            </p:cNvSpPr>
            <p:nvPr/>
          </p:nvSpPr>
          <p:spPr bwMode="auto">
            <a:xfrm>
              <a:off x="2749550" y="3259695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06" name="Rectangle 92"/>
            <p:cNvSpPr>
              <a:spLocks noChangeArrowheads="1"/>
            </p:cNvSpPr>
            <p:nvPr/>
          </p:nvSpPr>
          <p:spPr bwMode="auto">
            <a:xfrm>
              <a:off x="2741613" y="3259695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07" name="Rectangle 94"/>
            <p:cNvSpPr>
              <a:spLocks noChangeArrowheads="1"/>
            </p:cNvSpPr>
            <p:nvPr/>
          </p:nvSpPr>
          <p:spPr bwMode="auto">
            <a:xfrm>
              <a:off x="3541713" y="3259695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08" name="Rectangle 95"/>
            <p:cNvSpPr>
              <a:spLocks noChangeArrowheads="1"/>
            </p:cNvSpPr>
            <p:nvPr/>
          </p:nvSpPr>
          <p:spPr bwMode="auto">
            <a:xfrm>
              <a:off x="3533775" y="3259695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Marge</a:t>
              </a:r>
            </a:p>
          </p:txBody>
        </p:sp>
        <p:sp>
          <p:nvSpPr>
            <p:cNvPr id="17609" name="Rectangle 97"/>
            <p:cNvSpPr>
              <a:spLocks noChangeArrowheads="1"/>
            </p:cNvSpPr>
            <p:nvPr/>
          </p:nvSpPr>
          <p:spPr bwMode="auto">
            <a:xfrm>
              <a:off x="4333875" y="3259695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10" name="Rectangle 98"/>
            <p:cNvSpPr>
              <a:spLocks noChangeArrowheads="1"/>
            </p:cNvSpPr>
            <p:nvPr/>
          </p:nvSpPr>
          <p:spPr bwMode="auto">
            <a:xfrm>
              <a:off x="4325938" y="3259695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7611" name="Rectangle 100"/>
            <p:cNvSpPr>
              <a:spLocks noChangeArrowheads="1"/>
            </p:cNvSpPr>
            <p:nvPr/>
          </p:nvSpPr>
          <p:spPr bwMode="auto">
            <a:xfrm>
              <a:off x="5126038" y="3259695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12" name="Rectangle 101"/>
            <p:cNvSpPr>
              <a:spLocks noChangeArrowheads="1"/>
            </p:cNvSpPr>
            <p:nvPr/>
          </p:nvSpPr>
          <p:spPr bwMode="auto">
            <a:xfrm>
              <a:off x="5118100" y="3259695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7613" name="Rectangle 103"/>
            <p:cNvSpPr>
              <a:spLocks noChangeArrowheads="1"/>
            </p:cNvSpPr>
            <p:nvPr/>
          </p:nvSpPr>
          <p:spPr bwMode="auto">
            <a:xfrm>
              <a:off x="5918200" y="3259695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14" name="Rectangle 104"/>
            <p:cNvSpPr>
              <a:spLocks noChangeArrowheads="1"/>
            </p:cNvSpPr>
            <p:nvPr/>
          </p:nvSpPr>
          <p:spPr bwMode="auto">
            <a:xfrm>
              <a:off x="5910263" y="3259695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7615" name="Rectangle 106"/>
            <p:cNvSpPr>
              <a:spLocks noChangeArrowheads="1"/>
            </p:cNvSpPr>
            <p:nvPr/>
          </p:nvSpPr>
          <p:spPr bwMode="auto">
            <a:xfrm>
              <a:off x="6710363" y="3259695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16" name="Rectangle 107"/>
            <p:cNvSpPr>
              <a:spLocks noChangeArrowheads="1"/>
            </p:cNvSpPr>
            <p:nvPr/>
          </p:nvSpPr>
          <p:spPr bwMode="auto">
            <a:xfrm>
              <a:off x="6702425" y="3259695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617" name="Rectangle 108"/>
            <p:cNvSpPr>
              <a:spLocks noChangeArrowheads="1"/>
            </p:cNvSpPr>
            <p:nvPr/>
          </p:nvSpPr>
          <p:spPr bwMode="auto">
            <a:xfrm>
              <a:off x="2741613" y="3869295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1</a:t>
              </a:r>
            </a:p>
          </p:txBody>
        </p:sp>
        <p:sp>
          <p:nvSpPr>
            <p:cNvPr id="17618" name="Rectangle 109"/>
            <p:cNvSpPr>
              <a:spLocks noChangeArrowheads="1"/>
            </p:cNvSpPr>
            <p:nvPr/>
          </p:nvSpPr>
          <p:spPr bwMode="auto">
            <a:xfrm>
              <a:off x="2055813" y="3869295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7619" name="Rectangle 110"/>
            <p:cNvSpPr>
              <a:spLocks noChangeArrowheads="1"/>
            </p:cNvSpPr>
            <p:nvPr/>
          </p:nvSpPr>
          <p:spPr bwMode="auto">
            <a:xfrm>
              <a:off x="4341813" y="3869295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7620" name="Rectangle 111"/>
            <p:cNvSpPr>
              <a:spLocks noChangeArrowheads="1"/>
            </p:cNvSpPr>
            <p:nvPr/>
          </p:nvSpPr>
          <p:spPr bwMode="auto">
            <a:xfrm>
              <a:off x="3656013" y="3869295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7621" name="Rectangle 112"/>
            <p:cNvSpPr>
              <a:spLocks noChangeArrowheads="1"/>
            </p:cNvSpPr>
            <p:nvPr/>
          </p:nvSpPr>
          <p:spPr bwMode="auto">
            <a:xfrm>
              <a:off x="2055813" y="3259695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7622" name="Rectangle 113"/>
            <p:cNvSpPr>
              <a:spLocks noChangeArrowheads="1"/>
            </p:cNvSpPr>
            <p:nvPr/>
          </p:nvSpPr>
          <p:spPr bwMode="auto">
            <a:xfrm>
              <a:off x="6292850" y="3869295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17623" name="Rectangle 114"/>
            <p:cNvSpPr>
              <a:spLocks noChangeArrowheads="1"/>
            </p:cNvSpPr>
            <p:nvPr/>
          </p:nvSpPr>
          <p:spPr bwMode="auto">
            <a:xfrm>
              <a:off x="5454650" y="3869295"/>
              <a:ext cx="7747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7624" name="Rectangle 115"/>
            <p:cNvSpPr>
              <a:spLocks noChangeArrowheads="1"/>
            </p:cNvSpPr>
            <p:nvPr/>
          </p:nvSpPr>
          <p:spPr bwMode="auto">
            <a:xfrm>
              <a:off x="2054225" y="2497695"/>
              <a:ext cx="54848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removing the front element:</a:t>
              </a:r>
            </a:p>
          </p:txBody>
        </p:sp>
        <p:sp>
          <p:nvSpPr>
            <p:cNvPr id="17625" name="Line 338"/>
            <p:cNvSpPr>
              <a:spLocks noChangeShapeType="1"/>
            </p:cNvSpPr>
            <p:nvPr/>
          </p:nvSpPr>
          <p:spPr bwMode="auto">
            <a:xfrm flipH="1">
              <a:off x="2747963" y="3104120"/>
              <a:ext cx="4740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26" name="Line 339"/>
            <p:cNvSpPr>
              <a:spLocks noChangeShapeType="1"/>
            </p:cNvSpPr>
            <p:nvPr/>
          </p:nvSpPr>
          <p:spPr bwMode="auto">
            <a:xfrm>
              <a:off x="2555875" y="321207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27" name="Arc 340"/>
            <p:cNvSpPr>
              <a:spLocks/>
            </p:cNvSpPr>
            <p:nvPr/>
          </p:nvSpPr>
          <p:spPr bwMode="auto">
            <a:xfrm flipH="1">
              <a:off x="2555875" y="3104120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28" name="Arc 341"/>
            <p:cNvSpPr>
              <a:spLocks/>
            </p:cNvSpPr>
            <p:nvPr/>
          </p:nvSpPr>
          <p:spPr bwMode="auto">
            <a:xfrm flipH="1" flipV="1">
              <a:off x="2555875" y="3158095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29" name="Arc 342"/>
            <p:cNvSpPr>
              <a:spLocks/>
            </p:cNvSpPr>
            <p:nvPr/>
          </p:nvSpPr>
          <p:spPr bwMode="auto">
            <a:xfrm>
              <a:off x="7488238" y="3104120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30" name="Arc 343"/>
            <p:cNvSpPr>
              <a:spLocks/>
            </p:cNvSpPr>
            <p:nvPr/>
          </p:nvSpPr>
          <p:spPr bwMode="auto">
            <a:xfrm flipV="1">
              <a:off x="7488238" y="3175558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31" name="Arc 344"/>
            <p:cNvSpPr>
              <a:spLocks/>
            </p:cNvSpPr>
            <p:nvPr/>
          </p:nvSpPr>
          <p:spPr bwMode="auto">
            <a:xfrm flipH="1" flipV="1">
              <a:off x="2555875" y="3516870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32" name="Arc 345"/>
            <p:cNvSpPr>
              <a:spLocks/>
            </p:cNvSpPr>
            <p:nvPr/>
          </p:nvSpPr>
          <p:spPr bwMode="auto">
            <a:xfrm flipV="1">
              <a:off x="7488238" y="3516870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33" name="Line 346"/>
            <p:cNvSpPr>
              <a:spLocks noChangeShapeType="1"/>
            </p:cNvSpPr>
            <p:nvPr/>
          </p:nvSpPr>
          <p:spPr bwMode="auto">
            <a:xfrm>
              <a:off x="7669213" y="321207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34" name="Rectangle 90"/>
            <p:cNvSpPr>
              <a:spLocks noChangeArrowheads="1"/>
            </p:cNvSpPr>
            <p:nvPr/>
          </p:nvSpPr>
          <p:spPr bwMode="auto">
            <a:xfrm>
              <a:off x="3068638" y="2985058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7635" name="Rectangle 93"/>
            <p:cNvSpPr>
              <a:spLocks noChangeArrowheads="1"/>
            </p:cNvSpPr>
            <p:nvPr/>
          </p:nvSpPr>
          <p:spPr bwMode="auto">
            <a:xfrm>
              <a:off x="3900488" y="2985058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636" name="Rectangle 96"/>
            <p:cNvSpPr>
              <a:spLocks noChangeArrowheads="1"/>
            </p:cNvSpPr>
            <p:nvPr/>
          </p:nvSpPr>
          <p:spPr bwMode="auto">
            <a:xfrm>
              <a:off x="4692650" y="2985058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7637" name="Rectangle 99"/>
            <p:cNvSpPr>
              <a:spLocks noChangeArrowheads="1"/>
            </p:cNvSpPr>
            <p:nvPr/>
          </p:nvSpPr>
          <p:spPr bwMode="auto">
            <a:xfrm>
              <a:off x="5484813" y="2985058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7638" name="Rectangle 102"/>
            <p:cNvSpPr>
              <a:spLocks noChangeArrowheads="1"/>
            </p:cNvSpPr>
            <p:nvPr/>
          </p:nvSpPr>
          <p:spPr bwMode="auto">
            <a:xfrm>
              <a:off x="6276975" y="2985058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639" name="Rectangle 105"/>
            <p:cNvSpPr>
              <a:spLocks noChangeArrowheads="1"/>
            </p:cNvSpPr>
            <p:nvPr/>
          </p:nvSpPr>
          <p:spPr bwMode="auto">
            <a:xfrm>
              <a:off x="7069138" y="2985058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</p:grpSp>
      <p:grpSp>
        <p:nvGrpSpPr>
          <p:cNvPr id="451" name="Group 450"/>
          <p:cNvGrpSpPr>
            <a:grpSpLocks/>
          </p:cNvGrpSpPr>
          <p:nvPr/>
        </p:nvGrpSpPr>
        <p:grpSpPr bwMode="auto">
          <a:xfrm>
            <a:off x="667843" y="3088522"/>
            <a:ext cx="5795962" cy="1979612"/>
            <a:chOff x="1979613" y="2348880"/>
            <a:chExt cx="5795962" cy="1979613"/>
          </a:xfrm>
        </p:grpSpPr>
        <p:sp>
          <p:nvSpPr>
            <p:cNvPr id="17568" name="Rectangle 117"/>
            <p:cNvSpPr>
              <a:spLocks noChangeArrowheads="1"/>
            </p:cNvSpPr>
            <p:nvPr/>
          </p:nvSpPr>
          <p:spPr bwMode="auto">
            <a:xfrm>
              <a:off x="1979613" y="2348880"/>
              <a:ext cx="5795962" cy="1979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69" name="Rectangle 119"/>
            <p:cNvSpPr>
              <a:spLocks noChangeArrowheads="1"/>
            </p:cNvSpPr>
            <p:nvPr/>
          </p:nvSpPr>
          <p:spPr bwMode="auto">
            <a:xfrm>
              <a:off x="2749550" y="3187080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70" name="Rectangle 120"/>
            <p:cNvSpPr>
              <a:spLocks noChangeArrowheads="1"/>
            </p:cNvSpPr>
            <p:nvPr/>
          </p:nvSpPr>
          <p:spPr bwMode="auto">
            <a:xfrm>
              <a:off x="2741613" y="3187080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71" name="Rectangle 122"/>
            <p:cNvSpPr>
              <a:spLocks noChangeArrowheads="1"/>
            </p:cNvSpPr>
            <p:nvPr/>
          </p:nvSpPr>
          <p:spPr bwMode="auto">
            <a:xfrm>
              <a:off x="3541713" y="3187080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72" name="Rectangle 123"/>
            <p:cNvSpPr>
              <a:spLocks noChangeArrowheads="1"/>
            </p:cNvSpPr>
            <p:nvPr/>
          </p:nvSpPr>
          <p:spPr bwMode="auto">
            <a:xfrm>
              <a:off x="3533775" y="3187080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73" name="Rectangle 125"/>
            <p:cNvSpPr>
              <a:spLocks noChangeArrowheads="1"/>
            </p:cNvSpPr>
            <p:nvPr/>
          </p:nvSpPr>
          <p:spPr bwMode="auto">
            <a:xfrm>
              <a:off x="4333875" y="3187080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74" name="Rectangle 126"/>
            <p:cNvSpPr>
              <a:spLocks noChangeArrowheads="1"/>
            </p:cNvSpPr>
            <p:nvPr/>
          </p:nvSpPr>
          <p:spPr bwMode="auto">
            <a:xfrm>
              <a:off x="4325938" y="3187080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7575" name="Rectangle 128"/>
            <p:cNvSpPr>
              <a:spLocks noChangeArrowheads="1"/>
            </p:cNvSpPr>
            <p:nvPr/>
          </p:nvSpPr>
          <p:spPr bwMode="auto">
            <a:xfrm>
              <a:off x="5126038" y="3187080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76" name="Rectangle 129"/>
            <p:cNvSpPr>
              <a:spLocks noChangeArrowheads="1"/>
            </p:cNvSpPr>
            <p:nvPr/>
          </p:nvSpPr>
          <p:spPr bwMode="auto">
            <a:xfrm>
              <a:off x="5118100" y="3187080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7577" name="Rectangle 131"/>
            <p:cNvSpPr>
              <a:spLocks noChangeArrowheads="1"/>
            </p:cNvSpPr>
            <p:nvPr/>
          </p:nvSpPr>
          <p:spPr bwMode="auto">
            <a:xfrm>
              <a:off x="5918200" y="3187080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78" name="Rectangle 132"/>
            <p:cNvSpPr>
              <a:spLocks noChangeArrowheads="1"/>
            </p:cNvSpPr>
            <p:nvPr/>
          </p:nvSpPr>
          <p:spPr bwMode="auto">
            <a:xfrm>
              <a:off x="5910263" y="3187080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7579" name="Rectangle 134"/>
            <p:cNvSpPr>
              <a:spLocks noChangeArrowheads="1"/>
            </p:cNvSpPr>
            <p:nvPr/>
          </p:nvSpPr>
          <p:spPr bwMode="auto">
            <a:xfrm>
              <a:off x="6710363" y="3187080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80" name="Rectangle 135"/>
            <p:cNvSpPr>
              <a:spLocks noChangeArrowheads="1"/>
            </p:cNvSpPr>
            <p:nvPr/>
          </p:nvSpPr>
          <p:spPr bwMode="auto">
            <a:xfrm>
              <a:off x="6702425" y="3187080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81" name="Rectangle 136"/>
            <p:cNvSpPr>
              <a:spLocks noChangeArrowheads="1"/>
            </p:cNvSpPr>
            <p:nvPr/>
          </p:nvSpPr>
          <p:spPr bwMode="auto">
            <a:xfrm>
              <a:off x="2741613" y="3796680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17582" name="Rectangle 137"/>
            <p:cNvSpPr>
              <a:spLocks noChangeArrowheads="1"/>
            </p:cNvSpPr>
            <p:nvPr/>
          </p:nvSpPr>
          <p:spPr bwMode="auto">
            <a:xfrm>
              <a:off x="2055813" y="3796680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7583" name="Rectangle 138"/>
            <p:cNvSpPr>
              <a:spLocks noChangeArrowheads="1"/>
            </p:cNvSpPr>
            <p:nvPr/>
          </p:nvSpPr>
          <p:spPr bwMode="auto">
            <a:xfrm>
              <a:off x="4341813" y="3796680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7584" name="Rectangle 139"/>
            <p:cNvSpPr>
              <a:spLocks noChangeArrowheads="1"/>
            </p:cNvSpPr>
            <p:nvPr/>
          </p:nvSpPr>
          <p:spPr bwMode="auto">
            <a:xfrm>
              <a:off x="3656013" y="3796680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7585" name="Rectangle 140"/>
            <p:cNvSpPr>
              <a:spLocks noChangeArrowheads="1"/>
            </p:cNvSpPr>
            <p:nvPr/>
          </p:nvSpPr>
          <p:spPr bwMode="auto">
            <a:xfrm>
              <a:off x="2055813" y="3187080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7586" name="Rectangle 141"/>
            <p:cNvSpPr>
              <a:spLocks noChangeArrowheads="1"/>
            </p:cNvSpPr>
            <p:nvPr/>
          </p:nvSpPr>
          <p:spPr bwMode="auto">
            <a:xfrm>
              <a:off x="6292850" y="3796680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3</a:t>
              </a:r>
            </a:p>
          </p:txBody>
        </p:sp>
        <p:sp>
          <p:nvSpPr>
            <p:cNvPr id="17587" name="Rectangle 142"/>
            <p:cNvSpPr>
              <a:spLocks noChangeArrowheads="1"/>
            </p:cNvSpPr>
            <p:nvPr/>
          </p:nvSpPr>
          <p:spPr bwMode="auto">
            <a:xfrm>
              <a:off x="5454650" y="3796680"/>
              <a:ext cx="7747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7588" name="Rectangle 143"/>
            <p:cNvSpPr>
              <a:spLocks noChangeArrowheads="1"/>
            </p:cNvSpPr>
            <p:nvPr/>
          </p:nvSpPr>
          <p:spPr bwMode="auto">
            <a:xfrm>
              <a:off x="2054225" y="2425080"/>
              <a:ext cx="54848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removing the front element:</a:t>
              </a:r>
            </a:p>
          </p:txBody>
        </p:sp>
        <p:sp>
          <p:nvSpPr>
            <p:cNvPr id="17589" name="Line 327"/>
            <p:cNvSpPr>
              <a:spLocks noChangeShapeType="1"/>
            </p:cNvSpPr>
            <p:nvPr/>
          </p:nvSpPr>
          <p:spPr bwMode="auto">
            <a:xfrm flipH="1">
              <a:off x="2747963" y="3031505"/>
              <a:ext cx="4740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90" name="Line 328"/>
            <p:cNvSpPr>
              <a:spLocks noChangeShapeType="1"/>
            </p:cNvSpPr>
            <p:nvPr/>
          </p:nvSpPr>
          <p:spPr bwMode="auto">
            <a:xfrm>
              <a:off x="2555875" y="313945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91" name="Arc 329"/>
            <p:cNvSpPr>
              <a:spLocks/>
            </p:cNvSpPr>
            <p:nvPr/>
          </p:nvSpPr>
          <p:spPr bwMode="auto">
            <a:xfrm flipH="1">
              <a:off x="2555875" y="3031505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92" name="Arc 330"/>
            <p:cNvSpPr>
              <a:spLocks/>
            </p:cNvSpPr>
            <p:nvPr/>
          </p:nvSpPr>
          <p:spPr bwMode="auto">
            <a:xfrm flipH="1" flipV="1">
              <a:off x="2555875" y="3085480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93" name="Arc 331"/>
            <p:cNvSpPr>
              <a:spLocks/>
            </p:cNvSpPr>
            <p:nvPr/>
          </p:nvSpPr>
          <p:spPr bwMode="auto">
            <a:xfrm>
              <a:off x="7488238" y="3031505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94" name="Arc 332"/>
            <p:cNvSpPr>
              <a:spLocks/>
            </p:cNvSpPr>
            <p:nvPr/>
          </p:nvSpPr>
          <p:spPr bwMode="auto">
            <a:xfrm flipV="1">
              <a:off x="7488238" y="3102943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95" name="Arc 333"/>
            <p:cNvSpPr>
              <a:spLocks/>
            </p:cNvSpPr>
            <p:nvPr/>
          </p:nvSpPr>
          <p:spPr bwMode="auto">
            <a:xfrm flipH="1" flipV="1">
              <a:off x="2555875" y="3444255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96" name="Arc 334"/>
            <p:cNvSpPr>
              <a:spLocks/>
            </p:cNvSpPr>
            <p:nvPr/>
          </p:nvSpPr>
          <p:spPr bwMode="auto">
            <a:xfrm flipV="1">
              <a:off x="7488238" y="3444255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97" name="Line 335"/>
            <p:cNvSpPr>
              <a:spLocks noChangeShapeType="1"/>
            </p:cNvSpPr>
            <p:nvPr/>
          </p:nvSpPr>
          <p:spPr bwMode="auto">
            <a:xfrm>
              <a:off x="7669213" y="313945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98" name="Rectangle 118"/>
            <p:cNvSpPr>
              <a:spLocks noChangeArrowheads="1"/>
            </p:cNvSpPr>
            <p:nvPr/>
          </p:nvSpPr>
          <p:spPr bwMode="auto">
            <a:xfrm>
              <a:off x="3068638" y="2912443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7599" name="Rectangle 121"/>
            <p:cNvSpPr>
              <a:spLocks noChangeArrowheads="1"/>
            </p:cNvSpPr>
            <p:nvPr/>
          </p:nvSpPr>
          <p:spPr bwMode="auto">
            <a:xfrm>
              <a:off x="3900488" y="2912443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600" name="Rectangle 124"/>
            <p:cNvSpPr>
              <a:spLocks noChangeArrowheads="1"/>
            </p:cNvSpPr>
            <p:nvPr/>
          </p:nvSpPr>
          <p:spPr bwMode="auto">
            <a:xfrm>
              <a:off x="4692650" y="2912443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7601" name="Rectangle 127"/>
            <p:cNvSpPr>
              <a:spLocks noChangeArrowheads="1"/>
            </p:cNvSpPr>
            <p:nvPr/>
          </p:nvSpPr>
          <p:spPr bwMode="auto">
            <a:xfrm>
              <a:off x="5484813" y="2912443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7602" name="Rectangle 130"/>
            <p:cNvSpPr>
              <a:spLocks noChangeArrowheads="1"/>
            </p:cNvSpPr>
            <p:nvPr/>
          </p:nvSpPr>
          <p:spPr bwMode="auto">
            <a:xfrm>
              <a:off x="6276975" y="2912443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603" name="Rectangle 133"/>
            <p:cNvSpPr>
              <a:spLocks noChangeArrowheads="1"/>
            </p:cNvSpPr>
            <p:nvPr/>
          </p:nvSpPr>
          <p:spPr bwMode="auto">
            <a:xfrm>
              <a:off x="7069138" y="2912443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</p:grpSp>
      <p:grpSp>
        <p:nvGrpSpPr>
          <p:cNvPr id="488" name="Group 487"/>
          <p:cNvGrpSpPr>
            <a:grpSpLocks/>
          </p:cNvGrpSpPr>
          <p:nvPr/>
        </p:nvGrpSpPr>
        <p:grpSpPr bwMode="auto">
          <a:xfrm>
            <a:off x="667843" y="3088522"/>
            <a:ext cx="5795962" cy="1979612"/>
            <a:chOff x="1979613" y="2313483"/>
            <a:chExt cx="5795962" cy="1979613"/>
          </a:xfrm>
        </p:grpSpPr>
        <p:sp>
          <p:nvSpPr>
            <p:cNvPr id="17532" name="Rectangle 145"/>
            <p:cNvSpPr>
              <a:spLocks noChangeArrowheads="1"/>
            </p:cNvSpPr>
            <p:nvPr/>
          </p:nvSpPr>
          <p:spPr bwMode="auto">
            <a:xfrm>
              <a:off x="1979613" y="2313483"/>
              <a:ext cx="5795962" cy="1979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33" name="Rectangle 147"/>
            <p:cNvSpPr>
              <a:spLocks noChangeArrowheads="1"/>
            </p:cNvSpPr>
            <p:nvPr/>
          </p:nvSpPr>
          <p:spPr bwMode="auto">
            <a:xfrm>
              <a:off x="2749550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34" name="Rectangle 148"/>
            <p:cNvSpPr>
              <a:spLocks noChangeArrowheads="1"/>
            </p:cNvSpPr>
            <p:nvPr/>
          </p:nvSpPr>
          <p:spPr bwMode="auto">
            <a:xfrm>
              <a:off x="2741613" y="3151683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35" name="Rectangle 150"/>
            <p:cNvSpPr>
              <a:spLocks noChangeArrowheads="1"/>
            </p:cNvSpPr>
            <p:nvPr/>
          </p:nvSpPr>
          <p:spPr bwMode="auto">
            <a:xfrm>
              <a:off x="3541713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36" name="Rectangle 151"/>
            <p:cNvSpPr>
              <a:spLocks noChangeArrowheads="1"/>
            </p:cNvSpPr>
            <p:nvPr/>
          </p:nvSpPr>
          <p:spPr bwMode="auto">
            <a:xfrm>
              <a:off x="3533775" y="3151683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37" name="Rectangle 153"/>
            <p:cNvSpPr>
              <a:spLocks noChangeArrowheads="1"/>
            </p:cNvSpPr>
            <p:nvPr/>
          </p:nvSpPr>
          <p:spPr bwMode="auto">
            <a:xfrm>
              <a:off x="4333875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38" name="Rectangle 154"/>
            <p:cNvSpPr>
              <a:spLocks noChangeArrowheads="1"/>
            </p:cNvSpPr>
            <p:nvPr/>
          </p:nvSpPr>
          <p:spPr bwMode="auto">
            <a:xfrm>
              <a:off x="4325938" y="31516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7539" name="Rectangle 156"/>
            <p:cNvSpPr>
              <a:spLocks noChangeArrowheads="1"/>
            </p:cNvSpPr>
            <p:nvPr/>
          </p:nvSpPr>
          <p:spPr bwMode="auto">
            <a:xfrm>
              <a:off x="5126038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40" name="Rectangle 157"/>
            <p:cNvSpPr>
              <a:spLocks noChangeArrowheads="1"/>
            </p:cNvSpPr>
            <p:nvPr/>
          </p:nvSpPr>
          <p:spPr bwMode="auto">
            <a:xfrm>
              <a:off x="5118100" y="31516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7541" name="Rectangle 159"/>
            <p:cNvSpPr>
              <a:spLocks noChangeArrowheads="1"/>
            </p:cNvSpPr>
            <p:nvPr/>
          </p:nvSpPr>
          <p:spPr bwMode="auto">
            <a:xfrm>
              <a:off x="5918200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42" name="Rectangle 160"/>
            <p:cNvSpPr>
              <a:spLocks noChangeArrowheads="1"/>
            </p:cNvSpPr>
            <p:nvPr/>
          </p:nvSpPr>
          <p:spPr bwMode="auto">
            <a:xfrm>
              <a:off x="5910263" y="31516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7543" name="Rectangle 162"/>
            <p:cNvSpPr>
              <a:spLocks noChangeArrowheads="1"/>
            </p:cNvSpPr>
            <p:nvPr/>
          </p:nvSpPr>
          <p:spPr bwMode="auto">
            <a:xfrm>
              <a:off x="6710363" y="3151683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44" name="Rectangle 163"/>
            <p:cNvSpPr>
              <a:spLocks noChangeArrowheads="1"/>
            </p:cNvSpPr>
            <p:nvPr/>
          </p:nvSpPr>
          <p:spPr bwMode="auto">
            <a:xfrm>
              <a:off x="6702425" y="31516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Ralph</a:t>
              </a:r>
            </a:p>
          </p:txBody>
        </p:sp>
        <p:sp>
          <p:nvSpPr>
            <p:cNvPr id="17545" name="Rectangle 164"/>
            <p:cNvSpPr>
              <a:spLocks noChangeArrowheads="1"/>
            </p:cNvSpPr>
            <p:nvPr/>
          </p:nvSpPr>
          <p:spPr bwMode="auto">
            <a:xfrm>
              <a:off x="2741613" y="37612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17546" name="Rectangle 165"/>
            <p:cNvSpPr>
              <a:spLocks noChangeArrowheads="1"/>
            </p:cNvSpPr>
            <p:nvPr/>
          </p:nvSpPr>
          <p:spPr bwMode="auto">
            <a:xfrm>
              <a:off x="2055813" y="3761283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7547" name="Rectangle 166"/>
            <p:cNvSpPr>
              <a:spLocks noChangeArrowheads="1"/>
            </p:cNvSpPr>
            <p:nvPr/>
          </p:nvSpPr>
          <p:spPr bwMode="auto">
            <a:xfrm>
              <a:off x="4341813" y="37612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  <p:sp>
          <p:nvSpPr>
            <p:cNvPr id="17548" name="Rectangle 167"/>
            <p:cNvSpPr>
              <a:spLocks noChangeArrowheads="1"/>
            </p:cNvSpPr>
            <p:nvPr/>
          </p:nvSpPr>
          <p:spPr bwMode="auto">
            <a:xfrm>
              <a:off x="3656013" y="3761283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7549" name="Rectangle 168"/>
            <p:cNvSpPr>
              <a:spLocks noChangeArrowheads="1"/>
            </p:cNvSpPr>
            <p:nvPr/>
          </p:nvSpPr>
          <p:spPr bwMode="auto">
            <a:xfrm>
              <a:off x="2055813" y="3151683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7550" name="Rectangle 169"/>
            <p:cNvSpPr>
              <a:spLocks noChangeArrowheads="1"/>
            </p:cNvSpPr>
            <p:nvPr/>
          </p:nvSpPr>
          <p:spPr bwMode="auto">
            <a:xfrm>
              <a:off x="6292850" y="3761283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  <p:sp>
          <p:nvSpPr>
            <p:cNvPr id="17551" name="Rectangle 170"/>
            <p:cNvSpPr>
              <a:spLocks noChangeArrowheads="1"/>
            </p:cNvSpPr>
            <p:nvPr/>
          </p:nvSpPr>
          <p:spPr bwMode="auto">
            <a:xfrm>
              <a:off x="5454650" y="3761283"/>
              <a:ext cx="7747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7552" name="Rectangle 171"/>
            <p:cNvSpPr>
              <a:spLocks noChangeArrowheads="1"/>
            </p:cNvSpPr>
            <p:nvPr/>
          </p:nvSpPr>
          <p:spPr bwMode="auto">
            <a:xfrm>
              <a:off x="2054225" y="2389683"/>
              <a:ext cx="54848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adding Ralph:</a:t>
              </a:r>
            </a:p>
          </p:txBody>
        </p:sp>
        <p:sp>
          <p:nvSpPr>
            <p:cNvPr id="17553" name="Line 316"/>
            <p:cNvSpPr>
              <a:spLocks noChangeShapeType="1"/>
            </p:cNvSpPr>
            <p:nvPr/>
          </p:nvSpPr>
          <p:spPr bwMode="auto">
            <a:xfrm flipH="1">
              <a:off x="2747963" y="2997696"/>
              <a:ext cx="4740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54" name="Line 317"/>
            <p:cNvSpPr>
              <a:spLocks noChangeShapeType="1"/>
            </p:cNvSpPr>
            <p:nvPr/>
          </p:nvSpPr>
          <p:spPr bwMode="auto">
            <a:xfrm>
              <a:off x="2555875" y="3105646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55" name="Arc 318"/>
            <p:cNvSpPr>
              <a:spLocks/>
            </p:cNvSpPr>
            <p:nvPr/>
          </p:nvSpPr>
          <p:spPr bwMode="auto">
            <a:xfrm flipH="1">
              <a:off x="2555875" y="2997696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56" name="Arc 319"/>
            <p:cNvSpPr>
              <a:spLocks/>
            </p:cNvSpPr>
            <p:nvPr/>
          </p:nvSpPr>
          <p:spPr bwMode="auto">
            <a:xfrm flipH="1" flipV="1">
              <a:off x="2555875" y="3051671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57" name="Arc 320"/>
            <p:cNvSpPr>
              <a:spLocks/>
            </p:cNvSpPr>
            <p:nvPr/>
          </p:nvSpPr>
          <p:spPr bwMode="auto">
            <a:xfrm>
              <a:off x="7488238" y="2997696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58" name="Arc 321"/>
            <p:cNvSpPr>
              <a:spLocks/>
            </p:cNvSpPr>
            <p:nvPr/>
          </p:nvSpPr>
          <p:spPr bwMode="auto">
            <a:xfrm flipV="1">
              <a:off x="7488238" y="3069133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59" name="Arc 322"/>
            <p:cNvSpPr>
              <a:spLocks/>
            </p:cNvSpPr>
            <p:nvPr/>
          </p:nvSpPr>
          <p:spPr bwMode="auto">
            <a:xfrm flipH="1" flipV="1">
              <a:off x="2555875" y="3410446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60" name="Arc 323"/>
            <p:cNvSpPr>
              <a:spLocks/>
            </p:cNvSpPr>
            <p:nvPr/>
          </p:nvSpPr>
          <p:spPr bwMode="auto">
            <a:xfrm flipV="1">
              <a:off x="7488238" y="3410446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61" name="Line 324"/>
            <p:cNvSpPr>
              <a:spLocks noChangeShapeType="1"/>
            </p:cNvSpPr>
            <p:nvPr/>
          </p:nvSpPr>
          <p:spPr bwMode="auto">
            <a:xfrm>
              <a:off x="7669213" y="3105646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62" name="Rectangle 146"/>
            <p:cNvSpPr>
              <a:spLocks noChangeArrowheads="1"/>
            </p:cNvSpPr>
            <p:nvPr/>
          </p:nvSpPr>
          <p:spPr bwMode="auto">
            <a:xfrm>
              <a:off x="3068638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7563" name="Rectangle 149"/>
            <p:cNvSpPr>
              <a:spLocks noChangeArrowheads="1"/>
            </p:cNvSpPr>
            <p:nvPr/>
          </p:nvSpPr>
          <p:spPr bwMode="auto">
            <a:xfrm>
              <a:off x="3900488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564" name="Rectangle 152"/>
            <p:cNvSpPr>
              <a:spLocks noChangeArrowheads="1"/>
            </p:cNvSpPr>
            <p:nvPr/>
          </p:nvSpPr>
          <p:spPr bwMode="auto">
            <a:xfrm>
              <a:off x="4692650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7565" name="Rectangle 155"/>
            <p:cNvSpPr>
              <a:spLocks noChangeArrowheads="1"/>
            </p:cNvSpPr>
            <p:nvPr/>
          </p:nvSpPr>
          <p:spPr bwMode="auto">
            <a:xfrm>
              <a:off x="5484813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7566" name="Rectangle 158"/>
            <p:cNvSpPr>
              <a:spLocks noChangeArrowheads="1"/>
            </p:cNvSpPr>
            <p:nvPr/>
          </p:nvSpPr>
          <p:spPr bwMode="auto">
            <a:xfrm>
              <a:off x="6276975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567" name="Rectangle 161"/>
            <p:cNvSpPr>
              <a:spLocks noChangeArrowheads="1"/>
            </p:cNvSpPr>
            <p:nvPr/>
          </p:nvSpPr>
          <p:spPr bwMode="auto">
            <a:xfrm>
              <a:off x="7069138" y="2877046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</p:grpSp>
      <p:grpSp>
        <p:nvGrpSpPr>
          <p:cNvPr id="525" name="Group 524"/>
          <p:cNvGrpSpPr>
            <a:grpSpLocks/>
          </p:cNvGrpSpPr>
          <p:nvPr/>
        </p:nvGrpSpPr>
        <p:grpSpPr bwMode="auto">
          <a:xfrm>
            <a:off x="667843" y="3090109"/>
            <a:ext cx="5795962" cy="1978025"/>
            <a:chOff x="1979613" y="2315071"/>
            <a:chExt cx="5795962" cy="1978025"/>
          </a:xfrm>
        </p:grpSpPr>
        <p:sp>
          <p:nvSpPr>
            <p:cNvPr id="17496" name="Rectangle 173"/>
            <p:cNvSpPr>
              <a:spLocks noChangeArrowheads="1"/>
            </p:cNvSpPr>
            <p:nvPr/>
          </p:nvSpPr>
          <p:spPr bwMode="auto">
            <a:xfrm>
              <a:off x="1979613" y="2315071"/>
              <a:ext cx="5795962" cy="19780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97" name="Rectangle 175"/>
            <p:cNvSpPr>
              <a:spLocks noChangeArrowheads="1"/>
            </p:cNvSpPr>
            <p:nvPr/>
          </p:nvSpPr>
          <p:spPr bwMode="auto">
            <a:xfrm>
              <a:off x="2749550" y="315327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98" name="Rectangle 176"/>
            <p:cNvSpPr>
              <a:spLocks noChangeArrowheads="1"/>
            </p:cNvSpPr>
            <p:nvPr/>
          </p:nvSpPr>
          <p:spPr bwMode="auto">
            <a:xfrm>
              <a:off x="2741613" y="315327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Nelson</a:t>
              </a:r>
            </a:p>
          </p:txBody>
        </p:sp>
        <p:sp>
          <p:nvSpPr>
            <p:cNvPr id="17499" name="Rectangle 178"/>
            <p:cNvSpPr>
              <a:spLocks noChangeArrowheads="1"/>
            </p:cNvSpPr>
            <p:nvPr/>
          </p:nvSpPr>
          <p:spPr bwMode="auto">
            <a:xfrm>
              <a:off x="3541713" y="315327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00" name="Rectangle 179"/>
            <p:cNvSpPr>
              <a:spLocks noChangeArrowheads="1"/>
            </p:cNvSpPr>
            <p:nvPr/>
          </p:nvSpPr>
          <p:spPr bwMode="auto">
            <a:xfrm>
              <a:off x="3533775" y="3153271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01" name="Rectangle 181"/>
            <p:cNvSpPr>
              <a:spLocks noChangeArrowheads="1"/>
            </p:cNvSpPr>
            <p:nvPr/>
          </p:nvSpPr>
          <p:spPr bwMode="auto">
            <a:xfrm>
              <a:off x="4333875" y="315327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02" name="Rectangle 182"/>
            <p:cNvSpPr>
              <a:spLocks noChangeArrowheads="1"/>
            </p:cNvSpPr>
            <p:nvPr/>
          </p:nvSpPr>
          <p:spPr bwMode="auto">
            <a:xfrm>
              <a:off x="4325938" y="315327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7503" name="Rectangle 184"/>
            <p:cNvSpPr>
              <a:spLocks noChangeArrowheads="1"/>
            </p:cNvSpPr>
            <p:nvPr/>
          </p:nvSpPr>
          <p:spPr bwMode="auto">
            <a:xfrm>
              <a:off x="5126038" y="315327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04" name="Rectangle 185"/>
            <p:cNvSpPr>
              <a:spLocks noChangeArrowheads="1"/>
            </p:cNvSpPr>
            <p:nvPr/>
          </p:nvSpPr>
          <p:spPr bwMode="auto">
            <a:xfrm>
              <a:off x="5118100" y="315327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7505" name="Rectangle 187"/>
            <p:cNvSpPr>
              <a:spLocks noChangeArrowheads="1"/>
            </p:cNvSpPr>
            <p:nvPr/>
          </p:nvSpPr>
          <p:spPr bwMode="auto">
            <a:xfrm>
              <a:off x="5918200" y="315327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06" name="Rectangle 188"/>
            <p:cNvSpPr>
              <a:spLocks noChangeArrowheads="1"/>
            </p:cNvSpPr>
            <p:nvPr/>
          </p:nvSpPr>
          <p:spPr bwMode="auto">
            <a:xfrm>
              <a:off x="5910263" y="315327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7507" name="Rectangle 190"/>
            <p:cNvSpPr>
              <a:spLocks noChangeArrowheads="1"/>
            </p:cNvSpPr>
            <p:nvPr/>
          </p:nvSpPr>
          <p:spPr bwMode="auto">
            <a:xfrm>
              <a:off x="6710363" y="3153271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508" name="Rectangle 191"/>
            <p:cNvSpPr>
              <a:spLocks noChangeArrowheads="1"/>
            </p:cNvSpPr>
            <p:nvPr/>
          </p:nvSpPr>
          <p:spPr bwMode="auto">
            <a:xfrm>
              <a:off x="6702425" y="315327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Ralph</a:t>
              </a:r>
            </a:p>
          </p:txBody>
        </p:sp>
        <p:sp>
          <p:nvSpPr>
            <p:cNvPr id="17509" name="Rectangle 192"/>
            <p:cNvSpPr>
              <a:spLocks noChangeArrowheads="1"/>
            </p:cNvSpPr>
            <p:nvPr/>
          </p:nvSpPr>
          <p:spPr bwMode="auto">
            <a:xfrm>
              <a:off x="2741613" y="376287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17510" name="Rectangle 193"/>
            <p:cNvSpPr>
              <a:spLocks noChangeArrowheads="1"/>
            </p:cNvSpPr>
            <p:nvPr/>
          </p:nvSpPr>
          <p:spPr bwMode="auto">
            <a:xfrm>
              <a:off x="2055813" y="3762871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7511" name="Rectangle 194"/>
            <p:cNvSpPr>
              <a:spLocks noChangeArrowheads="1"/>
            </p:cNvSpPr>
            <p:nvPr/>
          </p:nvSpPr>
          <p:spPr bwMode="auto">
            <a:xfrm>
              <a:off x="4341813" y="376287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1</a:t>
              </a:r>
            </a:p>
          </p:txBody>
        </p:sp>
        <p:sp>
          <p:nvSpPr>
            <p:cNvPr id="17512" name="Rectangle 195"/>
            <p:cNvSpPr>
              <a:spLocks noChangeArrowheads="1"/>
            </p:cNvSpPr>
            <p:nvPr/>
          </p:nvSpPr>
          <p:spPr bwMode="auto">
            <a:xfrm>
              <a:off x="3656013" y="3762871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7513" name="Rectangle 196"/>
            <p:cNvSpPr>
              <a:spLocks noChangeArrowheads="1"/>
            </p:cNvSpPr>
            <p:nvPr/>
          </p:nvSpPr>
          <p:spPr bwMode="auto">
            <a:xfrm>
              <a:off x="2055813" y="3153271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7514" name="Rectangle 197"/>
            <p:cNvSpPr>
              <a:spLocks noChangeArrowheads="1"/>
            </p:cNvSpPr>
            <p:nvPr/>
          </p:nvSpPr>
          <p:spPr bwMode="auto">
            <a:xfrm>
              <a:off x="6292850" y="3762871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7515" name="Rectangle 198"/>
            <p:cNvSpPr>
              <a:spLocks noChangeArrowheads="1"/>
            </p:cNvSpPr>
            <p:nvPr/>
          </p:nvSpPr>
          <p:spPr bwMode="auto">
            <a:xfrm>
              <a:off x="5454650" y="3762871"/>
              <a:ext cx="7747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7516" name="Rectangle 199"/>
            <p:cNvSpPr>
              <a:spLocks noChangeArrowheads="1"/>
            </p:cNvSpPr>
            <p:nvPr/>
          </p:nvSpPr>
          <p:spPr bwMode="auto">
            <a:xfrm>
              <a:off x="2054225" y="2391271"/>
              <a:ext cx="54848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adding Nelson:</a:t>
              </a:r>
            </a:p>
          </p:txBody>
        </p:sp>
        <p:sp>
          <p:nvSpPr>
            <p:cNvPr id="17517" name="Line 305"/>
            <p:cNvSpPr>
              <a:spLocks noChangeShapeType="1"/>
            </p:cNvSpPr>
            <p:nvPr/>
          </p:nvSpPr>
          <p:spPr bwMode="auto">
            <a:xfrm flipH="1">
              <a:off x="2747963" y="2999284"/>
              <a:ext cx="4740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18" name="Line 306"/>
            <p:cNvSpPr>
              <a:spLocks noChangeShapeType="1"/>
            </p:cNvSpPr>
            <p:nvPr/>
          </p:nvSpPr>
          <p:spPr bwMode="auto">
            <a:xfrm>
              <a:off x="2555875" y="310723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19" name="Arc 307"/>
            <p:cNvSpPr>
              <a:spLocks/>
            </p:cNvSpPr>
            <p:nvPr/>
          </p:nvSpPr>
          <p:spPr bwMode="auto">
            <a:xfrm flipH="1">
              <a:off x="2555875" y="2999284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20" name="Arc 308"/>
            <p:cNvSpPr>
              <a:spLocks/>
            </p:cNvSpPr>
            <p:nvPr/>
          </p:nvSpPr>
          <p:spPr bwMode="auto">
            <a:xfrm flipH="1" flipV="1">
              <a:off x="2555875" y="3053259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21" name="Arc 309"/>
            <p:cNvSpPr>
              <a:spLocks/>
            </p:cNvSpPr>
            <p:nvPr/>
          </p:nvSpPr>
          <p:spPr bwMode="auto">
            <a:xfrm>
              <a:off x="7488238" y="2999284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22" name="Arc 310"/>
            <p:cNvSpPr>
              <a:spLocks/>
            </p:cNvSpPr>
            <p:nvPr/>
          </p:nvSpPr>
          <p:spPr bwMode="auto">
            <a:xfrm flipV="1">
              <a:off x="7488238" y="3070721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23" name="Arc 311"/>
            <p:cNvSpPr>
              <a:spLocks/>
            </p:cNvSpPr>
            <p:nvPr/>
          </p:nvSpPr>
          <p:spPr bwMode="auto">
            <a:xfrm flipH="1" flipV="1">
              <a:off x="2555875" y="3412034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24" name="Arc 312"/>
            <p:cNvSpPr>
              <a:spLocks/>
            </p:cNvSpPr>
            <p:nvPr/>
          </p:nvSpPr>
          <p:spPr bwMode="auto">
            <a:xfrm flipV="1">
              <a:off x="7488238" y="3412034"/>
              <a:ext cx="179387" cy="90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25" name="Line 313"/>
            <p:cNvSpPr>
              <a:spLocks noChangeShapeType="1"/>
            </p:cNvSpPr>
            <p:nvPr/>
          </p:nvSpPr>
          <p:spPr bwMode="auto">
            <a:xfrm>
              <a:off x="7669213" y="310723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26" name="Rectangle 174"/>
            <p:cNvSpPr>
              <a:spLocks noChangeArrowheads="1"/>
            </p:cNvSpPr>
            <p:nvPr/>
          </p:nvSpPr>
          <p:spPr bwMode="auto">
            <a:xfrm>
              <a:off x="3068638" y="287863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7527" name="Rectangle 177"/>
            <p:cNvSpPr>
              <a:spLocks noChangeArrowheads="1"/>
            </p:cNvSpPr>
            <p:nvPr/>
          </p:nvSpPr>
          <p:spPr bwMode="auto">
            <a:xfrm>
              <a:off x="3900488" y="287863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528" name="Rectangle 180"/>
            <p:cNvSpPr>
              <a:spLocks noChangeArrowheads="1"/>
            </p:cNvSpPr>
            <p:nvPr/>
          </p:nvSpPr>
          <p:spPr bwMode="auto">
            <a:xfrm>
              <a:off x="4692650" y="287863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7529" name="Rectangle 183"/>
            <p:cNvSpPr>
              <a:spLocks noChangeArrowheads="1"/>
            </p:cNvSpPr>
            <p:nvPr/>
          </p:nvSpPr>
          <p:spPr bwMode="auto">
            <a:xfrm>
              <a:off x="5484813" y="287863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7530" name="Rectangle 186"/>
            <p:cNvSpPr>
              <a:spLocks noChangeArrowheads="1"/>
            </p:cNvSpPr>
            <p:nvPr/>
          </p:nvSpPr>
          <p:spPr bwMode="auto">
            <a:xfrm>
              <a:off x="6276975" y="287863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531" name="Rectangle 189"/>
            <p:cNvSpPr>
              <a:spLocks noChangeArrowheads="1"/>
            </p:cNvSpPr>
            <p:nvPr/>
          </p:nvSpPr>
          <p:spPr bwMode="auto">
            <a:xfrm>
              <a:off x="7069138" y="2878634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</p:grpSp>
      <p:grpSp>
        <p:nvGrpSpPr>
          <p:cNvPr id="562" name="Group 561"/>
          <p:cNvGrpSpPr>
            <a:grpSpLocks/>
          </p:cNvGrpSpPr>
          <p:nvPr/>
        </p:nvGrpSpPr>
        <p:grpSpPr bwMode="auto">
          <a:xfrm>
            <a:off x="667843" y="3086934"/>
            <a:ext cx="5795962" cy="1979613"/>
            <a:chOff x="1979613" y="2456892"/>
            <a:chExt cx="5795962" cy="1979613"/>
          </a:xfrm>
        </p:grpSpPr>
        <p:sp>
          <p:nvSpPr>
            <p:cNvPr id="17458" name="Rectangle 201"/>
            <p:cNvSpPr>
              <a:spLocks noChangeArrowheads="1"/>
            </p:cNvSpPr>
            <p:nvPr/>
          </p:nvSpPr>
          <p:spPr bwMode="auto">
            <a:xfrm>
              <a:off x="1979613" y="2456892"/>
              <a:ext cx="5795962" cy="1979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59" name="Rectangle 203"/>
            <p:cNvSpPr>
              <a:spLocks noChangeArrowheads="1"/>
            </p:cNvSpPr>
            <p:nvPr/>
          </p:nvSpPr>
          <p:spPr bwMode="auto">
            <a:xfrm>
              <a:off x="2749550" y="3295699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60" name="Rectangle 204"/>
            <p:cNvSpPr>
              <a:spLocks noChangeArrowheads="1"/>
            </p:cNvSpPr>
            <p:nvPr/>
          </p:nvSpPr>
          <p:spPr bwMode="auto">
            <a:xfrm>
              <a:off x="2741613" y="3295699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Nelson</a:t>
              </a:r>
            </a:p>
          </p:txBody>
        </p:sp>
        <p:sp>
          <p:nvSpPr>
            <p:cNvPr id="17461" name="Rectangle 206"/>
            <p:cNvSpPr>
              <a:spLocks noChangeArrowheads="1"/>
            </p:cNvSpPr>
            <p:nvPr/>
          </p:nvSpPr>
          <p:spPr bwMode="auto">
            <a:xfrm>
              <a:off x="3541713" y="3295699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62" name="Rectangle 207"/>
            <p:cNvSpPr>
              <a:spLocks noChangeArrowheads="1"/>
            </p:cNvSpPr>
            <p:nvPr/>
          </p:nvSpPr>
          <p:spPr bwMode="auto">
            <a:xfrm>
              <a:off x="3533775" y="3295699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Martin</a:t>
              </a:r>
            </a:p>
          </p:txBody>
        </p:sp>
        <p:sp>
          <p:nvSpPr>
            <p:cNvPr id="17463" name="Rectangle 209"/>
            <p:cNvSpPr>
              <a:spLocks noChangeArrowheads="1"/>
            </p:cNvSpPr>
            <p:nvPr/>
          </p:nvSpPr>
          <p:spPr bwMode="auto">
            <a:xfrm>
              <a:off x="4333875" y="3295699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64" name="Rectangle 210"/>
            <p:cNvSpPr>
              <a:spLocks noChangeArrowheads="1"/>
            </p:cNvSpPr>
            <p:nvPr/>
          </p:nvSpPr>
          <p:spPr bwMode="auto">
            <a:xfrm>
              <a:off x="4325938" y="3295699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Maggie</a:t>
              </a:r>
            </a:p>
          </p:txBody>
        </p:sp>
        <p:sp>
          <p:nvSpPr>
            <p:cNvPr id="17465" name="Rectangle 212"/>
            <p:cNvSpPr>
              <a:spLocks noChangeArrowheads="1"/>
            </p:cNvSpPr>
            <p:nvPr/>
          </p:nvSpPr>
          <p:spPr bwMode="auto">
            <a:xfrm>
              <a:off x="5126038" y="3295699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66" name="Rectangle 213"/>
            <p:cNvSpPr>
              <a:spLocks noChangeArrowheads="1"/>
            </p:cNvSpPr>
            <p:nvPr/>
          </p:nvSpPr>
          <p:spPr bwMode="auto">
            <a:xfrm>
              <a:off x="5118100" y="3295699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7467" name="Rectangle 215"/>
            <p:cNvSpPr>
              <a:spLocks noChangeArrowheads="1"/>
            </p:cNvSpPr>
            <p:nvPr/>
          </p:nvSpPr>
          <p:spPr bwMode="auto">
            <a:xfrm>
              <a:off x="5918200" y="3295699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68" name="Rectangle 216"/>
            <p:cNvSpPr>
              <a:spLocks noChangeArrowheads="1"/>
            </p:cNvSpPr>
            <p:nvPr/>
          </p:nvSpPr>
          <p:spPr bwMode="auto">
            <a:xfrm>
              <a:off x="5910263" y="3295699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7469" name="Rectangle 218"/>
            <p:cNvSpPr>
              <a:spLocks noChangeArrowheads="1"/>
            </p:cNvSpPr>
            <p:nvPr/>
          </p:nvSpPr>
          <p:spPr bwMode="auto">
            <a:xfrm>
              <a:off x="6710363" y="3295699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70" name="Rectangle 219"/>
            <p:cNvSpPr>
              <a:spLocks noChangeArrowheads="1"/>
            </p:cNvSpPr>
            <p:nvPr/>
          </p:nvSpPr>
          <p:spPr bwMode="auto">
            <a:xfrm>
              <a:off x="6702425" y="3295699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Ralph</a:t>
              </a:r>
            </a:p>
          </p:txBody>
        </p:sp>
        <p:sp>
          <p:nvSpPr>
            <p:cNvPr id="17471" name="Rectangle 220"/>
            <p:cNvSpPr>
              <a:spLocks noChangeArrowheads="1"/>
            </p:cNvSpPr>
            <p:nvPr/>
          </p:nvSpPr>
          <p:spPr bwMode="auto">
            <a:xfrm>
              <a:off x="2741613" y="3905299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17472" name="Rectangle 221"/>
            <p:cNvSpPr>
              <a:spLocks noChangeArrowheads="1"/>
            </p:cNvSpPr>
            <p:nvPr/>
          </p:nvSpPr>
          <p:spPr bwMode="auto">
            <a:xfrm>
              <a:off x="2055813" y="3905299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7473" name="Rectangle 222"/>
            <p:cNvSpPr>
              <a:spLocks noChangeArrowheads="1"/>
            </p:cNvSpPr>
            <p:nvPr/>
          </p:nvSpPr>
          <p:spPr bwMode="auto">
            <a:xfrm>
              <a:off x="4341813" y="3905299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17474" name="Rectangle 223"/>
            <p:cNvSpPr>
              <a:spLocks noChangeArrowheads="1"/>
            </p:cNvSpPr>
            <p:nvPr/>
          </p:nvSpPr>
          <p:spPr bwMode="auto">
            <a:xfrm>
              <a:off x="3656013" y="3905299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7475" name="Rectangle 224"/>
            <p:cNvSpPr>
              <a:spLocks noChangeArrowheads="1"/>
            </p:cNvSpPr>
            <p:nvPr/>
          </p:nvSpPr>
          <p:spPr bwMode="auto">
            <a:xfrm>
              <a:off x="2055813" y="3295699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elems</a:t>
              </a:r>
              <a:endParaRPr lang="en-US" altLang="en-US" sz="1800"/>
            </a:p>
          </p:txBody>
        </p:sp>
        <p:sp>
          <p:nvSpPr>
            <p:cNvPr id="17476" name="Rectangle 225"/>
            <p:cNvSpPr>
              <a:spLocks noChangeArrowheads="1"/>
            </p:cNvSpPr>
            <p:nvPr/>
          </p:nvSpPr>
          <p:spPr bwMode="auto">
            <a:xfrm>
              <a:off x="6292850" y="3905299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6</a:t>
              </a:r>
            </a:p>
          </p:txBody>
        </p:sp>
        <p:sp>
          <p:nvSpPr>
            <p:cNvPr id="17477" name="Rectangle 226"/>
            <p:cNvSpPr>
              <a:spLocks noChangeArrowheads="1"/>
            </p:cNvSpPr>
            <p:nvPr/>
          </p:nvSpPr>
          <p:spPr bwMode="auto">
            <a:xfrm>
              <a:off x="5454650" y="3905299"/>
              <a:ext cx="7747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7478" name="Rectangle 227"/>
            <p:cNvSpPr>
              <a:spLocks noChangeArrowheads="1"/>
            </p:cNvSpPr>
            <p:nvPr/>
          </p:nvSpPr>
          <p:spPr bwMode="auto">
            <a:xfrm>
              <a:off x="2054225" y="2533699"/>
              <a:ext cx="54848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adding Martin:</a:t>
              </a:r>
            </a:p>
          </p:txBody>
        </p:sp>
        <p:grpSp>
          <p:nvGrpSpPr>
            <p:cNvPr id="17479" name="Group 293"/>
            <p:cNvGrpSpPr>
              <a:grpSpLocks/>
            </p:cNvGrpSpPr>
            <p:nvPr/>
          </p:nvGrpSpPr>
          <p:grpSpPr bwMode="auto">
            <a:xfrm>
              <a:off x="2555875" y="3140124"/>
              <a:ext cx="5113337" cy="503238"/>
              <a:chOff x="1610" y="2999"/>
              <a:chExt cx="3221" cy="317"/>
            </a:xfrm>
          </p:grpSpPr>
          <p:sp>
            <p:nvSpPr>
              <p:cNvPr id="17487" name="Line 294"/>
              <p:cNvSpPr>
                <a:spLocks noChangeShapeType="1"/>
              </p:cNvSpPr>
              <p:nvPr/>
            </p:nvSpPr>
            <p:spPr bwMode="auto">
              <a:xfrm flipH="1">
                <a:off x="1731" y="2999"/>
                <a:ext cx="29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88" name="Line 295"/>
              <p:cNvSpPr>
                <a:spLocks noChangeShapeType="1"/>
              </p:cNvSpPr>
              <p:nvPr/>
            </p:nvSpPr>
            <p:spPr bwMode="auto">
              <a:xfrm>
                <a:off x="1610" y="306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89" name="Arc 296"/>
              <p:cNvSpPr>
                <a:spLocks/>
              </p:cNvSpPr>
              <p:nvPr/>
            </p:nvSpPr>
            <p:spPr bwMode="auto">
              <a:xfrm flipH="1">
                <a:off x="1610" y="2999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90" name="Arc 297"/>
              <p:cNvSpPr>
                <a:spLocks/>
              </p:cNvSpPr>
              <p:nvPr/>
            </p:nvSpPr>
            <p:spPr bwMode="auto">
              <a:xfrm flipH="1" flipV="1">
                <a:off x="1610" y="3033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91" name="Arc 298"/>
              <p:cNvSpPr>
                <a:spLocks/>
              </p:cNvSpPr>
              <p:nvPr/>
            </p:nvSpPr>
            <p:spPr bwMode="auto">
              <a:xfrm>
                <a:off x="4717" y="2999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92" name="Arc 299"/>
              <p:cNvSpPr>
                <a:spLocks/>
              </p:cNvSpPr>
              <p:nvPr/>
            </p:nvSpPr>
            <p:spPr bwMode="auto">
              <a:xfrm flipV="1">
                <a:off x="4717" y="3044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93" name="Arc 300"/>
              <p:cNvSpPr>
                <a:spLocks/>
              </p:cNvSpPr>
              <p:nvPr/>
            </p:nvSpPr>
            <p:spPr bwMode="auto">
              <a:xfrm flipH="1" flipV="1">
                <a:off x="1610" y="3259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94" name="Arc 301"/>
              <p:cNvSpPr>
                <a:spLocks/>
              </p:cNvSpPr>
              <p:nvPr/>
            </p:nvSpPr>
            <p:spPr bwMode="auto">
              <a:xfrm flipV="1">
                <a:off x="4717" y="3259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95" name="Line 302"/>
              <p:cNvSpPr>
                <a:spLocks noChangeShapeType="1"/>
              </p:cNvSpPr>
              <p:nvPr/>
            </p:nvSpPr>
            <p:spPr bwMode="auto">
              <a:xfrm>
                <a:off x="4831" y="306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480" name="Group 584"/>
            <p:cNvGrpSpPr>
              <a:grpSpLocks/>
            </p:cNvGrpSpPr>
            <p:nvPr/>
          </p:nvGrpSpPr>
          <p:grpSpPr bwMode="auto">
            <a:xfrm>
              <a:off x="3068638" y="3021062"/>
              <a:ext cx="4127500" cy="274638"/>
              <a:chOff x="3068638" y="3021062"/>
              <a:chExt cx="4127500" cy="274638"/>
            </a:xfrm>
          </p:grpSpPr>
          <p:sp>
            <p:nvSpPr>
              <p:cNvPr id="17481" name="Rectangle 202"/>
              <p:cNvSpPr>
                <a:spLocks noChangeArrowheads="1"/>
              </p:cNvSpPr>
              <p:nvPr/>
            </p:nvSpPr>
            <p:spPr bwMode="auto">
              <a:xfrm>
                <a:off x="3068638" y="3021062"/>
                <a:ext cx="127000" cy="274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0</a:t>
                </a:r>
                <a:endParaRPr lang="en-US" altLang="en-US" sz="1800"/>
              </a:p>
            </p:txBody>
          </p:sp>
          <p:sp>
            <p:nvSpPr>
              <p:cNvPr id="17482" name="Rectangle 205"/>
              <p:cNvSpPr>
                <a:spLocks noChangeArrowheads="1"/>
              </p:cNvSpPr>
              <p:nvPr/>
            </p:nvSpPr>
            <p:spPr bwMode="auto">
              <a:xfrm>
                <a:off x="3900488" y="3021062"/>
                <a:ext cx="127000" cy="274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7483" name="Rectangle 208"/>
              <p:cNvSpPr>
                <a:spLocks noChangeArrowheads="1"/>
              </p:cNvSpPr>
              <p:nvPr/>
            </p:nvSpPr>
            <p:spPr bwMode="auto">
              <a:xfrm>
                <a:off x="4692650" y="3021062"/>
                <a:ext cx="127000" cy="274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2</a:t>
                </a:r>
                <a:endParaRPr lang="en-US" altLang="en-US" sz="1800"/>
              </a:p>
            </p:txBody>
          </p:sp>
          <p:sp>
            <p:nvSpPr>
              <p:cNvPr id="17484" name="Rectangle 211"/>
              <p:cNvSpPr>
                <a:spLocks noChangeArrowheads="1"/>
              </p:cNvSpPr>
              <p:nvPr/>
            </p:nvSpPr>
            <p:spPr bwMode="auto">
              <a:xfrm>
                <a:off x="5484813" y="3021062"/>
                <a:ext cx="127000" cy="274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3</a:t>
                </a:r>
                <a:endParaRPr lang="en-US" altLang="en-US" sz="1800"/>
              </a:p>
            </p:txBody>
          </p:sp>
          <p:sp>
            <p:nvSpPr>
              <p:cNvPr id="17485" name="Rectangle 214"/>
              <p:cNvSpPr>
                <a:spLocks noChangeArrowheads="1"/>
              </p:cNvSpPr>
              <p:nvPr/>
            </p:nvSpPr>
            <p:spPr bwMode="auto">
              <a:xfrm>
                <a:off x="6276975" y="3021062"/>
                <a:ext cx="127000" cy="274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17486" name="Rectangle 217"/>
              <p:cNvSpPr>
                <a:spLocks noChangeArrowheads="1"/>
              </p:cNvSpPr>
              <p:nvPr/>
            </p:nvSpPr>
            <p:spPr bwMode="auto">
              <a:xfrm>
                <a:off x="7069138" y="3021062"/>
                <a:ext cx="127000" cy="2746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5</a:t>
                </a:r>
                <a:endParaRPr lang="en-US" altLang="en-US" sz="1800"/>
              </a:p>
            </p:txBody>
          </p:sp>
        </p:grpSp>
      </p:grpSp>
      <p:grpSp>
        <p:nvGrpSpPr>
          <p:cNvPr id="601" name="Group 600"/>
          <p:cNvGrpSpPr>
            <a:grpSpLocks/>
          </p:cNvGrpSpPr>
          <p:nvPr/>
        </p:nvGrpSpPr>
        <p:grpSpPr bwMode="auto">
          <a:xfrm>
            <a:off x="615455" y="3086934"/>
            <a:ext cx="5848350" cy="1981200"/>
            <a:chOff x="1927225" y="2239888"/>
            <a:chExt cx="5848350" cy="1981200"/>
          </a:xfrm>
        </p:grpSpPr>
        <p:sp>
          <p:nvSpPr>
            <p:cNvPr id="17421" name="Rectangle 229"/>
            <p:cNvSpPr>
              <a:spLocks noChangeArrowheads="1"/>
            </p:cNvSpPr>
            <p:nvPr/>
          </p:nvSpPr>
          <p:spPr bwMode="auto">
            <a:xfrm>
              <a:off x="1979613" y="2239888"/>
              <a:ext cx="5795962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22" name="Rectangle 231"/>
            <p:cNvSpPr>
              <a:spLocks noChangeArrowheads="1"/>
            </p:cNvSpPr>
            <p:nvPr/>
          </p:nvSpPr>
          <p:spPr bwMode="auto">
            <a:xfrm>
              <a:off x="2749550" y="3078088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23" name="Rectangle 232"/>
            <p:cNvSpPr>
              <a:spLocks noChangeArrowheads="1"/>
            </p:cNvSpPr>
            <p:nvPr/>
          </p:nvSpPr>
          <p:spPr bwMode="auto">
            <a:xfrm>
              <a:off x="2741613" y="3078088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Nelson</a:t>
              </a:r>
            </a:p>
          </p:txBody>
        </p:sp>
        <p:sp>
          <p:nvSpPr>
            <p:cNvPr id="17424" name="Rectangle 234"/>
            <p:cNvSpPr>
              <a:spLocks noChangeArrowheads="1"/>
            </p:cNvSpPr>
            <p:nvPr/>
          </p:nvSpPr>
          <p:spPr bwMode="auto">
            <a:xfrm>
              <a:off x="3541713" y="3078088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25" name="Rectangle 235"/>
            <p:cNvSpPr>
              <a:spLocks noChangeArrowheads="1"/>
            </p:cNvSpPr>
            <p:nvPr/>
          </p:nvSpPr>
          <p:spPr bwMode="auto">
            <a:xfrm>
              <a:off x="3533775" y="3078088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Martin</a:t>
              </a:r>
            </a:p>
          </p:txBody>
        </p:sp>
        <p:sp>
          <p:nvSpPr>
            <p:cNvPr id="17426" name="Rectangle 237"/>
            <p:cNvSpPr>
              <a:spLocks noChangeArrowheads="1"/>
            </p:cNvSpPr>
            <p:nvPr/>
          </p:nvSpPr>
          <p:spPr bwMode="auto">
            <a:xfrm>
              <a:off x="4333875" y="3078088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27" name="Rectangle 238"/>
            <p:cNvSpPr>
              <a:spLocks noChangeArrowheads="1"/>
            </p:cNvSpPr>
            <p:nvPr/>
          </p:nvSpPr>
          <p:spPr bwMode="auto">
            <a:xfrm>
              <a:off x="4325938" y="3078088"/>
              <a:ext cx="792162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28" name="Rectangle 240"/>
            <p:cNvSpPr>
              <a:spLocks noChangeArrowheads="1"/>
            </p:cNvSpPr>
            <p:nvPr/>
          </p:nvSpPr>
          <p:spPr bwMode="auto">
            <a:xfrm>
              <a:off x="5126038" y="3078088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29" name="Rectangle 241"/>
            <p:cNvSpPr>
              <a:spLocks noChangeArrowheads="1"/>
            </p:cNvSpPr>
            <p:nvPr/>
          </p:nvSpPr>
          <p:spPr bwMode="auto">
            <a:xfrm>
              <a:off x="5118100" y="3078088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Lisa</a:t>
              </a:r>
            </a:p>
          </p:txBody>
        </p:sp>
        <p:sp>
          <p:nvSpPr>
            <p:cNvPr id="17430" name="Rectangle 243"/>
            <p:cNvSpPr>
              <a:spLocks noChangeArrowheads="1"/>
            </p:cNvSpPr>
            <p:nvPr/>
          </p:nvSpPr>
          <p:spPr bwMode="auto">
            <a:xfrm>
              <a:off x="5918200" y="3078088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31" name="Rectangle 244"/>
            <p:cNvSpPr>
              <a:spLocks noChangeArrowheads="1"/>
            </p:cNvSpPr>
            <p:nvPr/>
          </p:nvSpPr>
          <p:spPr bwMode="auto">
            <a:xfrm>
              <a:off x="5910263" y="3078088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Bart</a:t>
              </a:r>
            </a:p>
          </p:txBody>
        </p:sp>
        <p:sp>
          <p:nvSpPr>
            <p:cNvPr id="17432" name="Rectangle 246"/>
            <p:cNvSpPr>
              <a:spLocks noChangeArrowheads="1"/>
            </p:cNvSpPr>
            <p:nvPr/>
          </p:nvSpPr>
          <p:spPr bwMode="auto">
            <a:xfrm>
              <a:off x="6710363" y="3078088"/>
              <a:ext cx="327025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433" name="Rectangle 247"/>
            <p:cNvSpPr>
              <a:spLocks noChangeArrowheads="1"/>
            </p:cNvSpPr>
            <p:nvPr/>
          </p:nvSpPr>
          <p:spPr bwMode="auto">
            <a:xfrm>
              <a:off x="6702425" y="3078088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Ralph</a:t>
              </a:r>
            </a:p>
          </p:txBody>
        </p:sp>
        <p:sp>
          <p:nvSpPr>
            <p:cNvPr id="17434" name="Rectangle 248"/>
            <p:cNvSpPr>
              <a:spLocks noChangeArrowheads="1"/>
            </p:cNvSpPr>
            <p:nvPr/>
          </p:nvSpPr>
          <p:spPr bwMode="auto">
            <a:xfrm>
              <a:off x="2741613" y="3687688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3</a:t>
              </a:r>
            </a:p>
          </p:txBody>
        </p:sp>
        <p:sp>
          <p:nvSpPr>
            <p:cNvPr id="17435" name="Rectangle 249"/>
            <p:cNvSpPr>
              <a:spLocks noChangeArrowheads="1"/>
            </p:cNvSpPr>
            <p:nvPr/>
          </p:nvSpPr>
          <p:spPr bwMode="auto">
            <a:xfrm>
              <a:off x="2055813" y="3687688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front</a:t>
              </a:r>
              <a:endParaRPr lang="en-US" altLang="en-US" sz="1800"/>
            </a:p>
          </p:txBody>
        </p:sp>
        <p:sp>
          <p:nvSpPr>
            <p:cNvPr id="17436" name="Rectangle 250"/>
            <p:cNvSpPr>
              <a:spLocks noChangeArrowheads="1"/>
            </p:cNvSpPr>
            <p:nvPr/>
          </p:nvSpPr>
          <p:spPr bwMode="auto">
            <a:xfrm>
              <a:off x="4341813" y="3687688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2</a:t>
              </a:r>
            </a:p>
          </p:txBody>
        </p:sp>
        <p:sp>
          <p:nvSpPr>
            <p:cNvPr id="17437" name="Rectangle 251"/>
            <p:cNvSpPr>
              <a:spLocks noChangeArrowheads="1"/>
            </p:cNvSpPr>
            <p:nvPr/>
          </p:nvSpPr>
          <p:spPr bwMode="auto">
            <a:xfrm>
              <a:off x="3656013" y="3687688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rear</a:t>
              </a:r>
              <a:endParaRPr lang="en-US" altLang="en-US" sz="1800"/>
            </a:p>
          </p:txBody>
        </p:sp>
        <p:sp>
          <p:nvSpPr>
            <p:cNvPr id="17438" name="Rectangle 252"/>
            <p:cNvSpPr>
              <a:spLocks noChangeArrowheads="1"/>
            </p:cNvSpPr>
            <p:nvPr/>
          </p:nvSpPr>
          <p:spPr bwMode="auto">
            <a:xfrm>
              <a:off x="1927225" y="3089201"/>
              <a:ext cx="6223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 dirty="0" err="1">
                  <a:solidFill>
                    <a:srgbClr val="000000"/>
                  </a:solidFill>
                </a:rPr>
                <a:t>elems</a:t>
              </a:r>
              <a:endParaRPr lang="en-US" altLang="en-US" sz="1800" dirty="0"/>
            </a:p>
          </p:txBody>
        </p:sp>
        <p:sp>
          <p:nvSpPr>
            <p:cNvPr id="17439" name="Rectangle 253"/>
            <p:cNvSpPr>
              <a:spLocks noChangeArrowheads="1"/>
            </p:cNvSpPr>
            <p:nvPr/>
          </p:nvSpPr>
          <p:spPr bwMode="auto">
            <a:xfrm>
              <a:off x="6292850" y="3687688"/>
              <a:ext cx="792162" cy="36036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5</a:t>
              </a:r>
            </a:p>
          </p:txBody>
        </p:sp>
        <p:sp>
          <p:nvSpPr>
            <p:cNvPr id="17440" name="Rectangle 254"/>
            <p:cNvSpPr>
              <a:spLocks noChangeArrowheads="1"/>
            </p:cNvSpPr>
            <p:nvPr/>
          </p:nvSpPr>
          <p:spPr bwMode="auto">
            <a:xfrm>
              <a:off x="5454650" y="3687688"/>
              <a:ext cx="7747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</a:rPr>
                <a:t>size</a:t>
              </a:r>
              <a:endParaRPr lang="en-US" altLang="en-US" sz="1800"/>
            </a:p>
          </p:txBody>
        </p:sp>
        <p:sp>
          <p:nvSpPr>
            <p:cNvPr id="17441" name="Rectangle 255"/>
            <p:cNvSpPr>
              <a:spLocks noChangeArrowheads="1"/>
            </p:cNvSpPr>
            <p:nvPr/>
          </p:nvSpPr>
          <p:spPr bwMode="auto">
            <a:xfrm>
              <a:off x="2054225" y="2316088"/>
              <a:ext cx="54848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After removing the front element:</a:t>
              </a:r>
            </a:p>
          </p:txBody>
        </p:sp>
        <p:grpSp>
          <p:nvGrpSpPr>
            <p:cNvPr id="17442" name="Group 280"/>
            <p:cNvGrpSpPr>
              <a:grpSpLocks/>
            </p:cNvGrpSpPr>
            <p:nvPr/>
          </p:nvGrpSpPr>
          <p:grpSpPr bwMode="auto">
            <a:xfrm>
              <a:off x="2555875" y="2924101"/>
              <a:ext cx="5113337" cy="503238"/>
              <a:chOff x="1610" y="2999"/>
              <a:chExt cx="3221" cy="317"/>
            </a:xfrm>
          </p:grpSpPr>
          <p:sp>
            <p:nvSpPr>
              <p:cNvPr id="17449" name="Line 271"/>
              <p:cNvSpPr>
                <a:spLocks noChangeShapeType="1"/>
              </p:cNvSpPr>
              <p:nvPr/>
            </p:nvSpPr>
            <p:spPr bwMode="auto">
              <a:xfrm flipH="1">
                <a:off x="1731" y="2999"/>
                <a:ext cx="29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50" name="Line 272"/>
              <p:cNvSpPr>
                <a:spLocks noChangeShapeType="1"/>
              </p:cNvSpPr>
              <p:nvPr/>
            </p:nvSpPr>
            <p:spPr bwMode="auto">
              <a:xfrm>
                <a:off x="1610" y="306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51" name="Arc 273"/>
              <p:cNvSpPr>
                <a:spLocks/>
              </p:cNvSpPr>
              <p:nvPr/>
            </p:nvSpPr>
            <p:spPr bwMode="auto">
              <a:xfrm flipH="1">
                <a:off x="1610" y="2999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52" name="Arc 274"/>
              <p:cNvSpPr>
                <a:spLocks/>
              </p:cNvSpPr>
              <p:nvPr/>
            </p:nvSpPr>
            <p:spPr bwMode="auto">
              <a:xfrm flipH="1" flipV="1">
                <a:off x="1610" y="3033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53" name="Arc 275"/>
              <p:cNvSpPr>
                <a:spLocks/>
              </p:cNvSpPr>
              <p:nvPr/>
            </p:nvSpPr>
            <p:spPr bwMode="auto">
              <a:xfrm>
                <a:off x="4717" y="2999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54" name="Arc 276"/>
              <p:cNvSpPr>
                <a:spLocks/>
              </p:cNvSpPr>
              <p:nvPr/>
            </p:nvSpPr>
            <p:spPr bwMode="auto">
              <a:xfrm flipV="1">
                <a:off x="4717" y="3044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55" name="Arc 277"/>
              <p:cNvSpPr>
                <a:spLocks/>
              </p:cNvSpPr>
              <p:nvPr/>
            </p:nvSpPr>
            <p:spPr bwMode="auto">
              <a:xfrm flipH="1" flipV="1">
                <a:off x="1610" y="3259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56" name="Arc 278"/>
              <p:cNvSpPr>
                <a:spLocks/>
              </p:cNvSpPr>
              <p:nvPr/>
            </p:nvSpPr>
            <p:spPr bwMode="auto">
              <a:xfrm flipV="1">
                <a:off x="4717" y="3259"/>
                <a:ext cx="113" cy="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457" name="Line 279"/>
              <p:cNvSpPr>
                <a:spLocks noChangeShapeType="1"/>
              </p:cNvSpPr>
              <p:nvPr/>
            </p:nvSpPr>
            <p:spPr bwMode="auto">
              <a:xfrm>
                <a:off x="4831" y="306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7443" name="Rectangle 230"/>
            <p:cNvSpPr>
              <a:spLocks noChangeArrowheads="1"/>
            </p:cNvSpPr>
            <p:nvPr/>
          </p:nvSpPr>
          <p:spPr bwMode="auto">
            <a:xfrm>
              <a:off x="3068638" y="2803451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17444" name="Rectangle 233"/>
            <p:cNvSpPr>
              <a:spLocks noChangeArrowheads="1"/>
            </p:cNvSpPr>
            <p:nvPr/>
          </p:nvSpPr>
          <p:spPr bwMode="auto">
            <a:xfrm>
              <a:off x="3900488" y="2803451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45" name="Rectangle 236"/>
            <p:cNvSpPr>
              <a:spLocks noChangeArrowheads="1"/>
            </p:cNvSpPr>
            <p:nvPr/>
          </p:nvSpPr>
          <p:spPr bwMode="auto">
            <a:xfrm>
              <a:off x="4692650" y="2803451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17446" name="Rectangle 239"/>
            <p:cNvSpPr>
              <a:spLocks noChangeArrowheads="1"/>
            </p:cNvSpPr>
            <p:nvPr/>
          </p:nvSpPr>
          <p:spPr bwMode="auto">
            <a:xfrm>
              <a:off x="5484813" y="2803451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3</a:t>
              </a:r>
              <a:endParaRPr lang="en-US" altLang="en-US" sz="1800"/>
            </a:p>
          </p:txBody>
        </p:sp>
        <p:sp>
          <p:nvSpPr>
            <p:cNvPr id="17447" name="Rectangle 242"/>
            <p:cNvSpPr>
              <a:spLocks noChangeArrowheads="1"/>
            </p:cNvSpPr>
            <p:nvPr/>
          </p:nvSpPr>
          <p:spPr bwMode="auto">
            <a:xfrm>
              <a:off x="6276975" y="2803451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448" name="Rectangle 245"/>
            <p:cNvSpPr>
              <a:spLocks noChangeArrowheads="1"/>
            </p:cNvSpPr>
            <p:nvPr/>
          </p:nvSpPr>
          <p:spPr bwMode="auto">
            <a:xfrm>
              <a:off x="7069138" y="2803451"/>
              <a:ext cx="127000" cy="27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5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244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cyclic arrays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ArrayQueue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Queue&lt;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[]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size, front, rear;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smtClean="0">
                <a:cs typeface="Times New Roman" pitchFamily="18" charset="0"/>
              </a:rPr>
              <a:t>Constructor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ArrayQueue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cap)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[])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Object[cap];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 = front = rear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cyclic arrays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err="1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(size == 0);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getFirst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(size == 0)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[front];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59763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cyclic arrays </a:t>
            </a:r>
            <a:r>
              <a:rPr lang="en-US" altLang="en-US" sz="3200" i="1" dirty="0" smtClean="0"/>
              <a:t>(5)</a:t>
            </a:r>
            <a:endParaRPr lang="en-GB" altLang="en-US" sz="3200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clear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 = front = rear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addLast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(size ==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elems.length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[rear++] = it;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(rear ==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elems.length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rear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size++;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endParaRPr lang="en-US" altLang="en-US" sz="1800" dirty="0" smtClean="0">
              <a:latin typeface="Times New Roman" pitchFamily="18" charset="0"/>
            </a:endParaRPr>
          </a:p>
        </p:txBody>
      </p:sp>
      <p:sp>
        <p:nvSpPr>
          <p:cNvPr id="430104" name="AutoShape 24"/>
          <p:cNvSpPr>
            <a:spLocks/>
          </p:cNvSpPr>
          <p:nvPr/>
        </p:nvSpPr>
        <p:spPr bwMode="auto">
          <a:xfrm>
            <a:off x="8412163" y="4760913"/>
            <a:ext cx="373062" cy="203200"/>
          </a:xfrm>
          <a:prstGeom prst="callout1">
            <a:avLst>
              <a:gd name="adj1" fmla="val 56250"/>
              <a:gd name="adj2" fmla="val -20426"/>
              <a:gd name="adj3" fmla="val 51565"/>
              <a:gd name="adj4" fmla="val -80134"/>
            </a:avLst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bg2"/>
                </a:solidFill>
              </a:rPr>
              <a:t>NB</a:t>
            </a:r>
          </a:p>
        </p:txBody>
      </p:sp>
    </p:spTree>
    <p:extLst>
      <p:ext uri="{BB962C8B-B14F-4D97-AF65-F5344CB8AC3E}">
        <p14:creationId xmlns:p14="http://schemas.microsoft.com/office/powerpoint/2010/main" val="335221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35" y="228600"/>
            <a:ext cx="8390227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cyclic arrays </a:t>
            </a:r>
            <a:r>
              <a:rPr lang="en-US" altLang="en-US" sz="3200" i="1" dirty="0" smtClean="0"/>
              <a:t>(6)</a:t>
            </a:r>
            <a:endParaRPr lang="en-GB" altLang="en-US" sz="3200" i="1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removeFirst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(size == 0)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frontElem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[front];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[front++]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r>
              <a:rPr lang="en-GB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(front ==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elems.length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front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size--;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frontElem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Analysis:</a:t>
            </a:r>
          </a:p>
          <a:p>
            <a:pPr lvl="1"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All operations have time complexity </a:t>
            </a:r>
            <a:r>
              <a:rPr lang="en-US" altLang="en-US" i="1" dirty="0" smtClean="0">
                <a:cs typeface="Times New Roman" pitchFamily="18" charset="0"/>
              </a:rPr>
              <a:t>O</a:t>
            </a:r>
            <a:r>
              <a:rPr lang="en-US" altLang="en-US" dirty="0" smtClean="0">
                <a:cs typeface="Times New Roman" pitchFamily="18" charset="0"/>
              </a:rPr>
              <a:t>(1).</a:t>
            </a:r>
            <a:endParaRPr lang="en-US" altLang="en-US" sz="1600" dirty="0" smtClean="0">
              <a:latin typeface="Times New Roman" pitchFamily="18" charset="0"/>
            </a:endParaRPr>
          </a:p>
        </p:txBody>
      </p:sp>
      <p:sp>
        <p:nvSpPr>
          <p:cNvPr id="431108" name="AutoShape 4"/>
          <p:cNvSpPr>
            <a:spLocks/>
          </p:cNvSpPr>
          <p:nvPr/>
        </p:nvSpPr>
        <p:spPr bwMode="auto">
          <a:xfrm>
            <a:off x="8424863" y="3838575"/>
            <a:ext cx="373062" cy="203200"/>
          </a:xfrm>
          <a:prstGeom prst="callout1">
            <a:avLst>
              <a:gd name="adj1" fmla="val 56250"/>
              <a:gd name="adj2" fmla="val -20426"/>
              <a:gd name="adj3" fmla="val -22037"/>
              <a:gd name="adj4" fmla="val -71542"/>
            </a:avLst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bg2"/>
                </a:solidFill>
              </a:rPr>
              <a:t>NB</a:t>
            </a:r>
          </a:p>
        </p:txBody>
      </p:sp>
    </p:spTree>
    <p:extLst>
      <p:ext uri="{BB962C8B-B14F-4D97-AF65-F5344CB8AC3E}">
        <p14:creationId xmlns:p14="http://schemas.microsoft.com/office/powerpoint/2010/main" val="18133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Queue concepts</a:t>
            </a:r>
            <a:endParaRPr lang="en-GB" altLang="en-US" sz="3200" i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A </a:t>
            </a:r>
            <a:r>
              <a:rPr lang="en-US" altLang="en-US" b="1" smtClean="0">
                <a:cs typeface="Times New Roman" pitchFamily="18" charset="0"/>
              </a:rPr>
              <a:t>queue</a:t>
            </a:r>
            <a:r>
              <a:rPr lang="en-US" altLang="en-US" smtClean="0">
                <a:cs typeface="Times New Roman" pitchFamily="18" charset="0"/>
              </a:rPr>
              <a:t> is a first-in-first-out sequence of elements. Elements can added only at one end (the </a:t>
            </a:r>
            <a:r>
              <a:rPr lang="en-US" altLang="en-US" b="1" smtClean="0">
                <a:cs typeface="Times New Roman" pitchFamily="18" charset="0"/>
              </a:rPr>
              <a:t>rear</a:t>
            </a:r>
            <a:r>
              <a:rPr lang="en-US" altLang="en-US" smtClean="0">
                <a:cs typeface="Times New Roman" pitchFamily="18" charset="0"/>
              </a:rPr>
              <a:t> of the queue) and removed only at the other end (the </a:t>
            </a:r>
            <a:r>
              <a:rPr lang="en-US" altLang="en-US" b="1" smtClean="0">
                <a:cs typeface="Times New Roman" pitchFamily="18" charset="0"/>
              </a:rPr>
              <a:t>front</a:t>
            </a:r>
            <a:r>
              <a:rPr lang="en-US" altLang="en-US" smtClean="0">
                <a:cs typeface="Times New Roman" pitchFamily="18" charset="0"/>
              </a:rPr>
              <a:t> of the queue).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size</a:t>
            </a:r>
            <a:r>
              <a:rPr lang="en-US" altLang="en-US" smtClean="0"/>
              <a:t> (or </a:t>
            </a:r>
            <a:r>
              <a:rPr lang="en-US" altLang="en-US" b="1" smtClean="0"/>
              <a:t>length</a:t>
            </a:r>
            <a:r>
              <a:rPr lang="en-US" altLang="en-US" smtClean="0"/>
              <a:t>) of a queue is the number of elements it contains.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SLLs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Represent an (unbounded) queue by: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an SLL, whose header contains links to the first node (</a:t>
            </a:r>
            <a:r>
              <a:rPr lang="en-US" altLang="en-US" i="1" smtClean="0">
                <a:cs typeface="Times New Roman" pitchFamily="18" charset="0"/>
              </a:rPr>
              <a:t>front</a:t>
            </a:r>
            <a:r>
              <a:rPr lang="en-US" altLang="en-US" smtClean="0">
                <a:cs typeface="Times New Roman" pitchFamily="18" charset="0"/>
              </a:rPr>
              <a:t>) and last node (</a:t>
            </a:r>
            <a:r>
              <a:rPr lang="en-US" altLang="en-US" i="1" smtClean="0">
                <a:cs typeface="Times New Roman" pitchFamily="18" charset="0"/>
              </a:rPr>
              <a:t>rear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a variable </a:t>
            </a:r>
            <a:r>
              <a:rPr lang="en-US" altLang="en-US" i="1" smtClean="0">
                <a:cs typeface="Times New Roman" pitchFamily="18" charset="0"/>
              </a:rPr>
              <a:t>size</a:t>
            </a:r>
            <a:r>
              <a:rPr lang="en-US" altLang="en-US" smtClean="0">
                <a:cs typeface="Times New Roman" pitchFamily="18" charset="0"/>
              </a:rPr>
              <a:t> (optional).</a:t>
            </a:r>
            <a:endParaRPr lang="en-US" altLang="en-US" sz="1800" smtClean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2100" y="3362325"/>
            <a:ext cx="7546975" cy="915987"/>
            <a:chOff x="624" y="2147"/>
            <a:chExt cx="4754" cy="577"/>
          </a:xfrm>
        </p:grpSpPr>
        <p:sp>
          <p:nvSpPr>
            <p:cNvPr id="22563" name="Rectangle 5"/>
            <p:cNvSpPr>
              <a:spLocks noChangeArrowheads="1"/>
            </p:cNvSpPr>
            <p:nvPr/>
          </p:nvSpPr>
          <p:spPr bwMode="auto">
            <a:xfrm>
              <a:off x="624" y="2243"/>
              <a:ext cx="7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Invariant:</a:t>
              </a:r>
              <a:endParaRPr lang="en-US" altLang="en-US" sz="2000"/>
            </a:p>
          </p:txBody>
        </p:sp>
        <p:sp>
          <p:nvSpPr>
            <p:cNvPr id="22564" name="Rectangle 6"/>
            <p:cNvSpPr>
              <a:spLocks noChangeArrowheads="1"/>
            </p:cNvSpPr>
            <p:nvPr/>
          </p:nvSpPr>
          <p:spPr bwMode="auto">
            <a:xfrm>
              <a:off x="1871" y="215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65" name="Text Box 7"/>
            <p:cNvSpPr txBox="1">
              <a:spLocks noChangeArrowheads="1"/>
            </p:cNvSpPr>
            <p:nvPr/>
          </p:nvSpPr>
          <p:spPr bwMode="auto">
            <a:xfrm>
              <a:off x="2498" y="2156"/>
              <a:ext cx="576" cy="1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/>
                <a:t>element</a:t>
              </a:r>
              <a:endParaRPr lang="en-GB" altLang="en-US" sz="1600"/>
            </a:p>
          </p:txBody>
        </p:sp>
        <p:sp>
          <p:nvSpPr>
            <p:cNvPr id="22566" name="Text Box 8"/>
            <p:cNvSpPr txBox="1">
              <a:spLocks noChangeArrowheads="1"/>
            </p:cNvSpPr>
            <p:nvPr/>
          </p:nvSpPr>
          <p:spPr bwMode="auto">
            <a:xfrm>
              <a:off x="3506" y="2156"/>
              <a:ext cx="576" cy="1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/>
                <a:t>element</a:t>
              </a:r>
              <a:endParaRPr lang="en-GB" altLang="en-US" sz="1600"/>
            </a:p>
          </p:txBody>
        </p:sp>
        <p:sp>
          <p:nvSpPr>
            <p:cNvPr id="22567" name="Text Box 9"/>
            <p:cNvSpPr txBox="1">
              <a:spLocks noChangeArrowheads="1"/>
            </p:cNvSpPr>
            <p:nvPr/>
          </p:nvSpPr>
          <p:spPr bwMode="auto">
            <a:xfrm>
              <a:off x="4802" y="2156"/>
              <a:ext cx="576" cy="1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/>
                <a:t>element</a:t>
              </a:r>
              <a:endParaRPr lang="en-GB" altLang="en-US" sz="1600"/>
            </a:p>
          </p:txBody>
        </p:sp>
        <p:sp>
          <p:nvSpPr>
            <p:cNvPr id="22568" name="Line 10"/>
            <p:cNvSpPr>
              <a:spLocks noChangeShapeType="1"/>
            </p:cNvSpPr>
            <p:nvPr/>
          </p:nvSpPr>
          <p:spPr bwMode="auto">
            <a:xfrm>
              <a:off x="1970" y="225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69" name="Line 11"/>
            <p:cNvSpPr>
              <a:spLocks noChangeShapeType="1"/>
            </p:cNvSpPr>
            <p:nvPr/>
          </p:nvSpPr>
          <p:spPr bwMode="auto">
            <a:xfrm>
              <a:off x="4014" y="2243"/>
              <a:ext cx="2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0" name="Line 12"/>
            <p:cNvSpPr>
              <a:spLocks noChangeShapeType="1"/>
            </p:cNvSpPr>
            <p:nvPr/>
          </p:nvSpPr>
          <p:spPr bwMode="auto">
            <a:xfrm>
              <a:off x="3016" y="2243"/>
              <a:ext cx="4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1" name="Line 13"/>
            <p:cNvSpPr>
              <a:spLocks noChangeShapeType="1"/>
            </p:cNvSpPr>
            <p:nvPr/>
          </p:nvSpPr>
          <p:spPr bwMode="auto">
            <a:xfrm>
              <a:off x="5310" y="225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2" name="Line 14"/>
            <p:cNvSpPr>
              <a:spLocks noChangeShapeType="1"/>
            </p:cNvSpPr>
            <p:nvPr/>
          </p:nvSpPr>
          <p:spPr bwMode="auto">
            <a:xfrm>
              <a:off x="4514" y="2243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3" name="Line 15"/>
            <p:cNvSpPr>
              <a:spLocks noChangeShapeType="1"/>
            </p:cNvSpPr>
            <p:nvPr/>
          </p:nvSpPr>
          <p:spPr bwMode="auto">
            <a:xfrm>
              <a:off x="4274" y="22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4" name="Rectangle 16"/>
            <p:cNvSpPr>
              <a:spLocks noChangeArrowheads="1"/>
            </p:cNvSpPr>
            <p:nvPr/>
          </p:nvSpPr>
          <p:spPr bwMode="auto">
            <a:xfrm>
              <a:off x="1871" y="233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75" name="Freeform 17"/>
            <p:cNvSpPr>
              <a:spLocks/>
            </p:cNvSpPr>
            <p:nvPr/>
          </p:nvSpPr>
          <p:spPr bwMode="auto">
            <a:xfrm>
              <a:off x="1970" y="2291"/>
              <a:ext cx="2832" cy="144"/>
            </a:xfrm>
            <a:custGeom>
              <a:avLst/>
              <a:gdLst>
                <a:gd name="T0" fmla="*/ 0 w 2832"/>
                <a:gd name="T1" fmla="*/ 144 h 144"/>
                <a:gd name="T2" fmla="*/ 0 w 2832"/>
                <a:gd name="T3" fmla="*/ 144 h 144"/>
                <a:gd name="T4" fmla="*/ 2448 w 2832"/>
                <a:gd name="T5" fmla="*/ 144 h 144"/>
                <a:gd name="T6" fmla="*/ 2832 w 283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32"/>
                <a:gd name="T13" fmla="*/ 0 h 144"/>
                <a:gd name="T14" fmla="*/ 2832 w 283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32" h="144">
                  <a:moveTo>
                    <a:pt x="0" y="144"/>
                  </a:moveTo>
                  <a:lnTo>
                    <a:pt x="0" y="144"/>
                  </a:lnTo>
                  <a:lnTo>
                    <a:pt x="2448" y="144"/>
                  </a:lnTo>
                  <a:lnTo>
                    <a:pt x="283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76" name="Text Box 18"/>
            <p:cNvSpPr txBox="1">
              <a:spLocks noChangeArrowheads="1"/>
            </p:cNvSpPr>
            <p:nvPr/>
          </p:nvSpPr>
          <p:spPr bwMode="auto">
            <a:xfrm>
              <a:off x="1372" y="2147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 i="1"/>
                <a:t>front</a:t>
              </a:r>
            </a:p>
          </p:txBody>
        </p:sp>
        <p:sp>
          <p:nvSpPr>
            <p:cNvPr id="22577" name="Text Box 19"/>
            <p:cNvSpPr txBox="1">
              <a:spLocks noChangeArrowheads="1"/>
            </p:cNvSpPr>
            <p:nvPr/>
          </p:nvSpPr>
          <p:spPr bwMode="auto">
            <a:xfrm>
              <a:off x="1372" y="2339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 i="1"/>
                <a:t>rear</a:t>
              </a:r>
            </a:p>
          </p:txBody>
        </p:sp>
        <p:sp>
          <p:nvSpPr>
            <p:cNvPr id="22578" name="Rectangle 20"/>
            <p:cNvSpPr>
              <a:spLocks noChangeArrowheads="1"/>
            </p:cNvSpPr>
            <p:nvPr/>
          </p:nvSpPr>
          <p:spPr bwMode="auto">
            <a:xfrm>
              <a:off x="1871" y="253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79" name="Text Box 21"/>
            <p:cNvSpPr txBox="1">
              <a:spLocks noChangeArrowheads="1"/>
            </p:cNvSpPr>
            <p:nvPr/>
          </p:nvSpPr>
          <p:spPr bwMode="auto">
            <a:xfrm>
              <a:off x="1370" y="2522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 i="1"/>
                <a:t>size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45269" y="4354698"/>
            <a:ext cx="2284413" cy="955675"/>
            <a:chOff x="624" y="2758"/>
            <a:chExt cx="1439" cy="602"/>
          </a:xfrm>
        </p:grpSpPr>
        <p:sp>
          <p:nvSpPr>
            <p:cNvPr id="22553" name="Rectangle 23"/>
            <p:cNvSpPr>
              <a:spLocks noChangeArrowheads="1"/>
            </p:cNvSpPr>
            <p:nvPr/>
          </p:nvSpPr>
          <p:spPr bwMode="auto">
            <a:xfrm>
              <a:off x="624" y="2758"/>
              <a:ext cx="7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Empty queue:</a:t>
              </a:r>
              <a:endParaRPr lang="en-US" altLang="en-US" sz="2000"/>
            </a:p>
          </p:txBody>
        </p:sp>
        <p:sp>
          <p:nvSpPr>
            <p:cNvPr id="22554" name="Rectangle 24"/>
            <p:cNvSpPr>
              <a:spLocks noChangeArrowheads="1"/>
            </p:cNvSpPr>
            <p:nvPr/>
          </p:nvSpPr>
          <p:spPr bwMode="auto">
            <a:xfrm>
              <a:off x="1871" y="281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55" name="Line 25"/>
            <p:cNvSpPr>
              <a:spLocks noChangeShapeType="1"/>
            </p:cNvSpPr>
            <p:nvPr/>
          </p:nvSpPr>
          <p:spPr bwMode="auto">
            <a:xfrm>
              <a:off x="1967" y="291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6" name="Rectangle 26"/>
            <p:cNvSpPr>
              <a:spLocks noChangeArrowheads="1"/>
            </p:cNvSpPr>
            <p:nvPr/>
          </p:nvSpPr>
          <p:spPr bwMode="auto">
            <a:xfrm>
              <a:off x="1871" y="298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57" name="Line 27"/>
            <p:cNvSpPr>
              <a:spLocks noChangeShapeType="1"/>
            </p:cNvSpPr>
            <p:nvPr/>
          </p:nvSpPr>
          <p:spPr bwMode="auto">
            <a:xfrm>
              <a:off x="1967" y="308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8" name="Text Box 28"/>
            <p:cNvSpPr txBox="1">
              <a:spLocks noChangeArrowheads="1"/>
            </p:cNvSpPr>
            <p:nvPr/>
          </p:nvSpPr>
          <p:spPr bwMode="auto">
            <a:xfrm>
              <a:off x="1361" y="2805"/>
              <a:ext cx="4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 i="1"/>
                <a:t>front</a:t>
              </a:r>
            </a:p>
          </p:txBody>
        </p:sp>
        <p:sp>
          <p:nvSpPr>
            <p:cNvPr id="22559" name="Text Box 29"/>
            <p:cNvSpPr txBox="1">
              <a:spLocks noChangeArrowheads="1"/>
            </p:cNvSpPr>
            <p:nvPr/>
          </p:nvSpPr>
          <p:spPr bwMode="auto">
            <a:xfrm>
              <a:off x="1361" y="2987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 i="1"/>
                <a:t>rear</a:t>
              </a:r>
            </a:p>
          </p:txBody>
        </p:sp>
        <p:sp>
          <p:nvSpPr>
            <p:cNvPr id="22560" name="Rectangle 30"/>
            <p:cNvSpPr>
              <a:spLocks noChangeArrowheads="1"/>
            </p:cNvSpPr>
            <p:nvPr/>
          </p:nvSpPr>
          <p:spPr bwMode="auto">
            <a:xfrm>
              <a:off x="1871" y="316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61" name="Text Box 31"/>
            <p:cNvSpPr txBox="1">
              <a:spLocks noChangeArrowheads="1"/>
            </p:cNvSpPr>
            <p:nvPr/>
          </p:nvSpPr>
          <p:spPr bwMode="auto">
            <a:xfrm>
              <a:off x="1359" y="3170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 i="1"/>
                <a:t>size</a:t>
              </a:r>
            </a:p>
          </p:txBody>
        </p:sp>
        <p:sp>
          <p:nvSpPr>
            <p:cNvPr id="22562" name="Text Box 32"/>
            <p:cNvSpPr txBox="1">
              <a:spLocks noChangeArrowheads="1"/>
            </p:cNvSpPr>
            <p:nvPr/>
          </p:nvSpPr>
          <p:spPr bwMode="auto">
            <a:xfrm>
              <a:off x="1871" y="3168"/>
              <a:ext cx="1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0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96779" y="5604669"/>
            <a:ext cx="8080375" cy="931862"/>
            <a:chOff x="625" y="3433"/>
            <a:chExt cx="5090" cy="587"/>
          </a:xfrm>
        </p:grpSpPr>
        <p:sp>
          <p:nvSpPr>
            <p:cNvPr id="22535" name="Rectangle 34"/>
            <p:cNvSpPr>
              <a:spLocks noChangeArrowheads="1"/>
            </p:cNvSpPr>
            <p:nvPr/>
          </p:nvSpPr>
          <p:spPr bwMode="auto">
            <a:xfrm>
              <a:off x="625" y="3543"/>
              <a:ext cx="7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</a:rPr>
                <a:t>Illustration:</a:t>
              </a:r>
              <a:endParaRPr lang="en-US" altLang="en-US" sz="2000"/>
            </a:p>
          </p:txBody>
        </p:sp>
        <p:sp>
          <p:nvSpPr>
            <p:cNvPr id="22536" name="Rectangle 35"/>
            <p:cNvSpPr>
              <a:spLocks noChangeArrowheads="1"/>
            </p:cNvSpPr>
            <p:nvPr/>
          </p:nvSpPr>
          <p:spPr bwMode="auto">
            <a:xfrm>
              <a:off x="1872" y="344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37" name="Line 36"/>
            <p:cNvSpPr>
              <a:spLocks noChangeShapeType="1"/>
            </p:cNvSpPr>
            <p:nvPr/>
          </p:nvSpPr>
          <p:spPr bwMode="auto">
            <a:xfrm>
              <a:off x="1971" y="354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Text Box 37"/>
            <p:cNvSpPr txBox="1">
              <a:spLocks noChangeArrowheads="1"/>
            </p:cNvSpPr>
            <p:nvPr/>
          </p:nvSpPr>
          <p:spPr bwMode="auto">
            <a:xfrm>
              <a:off x="2499" y="3441"/>
              <a:ext cx="62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Homer</a:t>
              </a:r>
            </a:p>
          </p:txBody>
        </p:sp>
        <p:sp>
          <p:nvSpPr>
            <p:cNvPr id="22539" name="Line 38"/>
            <p:cNvSpPr>
              <a:spLocks noChangeShapeType="1"/>
            </p:cNvSpPr>
            <p:nvPr/>
          </p:nvSpPr>
          <p:spPr bwMode="auto">
            <a:xfrm>
              <a:off x="3061" y="3543"/>
              <a:ext cx="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0" name="Text Box 39"/>
            <p:cNvSpPr txBox="1">
              <a:spLocks noChangeArrowheads="1"/>
            </p:cNvSpPr>
            <p:nvPr/>
          </p:nvSpPr>
          <p:spPr bwMode="auto">
            <a:xfrm>
              <a:off x="3363" y="3447"/>
              <a:ext cx="62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Marge</a:t>
              </a:r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3923" y="3549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2" name="Text Box 41"/>
            <p:cNvSpPr txBox="1">
              <a:spLocks noChangeArrowheads="1"/>
            </p:cNvSpPr>
            <p:nvPr/>
          </p:nvSpPr>
          <p:spPr bwMode="auto">
            <a:xfrm>
              <a:off x="4227" y="3453"/>
              <a:ext cx="62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Maggie</a:t>
              </a:r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>
              <a:off x="4785" y="3555"/>
              <a:ext cx="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4" name="Text Box 43"/>
            <p:cNvSpPr txBox="1">
              <a:spLocks noChangeArrowheads="1"/>
            </p:cNvSpPr>
            <p:nvPr/>
          </p:nvSpPr>
          <p:spPr bwMode="auto">
            <a:xfrm>
              <a:off x="5091" y="3459"/>
              <a:ext cx="62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Lisa</a:t>
              </a:r>
            </a:p>
          </p:txBody>
        </p:sp>
        <p:sp>
          <p:nvSpPr>
            <p:cNvPr id="22545" name="Line 44"/>
            <p:cNvSpPr>
              <a:spLocks noChangeShapeType="1"/>
            </p:cNvSpPr>
            <p:nvPr/>
          </p:nvSpPr>
          <p:spPr bwMode="auto">
            <a:xfrm>
              <a:off x="5647" y="354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6" name="Rectangle 45"/>
            <p:cNvSpPr>
              <a:spLocks noChangeArrowheads="1"/>
            </p:cNvSpPr>
            <p:nvPr/>
          </p:nvSpPr>
          <p:spPr bwMode="auto">
            <a:xfrm>
              <a:off x="1872" y="363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47" name="Freeform 46"/>
            <p:cNvSpPr>
              <a:spLocks/>
            </p:cNvSpPr>
            <p:nvPr/>
          </p:nvSpPr>
          <p:spPr bwMode="auto">
            <a:xfrm>
              <a:off x="1971" y="3591"/>
              <a:ext cx="3120" cy="144"/>
            </a:xfrm>
            <a:custGeom>
              <a:avLst/>
              <a:gdLst>
                <a:gd name="T0" fmla="*/ 0 w 3120"/>
                <a:gd name="T1" fmla="*/ 144 h 144"/>
                <a:gd name="T2" fmla="*/ 2880 w 3120"/>
                <a:gd name="T3" fmla="*/ 144 h 144"/>
                <a:gd name="T4" fmla="*/ 3120 w 3120"/>
                <a:gd name="T5" fmla="*/ 0 h 144"/>
                <a:gd name="T6" fmla="*/ 0 60000 65536"/>
                <a:gd name="T7" fmla="*/ 0 60000 65536"/>
                <a:gd name="T8" fmla="*/ 0 60000 65536"/>
                <a:gd name="T9" fmla="*/ 0 w 3120"/>
                <a:gd name="T10" fmla="*/ 0 h 144"/>
                <a:gd name="T11" fmla="*/ 3120 w 31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0" h="144">
                  <a:moveTo>
                    <a:pt x="0" y="144"/>
                  </a:moveTo>
                  <a:lnTo>
                    <a:pt x="2880" y="144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48" name="Text Box 47"/>
            <p:cNvSpPr txBox="1">
              <a:spLocks noChangeArrowheads="1"/>
            </p:cNvSpPr>
            <p:nvPr/>
          </p:nvSpPr>
          <p:spPr bwMode="auto">
            <a:xfrm>
              <a:off x="1351" y="3433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 i="1"/>
                <a:t>front</a:t>
              </a:r>
            </a:p>
          </p:txBody>
        </p:sp>
        <p:sp>
          <p:nvSpPr>
            <p:cNvPr id="22549" name="Text Box 48"/>
            <p:cNvSpPr txBox="1">
              <a:spLocks noChangeArrowheads="1"/>
            </p:cNvSpPr>
            <p:nvPr/>
          </p:nvSpPr>
          <p:spPr bwMode="auto">
            <a:xfrm>
              <a:off x="1351" y="3625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 i="1"/>
                <a:t>rear</a:t>
              </a:r>
            </a:p>
          </p:txBody>
        </p:sp>
        <p:sp>
          <p:nvSpPr>
            <p:cNvPr id="22550" name="Rectangle 49"/>
            <p:cNvSpPr>
              <a:spLocks noChangeArrowheads="1"/>
            </p:cNvSpPr>
            <p:nvPr/>
          </p:nvSpPr>
          <p:spPr bwMode="auto">
            <a:xfrm>
              <a:off x="1872" y="382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551" name="Text Box 50"/>
            <p:cNvSpPr txBox="1">
              <a:spLocks noChangeArrowheads="1"/>
            </p:cNvSpPr>
            <p:nvPr/>
          </p:nvSpPr>
          <p:spPr bwMode="auto">
            <a:xfrm>
              <a:off x="1360" y="3808"/>
              <a:ext cx="4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1800" i="1"/>
                <a:t>size</a:t>
              </a:r>
            </a:p>
          </p:txBody>
        </p:sp>
        <p:sp>
          <p:nvSpPr>
            <p:cNvPr id="22552" name="Text Box 51"/>
            <p:cNvSpPr txBox="1">
              <a:spLocks noChangeArrowheads="1"/>
            </p:cNvSpPr>
            <p:nvPr/>
          </p:nvSpPr>
          <p:spPr bwMode="auto">
            <a:xfrm>
              <a:off x="1872" y="3824"/>
              <a:ext cx="18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43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SLLs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LinkedQueue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implements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Queue&lt;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Node&lt;E&gt;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front, rear;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size;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smtClean="0">
                <a:cs typeface="Times New Roman" pitchFamily="18" charset="0"/>
              </a:rPr>
              <a:t>Inner 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Node&lt;E&gt;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element;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Node&lt;E&gt; next;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Node&lt;E&gt;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s)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element = x;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= s;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SLLs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smtClean="0">
                <a:cs typeface="Times New Roman" pitchFamily="18" charset="0"/>
              </a:rPr>
              <a:t>Constructor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LinkedQueue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front = rear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err="1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(front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SLLs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getFirst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(front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front.element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SLLs </a:t>
            </a:r>
            <a:r>
              <a:rPr lang="en-US" altLang="en-US" sz="3200" i="1" dirty="0" smtClean="0"/>
              <a:t>(5)</a:t>
            </a:r>
            <a:endParaRPr lang="en-GB" altLang="en-US" sz="3200" i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clear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front = rear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 = 0;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addLast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Node&lt;E&gt;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newest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Node(it,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(rear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rear.next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= newest;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front = newest;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rear = newest;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size++;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US" altLang="en-US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Implementation of queues using SLLs </a:t>
            </a:r>
            <a:r>
              <a:rPr lang="en-US" altLang="en-US" sz="3200" i="1" dirty="0" smtClean="0"/>
              <a:t>(6)</a:t>
            </a:r>
            <a:endParaRPr lang="en-GB" altLang="en-US" sz="3200" i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Java 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removeFirst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(front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frontElem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front.element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front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front.next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(front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rear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size--;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frontElem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endParaRPr lang="en-GB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Analysis:</a:t>
            </a:r>
          </a:p>
          <a:p>
            <a:pPr lvl="1"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All operations have time complexity </a:t>
            </a:r>
            <a:r>
              <a:rPr lang="en-US" altLang="en-US" i="1" dirty="0" smtClean="0">
                <a:cs typeface="Times New Roman" pitchFamily="18" charset="0"/>
              </a:rPr>
              <a:t>O</a:t>
            </a:r>
            <a:r>
              <a:rPr lang="en-US" altLang="en-US" dirty="0" smtClean="0">
                <a:cs typeface="Times New Roman" pitchFamily="18" charset="0"/>
              </a:rPr>
              <a:t>(1).</a:t>
            </a:r>
            <a:endParaRPr lang="en-US" altLang="en-US" sz="16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Queues in the Java class library</a:t>
            </a:r>
            <a:endParaRPr lang="en-GB" altLang="en-US" sz="32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23900" algn="l"/>
                <a:tab pos="1077913" algn="l"/>
              </a:tabLst>
            </a:pPr>
            <a:r>
              <a:rPr lang="en-US" altLang="en-US" smtClean="0">
                <a:cs typeface="Times New Roman" pitchFamily="18" charset="0"/>
              </a:rPr>
              <a:t>The library interface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java.util.Queue&lt;E&gt;</a:t>
            </a:r>
            <a:r>
              <a:rPr lang="en-US" altLang="en-US" smtClean="0">
                <a:cs typeface="Times New Roman" pitchFamily="18" charset="0"/>
              </a:rPr>
              <a:t> is similar to the above interface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Queue&lt;E&gt;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tabLst>
                <a:tab pos="723900" algn="l"/>
                <a:tab pos="1077913" algn="l"/>
              </a:tabLst>
            </a:pPr>
            <a:r>
              <a:rPr lang="en-US" altLang="en-US" smtClean="0">
                <a:cs typeface="Times New Roman" pitchFamily="18" charset="0"/>
              </a:rPr>
              <a:t>The library class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java.util.LinkedList&lt;E&gt;</a:t>
            </a:r>
            <a:r>
              <a:rPr lang="en-US" altLang="en-US" smtClean="0">
                <a:cs typeface="Times New Roman" pitchFamily="18" charset="0"/>
              </a:rPr>
              <a:t> implements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java.util.Queue&lt;E&gt;</a:t>
            </a:r>
            <a:r>
              <a:rPr lang="en-US" altLang="en-US" smtClean="0">
                <a:cs typeface="Times New Roman" pitchFamily="18" charset="0"/>
              </a:rPr>
              <a:t>, representing each queue by a </a:t>
            </a:r>
            <a:r>
              <a:rPr lang="en-US" altLang="en-US" i="1" smtClean="0">
                <a:cs typeface="Times New Roman" pitchFamily="18" charset="0"/>
              </a:rPr>
              <a:t>doubly-linked-list</a:t>
            </a:r>
            <a:r>
              <a:rPr lang="en-US" altLang="en-US" smtClean="0">
                <a:cs typeface="Times New Roman" pitchFamily="18" charset="0"/>
              </a:rPr>
              <a:t>. (This is overkill!)</a:t>
            </a:r>
          </a:p>
          <a:p>
            <a:pPr eaLnBrk="1" hangingPunct="1">
              <a:lnSpc>
                <a:spcPct val="80000"/>
              </a:lnSpc>
              <a:tabLst>
                <a:tab pos="723900" algn="l"/>
                <a:tab pos="1077913" algn="l"/>
              </a:tabLst>
            </a:pPr>
            <a:r>
              <a:rPr lang="en-US" altLang="en-US" smtClean="0">
                <a:cs typeface="Times New Roman" pitchFamily="18" charset="0"/>
              </a:rPr>
              <a:t>Illustration: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import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 java.util.*;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723900" algn="l"/>
                <a:tab pos="1077913" algn="l"/>
              </a:tabLst>
            </a:pP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Queue&lt;Person&gt; busQ = 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 LinkedList&lt;Person&gt;()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busQ.addLast(homer)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  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busQ.addLast(marge)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busQ.addLast(maggie)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busQ.addLast(lisa)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busQ.addLast(bart)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Person p = </a:t>
            </a:r>
            <a:r>
              <a:rPr lang="en-US" altLang="en-US" sz="200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busQ.removeFirst()</a:t>
            </a:r>
            <a:r>
              <a:rPr lang="en-US" altLang="en-US" sz="2000" smtClean="0">
                <a:latin typeface="Courier New" pitchFamily="49" charset="0"/>
                <a:cs typeface="Times New Roman" pitchFamily="18" charset="0"/>
              </a:rPr>
              <a:t>;</a:t>
            </a:r>
            <a:endParaRPr lang="en-US" altLang="en-US" sz="20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demerging again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of the demerging algorithm: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reSort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BufferedReader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input,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BufferedWriter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output)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throws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IOException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Copy a file of person records from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input</a:t>
            </a:r>
            <a:r>
              <a:rPr lang="en-US" altLang="en-US" sz="2000" dirty="0" smtClean="0">
                <a:cs typeface="Times New Roman" pitchFamily="18" charset="0"/>
              </a:rPr>
              <a:t> to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output</a:t>
            </a:r>
            <a:r>
              <a:rPr lang="en-US" altLang="en-US" sz="2000" dirty="0" smtClean="0">
                <a:cs typeface="Times New Roman" pitchFamily="18" charset="0"/>
              </a:rPr>
              <a:t>,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rearranged such that females precede males but their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order is otherwise unchanged.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Queue&lt;Person&gt;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females = </a:t>
            </a:r>
            <a:r>
              <a:rPr lang="en-US" altLang="en-US" sz="2000" b="1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&lt;Person&gt;()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			males   = </a:t>
            </a:r>
            <a:r>
              <a:rPr lang="en-US" altLang="en-US" sz="2000" b="1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LinkedList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&lt;Person&gt;()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(;;)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Person p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readPerson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(input);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(p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  // </a:t>
            </a:r>
            <a:r>
              <a:rPr lang="en-US" altLang="en-US" sz="2000" dirty="0" smtClean="0">
                <a:cs typeface="Times New Roman" pitchFamily="18" charset="0"/>
              </a:rPr>
              <a:t>end of input</a:t>
            </a:r>
            <a:endParaRPr lang="en-US" altLang="en-US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demerging again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Implementation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p.female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females.addLast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(p)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        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males.addLast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(p)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(!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females.isEmpty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Person f 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females.removeFirst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writePerson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(output, f);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(!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males.isEmpty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Person m = </a:t>
            </a:r>
            <a:r>
              <a:rPr lang="en-US" altLang="en-US" sz="2000" dirty="0" err="1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males.removeFirst</a:t>
            </a:r>
            <a:r>
              <a:rPr lang="en-US" altLang="en-US" sz="2000" dirty="0" smtClean="0">
                <a:solidFill>
                  <a:srgbClr val="3333CC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writePerson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(output, m);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1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bus queue</a:t>
            </a:r>
            <a:endParaRPr lang="en-GB" altLang="en-US" sz="3200" i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49250" y="1611313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Consider a queue of persons at a bus-stop: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000" dirty="0" smtClean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281238"/>
            <a:ext cx="7239000" cy="3733800"/>
            <a:chOff x="720" y="1344"/>
            <a:chExt cx="4560" cy="2352"/>
          </a:xfrm>
        </p:grpSpPr>
        <p:sp>
          <p:nvSpPr>
            <p:cNvPr id="5131" name="Rectangle 5"/>
            <p:cNvSpPr>
              <a:spLocks noChangeArrowheads="1"/>
            </p:cNvSpPr>
            <p:nvPr/>
          </p:nvSpPr>
          <p:spPr bwMode="auto">
            <a:xfrm>
              <a:off x="720" y="1344"/>
              <a:ext cx="4560" cy="2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32" name="Text Box 6"/>
            <p:cNvSpPr txBox="1">
              <a:spLocks noChangeArrowheads="1"/>
            </p:cNvSpPr>
            <p:nvPr/>
          </p:nvSpPr>
          <p:spPr bwMode="auto">
            <a:xfrm>
              <a:off x="4608" y="1422"/>
              <a:ext cx="556" cy="40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0" rIns="7200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BUS STOP</a:t>
              </a:r>
            </a:p>
          </p:txBody>
        </p:sp>
        <p:sp>
          <p:nvSpPr>
            <p:cNvPr id="5133" name="Rectangle 7"/>
            <p:cNvSpPr>
              <a:spLocks noChangeArrowheads="1"/>
            </p:cNvSpPr>
            <p:nvPr/>
          </p:nvSpPr>
          <p:spPr bwMode="auto">
            <a:xfrm>
              <a:off x="5136" y="1392"/>
              <a:ext cx="96" cy="230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384008" name="Picture 8" descr="marge_shock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49500"/>
            <a:ext cx="954088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09" name="Picture 9" descr="homer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2924175"/>
            <a:ext cx="14065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10" name="Picture 10" descr="bartm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843338"/>
            <a:ext cx="139541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11" name="Picture 11" descr="lisapur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979863"/>
            <a:ext cx="147161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4012" name="Picture 12" descr="maggi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4657725"/>
            <a:ext cx="922337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013" name="Rectangle 13"/>
          <p:cNvSpPr>
            <a:spLocks noChangeArrowheads="1"/>
          </p:cNvSpPr>
          <p:nvPr/>
        </p:nvSpPr>
        <p:spPr bwMode="auto">
          <a:xfrm>
            <a:off x="5146675" y="2892425"/>
            <a:ext cx="1368425" cy="3060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841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Queue applications</a:t>
            </a:r>
            <a:endParaRPr lang="en-GB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Print server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en-US" smtClean="0">
                <a:cs typeface="Times New Roman" pitchFamily="18" charset="0"/>
              </a:rPr>
              <a:t>Uses a queue of print jobs.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Operating system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en-US" smtClean="0">
                <a:cs typeface="Times New Roman" pitchFamily="18" charset="0"/>
              </a:rPr>
              <a:t>Disk driver uses a queue of disk input/output requests.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en-US" altLang="en-US" smtClean="0">
                <a:cs typeface="Times New Roman" pitchFamily="18" charset="0"/>
              </a:rPr>
              <a:t>Scheduler uses a queue of processes awaiting a slice of processor time.</a:t>
            </a:r>
            <a:endParaRPr lang="en-US" altLang="en-US" sz="18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demerging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Consider a file of person records, each of which contains a person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s name, gender, birth-date, etc. The records are sorted by birth-date. We are required to rearrange the records such that females precede males but they remain sorted by birth-date within each gender group</a:t>
            </a:r>
            <a:r>
              <a:rPr lang="en-GB" alt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GB" altLang="en-US" smtClean="0">
                <a:cs typeface="Times New Roman" pitchFamily="18" charset="0"/>
              </a:rPr>
              <a:t>Bad idea: use a sorting algorithm. </a:t>
            </a:r>
            <a:br>
              <a:rPr lang="en-GB" altLang="en-US" smtClean="0">
                <a:cs typeface="Times New Roman" pitchFamily="18" charset="0"/>
              </a:rPr>
            </a:br>
            <a:r>
              <a:rPr lang="en-GB" altLang="en-US" smtClean="0">
                <a:cs typeface="Times New Roman" pitchFamily="18" charset="0"/>
              </a:rPr>
              <a:t>Time complexity is </a:t>
            </a:r>
            <a:r>
              <a:rPr lang="en-GB" altLang="en-US" i="1" smtClean="0">
                <a:cs typeface="Times New Roman" pitchFamily="18" charset="0"/>
              </a:rPr>
              <a:t>O</a:t>
            </a:r>
            <a:r>
              <a:rPr lang="en-GB" altLang="en-US" smtClean="0">
                <a:cs typeface="Times New Roman" pitchFamily="18" charset="0"/>
              </a:rPr>
              <a:t>(</a:t>
            </a:r>
            <a:r>
              <a:rPr lang="en-GB" altLang="en-US" i="1" smtClean="0">
                <a:cs typeface="Times New Roman" pitchFamily="18" charset="0"/>
              </a:rPr>
              <a:t>n</a:t>
            </a:r>
            <a:r>
              <a:rPr lang="en-GB" altLang="en-US" smtClean="0">
                <a:cs typeface="Times New Roman" pitchFamily="18" charset="0"/>
              </a:rPr>
              <a:t> log </a:t>
            </a:r>
            <a:r>
              <a:rPr lang="en-GB" altLang="en-US" i="1" smtClean="0">
                <a:cs typeface="Times New Roman" pitchFamily="18" charset="0"/>
              </a:rPr>
              <a:t>n</a:t>
            </a:r>
            <a:r>
              <a:rPr lang="en-GB" altLang="en-US" smtClean="0">
                <a:cs typeface="Times New Roman" pitchFamily="18" charset="0"/>
              </a:rPr>
              <a:t>) at best.</a:t>
            </a:r>
          </a:p>
          <a:p>
            <a:pPr eaLnBrk="1" hangingPunct="1"/>
            <a:r>
              <a:rPr lang="en-GB" altLang="en-US" smtClean="0">
                <a:cs typeface="Times New Roman" pitchFamily="18" charset="0"/>
              </a:rPr>
              <a:t>Good idea: use a </a:t>
            </a:r>
            <a:r>
              <a:rPr lang="en-GB" altLang="en-US" b="1" smtClean="0">
                <a:cs typeface="Times New Roman" pitchFamily="18" charset="0"/>
              </a:rPr>
              <a:t>demerging</a:t>
            </a:r>
            <a:r>
              <a:rPr lang="en-GB" altLang="en-US" smtClean="0">
                <a:cs typeface="Times New Roman" pitchFamily="18" charset="0"/>
              </a:rPr>
              <a:t> algorithm. </a:t>
            </a:r>
            <a:br>
              <a:rPr lang="en-GB" altLang="en-US" smtClean="0">
                <a:cs typeface="Times New Roman" pitchFamily="18" charset="0"/>
              </a:rPr>
            </a:br>
            <a:r>
              <a:rPr lang="en-GB" altLang="en-US" smtClean="0">
                <a:cs typeface="Times New Roman" pitchFamily="18" charset="0"/>
              </a:rPr>
              <a:t>Time complexity is </a:t>
            </a:r>
            <a:r>
              <a:rPr lang="en-GB" altLang="en-US" i="1" smtClean="0">
                <a:cs typeface="Times New Roman" pitchFamily="18" charset="0"/>
              </a:rPr>
              <a:t>O</a:t>
            </a:r>
            <a:r>
              <a:rPr lang="en-GB" altLang="en-US" smtClean="0">
                <a:cs typeface="Times New Roman" pitchFamily="18" charset="0"/>
              </a:rPr>
              <a:t>(</a:t>
            </a:r>
            <a:r>
              <a:rPr lang="en-GB" altLang="en-US" i="1" smtClean="0">
                <a:cs typeface="Times New Roman" pitchFamily="18" charset="0"/>
              </a:rPr>
              <a:t>n</a:t>
            </a:r>
            <a:r>
              <a:rPr lang="en-GB" altLang="en-US" smtClean="0">
                <a:cs typeface="Times New Roman" pitchFamily="18" charset="0"/>
              </a:rPr>
              <a:t>).</a:t>
            </a:r>
            <a:endParaRPr lang="en-US" altLang="en-US" smtClean="0"/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en-US" sz="20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demerging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255713" algn="l"/>
              </a:tabLst>
            </a:pPr>
            <a:r>
              <a:rPr lang="en-US" altLang="en-US" smtClean="0">
                <a:cs typeface="Times New Roman" pitchFamily="18" charset="0"/>
              </a:rPr>
              <a:t>Demerging algorithm: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2557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To copy a file of person records from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rearranged such that females precede males but their order is otherwise unchanged: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2557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Make queues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females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males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empty.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For each person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repeat: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female, add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at the rear of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females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2.2.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male, add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at the rear of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males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3.	While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females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not empty, repeat: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3.1.	Remove a person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from the front of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females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3.2.	Write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4.	While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males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not empty, repeat: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4.1.	Remove a person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from the front of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males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4.2.	Write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5.	Terminate.</a:t>
            </a:r>
            <a:endParaRPr lang="en-US" altLang="en-US" sz="20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Queue ADT: requirements</a:t>
            </a:r>
            <a:endParaRPr lang="en-GB" altLang="en-US" sz="32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R</a:t>
            </a:r>
            <a:r>
              <a:rPr lang="en-US" altLang="en-US" smtClean="0"/>
              <a:t>equirements: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make a queue empty.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test whether a queue is empty.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obtain the size of a queue.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add an element at the rear of a queue.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remove the front element from a queue.</a:t>
            </a:r>
          </a:p>
          <a:p>
            <a:pPr marL="869950" lvl="1" indent="-412750" eaLnBrk="1" hangingPunct="1">
              <a:buFont typeface="Wingdings" pitchFamily="2" charset="2"/>
              <a:buAutoNum type="arabicParenR"/>
            </a:pPr>
            <a:r>
              <a:rPr lang="en-US" altLang="en-US" smtClean="0">
                <a:cs typeface="Times New Roman" pitchFamily="18" charset="0"/>
              </a:rPr>
              <a:t>It must be possible to access the front element in a queue without removing it.</a:t>
            </a:r>
            <a:endParaRPr lang="en-US" altLang="en-US" sz="18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Queue ADT: contract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for homogeneous queues (expressed as a Java generic interface):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interface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Queue&lt;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 {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Queue&lt;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US" altLang="en-US" sz="2000" dirty="0" smtClean="0">
                <a:cs typeface="Times New Roman" pitchFamily="18" charset="0"/>
              </a:rPr>
              <a:t> object is a homogeneous queue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whose elements are of type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/////////////// </a:t>
            </a:r>
            <a:r>
              <a:rPr lang="en-US" altLang="en-US" sz="2000" dirty="0" err="1" smtClean="0">
                <a:cs typeface="Times New Roman" pitchFamily="18" charset="0"/>
              </a:rPr>
              <a:t>Accessors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isEmpty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true if and only if this queue is empty.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size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this queue’s size.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getFirst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Return the element at the front of this queue.</a:t>
            </a:r>
          </a:p>
        </p:txBody>
      </p:sp>
    </p:spTree>
    <p:extLst>
      <p:ext uri="{BB962C8B-B14F-4D97-AF65-F5344CB8AC3E}">
        <p14:creationId xmlns:p14="http://schemas.microsoft.com/office/powerpoint/2010/main" val="21836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Queue ADT: contract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>
                <a:cs typeface="Times New Roman" pitchFamily="18" charset="0"/>
              </a:rPr>
              <a:t>Possible contract </a:t>
            </a:r>
            <a:r>
              <a:rPr lang="en-US" altLang="en-US" i="1" dirty="0" smtClean="0">
                <a:cs typeface="Times New Roman" pitchFamily="18" charset="0"/>
              </a:rPr>
              <a:t>(continued)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////////////// </a:t>
            </a:r>
            <a:r>
              <a:rPr lang="en-US" altLang="en-US" sz="2000" dirty="0" smtClean="0">
                <a:cs typeface="Times New Roman" pitchFamily="18" charset="0"/>
              </a:rPr>
              <a:t>Transformers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//////////////</a:t>
            </a:r>
            <a:endParaRPr lang="en-US" altLang="en-US" sz="20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clear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Make this queue empty.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addLast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it);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Add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it</a:t>
            </a:r>
            <a:r>
              <a:rPr lang="en-US" altLang="en-US" sz="2000" dirty="0" smtClean="0">
                <a:cs typeface="Times New Roman" pitchFamily="18" charset="0"/>
              </a:rPr>
              <a:t> as the rear element of this queue.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solidFill>
                  <a:srgbClr val="CC00CC"/>
                </a:solidFill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removeFirst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Remove and return the front element of this queue.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282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9016</TotalTime>
  <Words>1216</Words>
  <Application>Microsoft Office PowerPoint</Application>
  <PresentationFormat>On-screen Show (4:3)</PresentationFormat>
  <Paragraphs>482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 7. Queue ADTs</vt:lpstr>
      <vt:lpstr>Queue concepts</vt:lpstr>
      <vt:lpstr>Example: bus queue</vt:lpstr>
      <vt:lpstr>Queue applications</vt:lpstr>
      <vt:lpstr>Example: demerging (1)</vt:lpstr>
      <vt:lpstr>Example: demerging (2)</vt:lpstr>
      <vt:lpstr>Queue ADT: requirements</vt:lpstr>
      <vt:lpstr>Queue ADT: contract (1)</vt:lpstr>
      <vt:lpstr>Queue ADT: contract (2)</vt:lpstr>
      <vt:lpstr>Implementation of queues using arrays (1)</vt:lpstr>
      <vt:lpstr>Implementation of queues using arrays (2)</vt:lpstr>
      <vt:lpstr>Implementation of queues using arrays (3)</vt:lpstr>
      <vt:lpstr>Cyclic arrays</vt:lpstr>
      <vt:lpstr>Implementation of queues using cyclic arrays (1)</vt:lpstr>
      <vt:lpstr>Implementation of queues using cyclic arrays (2)</vt:lpstr>
      <vt:lpstr>Implementation of queues using cyclic arrays (3)</vt:lpstr>
      <vt:lpstr>Implementation of queues using cyclic arrays (4)</vt:lpstr>
      <vt:lpstr>Implementation of queues using cyclic arrays (5)</vt:lpstr>
      <vt:lpstr>Implementation of queues using cyclic arrays (6)</vt:lpstr>
      <vt:lpstr>Implementation of queues using SLLs (1)</vt:lpstr>
      <vt:lpstr>Implementation of queues using SLLs (2)</vt:lpstr>
      <vt:lpstr>Implementation of queues using SLLs (3)</vt:lpstr>
      <vt:lpstr>Implementation of queues using SLLs (4)</vt:lpstr>
      <vt:lpstr>Implementation of queues using SLLs (5)</vt:lpstr>
      <vt:lpstr>Implementation of queues using SLLs (6)</vt:lpstr>
      <vt:lpstr>Queues in the Java class library</vt:lpstr>
      <vt:lpstr>Example: demerging again (1)</vt:lpstr>
      <vt:lpstr>Example: demerging again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Queue ADTs</dc:title>
  <dc:creator>Alice</dc:creator>
  <cp:lastModifiedBy>Alice Miller</cp:lastModifiedBy>
  <cp:revision>10</cp:revision>
  <dcterms:created xsi:type="dcterms:W3CDTF">2006-08-16T00:00:00Z</dcterms:created>
  <dcterms:modified xsi:type="dcterms:W3CDTF">2016-02-08T10:10:50Z</dcterms:modified>
</cp:coreProperties>
</file>