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58A16-8F51-40D9-BE1B-7E6410161A3D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F150C-0041-4729-9969-E0F6F103E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8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C83-50F6-4BE1-B11A-D865F1C49C13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884-AD18-4848-8019-0D9035A095CB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5DF-F469-4421-BD21-1B146494A1C0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7813" y="1700213"/>
            <a:ext cx="3522662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700213"/>
            <a:ext cx="3522663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F50E-6EAD-42EE-9FE0-0B7376F9170A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5CDA-55A6-4B14-80F9-B48268ED5175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6C5-0CE4-4A4E-A599-B870B3514107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7B8E-6111-4300-9CA5-53AFF8630F25}" type="datetime1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5DD1-D5D8-426B-AE7A-B045C6BCC871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2A63-754A-43F4-8F3B-9274099971DB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0ED-BC3A-422F-B18E-0E577EFA2EE4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C56B-6FF9-413D-BBED-C448005941E9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03A2509-63E7-431F-AF08-57C25B11B980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066800"/>
            <a:ext cx="8280400" cy="5842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/>
            </a:r>
            <a:br>
              <a:rPr lang="en-GB" altLang="en-US" sz="3600" dirty="0" smtClean="0">
                <a:solidFill>
                  <a:schemeClr val="folHlink"/>
                </a:solidFill>
              </a:rPr>
            </a:br>
            <a:r>
              <a:rPr lang="en-GB" altLang="en-US" sz="3600" dirty="0" smtClean="0">
                <a:solidFill>
                  <a:schemeClr val="folHlink"/>
                </a:solidFill>
              </a:rPr>
              <a:t>8.  List and Iterator ADTS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687401"/>
            <a:ext cx="8388350" cy="2895600"/>
          </a:xfrm>
        </p:spPr>
        <p:txBody>
          <a:bodyPr/>
          <a:lstStyle/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List concepts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List applications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A list ADT: requirements, contract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Iterators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Implementations of lists: using arrays and linked-lists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Lists in the Java class library</a:t>
            </a: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343400" y="476250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tx2"/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ADT: contract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for homogeneous lists: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interface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List&lt;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List&lt;E&gt;</a:t>
            </a:r>
            <a:r>
              <a:rPr lang="en-US" altLang="en-US" sz="2000" dirty="0" smtClean="0">
                <a:cs typeface="Times New Roman" pitchFamily="18" charset="0"/>
              </a:rPr>
              <a:t> object is a homogeneous list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whose elements are of type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err="1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this list is empty.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this list’s length.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ADT: contract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get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the element at position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en-US" sz="2000" dirty="0" smtClean="0">
                <a:cs typeface="Times New Roman" pitchFamily="18" charset="0"/>
              </a:rPr>
              <a:t> in this list.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equals (List&lt;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that);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this list and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 have the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same length, and each element of this list equals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the corresponding element of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ADT: contract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clear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this list empty.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set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p,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it);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Replace the element at position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en-US" sz="2000" dirty="0" smtClean="0">
                <a:cs typeface="Times New Roman" pitchFamily="18" charset="0"/>
              </a:rPr>
              <a:t> in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this list by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add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p,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Add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 at position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en-US" sz="2000" dirty="0" smtClean="0">
                <a:cs typeface="Times New Roman" pitchFamily="18" charset="0"/>
              </a:rPr>
              <a:t> in this list.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addLast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Add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 after the last element of this list.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1800" dirty="0" smtClean="0">
              <a:latin typeface="Times New Roman" pitchFamily="18" charset="0"/>
            </a:endParaRPr>
          </a:p>
        </p:txBody>
      </p:sp>
      <p:sp>
        <p:nvSpPr>
          <p:cNvPr id="413700" name="AutoShape 4"/>
          <p:cNvSpPr>
            <a:spLocks/>
          </p:cNvSpPr>
          <p:nvPr/>
        </p:nvSpPr>
        <p:spPr bwMode="auto">
          <a:xfrm>
            <a:off x="6324600" y="4206236"/>
            <a:ext cx="1476375" cy="936625"/>
          </a:xfrm>
          <a:prstGeom prst="callout1">
            <a:avLst>
              <a:gd name="adj1" fmla="val 12204"/>
              <a:gd name="adj2" fmla="val -2352"/>
              <a:gd name="adj3" fmla="val 29806"/>
              <a:gd name="adj4" fmla="val -4797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This changes the positions of succeeding elements.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ADT: contract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addAll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(List&lt;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that);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Add all the elements of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 after the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last element of this list.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remove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Remove and return the element at</a:t>
            </a:r>
            <a:br>
              <a:rPr lang="en-US" altLang="en-US" sz="2000" dirty="0" smtClean="0">
                <a:cs typeface="Times New Roman" pitchFamily="18" charset="0"/>
              </a:rPr>
            </a:br>
            <a:r>
              <a:rPr lang="en-US" altLang="en-US" sz="2000" dirty="0" smtClean="0"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position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en-US" sz="2000" dirty="0" smtClean="0">
                <a:cs typeface="Times New Roman" pitchFamily="18" charset="0"/>
              </a:rPr>
              <a:t> in this list.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Iterator&lt;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iterator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an iterator that will visit all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elements of this list, in left-to-right order.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6553200" y="2943876"/>
            <a:ext cx="1476375" cy="936625"/>
          </a:xfrm>
          <a:prstGeom prst="callout1">
            <a:avLst>
              <a:gd name="adj1" fmla="val 12204"/>
              <a:gd name="adj2" fmla="val -2352"/>
              <a:gd name="adj3" fmla="val 33611"/>
              <a:gd name="adj4" fmla="val -4636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This changes the positions of succeeding elements.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Traversal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To traverse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array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>
                <a:cs typeface="Times New Roman" pitchFamily="18" charset="0"/>
              </a:rPr>
              <a:t>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i = 0; i &lt; array.length; i++)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smtClean="0"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array[i] </a:t>
            </a:r>
            <a:r>
              <a:rPr lang="en-US" altLang="en-US" sz="2000" smtClean="0">
                <a:cs typeface="Times New Roman" pitchFamily="18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This traversal has time complexity </a:t>
            </a:r>
            <a:r>
              <a:rPr lang="en-US" altLang="en-US" i="1" smtClean="0">
                <a:cs typeface="Times New Roman" pitchFamily="18" charset="0"/>
              </a:rPr>
              <a:t>O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We could mimic this to traverse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list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>
                <a:cs typeface="Times New Roman" pitchFamily="18" charset="0"/>
              </a:rPr>
              <a:t>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p = 0; p &lt; list.size(); p++)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smtClean="0"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list.get(p) </a:t>
            </a:r>
            <a:r>
              <a:rPr lang="en-US" altLang="en-US" sz="2000" smtClean="0"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smtClean="0"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list.set(p, x) </a:t>
            </a:r>
            <a:r>
              <a:rPr lang="en-US" altLang="en-US" sz="2000" smtClean="0">
                <a:cs typeface="Times New Roman" pitchFamily="18" charset="0"/>
              </a:rPr>
              <a:t>…</a:t>
            </a:r>
            <a:r>
              <a:rPr lang="en-GB" altLang="en-US" sz="2000" smtClean="0">
                <a:cs typeface="Times New Roman" pitchFamily="18" charset="0"/>
              </a:rPr>
              <a:t> </a:t>
            </a:r>
            <a:endParaRPr lang="en-US" altLang="en-US" sz="2000" smtClean="0"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But this traversal could have time complexity </a:t>
            </a:r>
            <a:r>
              <a:rPr lang="en-US" altLang="en-US" i="1" smtClean="0">
                <a:cs typeface="Times New Roman" pitchFamily="18" charset="0"/>
              </a:rPr>
              <a:t>O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z="1800" baseline="30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), if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get</a:t>
            </a:r>
            <a:r>
              <a:rPr lang="en-US" altLang="en-US" smtClean="0">
                <a:cs typeface="Times New Roman" pitchFamily="18" charset="0"/>
              </a:rPr>
              <a:t> and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set</a:t>
            </a:r>
            <a:r>
              <a:rPr lang="en-US" altLang="en-US" smtClean="0">
                <a:cs typeface="Times New Roman" pitchFamily="18" charset="0"/>
              </a:rPr>
              <a:t> turn out to be </a:t>
            </a:r>
            <a:r>
              <a:rPr lang="en-US" altLang="en-US" i="1" smtClean="0">
                <a:cs typeface="Times New Roman" pitchFamily="18" charset="0"/>
              </a:rPr>
              <a:t>O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).</a:t>
            </a:r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Traversal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Better, use an </a:t>
            </a:r>
            <a:r>
              <a:rPr lang="en-US" altLang="en-US" b="1" smtClean="0">
                <a:cs typeface="Times New Roman" pitchFamily="18" charset="0"/>
              </a:rPr>
              <a:t>iterator</a:t>
            </a:r>
            <a:r>
              <a:rPr lang="en-US" altLang="en-US" smtClean="0">
                <a:cs typeface="Times New Roman" pitchFamily="18" charset="0"/>
              </a:rPr>
              <a:t> to traverse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list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Iterator&lt;T&gt; elements = 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list.iterator()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elements.hasNext()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T elem = 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elements.next()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smtClean="0"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elem </a:t>
            </a:r>
            <a:r>
              <a:rPr lang="en-US" altLang="en-US" sz="2000" smtClean="0"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613517" y="5013325"/>
            <a:ext cx="72009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This traversal has time complexity </a:t>
            </a:r>
            <a:r>
              <a:rPr lang="en-US" altLang="en-US" sz="2000" i="1" dirty="0"/>
              <a:t>O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), since the </a:t>
            </a:r>
            <a:r>
              <a:rPr lang="en-US" altLang="en-US" sz="2000" dirty="0" err="1">
                <a:latin typeface="Courier New" pitchFamily="49" charset="0"/>
              </a:rPr>
              <a:t>hasNext</a:t>
            </a:r>
            <a:r>
              <a:rPr lang="en-US" altLang="en-US" sz="2000" dirty="0">
                <a:latin typeface="Courier New" pitchFamily="49" charset="0"/>
              </a:rPr>
              <a:t>()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itchFamily="49" charset="0"/>
              </a:rPr>
              <a:t>next()</a:t>
            </a:r>
            <a:r>
              <a:rPr lang="en-US" altLang="en-US" sz="2000" dirty="0"/>
              <a:t> operations are guaranteed to be </a:t>
            </a:r>
            <a:r>
              <a:rPr lang="en-US" altLang="en-US" sz="2000" i="1" dirty="0"/>
              <a:t>O</a:t>
            </a:r>
            <a:r>
              <a:rPr lang="en-US" altLang="en-US" sz="2000" dirty="0"/>
              <a:t>(1).</a:t>
            </a:r>
          </a:p>
        </p:txBody>
      </p:sp>
      <p:sp>
        <p:nvSpPr>
          <p:cNvPr id="392197" name="AutoShape 5"/>
          <p:cNvSpPr>
            <a:spLocks/>
          </p:cNvSpPr>
          <p:nvPr/>
        </p:nvSpPr>
        <p:spPr bwMode="auto">
          <a:xfrm>
            <a:off x="4848225" y="3838286"/>
            <a:ext cx="1476375" cy="720725"/>
          </a:xfrm>
          <a:prstGeom prst="callout1">
            <a:avLst>
              <a:gd name="adj1" fmla="val -5560"/>
              <a:gd name="adj2" fmla="val 10926"/>
              <a:gd name="adj3" fmla="val -63181"/>
              <a:gd name="adj4" fmla="val -618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visits the next element in that iterator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2198" name="AutoShape 6"/>
          <p:cNvSpPr>
            <a:spLocks/>
          </p:cNvSpPr>
          <p:nvPr/>
        </p:nvSpPr>
        <p:spPr bwMode="auto">
          <a:xfrm>
            <a:off x="6324600" y="2901661"/>
            <a:ext cx="1908175" cy="936625"/>
          </a:xfrm>
          <a:prstGeom prst="callout1">
            <a:avLst>
              <a:gd name="adj1" fmla="val 12204"/>
              <a:gd name="adj2" fmla="val -3995"/>
              <a:gd name="adj3" fmla="val 139"/>
              <a:gd name="adj4" fmla="val -5746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tests whether that iterator still has more elements to visit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2199" name="AutoShape 7"/>
          <p:cNvSpPr>
            <a:spLocks/>
          </p:cNvSpPr>
          <p:nvPr/>
        </p:nvSpPr>
        <p:spPr bwMode="auto">
          <a:xfrm>
            <a:off x="6172200" y="2209800"/>
            <a:ext cx="1944688" cy="684212"/>
          </a:xfrm>
          <a:prstGeom prst="callout1">
            <a:avLst>
              <a:gd name="adj1" fmla="val 16704"/>
              <a:gd name="adj2" fmla="val -3917"/>
              <a:gd name="adj3" fmla="val 44083"/>
              <a:gd name="adj4" fmla="val -5608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constructs an iterator over the elements of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list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/>
      <p:bldP spid="392197" grpId="0" animBg="1"/>
      <p:bldP spid="392198" grpId="0" animBg="1"/>
      <p:bldP spid="3921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Iterators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7801" y="158115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View an iterator as a path along which we visit the elements one by one, in some desired order.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Examples of iterators over a list: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02321" y="3514726"/>
            <a:ext cx="4876800" cy="282575"/>
            <a:chOff x="2408" y="2364"/>
            <a:chExt cx="3072" cy="178"/>
          </a:xfrm>
        </p:grpSpPr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2648" y="236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‘to’,</a:t>
              </a:r>
              <a:endParaRPr lang="en-US" altLang="en-US" sz="1800"/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3080" y="236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‘be’,</a:t>
              </a:r>
              <a:endParaRPr lang="en-US" altLang="en-US" sz="1800" dirty="0"/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3512" y="236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‘or’,</a:t>
              </a:r>
              <a:endParaRPr lang="en-US" altLang="en-US" sz="1800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3944" y="236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‘not’,</a:t>
              </a:r>
              <a:endParaRPr lang="en-US" altLang="en-US" sz="1800"/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4376" y="236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‘to’,</a:t>
              </a:r>
              <a:endParaRPr lang="en-US" altLang="en-US" sz="1800"/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808" y="236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‘be’</a:t>
              </a:r>
              <a:endParaRPr lang="en-US" altLang="en-US" sz="1800"/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5288" y="2369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cs typeface="Times New Roman" pitchFamily="18" charset="0"/>
                </a:rPr>
                <a:t>»</a:t>
              </a:r>
              <a:endParaRPr lang="en-US" altLang="en-US" sz="1800"/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2408" y="2369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cs typeface="Times New Roman" pitchFamily="18" charset="0"/>
                </a:rPr>
                <a:t>«</a:t>
              </a:r>
              <a:endParaRPr lang="en-US" altLang="en-US" sz="1800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14239" y="3140870"/>
            <a:ext cx="6632575" cy="503237"/>
            <a:chOff x="1333" y="2092"/>
            <a:chExt cx="4178" cy="317"/>
          </a:xfrm>
        </p:grpSpPr>
        <p:sp>
          <p:nvSpPr>
            <p:cNvPr id="18446" name="Freeform 39"/>
            <p:cNvSpPr>
              <a:spLocks/>
            </p:cNvSpPr>
            <p:nvPr/>
          </p:nvSpPr>
          <p:spPr bwMode="auto">
            <a:xfrm>
              <a:off x="1696" y="2129"/>
              <a:ext cx="385" cy="90"/>
            </a:xfrm>
            <a:custGeom>
              <a:avLst/>
              <a:gdLst>
                <a:gd name="T0" fmla="*/ 0 w 385"/>
                <a:gd name="T1" fmla="*/ 90 h 90"/>
                <a:gd name="T2" fmla="*/ 204 w 385"/>
                <a:gd name="T3" fmla="*/ 0 h 90"/>
                <a:gd name="T4" fmla="*/ 385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0" y="90"/>
                  </a:moveTo>
                  <a:cubicBezTo>
                    <a:pt x="70" y="45"/>
                    <a:pt x="140" y="0"/>
                    <a:pt x="204" y="0"/>
                  </a:cubicBezTo>
                  <a:cubicBezTo>
                    <a:pt x="268" y="0"/>
                    <a:pt x="326" y="45"/>
                    <a:pt x="385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Freeform 40"/>
            <p:cNvSpPr>
              <a:spLocks/>
            </p:cNvSpPr>
            <p:nvPr/>
          </p:nvSpPr>
          <p:spPr bwMode="auto">
            <a:xfrm>
              <a:off x="2127" y="2129"/>
              <a:ext cx="385" cy="90"/>
            </a:xfrm>
            <a:custGeom>
              <a:avLst/>
              <a:gdLst>
                <a:gd name="T0" fmla="*/ 0 w 385"/>
                <a:gd name="T1" fmla="*/ 90 h 90"/>
                <a:gd name="T2" fmla="*/ 204 w 385"/>
                <a:gd name="T3" fmla="*/ 0 h 90"/>
                <a:gd name="T4" fmla="*/ 385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0" y="90"/>
                  </a:moveTo>
                  <a:cubicBezTo>
                    <a:pt x="70" y="45"/>
                    <a:pt x="140" y="0"/>
                    <a:pt x="204" y="0"/>
                  </a:cubicBezTo>
                  <a:cubicBezTo>
                    <a:pt x="268" y="0"/>
                    <a:pt x="326" y="45"/>
                    <a:pt x="385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Freeform 41"/>
            <p:cNvSpPr>
              <a:spLocks/>
            </p:cNvSpPr>
            <p:nvPr/>
          </p:nvSpPr>
          <p:spPr bwMode="auto">
            <a:xfrm>
              <a:off x="2558" y="2129"/>
              <a:ext cx="385" cy="90"/>
            </a:xfrm>
            <a:custGeom>
              <a:avLst/>
              <a:gdLst>
                <a:gd name="T0" fmla="*/ 0 w 385"/>
                <a:gd name="T1" fmla="*/ 90 h 90"/>
                <a:gd name="T2" fmla="*/ 204 w 385"/>
                <a:gd name="T3" fmla="*/ 0 h 90"/>
                <a:gd name="T4" fmla="*/ 385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0" y="90"/>
                  </a:moveTo>
                  <a:cubicBezTo>
                    <a:pt x="70" y="45"/>
                    <a:pt x="140" y="0"/>
                    <a:pt x="204" y="0"/>
                  </a:cubicBezTo>
                  <a:cubicBezTo>
                    <a:pt x="268" y="0"/>
                    <a:pt x="326" y="45"/>
                    <a:pt x="385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Freeform 42"/>
            <p:cNvSpPr>
              <a:spLocks/>
            </p:cNvSpPr>
            <p:nvPr/>
          </p:nvSpPr>
          <p:spPr bwMode="auto">
            <a:xfrm>
              <a:off x="2989" y="2129"/>
              <a:ext cx="385" cy="90"/>
            </a:xfrm>
            <a:custGeom>
              <a:avLst/>
              <a:gdLst>
                <a:gd name="T0" fmla="*/ 0 w 385"/>
                <a:gd name="T1" fmla="*/ 90 h 90"/>
                <a:gd name="T2" fmla="*/ 204 w 385"/>
                <a:gd name="T3" fmla="*/ 0 h 90"/>
                <a:gd name="T4" fmla="*/ 385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0" y="90"/>
                  </a:moveTo>
                  <a:cubicBezTo>
                    <a:pt x="70" y="45"/>
                    <a:pt x="140" y="0"/>
                    <a:pt x="204" y="0"/>
                  </a:cubicBezTo>
                  <a:cubicBezTo>
                    <a:pt x="268" y="0"/>
                    <a:pt x="326" y="45"/>
                    <a:pt x="385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Freeform 43"/>
            <p:cNvSpPr>
              <a:spLocks/>
            </p:cNvSpPr>
            <p:nvPr/>
          </p:nvSpPr>
          <p:spPr bwMode="auto">
            <a:xfrm>
              <a:off x="3420" y="2129"/>
              <a:ext cx="385" cy="90"/>
            </a:xfrm>
            <a:custGeom>
              <a:avLst/>
              <a:gdLst>
                <a:gd name="T0" fmla="*/ 0 w 385"/>
                <a:gd name="T1" fmla="*/ 90 h 90"/>
                <a:gd name="T2" fmla="*/ 204 w 385"/>
                <a:gd name="T3" fmla="*/ 0 h 90"/>
                <a:gd name="T4" fmla="*/ 385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0" y="90"/>
                  </a:moveTo>
                  <a:cubicBezTo>
                    <a:pt x="70" y="45"/>
                    <a:pt x="140" y="0"/>
                    <a:pt x="204" y="0"/>
                  </a:cubicBezTo>
                  <a:cubicBezTo>
                    <a:pt x="268" y="0"/>
                    <a:pt x="326" y="45"/>
                    <a:pt x="385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Freeform 44"/>
            <p:cNvSpPr>
              <a:spLocks/>
            </p:cNvSpPr>
            <p:nvPr/>
          </p:nvSpPr>
          <p:spPr bwMode="auto">
            <a:xfrm>
              <a:off x="1333" y="2114"/>
              <a:ext cx="317" cy="106"/>
            </a:xfrm>
            <a:custGeom>
              <a:avLst/>
              <a:gdLst>
                <a:gd name="T0" fmla="*/ 0 w 317"/>
                <a:gd name="T1" fmla="*/ 15 h 106"/>
                <a:gd name="T2" fmla="*/ 181 w 317"/>
                <a:gd name="T3" fmla="*/ 15 h 106"/>
                <a:gd name="T4" fmla="*/ 317 w 317"/>
                <a:gd name="T5" fmla="*/ 106 h 106"/>
                <a:gd name="T6" fmla="*/ 0 60000 65536"/>
                <a:gd name="T7" fmla="*/ 0 60000 65536"/>
                <a:gd name="T8" fmla="*/ 0 60000 65536"/>
                <a:gd name="T9" fmla="*/ 0 w 317"/>
                <a:gd name="T10" fmla="*/ 0 h 106"/>
                <a:gd name="T11" fmla="*/ 317 w 317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106">
                  <a:moveTo>
                    <a:pt x="0" y="15"/>
                  </a:moveTo>
                  <a:cubicBezTo>
                    <a:pt x="64" y="7"/>
                    <a:pt x="128" y="0"/>
                    <a:pt x="181" y="15"/>
                  </a:cubicBezTo>
                  <a:cubicBezTo>
                    <a:pt x="234" y="30"/>
                    <a:pt x="275" y="68"/>
                    <a:pt x="317" y="106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AutoShape 68"/>
            <p:cNvSpPr>
              <a:spLocks/>
            </p:cNvSpPr>
            <p:nvPr/>
          </p:nvSpPr>
          <p:spPr bwMode="auto">
            <a:xfrm>
              <a:off x="4808" y="2092"/>
              <a:ext cx="703" cy="317"/>
            </a:xfrm>
            <a:prstGeom prst="callout1">
              <a:avLst>
                <a:gd name="adj1" fmla="val 22713"/>
                <a:gd name="adj2" fmla="val -6829"/>
                <a:gd name="adj3" fmla="val 24292"/>
                <a:gd name="adj4" fmla="val -74111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left-to-right iterator</a:t>
              </a: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82489" y="4237037"/>
            <a:ext cx="6091238" cy="503238"/>
            <a:chOff x="1674" y="2387"/>
            <a:chExt cx="3837" cy="317"/>
          </a:xfrm>
        </p:grpSpPr>
        <p:sp>
          <p:nvSpPr>
            <p:cNvPr id="18439" name="Freeform 61"/>
            <p:cNvSpPr>
              <a:spLocks/>
            </p:cNvSpPr>
            <p:nvPr/>
          </p:nvSpPr>
          <p:spPr bwMode="auto">
            <a:xfrm flipV="1">
              <a:off x="1674" y="2417"/>
              <a:ext cx="385" cy="90"/>
            </a:xfrm>
            <a:custGeom>
              <a:avLst/>
              <a:gdLst>
                <a:gd name="T0" fmla="*/ 385 w 385"/>
                <a:gd name="T1" fmla="*/ 90 h 90"/>
                <a:gd name="T2" fmla="*/ 204 w 385"/>
                <a:gd name="T3" fmla="*/ 0 h 90"/>
                <a:gd name="T4" fmla="*/ 0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385" y="90"/>
                  </a:moveTo>
                  <a:cubicBezTo>
                    <a:pt x="326" y="45"/>
                    <a:pt x="268" y="0"/>
                    <a:pt x="204" y="0"/>
                  </a:cubicBezTo>
                  <a:cubicBezTo>
                    <a:pt x="140" y="0"/>
                    <a:pt x="70" y="45"/>
                    <a:pt x="0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" name="Freeform 62"/>
            <p:cNvSpPr>
              <a:spLocks/>
            </p:cNvSpPr>
            <p:nvPr/>
          </p:nvSpPr>
          <p:spPr bwMode="auto">
            <a:xfrm flipV="1">
              <a:off x="2105" y="2417"/>
              <a:ext cx="385" cy="90"/>
            </a:xfrm>
            <a:custGeom>
              <a:avLst/>
              <a:gdLst>
                <a:gd name="T0" fmla="*/ 385 w 385"/>
                <a:gd name="T1" fmla="*/ 90 h 90"/>
                <a:gd name="T2" fmla="*/ 204 w 385"/>
                <a:gd name="T3" fmla="*/ 0 h 90"/>
                <a:gd name="T4" fmla="*/ 0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385" y="90"/>
                  </a:moveTo>
                  <a:cubicBezTo>
                    <a:pt x="326" y="45"/>
                    <a:pt x="268" y="0"/>
                    <a:pt x="204" y="0"/>
                  </a:cubicBezTo>
                  <a:cubicBezTo>
                    <a:pt x="140" y="0"/>
                    <a:pt x="70" y="45"/>
                    <a:pt x="0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1" name="Freeform 63"/>
            <p:cNvSpPr>
              <a:spLocks/>
            </p:cNvSpPr>
            <p:nvPr/>
          </p:nvSpPr>
          <p:spPr bwMode="auto">
            <a:xfrm flipV="1">
              <a:off x="2536" y="2417"/>
              <a:ext cx="385" cy="90"/>
            </a:xfrm>
            <a:custGeom>
              <a:avLst/>
              <a:gdLst>
                <a:gd name="T0" fmla="*/ 385 w 385"/>
                <a:gd name="T1" fmla="*/ 90 h 90"/>
                <a:gd name="T2" fmla="*/ 204 w 385"/>
                <a:gd name="T3" fmla="*/ 0 h 90"/>
                <a:gd name="T4" fmla="*/ 0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385" y="90"/>
                  </a:moveTo>
                  <a:cubicBezTo>
                    <a:pt x="326" y="45"/>
                    <a:pt x="268" y="0"/>
                    <a:pt x="204" y="0"/>
                  </a:cubicBezTo>
                  <a:cubicBezTo>
                    <a:pt x="140" y="0"/>
                    <a:pt x="70" y="45"/>
                    <a:pt x="0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2" name="Freeform 64"/>
            <p:cNvSpPr>
              <a:spLocks/>
            </p:cNvSpPr>
            <p:nvPr/>
          </p:nvSpPr>
          <p:spPr bwMode="auto">
            <a:xfrm flipV="1">
              <a:off x="2967" y="2417"/>
              <a:ext cx="385" cy="90"/>
            </a:xfrm>
            <a:custGeom>
              <a:avLst/>
              <a:gdLst>
                <a:gd name="T0" fmla="*/ 385 w 385"/>
                <a:gd name="T1" fmla="*/ 90 h 90"/>
                <a:gd name="T2" fmla="*/ 204 w 385"/>
                <a:gd name="T3" fmla="*/ 0 h 90"/>
                <a:gd name="T4" fmla="*/ 0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385" y="90"/>
                  </a:moveTo>
                  <a:cubicBezTo>
                    <a:pt x="326" y="45"/>
                    <a:pt x="268" y="0"/>
                    <a:pt x="204" y="0"/>
                  </a:cubicBezTo>
                  <a:cubicBezTo>
                    <a:pt x="140" y="0"/>
                    <a:pt x="70" y="45"/>
                    <a:pt x="0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3" name="Freeform 65"/>
            <p:cNvSpPr>
              <a:spLocks/>
            </p:cNvSpPr>
            <p:nvPr/>
          </p:nvSpPr>
          <p:spPr bwMode="auto">
            <a:xfrm flipV="1">
              <a:off x="3398" y="2417"/>
              <a:ext cx="385" cy="90"/>
            </a:xfrm>
            <a:custGeom>
              <a:avLst/>
              <a:gdLst>
                <a:gd name="T0" fmla="*/ 385 w 385"/>
                <a:gd name="T1" fmla="*/ 90 h 90"/>
                <a:gd name="T2" fmla="*/ 204 w 385"/>
                <a:gd name="T3" fmla="*/ 0 h 90"/>
                <a:gd name="T4" fmla="*/ 0 w 385"/>
                <a:gd name="T5" fmla="*/ 90 h 90"/>
                <a:gd name="T6" fmla="*/ 0 60000 65536"/>
                <a:gd name="T7" fmla="*/ 0 60000 65536"/>
                <a:gd name="T8" fmla="*/ 0 60000 65536"/>
                <a:gd name="T9" fmla="*/ 0 w 385"/>
                <a:gd name="T10" fmla="*/ 0 h 90"/>
                <a:gd name="T11" fmla="*/ 385 w 38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90">
                  <a:moveTo>
                    <a:pt x="385" y="90"/>
                  </a:moveTo>
                  <a:cubicBezTo>
                    <a:pt x="326" y="45"/>
                    <a:pt x="268" y="0"/>
                    <a:pt x="204" y="0"/>
                  </a:cubicBezTo>
                  <a:cubicBezTo>
                    <a:pt x="140" y="0"/>
                    <a:pt x="70" y="45"/>
                    <a:pt x="0" y="90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4" name="Freeform 66"/>
            <p:cNvSpPr>
              <a:spLocks/>
            </p:cNvSpPr>
            <p:nvPr/>
          </p:nvSpPr>
          <p:spPr bwMode="auto">
            <a:xfrm flipV="1">
              <a:off x="3828" y="2409"/>
              <a:ext cx="317" cy="98"/>
            </a:xfrm>
            <a:custGeom>
              <a:avLst/>
              <a:gdLst>
                <a:gd name="T0" fmla="*/ 317 w 317"/>
                <a:gd name="T1" fmla="*/ 2120 h 52"/>
                <a:gd name="T2" fmla="*/ 136 w 317"/>
                <a:gd name="T3" fmla="*/ 2120 h 52"/>
                <a:gd name="T4" fmla="*/ 0 w 317"/>
                <a:gd name="T5" fmla="*/ 15642 h 52"/>
                <a:gd name="T6" fmla="*/ 0 60000 65536"/>
                <a:gd name="T7" fmla="*/ 0 60000 65536"/>
                <a:gd name="T8" fmla="*/ 0 60000 65536"/>
                <a:gd name="T9" fmla="*/ 0 w 317"/>
                <a:gd name="T10" fmla="*/ 0 h 52"/>
                <a:gd name="T11" fmla="*/ 317 w 317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52">
                  <a:moveTo>
                    <a:pt x="317" y="7"/>
                  </a:moveTo>
                  <a:cubicBezTo>
                    <a:pt x="253" y="3"/>
                    <a:pt x="189" y="0"/>
                    <a:pt x="136" y="7"/>
                  </a:cubicBezTo>
                  <a:cubicBezTo>
                    <a:pt x="83" y="14"/>
                    <a:pt x="41" y="33"/>
                    <a:pt x="0" y="52"/>
                  </a:cubicBezTo>
                </a:path>
              </a:pathLst>
            </a:custGeom>
            <a:noFill/>
            <a:ln w="9525" cap="flat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5" name="AutoShape 69"/>
            <p:cNvSpPr>
              <a:spLocks/>
            </p:cNvSpPr>
            <p:nvPr/>
          </p:nvSpPr>
          <p:spPr bwMode="auto">
            <a:xfrm>
              <a:off x="4808" y="2387"/>
              <a:ext cx="703" cy="317"/>
            </a:xfrm>
            <a:prstGeom prst="callout1">
              <a:avLst>
                <a:gd name="adj1" fmla="val 22713"/>
                <a:gd name="adj2" fmla="val -6829"/>
                <a:gd name="adj3" fmla="val 24292"/>
                <a:gd name="adj4" fmla="val -74111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right-to-left iterator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Iterators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List</a:t>
            </a:r>
            <a:r>
              <a:rPr lang="en-US" altLang="en-US" smtClean="0">
                <a:cs typeface="Times New Roman" pitchFamily="18" charset="0"/>
              </a:rPr>
              <a:t> interface’s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iterator()</a:t>
            </a:r>
            <a:r>
              <a:rPr lang="en-US" altLang="en-US" smtClean="0">
                <a:cs typeface="Times New Roman" pitchFamily="18" charset="0"/>
              </a:rPr>
              <a:t> operation constructs a left-to-right iterator over the list elements.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iterator’s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hasNext()</a:t>
            </a:r>
            <a:r>
              <a:rPr lang="en-US" altLang="en-US" smtClean="0">
                <a:cs typeface="Times New Roman" pitchFamily="18" charset="0"/>
              </a:rPr>
              <a:t> operation tests whether there is a next element still to be visited.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iterator’s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next()</a:t>
            </a:r>
            <a:r>
              <a:rPr lang="en-US" altLang="en-US" smtClean="0">
                <a:cs typeface="Times New Roman" pitchFamily="18" charset="0"/>
              </a:rPr>
              <a:t> operation returns the next element (if any).</a:t>
            </a:r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Iterator ADT: contract</a:t>
            </a:r>
            <a:endParaRPr lang="en-GB" altLang="en-US" sz="32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Java’s contract for iterators: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interface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Iterator&lt;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Iterator&lt;E&gt;</a:t>
            </a:r>
            <a:r>
              <a:rPr lang="en-US" altLang="en-US" sz="2000" dirty="0" smtClean="0">
                <a:cs typeface="Times New Roman" pitchFamily="18" charset="0"/>
              </a:rPr>
              <a:t> object represents an iterator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over some collection of elements of type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cs typeface="Times New Roman" pitchFamily="18" charset="0"/>
              </a:rPr>
              <a:t>.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hasNext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this iterator has a next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element. Guaranteed </a:t>
            </a:r>
            <a:r>
              <a:rPr lang="en-US" altLang="en-US" sz="2000" i="1" dirty="0" smtClean="0">
                <a:cs typeface="Times New Roman" pitchFamily="18" charset="0"/>
              </a:rPr>
              <a:t>O</a:t>
            </a:r>
            <a:r>
              <a:rPr lang="en-US" altLang="en-US" sz="2000" dirty="0" smtClean="0">
                <a:cs typeface="Times New Roman" pitchFamily="18" charset="0"/>
              </a:rPr>
              <a:t>(1).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next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the next element in this iterator.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Guaranteed </a:t>
            </a:r>
            <a:r>
              <a:rPr lang="en-US" altLang="en-US" sz="2000" i="1" dirty="0" smtClean="0">
                <a:cs typeface="Times New Roman" pitchFamily="18" charset="0"/>
              </a:rPr>
              <a:t>O</a:t>
            </a:r>
            <a:r>
              <a:rPr lang="en-US" altLang="en-US" sz="2000" dirty="0" smtClean="0">
                <a:cs typeface="Times New Roman" pitchFamily="18" charset="0"/>
              </a:rPr>
              <a:t>(1).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395268" name="AutoShape 4"/>
          <p:cNvSpPr>
            <a:spLocks/>
          </p:cNvSpPr>
          <p:nvPr/>
        </p:nvSpPr>
        <p:spPr bwMode="auto">
          <a:xfrm>
            <a:off x="6477000" y="5181600"/>
            <a:ext cx="1836738" cy="288925"/>
          </a:xfrm>
          <a:prstGeom prst="callout1">
            <a:avLst>
              <a:gd name="adj1" fmla="val 52940"/>
              <a:gd name="adj2" fmla="val -4148"/>
              <a:gd name="adj3" fmla="val 56616"/>
              <a:gd name="adj4" fmla="val -18859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omitted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Iterators: implementation</a:t>
            </a:r>
            <a:endParaRPr lang="en-GB" altLang="en-US" sz="3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 iterator is represented by a position on the iterator’s path, typically: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an index (if the elements are held in an array)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link (if the elements are held in a linked-list).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hasNext()</a:t>
            </a:r>
            <a:r>
              <a:rPr lang="en-US" altLang="en-US" smtClean="0">
                <a:cs typeface="Times New Roman" pitchFamily="18" charset="0"/>
              </a:rPr>
              <a:t> operation tests whether there is a next position on the iterator’s path.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next()</a:t>
            </a:r>
            <a:r>
              <a:rPr lang="en-US" altLang="en-US" smtClean="0">
                <a:cs typeface="Times New Roman" pitchFamily="18" charset="0"/>
              </a:rPr>
              <a:t> operation advances to the next position on the iterator’s path, and returns the element at that position.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It throws an exception if there is no next position.</a:t>
            </a:r>
            <a:endParaRPr lang="en-US" altLang="en-US" sz="180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concepts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200900" cy="4645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b="1" dirty="0" smtClean="0">
                <a:cs typeface="Times New Roman" pitchFamily="18" charset="0"/>
              </a:rPr>
              <a:t>list</a:t>
            </a:r>
            <a:r>
              <a:rPr lang="en-US" altLang="en-US" dirty="0" smtClean="0">
                <a:cs typeface="Times New Roman" pitchFamily="18" charset="0"/>
              </a:rPr>
              <a:t> is a sequence of elements, in a fixed order. Elements can added/removed at any position.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Elements are in positions 0 (leftmost), 1, 2, ….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smtClean="0"/>
              <a:t>size</a:t>
            </a:r>
            <a:r>
              <a:rPr lang="en-US" altLang="en-US" dirty="0" smtClean="0"/>
              <a:t> (or </a:t>
            </a:r>
            <a:r>
              <a:rPr lang="en-US" altLang="en-US" b="1" dirty="0" smtClean="0"/>
              <a:t>length</a:t>
            </a:r>
            <a:r>
              <a:rPr lang="en-US" altLang="en-US" dirty="0" smtClean="0"/>
              <a:t>) of a list is the number of elements.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b="1" dirty="0" smtClean="0">
                <a:cs typeface="Times New Roman" pitchFamily="18" charset="0"/>
              </a:rPr>
              <a:t>concatenation</a:t>
            </a:r>
            <a:r>
              <a:rPr lang="en-US" altLang="en-US" dirty="0" smtClean="0">
                <a:cs typeface="Times New Roman" pitchFamily="18" charset="0"/>
              </a:rPr>
              <a:t> of lists </a:t>
            </a:r>
            <a:r>
              <a:rPr lang="en-US" altLang="en-US" i="1" dirty="0" smtClean="0">
                <a:cs typeface="Times New Roman" pitchFamily="18" charset="0"/>
              </a:rPr>
              <a:t>l</a:t>
            </a:r>
            <a:r>
              <a:rPr lang="en-US" altLang="en-US" baseline="-25000" dirty="0" smtClean="0">
                <a:cs typeface="Times New Roman" pitchFamily="18" charset="0"/>
              </a:rPr>
              <a:t>1</a:t>
            </a:r>
            <a:r>
              <a:rPr lang="en-US" altLang="en-US" dirty="0" smtClean="0">
                <a:cs typeface="Times New Roman" pitchFamily="18" charset="0"/>
              </a:rPr>
              <a:t> and </a:t>
            </a:r>
            <a:r>
              <a:rPr lang="en-US" altLang="en-US" i="1" dirty="0" smtClean="0">
                <a:cs typeface="Times New Roman" pitchFamily="18" charset="0"/>
              </a:rPr>
              <a:t>l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 is a list containing all elements of </a:t>
            </a:r>
            <a:r>
              <a:rPr lang="en-US" altLang="en-US" i="1" dirty="0" smtClean="0">
                <a:cs typeface="Times New Roman" pitchFamily="18" charset="0"/>
              </a:rPr>
              <a:t>l</a:t>
            </a:r>
            <a:r>
              <a:rPr lang="en-US" altLang="en-US" baseline="-25000" dirty="0" smtClean="0">
                <a:cs typeface="Times New Roman" pitchFamily="18" charset="0"/>
              </a:rPr>
              <a:t>1</a:t>
            </a:r>
            <a:r>
              <a:rPr lang="en-US" altLang="en-US" dirty="0" smtClean="0">
                <a:cs typeface="Times New Roman" pitchFamily="18" charset="0"/>
              </a:rPr>
              <a:t> followed by all elements of </a:t>
            </a:r>
            <a:r>
              <a:rPr lang="en-US" altLang="en-US" i="1" dirty="0" smtClean="0">
                <a:cs typeface="Times New Roman" pitchFamily="18" charset="0"/>
              </a:rPr>
              <a:t>l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We can </a:t>
            </a:r>
            <a:r>
              <a:rPr lang="en-US" altLang="en-US" b="1" dirty="0" smtClean="0">
                <a:cs typeface="Times New Roman" pitchFamily="18" charset="0"/>
              </a:rPr>
              <a:t>traverse</a:t>
            </a:r>
            <a:r>
              <a:rPr lang="en-US" altLang="en-US" dirty="0" smtClean="0">
                <a:cs typeface="Times New Roman" pitchFamily="18" charset="0"/>
              </a:rPr>
              <a:t> a list (or </a:t>
            </a:r>
            <a:r>
              <a:rPr lang="en-US" altLang="en-US" b="1" dirty="0" smtClean="0">
                <a:cs typeface="Times New Roman" pitchFamily="18" charset="0"/>
              </a:rPr>
              <a:t>iterate over</a:t>
            </a:r>
            <a:r>
              <a:rPr lang="en-US" altLang="en-US" dirty="0" smtClean="0">
                <a:cs typeface="Times New Roman" pitchFamily="18" charset="0"/>
              </a:rPr>
              <a:t> the list), i.e., visit each of the list’s elements in turn.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arrays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342232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Represent a </a:t>
            </a:r>
            <a:r>
              <a:rPr lang="en-US" altLang="en-US" i="1" dirty="0" smtClean="0">
                <a:cs typeface="Times New Roman" pitchFamily="18" charset="0"/>
              </a:rPr>
              <a:t>bounded</a:t>
            </a:r>
            <a:r>
              <a:rPr lang="en-US" altLang="en-US" dirty="0" smtClean="0">
                <a:cs typeface="Times New Roman" pitchFamily="18" charset="0"/>
              </a:rPr>
              <a:t> list (size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) by: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variable 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  <a:endParaRPr lang="en-US" altLang="en-US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an array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 of length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, containing the elements in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[0…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  <a:r>
              <a:rPr lang="en-US" altLang="en-US" dirty="0" smtClean="0">
                <a:cs typeface="Times New Roman" pitchFamily="18" charset="0"/>
              </a:rPr>
              <a:t>–1]. 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5347" y="5958238"/>
            <a:ext cx="6081713" cy="552450"/>
            <a:chOff x="1226" y="3566"/>
            <a:chExt cx="3831" cy="348"/>
          </a:xfrm>
        </p:grpSpPr>
        <p:sp>
          <p:nvSpPr>
            <p:cNvPr id="22564" name="Rectangle 21"/>
            <p:cNvSpPr>
              <a:spLocks noChangeArrowheads="1"/>
            </p:cNvSpPr>
            <p:nvPr/>
          </p:nvSpPr>
          <p:spPr bwMode="auto">
            <a:xfrm>
              <a:off x="1226" y="3626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Illustration</a:t>
              </a:r>
              <a:br>
                <a:rPr lang="en-US" altLang="en-US" sz="1800">
                  <a:solidFill>
                    <a:srgbClr val="000000"/>
                  </a:solidFill>
                </a:rPr>
              </a:br>
              <a:r>
                <a:rPr lang="en-US" altLang="en-US" sz="1800">
                  <a:solidFill>
                    <a:srgbClr val="000000"/>
                  </a:solidFill>
                </a:rPr>
                <a:t>(</a:t>
              </a:r>
              <a:r>
                <a:rPr lang="en-US" altLang="en-US" sz="1800" i="1">
                  <a:solidFill>
                    <a:srgbClr val="000000"/>
                  </a:solidFill>
                </a:rPr>
                <a:t>cap</a:t>
              </a:r>
              <a:r>
                <a:rPr lang="en-US" altLang="en-US" sz="1800">
                  <a:solidFill>
                    <a:srgbClr val="000000"/>
                  </a:solidFill>
                </a:rPr>
                <a:t> = 6):</a:t>
              </a:r>
              <a:endParaRPr lang="en-US" altLang="en-US" sz="1800"/>
            </a:p>
          </p:txBody>
        </p:sp>
        <p:sp>
          <p:nvSpPr>
            <p:cNvPr id="22565" name="Rectangle 22"/>
            <p:cNvSpPr>
              <a:spLocks noChangeArrowheads="1"/>
            </p:cNvSpPr>
            <p:nvPr/>
          </p:nvSpPr>
          <p:spPr bwMode="auto">
            <a:xfrm>
              <a:off x="2647" y="371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LHR</a:t>
              </a:r>
            </a:p>
          </p:txBody>
        </p:sp>
        <p:sp>
          <p:nvSpPr>
            <p:cNvPr id="22566" name="Rectangle 23"/>
            <p:cNvSpPr>
              <a:spLocks noChangeArrowheads="1"/>
            </p:cNvSpPr>
            <p:nvPr/>
          </p:nvSpPr>
          <p:spPr bwMode="auto">
            <a:xfrm>
              <a:off x="3127" y="371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CDG</a:t>
              </a:r>
            </a:p>
          </p:txBody>
        </p:sp>
        <p:sp>
          <p:nvSpPr>
            <p:cNvPr id="22567" name="Rectangle 24"/>
            <p:cNvSpPr>
              <a:spLocks noChangeArrowheads="1"/>
            </p:cNvSpPr>
            <p:nvPr/>
          </p:nvSpPr>
          <p:spPr bwMode="auto">
            <a:xfrm>
              <a:off x="3607" y="371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GLA</a:t>
              </a:r>
            </a:p>
          </p:txBody>
        </p:sp>
        <p:sp>
          <p:nvSpPr>
            <p:cNvPr id="22568" name="Rectangle 25"/>
            <p:cNvSpPr>
              <a:spLocks noChangeArrowheads="1"/>
            </p:cNvSpPr>
            <p:nvPr/>
          </p:nvSpPr>
          <p:spPr bwMode="auto">
            <a:xfrm>
              <a:off x="4087" y="3716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22569" name="Rectangle 26"/>
            <p:cNvSpPr>
              <a:spLocks noChangeArrowheads="1"/>
            </p:cNvSpPr>
            <p:nvPr/>
          </p:nvSpPr>
          <p:spPr bwMode="auto">
            <a:xfrm>
              <a:off x="2167" y="371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GLA</a:t>
              </a:r>
            </a:p>
          </p:txBody>
        </p:sp>
        <p:sp>
          <p:nvSpPr>
            <p:cNvPr id="22570" name="Rectangle 27"/>
            <p:cNvSpPr>
              <a:spLocks noChangeArrowheads="1"/>
            </p:cNvSpPr>
            <p:nvPr/>
          </p:nvSpPr>
          <p:spPr bwMode="auto">
            <a:xfrm>
              <a:off x="2167" y="3566"/>
              <a:ext cx="49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2571" name="Rectangle 28"/>
            <p:cNvSpPr>
              <a:spLocks noChangeArrowheads="1"/>
            </p:cNvSpPr>
            <p:nvPr/>
          </p:nvSpPr>
          <p:spPr bwMode="auto">
            <a:xfrm>
              <a:off x="2647" y="3566"/>
              <a:ext cx="49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572" name="Rectangle 29"/>
            <p:cNvSpPr>
              <a:spLocks noChangeArrowheads="1"/>
            </p:cNvSpPr>
            <p:nvPr/>
          </p:nvSpPr>
          <p:spPr bwMode="auto">
            <a:xfrm>
              <a:off x="3127" y="3566"/>
              <a:ext cx="49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2573" name="Rectangle 30"/>
            <p:cNvSpPr>
              <a:spLocks noChangeArrowheads="1"/>
            </p:cNvSpPr>
            <p:nvPr/>
          </p:nvSpPr>
          <p:spPr bwMode="auto">
            <a:xfrm>
              <a:off x="3607" y="3566"/>
              <a:ext cx="49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2574" name="Rectangle 31"/>
            <p:cNvSpPr>
              <a:spLocks noChangeArrowheads="1"/>
            </p:cNvSpPr>
            <p:nvPr/>
          </p:nvSpPr>
          <p:spPr bwMode="auto">
            <a:xfrm>
              <a:off x="4567" y="3716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22575" name="Rectangle 32"/>
            <p:cNvSpPr>
              <a:spLocks noChangeArrowheads="1"/>
            </p:cNvSpPr>
            <p:nvPr/>
          </p:nvSpPr>
          <p:spPr bwMode="auto">
            <a:xfrm>
              <a:off x="4567" y="3566"/>
              <a:ext cx="49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2576" name="Rectangle 33"/>
            <p:cNvSpPr>
              <a:spLocks noChangeArrowheads="1"/>
            </p:cNvSpPr>
            <p:nvPr/>
          </p:nvSpPr>
          <p:spPr bwMode="auto">
            <a:xfrm>
              <a:off x="4039" y="3566"/>
              <a:ext cx="58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/>
                <a:t>=4</a:t>
              </a:r>
              <a:endParaRPr lang="en-US" altLang="en-US" sz="1800" i="1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01650" y="4873625"/>
            <a:ext cx="6843713" cy="628650"/>
            <a:chOff x="1226" y="3070"/>
            <a:chExt cx="4311" cy="396"/>
          </a:xfrm>
        </p:grpSpPr>
        <p:sp>
          <p:nvSpPr>
            <p:cNvPr id="22552" name="Rectangle 35"/>
            <p:cNvSpPr>
              <a:spLocks noChangeArrowheads="1"/>
            </p:cNvSpPr>
            <p:nvPr/>
          </p:nvSpPr>
          <p:spPr bwMode="auto">
            <a:xfrm>
              <a:off x="1226" y="3226"/>
              <a:ext cx="70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Empty list:</a:t>
              </a:r>
              <a:endParaRPr lang="en-US" altLang="en-US" sz="1800"/>
            </a:p>
          </p:txBody>
        </p:sp>
        <p:sp>
          <p:nvSpPr>
            <p:cNvPr id="22553" name="Rectangle 36"/>
            <p:cNvSpPr>
              <a:spLocks noChangeArrowheads="1"/>
            </p:cNvSpPr>
            <p:nvPr/>
          </p:nvSpPr>
          <p:spPr bwMode="auto">
            <a:xfrm>
              <a:off x="2647" y="3220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54" name="Rectangle 37"/>
            <p:cNvSpPr>
              <a:spLocks noChangeArrowheads="1"/>
            </p:cNvSpPr>
            <p:nvPr/>
          </p:nvSpPr>
          <p:spPr bwMode="auto">
            <a:xfrm>
              <a:off x="2167" y="3220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55" name="Rectangle 39"/>
            <p:cNvSpPr>
              <a:spLocks noChangeArrowheads="1"/>
            </p:cNvSpPr>
            <p:nvPr/>
          </p:nvSpPr>
          <p:spPr bwMode="auto">
            <a:xfrm>
              <a:off x="3607" y="3220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56" name="Rectangle 40"/>
            <p:cNvSpPr>
              <a:spLocks noChangeArrowheads="1"/>
            </p:cNvSpPr>
            <p:nvPr/>
          </p:nvSpPr>
          <p:spPr bwMode="auto">
            <a:xfrm>
              <a:off x="4087" y="3220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57" name="Rectangle 41"/>
            <p:cNvSpPr>
              <a:spLocks noChangeArrowheads="1"/>
            </p:cNvSpPr>
            <p:nvPr/>
          </p:nvSpPr>
          <p:spPr bwMode="auto">
            <a:xfrm>
              <a:off x="5047" y="3220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58" name="Rectangle 42"/>
            <p:cNvSpPr>
              <a:spLocks noChangeArrowheads="1"/>
            </p:cNvSpPr>
            <p:nvPr/>
          </p:nvSpPr>
          <p:spPr bwMode="auto">
            <a:xfrm>
              <a:off x="4567" y="3220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59" name="Rectangle 43"/>
            <p:cNvSpPr>
              <a:spLocks noChangeArrowheads="1"/>
            </p:cNvSpPr>
            <p:nvPr/>
          </p:nvSpPr>
          <p:spPr bwMode="auto">
            <a:xfrm>
              <a:off x="3127" y="3220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60" name="Freeform 44"/>
            <p:cNvSpPr>
              <a:spLocks/>
            </p:cNvSpPr>
            <p:nvPr/>
          </p:nvSpPr>
          <p:spPr bwMode="auto">
            <a:xfrm>
              <a:off x="3271" y="3130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1" name="Freeform 45"/>
            <p:cNvSpPr>
              <a:spLocks/>
            </p:cNvSpPr>
            <p:nvPr/>
          </p:nvSpPr>
          <p:spPr bwMode="auto">
            <a:xfrm>
              <a:off x="4711" y="3130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2" name="Rectangle 46"/>
            <p:cNvSpPr>
              <a:spLocks noChangeArrowheads="1"/>
            </p:cNvSpPr>
            <p:nvPr/>
          </p:nvSpPr>
          <p:spPr bwMode="auto">
            <a:xfrm>
              <a:off x="5047" y="3070"/>
              <a:ext cx="49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22563" name="Rectangle 47"/>
            <p:cNvSpPr>
              <a:spLocks noChangeArrowheads="1"/>
            </p:cNvSpPr>
            <p:nvPr/>
          </p:nvSpPr>
          <p:spPr bwMode="auto">
            <a:xfrm>
              <a:off x="2119" y="3070"/>
              <a:ext cx="58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/>
                <a:t>=0</a:t>
              </a:r>
              <a:endParaRPr lang="en-US" altLang="en-US" sz="1800" i="1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06916" y="3198813"/>
            <a:ext cx="7102475" cy="1087438"/>
            <a:chOff x="1128" y="2246"/>
            <a:chExt cx="4474" cy="685"/>
          </a:xfrm>
        </p:grpSpPr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2647" y="2685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2167" y="2685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/>
                <a:t>element</a:t>
              </a:r>
            </a:p>
          </p:txBody>
        </p:sp>
        <p:sp>
          <p:nvSpPr>
            <p:cNvPr id="22537" name="Rectangle 7"/>
            <p:cNvSpPr>
              <a:spLocks noChangeArrowheads="1"/>
            </p:cNvSpPr>
            <p:nvPr/>
          </p:nvSpPr>
          <p:spPr bwMode="auto">
            <a:xfrm>
              <a:off x="3607" y="2685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22538" name="Rectangle 8"/>
            <p:cNvSpPr>
              <a:spLocks noChangeArrowheads="1"/>
            </p:cNvSpPr>
            <p:nvPr/>
          </p:nvSpPr>
          <p:spPr bwMode="auto">
            <a:xfrm>
              <a:off x="4087" y="2685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39" name="Rectangle 9"/>
            <p:cNvSpPr>
              <a:spLocks noChangeArrowheads="1"/>
            </p:cNvSpPr>
            <p:nvPr/>
          </p:nvSpPr>
          <p:spPr bwMode="auto">
            <a:xfrm>
              <a:off x="5047" y="2685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40" name="Rectangle 10"/>
            <p:cNvSpPr>
              <a:spLocks noChangeArrowheads="1"/>
            </p:cNvSpPr>
            <p:nvPr/>
          </p:nvSpPr>
          <p:spPr bwMode="auto">
            <a:xfrm>
              <a:off x="4567" y="2685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41" name="Rectangle 11"/>
            <p:cNvSpPr>
              <a:spLocks noChangeArrowheads="1"/>
            </p:cNvSpPr>
            <p:nvPr/>
          </p:nvSpPr>
          <p:spPr bwMode="auto">
            <a:xfrm>
              <a:off x="3127" y="2685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22542" name="Rectangle 12"/>
            <p:cNvSpPr>
              <a:spLocks noChangeArrowheads="1"/>
            </p:cNvSpPr>
            <p:nvPr/>
          </p:nvSpPr>
          <p:spPr bwMode="auto">
            <a:xfrm>
              <a:off x="2167" y="2535"/>
              <a:ext cx="49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2543" name="Rectangle 13"/>
            <p:cNvSpPr>
              <a:spLocks noChangeArrowheads="1"/>
            </p:cNvSpPr>
            <p:nvPr/>
          </p:nvSpPr>
          <p:spPr bwMode="auto">
            <a:xfrm>
              <a:off x="2647" y="2535"/>
              <a:ext cx="49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544" name="Rectangle 14"/>
            <p:cNvSpPr>
              <a:spLocks noChangeArrowheads="1"/>
            </p:cNvSpPr>
            <p:nvPr/>
          </p:nvSpPr>
          <p:spPr bwMode="auto">
            <a:xfrm>
              <a:off x="3559" y="2535"/>
              <a:ext cx="58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22545" name="Rectangle 16"/>
            <p:cNvSpPr>
              <a:spLocks noChangeArrowheads="1"/>
            </p:cNvSpPr>
            <p:nvPr/>
          </p:nvSpPr>
          <p:spPr bwMode="auto">
            <a:xfrm>
              <a:off x="5047" y="2535"/>
              <a:ext cx="49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22546" name="Rectangle 17"/>
            <p:cNvSpPr>
              <a:spLocks noChangeArrowheads="1"/>
            </p:cNvSpPr>
            <p:nvPr/>
          </p:nvSpPr>
          <p:spPr bwMode="auto">
            <a:xfrm>
              <a:off x="1226" y="2692"/>
              <a:ext cx="70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Invariant:</a:t>
              </a:r>
              <a:endParaRPr lang="en-US" altLang="en-US" sz="1800"/>
            </a:p>
          </p:txBody>
        </p:sp>
        <p:sp>
          <p:nvSpPr>
            <p:cNvPr id="22547" name="Freeform 18"/>
            <p:cNvSpPr>
              <a:spLocks/>
            </p:cNvSpPr>
            <p:nvPr/>
          </p:nvSpPr>
          <p:spPr bwMode="auto">
            <a:xfrm>
              <a:off x="4711" y="2595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8" name="Freeform 19"/>
            <p:cNvSpPr>
              <a:spLocks/>
            </p:cNvSpPr>
            <p:nvPr/>
          </p:nvSpPr>
          <p:spPr bwMode="auto">
            <a:xfrm>
              <a:off x="3271" y="2595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9" name="AutoShape 48"/>
            <p:cNvSpPr>
              <a:spLocks/>
            </p:cNvSpPr>
            <p:nvPr/>
          </p:nvSpPr>
          <p:spPr bwMode="auto">
            <a:xfrm>
              <a:off x="2562" y="2246"/>
              <a:ext cx="784" cy="142"/>
            </a:xfrm>
            <a:prstGeom prst="callout1">
              <a:avLst>
                <a:gd name="adj1" fmla="val 50704"/>
                <a:gd name="adj2" fmla="val 106120"/>
                <a:gd name="adj3" fmla="val 338731"/>
                <a:gd name="adj4" fmla="val 150130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last element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2550" name="AutoShape 49"/>
            <p:cNvSpPr>
              <a:spLocks/>
            </p:cNvSpPr>
            <p:nvPr/>
          </p:nvSpPr>
          <p:spPr bwMode="auto">
            <a:xfrm>
              <a:off x="4836" y="2287"/>
              <a:ext cx="766" cy="141"/>
            </a:xfrm>
            <a:prstGeom prst="callout1">
              <a:avLst>
                <a:gd name="adj1" fmla="val 51065"/>
                <a:gd name="adj2" fmla="val -6269"/>
                <a:gd name="adj3" fmla="val 323403"/>
                <a:gd name="adj4" fmla="val -43995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unoccupied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2551" name="AutoShape 50"/>
            <p:cNvSpPr>
              <a:spLocks/>
            </p:cNvSpPr>
            <p:nvPr/>
          </p:nvSpPr>
          <p:spPr bwMode="auto">
            <a:xfrm>
              <a:off x="1128" y="2264"/>
              <a:ext cx="845" cy="141"/>
            </a:xfrm>
            <a:prstGeom prst="callout1">
              <a:avLst>
                <a:gd name="adj1" fmla="val 51065"/>
                <a:gd name="adj2" fmla="val 105681"/>
                <a:gd name="adj3" fmla="val 322694"/>
                <a:gd name="adj4" fmla="val 140472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first element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1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arrays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List&lt;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[]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Constructor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cap)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[])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Object[cap];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arrays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err="1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get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 &lt; 0 || p &gt;= size)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[p];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…</a:t>
            </a:r>
            <a:endParaRPr lang="en-US" altLang="en-US" sz="2000" dirty="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arrays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Java implementation </a:t>
            </a:r>
            <a:r>
              <a:rPr lang="en-US" altLang="en-US" i="1" smtClean="0">
                <a:cs typeface="Times New Roman" pitchFamily="18" charset="0"/>
              </a:rPr>
              <a:t>(continued)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smtClean="0">
                <a:cs typeface="Times New Roman" pitchFamily="18" charset="0"/>
              </a:rPr>
              <a:t>Transformers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////////////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add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p, </a:t>
            </a:r>
            <a:r>
              <a:rPr lang="en-US" altLang="en-US" sz="200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it)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(p &lt; 0 || p &gt; size)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…;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(size == elems.length)  …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j = size; j &gt; p; j--)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	elems[j] = elems[j-1];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elems[p] = it;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size++;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…</a:t>
            </a:r>
            <a:endParaRPr lang="en-US" altLang="en-US" sz="200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arrays </a:t>
            </a:r>
            <a:r>
              <a:rPr lang="en-US" altLang="en-US" sz="3200" i="1" dirty="0" smtClean="0"/>
              <a:t>(5)</a:t>
            </a:r>
            <a:endParaRPr lang="en-GB" altLang="en-US" sz="3200" i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Java implementation </a:t>
            </a:r>
            <a:r>
              <a:rPr lang="en-US" altLang="en-US" i="1" smtClean="0">
                <a:cs typeface="Times New Roman" pitchFamily="18" charset="0"/>
              </a:rPr>
              <a:t>(continued)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smtClean="0">
                <a:cs typeface="Times New Roman" pitchFamily="18" charset="0"/>
              </a:rPr>
              <a:t>Iterator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Iterator&lt;</a:t>
            </a:r>
            <a:r>
              <a:rPr lang="en-US" altLang="en-US" sz="200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&gt; iterator ()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LRIterator();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smtClean="0">
                <a:cs typeface="Times New Roman" pitchFamily="18" charset="0"/>
              </a:rPr>
              <a:t>Inner class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LRIterator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Iterator&lt;</a:t>
            </a:r>
            <a:r>
              <a:rPr lang="en-US" altLang="en-US" sz="200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&gt;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arrays </a:t>
            </a:r>
            <a:r>
              <a:rPr lang="en-US" altLang="en-US" sz="3200" i="1" dirty="0" smtClean="0"/>
              <a:t>(6)</a:t>
            </a:r>
            <a:endParaRPr lang="en-GB" altLang="en-US" sz="3200" i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Implementing iterators over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US" altLang="en-US" dirty="0" smtClean="0">
                <a:cs typeface="Times New Roman" pitchFamily="18" charset="0"/>
              </a:rPr>
              <a:t> objects: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Inner 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Iterator&lt;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An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sz="2000" dirty="0" smtClean="0">
                <a:cs typeface="Times New Roman" pitchFamily="18" charset="0"/>
              </a:rPr>
              <a:t> object is a left-to-right iterator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 	// </a:t>
            </a:r>
            <a:r>
              <a:rPr lang="en-US" altLang="en-US" sz="2000" dirty="0" smtClean="0">
                <a:cs typeface="Times New Roman" pitchFamily="18" charset="0"/>
              </a:rPr>
              <a:t>over an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sz="2000" dirty="0" smtClean="0">
                <a:cs typeface="Times New Roman" pitchFamily="18" charset="0"/>
              </a:rPr>
              <a:t> object.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position;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position</a:t>
            </a:r>
            <a:r>
              <a:rPr lang="en-US" altLang="en-US" sz="2000" dirty="0" smtClean="0">
                <a:cs typeface="Times New Roman" pitchFamily="18" charset="0"/>
              </a:rPr>
              <a:t> is the index of the slot containing the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next element to be visited.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position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arrays </a:t>
            </a:r>
            <a:r>
              <a:rPr lang="en-US" altLang="en-US" sz="3200" i="1" dirty="0" smtClean="0"/>
              <a:t>(7)</a:t>
            </a:r>
            <a:endParaRPr lang="en-GB" altLang="en-US" sz="3200" i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Implementing iterators over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US" altLang="en-US" dirty="0" smtClean="0">
                <a:cs typeface="Times New Roman" pitchFamily="18" charset="0"/>
              </a:rPr>
              <a:t> objects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hasNext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(position &lt; size);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next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(position &gt;= size)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[position++];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…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arrays </a:t>
            </a:r>
            <a:r>
              <a:rPr lang="en-US" altLang="en-US" sz="3200" i="1" dirty="0" smtClean="0"/>
              <a:t>(8)</a:t>
            </a:r>
            <a:endParaRPr lang="en-GB" altLang="en-US" sz="3200" i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Since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dirty="0" smtClean="0">
                <a:cs typeface="Times New Roman" pitchFamily="18" charset="0"/>
              </a:rPr>
              <a:t> is a non-static inner class of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US" altLang="en-US" dirty="0" smtClean="0">
                <a:cs typeface="Times New Roman" pitchFamily="18" charset="0"/>
              </a:rPr>
              <a:t>, its  methods can access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US" altLang="en-US" dirty="0" smtClean="0">
                <a:cs typeface="Times New Roman" pitchFamily="18" charset="0"/>
              </a:rPr>
              <a:t> instance variables. E.g.: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>
              <a:latin typeface="Times New Roman" pitchFamily="18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54050" y="3425825"/>
            <a:ext cx="8021638" cy="2271713"/>
            <a:chOff x="412" y="2158"/>
            <a:chExt cx="5053" cy="1431"/>
          </a:xfrm>
        </p:grpSpPr>
        <p:sp>
          <p:nvSpPr>
            <p:cNvPr id="29728" name="Rectangle 5"/>
            <p:cNvSpPr>
              <a:spLocks noChangeArrowheads="1"/>
            </p:cNvSpPr>
            <p:nvPr/>
          </p:nvSpPr>
          <p:spPr bwMode="auto">
            <a:xfrm>
              <a:off x="844" y="321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9729" name="Line 6"/>
            <p:cNvSpPr>
              <a:spLocks noChangeShapeType="1"/>
            </p:cNvSpPr>
            <p:nvPr/>
          </p:nvSpPr>
          <p:spPr bwMode="auto">
            <a:xfrm>
              <a:off x="940" y="331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30" name="Rectangle 7"/>
            <p:cNvSpPr>
              <a:spLocks noChangeArrowheads="1"/>
            </p:cNvSpPr>
            <p:nvPr/>
          </p:nvSpPr>
          <p:spPr bwMode="auto">
            <a:xfrm>
              <a:off x="2524" y="3208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9731" name="Rectangle 8"/>
            <p:cNvSpPr>
              <a:spLocks noChangeArrowheads="1"/>
            </p:cNvSpPr>
            <p:nvPr/>
          </p:nvSpPr>
          <p:spPr bwMode="auto">
            <a:xfrm>
              <a:off x="2478" y="3045"/>
              <a:ext cx="5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position</a:t>
              </a:r>
            </a:p>
          </p:txBody>
        </p:sp>
        <p:sp>
          <p:nvSpPr>
            <p:cNvPr id="29732" name="Rectangle 9"/>
            <p:cNvSpPr>
              <a:spLocks noChangeArrowheads="1"/>
            </p:cNvSpPr>
            <p:nvPr/>
          </p:nvSpPr>
          <p:spPr bwMode="auto">
            <a:xfrm>
              <a:off x="2044" y="3208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29733" name="Rectangle 10"/>
            <p:cNvSpPr>
              <a:spLocks noChangeArrowheads="1"/>
            </p:cNvSpPr>
            <p:nvPr/>
          </p:nvSpPr>
          <p:spPr bwMode="auto">
            <a:xfrm>
              <a:off x="1468" y="3208"/>
              <a:ext cx="576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 err="1"/>
                <a:t>LRIterator</a:t>
              </a:r>
              <a:endParaRPr lang="en-US" altLang="en-US" sz="1600" dirty="0"/>
            </a:p>
          </p:txBody>
        </p:sp>
        <p:sp>
          <p:nvSpPr>
            <p:cNvPr id="29734" name="Rectangle 11"/>
            <p:cNvSpPr>
              <a:spLocks noChangeArrowheads="1"/>
            </p:cNvSpPr>
            <p:nvPr/>
          </p:nvSpPr>
          <p:spPr bwMode="auto">
            <a:xfrm>
              <a:off x="1468" y="3058"/>
              <a:ext cx="53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class</a:t>
              </a:r>
            </a:p>
          </p:txBody>
        </p:sp>
        <p:sp>
          <p:nvSpPr>
            <p:cNvPr id="29735" name="Rectangle 12"/>
            <p:cNvSpPr>
              <a:spLocks noChangeArrowheads="1"/>
            </p:cNvSpPr>
            <p:nvPr/>
          </p:nvSpPr>
          <p:spPr bwMode="auto">
            <a:xfrm>
              <a:off x="2044" y="3058"/>
              <a:ext cx="48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29736" name="Rectangle 13"/>
            <p:cNvSpPr>
              <a:spLocks noChangeArrowheads="1"/>
            </p:cNvSpPr>
            <p:nvPr/>
          </p:nvSpPr>
          <p:spPr bwMode="auto">
            <a:xfrm>
              <a:off x="412" y="320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ourier New" pitchFamily="49" charset="0"/>
                </a:rPr>
                <a:t>iter</a:t>
              </a:r>
            </a:p>
          </p:txBody>
        </p:sp>
        <p:sp>
          <p:nvSpPr>
            <p:cNvPr id="29737" name="Freeform 14"/>
            <p:cNvSpPr>
              <a:spLocks/>
            </p:cNvSpPr>
            <p:nvPr/>
          </p:nvSpPr>
          <p:spPr bwMode="auto">
            <a:xfrm>
              <a:off x="1228" y="2158"/>
              <a:ext cx="1056" cy="1152"/>
            </a:xfrm>
            <a:custGeom>
              <a:avLst/>
              <a:gdLst>
                <a:gd name="T0" fmla="*/ 1056 w 1056"/>
                <a:gd name="T1" fmla="*/ 1152 h 1152"/>
                <a:gd name="T2" fmla="*/ 0 w 1056"/>
                <a:gd name="T3" fmla="*/ 336 h 1152"/>
                <a:gd name="T4" fmla="*/ 0 w 1056"/>
                <a:gd name="T5" fmla="*/ 192 h 1152"/>
                <a:gd name="T6" fmla="*/ 240 w 1056"/>
                <a:gd name="T7" fmla="*/ 0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1152"/>
                <a:gd name="T14" fmla="*/ 1056 w 1056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1152">
                  <a:moveTo>
                    <a:pt x="1056" y="1152"/>
                  </a:moveTo>
                  <a:lnTo>
                    <a:pt x="0" y="336"/>
                  </a:lnTo>
                  <a:lnTo>
                    <a:pt x="0" y="192"/>
                  </a:lnTo>
                  <a:lnTo>
                    <a:pt x="2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38" name="AutoShape 15"/>
            <p:cNvSpPr>
              <a:spLocks/>
            </p:cNvSpPr>
            <p:nvPr/>
          </p:nvSpPr>
          <p:spPr bwMode="auto">
            <a:xfrm>
              <a:off x="3538" y="3256"/>
              <a:ext cx="1927" cy="333"/>
            </a:xfrm>
            <a:prstGeom prst="callout1">
              <a:avLst>
                <a:gd name="adj1" fmla="val 21620"/>
                <a:gd name="adj2" fmla="val -2491"/>
                <a:gd name="adj3" fmla="val 11412"/>
                <a:gd name="adj4" fmla="val -23769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iterator constructed by</a:t>
              </a:r>
            </a:p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iter</a:t>
              </a: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=</a:t>
              </a: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GB" altLang="en-US" sz="1800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tour.iterator</a:t>
              </a: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();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-10318" y="2968625"/>
            <a:ext cx="8382000" cy="1447800"/>
            <a:chOff x="412" y="1870"/>
            <a:chExt cx="5280" cy="912"/>
          </a:xfrm>
        </p:grpSpPr>
        <p:sp>
          <p:nvSpPr>
            <p:cNvPr id="29702" name="Rectangle 17"/>
            <p:cNvSpPr>
              <a:spLocks noChangeArrowheads="1"/>
            </p:cNvSpPr>
            <p:nvPr/>
          </p:nvSpPr>
          <p:spPr bwMode="auto">
            <a:xfrm>
              <a:off x="3292" y="258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LHR</a:t>
              </a:r>
            </a:p>
          </p:txBody>
        </p:sp>
        <p:sp>
          <p:nvSpPr>
            <p:cNvPr id="29703" name="Rectangle 18"/>
            <p:cNvSpPr>
              <a:spLocks noChangeArrowheads="1"/>
            </p:cNvSpPr>
            <p:nvPr/>
          </p:nvSpPr>
          <p:spPr bwMode="auto">
            <a:xfrm>
              <a:off x="3772" y="258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CDG</a:t>
              </a:r>
            </a:p>
          </p:txBody>
        </p:sp>
        <p:sp>
          <p:nvSpPr>
            <p:cNvPr id="29704" name="Rectangle 19"/>
            <p:cNvSpPr>
              <a:spLocks noChangeArrowheads="1"/>
            </p:cNvSpPr>
            <p:nvPr/>
          </p:nvSpPr>
          <p:spPr bwMode="auto">
            <a:xfrm>
              <a:off x="4252" y="258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GLA</a:t>
              </a:r>
            </a:p>
          </p:txBody>
        </p:sp>
        <p:sp>
          <p:nvSpPr>
            <p:cNvPr id="29705" name="Rectangle 20"/>
            <p:cNvSpPr>
              <a:spLocks noChangeArrowheads="1"/>
            </p:cNvSpPr>
            <p:nvPr/>
          </p:nvSpPr>
          <p:spPr bwMode="auto">
            <a:xfrm>
              <a:off x="4732" y="258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29706" name="Rectangle 21"/>
            <p:cNvSpPr>
              <a:spLocks noChangeArrowheads="1"/>
            </p:cNvSpPr>
            <p:nvPr/>
          </p:nvSpPr>
          <p:spPr bwMode="auto">
            <a:xfrm>
              <a:off x="2812" y="258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GLA</a:t>
              </a:r>
            </a:p>
          </p:txBody>
        </p:sp>
        <p:sp>
          <p:nvSpPr>
            <p:cNvPr id="29707" name="Rectangle 22"/>
            <p:cNvSpPr>
              <a:spLocks noChangeArrowheads="1"/>
            </p:cNvSpPr>
            <p:nvPr/>
          </p:nvSpPr>
          <p:spPr bwMode="auto">
            <a:xfrm>
              <a:off x="2812" y="2434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9708" name="Rectangle 23"/>
            <p:cNvSpPr>
              <a:spLocks noChangeArrowheads="1"/>
            </p:cNvSpPr>
            <p:nvPr/>
          </p:nvSpPr>
          <p:spPr bwMode="auto">
            <a:xfrm>
              <a:off x="3292" y="2434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9709" name="Rectangle 24"/>
            <p:cNvSpPr>
              <a:spLocks noChangeArrowheads="1"/>
            </p:cNvSpPr>
            <p:nvPr/>
          </p:nvSpPr>
          <p:spPr bwMode="auto">
            <a:xfrm>
              <a:off x="3772" y="2434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9710" name="Rectangle 25"/>
            <p:cNvSpPr>
              <a:spLocks noChangeArrowheads="1"/>
            </p:cNvSpPr>
            <p:nvPr/>
          </p:nvSpPr>
          <p:spPr bwMode="auto">
            <a:xfrm>
              <a:off x="4252" y="2434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9711" name="Rectangle 26"/>
            <p:cNvSpPr>
              <a:spLocks noChangeArrowheads="1"/>
            </p:cNvSpPr>
            <p:nvPr/>
          </p:nvSpPr>
          <p:spPr bwMode="auto">
            <a:xfrm>
              <a:off x="4732" y="2434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9712" name="Rectangle 27"/>
            <p:cNvSpPr>
              <a:spLocks noChangeArrowheads="1"/>
            </p:cNvSpPr>
            <p:nvPr/>
          </p:nvSpPr>
          <p:spPr bwMode="auto">
            <a:xfrm>
              <a:off x="2332" y="258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9713" name="Rectangle 28"/>
            <p:cNvSpPr>
              <a:spLocks noChangeArrowheads="1"/>
            </p:cNvSpPr>
            <p:nvPr/>
          </p:nvSpPr>
          <p:spPr bwMode="auto">
            <a:xfrm>
              <a:off x="1756" y="2584"/>
              <a:ext cx="576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Object[ ]</a:t>
              </a:r>
            </a:p>
          </p:txBody>
        </p:sp>
        <p:sp>
          <p:nvSpPr>
            <p:cNvPr id="29714" name="Rectangle 29"/>
            <p:cNvSpPr>
              <a:spLocks noChangeArrowheads="1"/>
            </p:cNvSpPr>
            <p:nvPr/>
          </p:nvSpPr>
          <p:spPr bwMode="auto">
            <a:xfrm>
              <a:off x="1756" y="2434"/>
              <a:ext cx="53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class</a:t>
              </a:r>
            </a:p>
          </p:txBody>
        </p:sp>
        <p:sp>
          <p:nvSpPr>
            <p:cNvPr id="29715" name="Rectangle 30"/>
            <p:cNvSpPr>
              <a:spLocks noChangeArrowheads="1"/>
            </p:cNvSpPr>
            <p:nvPr/>
          </p:nvSpPr>
          <p:spPr bwMode="auto">
            <a:xfrm>
              <a:off x="2332" y="2434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length</a:t>
              </a:r>
            </a:p>
          </p:txBody>
        </p:sp>
        <p:sp>
          <p:nvSpPr>
            <p:cNvPr id="29716" name="Rectangle 31"/>
            <p:cNvSpPr>
              <a:spLocks noChangeArrowheads="1"/>
            </p:cNvSpPr>
            <p:nvPr/>
          </p:nvSpPr>
          <p:spPr bwMode="auto">
            <a:xfrm>
              <a:off x="844" y="202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9717" name="Line 32"/>
            <p:cNvSpPr>
              <a:spLocks noChangeShapeType="1"/>
            </p:cNvSpPr>
            <p:nvPr/>
          </p:nvSpPr>
          <p:spPr bwMode="auto">
            <a:xfrm>
              <a:off x="940" y="212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18" name="Rectangle 33"/>
            <p:cNvSpPr>
              <a:spLocks noChangeArrowheads="1"/>
            </p:cNvSpPr>
            <p:nvPr/>
          </p:nvSpPr>
          <p:spPr bwMode="auto">
            <a:xfrm>
              <a:off x="2524" y="2020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9719" name="Rectangle 34"/>
            <p:cNvSpPr>
              <a:spLocks noChangeArrowheads="1"/>
            </p:cNvSpPr>
            <p:nvPr/>
          </p:nvSpPr>
          <p:spPr bwMode="auto">
            <a:xfrm>
              <a:off x="2524" y="1870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size</a:t>
              </a:r>
            </a:p>
          </p:txBody>
        </p:sp>
        <p:sp>
          <p:nvSpPr>
            <p:cNvPr id="29720" name="Rectangle 35"/>
            <p:cNvSpPr>
              <a:spLocks noChangeArrowheads="1"/>
            </p:cNvSpPr>
            <p:nvPr/>
          </p:nvSpPr>
          <p:spPr bwMode="auto">
            <a:xfrm>
              <a:off x="2044" y="2020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29721" name="Rectangle 36"/>
            <p:cNvSpPr>
              <a:spLocks noChangeArrowheads="1"/>
            </p:cNvSpPr>
            <p:nvPr/>
          </p:nvSpPr>
          <p:spPr bwMode="auto">
            <a:xfrm>
              <a:off x="1468" y="2020"/>
              <a:ext cx="576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ArrayList</a:t>
              </a:r>
            </a:p>
          </p:txBody>
        </p:sp>
        <p:sp>
          <p:nvSpPr>
            <p:cNvPr id="29722" name="Rectangle 37"/>
            <p:cNvSpPr>
              <a:spLocks noChangeArrowheads="1"/>
            </p:cNvSpPr>
            <p:nvPr/>
          </p:nvSpPr>
          <p:spPr bwMode="auto">
            <a:xfrm>
              <a:off x="1468" y="1870"/>
              <a:ext cx="53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class</a:t>
              </a:r>
            </a:p>
          </p:txBody>
        </p:sp>
        <p:sp>
          <p:nvSpPr>
            <p:cNvPr id="29723" name="Rectangle 38"/>
            <p:cNvSpPr>
              <a:spLocks noChangeArrowheads="1"/>
            </p:cNvSpPr>
            <p:nvPr/>
          </p:nvSpPr>
          <p:spPr bwMode="auto">
            <a:xfrm>
              <a:off x="2044" y="1870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elems</a:t>
              </a:r>
            </a:p>
          </p:txBody>
        </p:sp>
        <p:sp>
          <p:nvSpPr>
            <p:cNvPr id="29724" name="Rectangle 39"/>
            <p:cNvSpPr>
              <a:spLocks noChangeArrowheads="1"/>
            </p:cNvSpPr>
            <p:nvPr/>
          </p:nvSpPr>
          <p:spPr bwMode="auto">
            <a:xfrm>
              <a:off x="412" y="201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ourier New" pitchFamily="49" charset="0"/>
                </a:rPr>
                <a:t>tour</a:t>
              </a:r>
            </a:p>
          </p:txBody>
        </p:sp>
        <p:sp>
          <p:nvSpPr>
            <p:cNvPr id="29725" name="Freeform 40"/>
            <p:cNvSpPr>
              <a:spLocks/>
            </p:cNvSpPr>
            <p:nvPr/>
          </p:nvSpPr>
          <p:spPr bwMode="auto">
            <a:xfrm>
              <a:off x="1564" y="2110"/>
              <a:ext cx="720" cy="576"/>
            </a:xfrm>
            <a:custGeom>
              <a:avLst/>
              <a:gdLst>
                <a:gd name="T0" fmla="*/ 720 w 720"/>
                <a:gd name="T1" fmla="*/ 0 h 576"/>
                <a:gd name="T2" fmla="*/ 0 w 720"/>
                <a:gd name="T3" fmla="*/ 480 h 576"/>
                <a:gd name="T4" fmla="*/ 0 w 720"/>
                <a:gd name="T5" fmla="*/ 576 h 576"/>
                <a:gd name="T6" fmla="*/ 192 w 720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576"/>
                <a:gd name="T14" fmla="*/ 720 w 72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576">
                  <a:moveTo>
                    <a:pt x="720" y="0"/>
                  </a:moveTo>
                  <a:lnTo>
                    <a:pt x="0" y="480"/>
                  </a:lnTo>
                  <a:lnTo>
                    <a:pt x="0" y="576"/>
                  </a:lnTo>
                  <a:lnTo>
                    <a:pt x="192" y="5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26" name="Rectangle 41"/>
            <p:cNvSpPr>
              <a:spLocks noChangeArrowheads="1"/>
            </p:cNvSpPr>
            <p:nvPr/>
          </p:nvSpPr>
          <p:spPr bwMode="auto">
            <a:xfrm>
              <a:off x="5212" y="258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29727" name="Rectangle 42"/>
            <p:cNvSpPr>
              <a:spLocks noChangeArrowheads="1"/>
            </p:cNvSpPr>
            <p:nvPr/>
          </p:nvSpPr>
          <p:spPr bwMode="auto">
            <a:xfrm>
              <a:off x="5212" y="2434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SLLs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61925" y="1443832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Represent an (unbounded) list by: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variable 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an SLL, with links to both first and last nodes.</a:t>
            </a:r>
            <a:endParaRPr lang="en-US" altLang="en-US" sz="1800" dirty="0" smtClean="0">
              <a:latin typeface="Times New Roman" pitchFamily="18" charset="0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96875" y="2745039"/>
            <a:ext cx="7408862" cy="1295400"/>
            <a:chOff x="907" y="1888"/>
            <a:chExt cx="4667" cy="816"/>
          </a:xfrm>
        </p:grpSpPr>
        <p:sp>
          <p:nvSpPr>
            <p:cNvPr id="30755" name="Rectangle 21"/>
            <p:cNvSpPr>
              <a:spLocks noChangeArrowheads="1"/>
            </p:cNvSpPr>
            <p:nvPr/>
          </p:nvSpPr>
          <p:spPr bwMode="auto">
            <a:xfrm>
              <a:off x="907" y="2341"/>
              <a:ext cx="75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Invariant:</a:t>
              </a:r>
              <a:endParaRPr lang="en-US" altLang="en-US" sz="2000"/>
            </a:p>
          </p:txBody>
        </p:sp>
        <p:sp>
          <p:nvSpPr>
            <p:cNvPr id="30756" name="Rectangle 22"/>
            <p:cNvSpPr>
              <a:spLocks noChangeArrowheads="1"/>
            </p:cNvSpPr>
            <p:nvPr/>
          </p:nvSpPr>
          <p:spPr bwMode="auto">
            <a:xfrm>
              <a:off x="1985" y="214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57" name="Text Box 23"/>
            <p:cNvSpPr txBox="1">
              <a:spLocks noChangeArrowheads="1"/>
            </p:cNvSpPr>
            <p:nvPr/>
          </p:nvSpPr>
          <p:spPr bwMode="auto">
            <a:xfrm>
              <a:off x="2502" y="214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element</a:t>
              </a:r>
              <a:endParaRPr lang="en-GB" altLang="en-US" sz="1800"/>
            </a:p>
          </p:txBody>
        </p:sp>
        <p:sp>
          <p:nvSpPr>
            <p:cNvPr id="30758" name="Text Box 24"/>
            <p:cNvSpPr txBox="1">
              <a:spLocks noChangeArrowheads="1"/>
            </p:cNvSpPr>
            <p:nvPr/>
          </p:nvSpPr>
          <p:spPr bwMode="auto">
            <a:xfrm>
              <a:off x="3510" y="214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element</a:t>
              </a:r>
              <a:endParaRPr lang="en-GB" altLang="en-US" sz="1800"/>
            </a:p>
          </p:txBody>
        </p:sp>
        <p:sp>
          <p:nvSpPr>
            <p:cNvPr id="30759" name="Text Box 25"/>
            <p:cNvSpPr txBox="1">
              <a:spLocks noChangeArrowheads="1"/>
            </p:cNvSpPr>
            <p:nvPr/>
          </p:nvSpPr>
          <p:spPr bwMode="auto">
            <a:xfrm>
              <a:off x="4998" y="214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element</a:t>
              </a:r>
              <a:endParaRPr lang="en-GB" altLang="en-US" sz="1800"/>
            </a:p>
          </p:txBody>
        </p:sp>
        <p:sp>
          <p:nvSpPr>
            <p:cNvPr id="30760" name="Line 26"/>
            <p:cNvSpPr>
              <a:spLocks noChangeShapeType="1"/>
            </p:cNvSpPr>
            <p:nvPr/>
          </p:nvSpPr>
          <p:spPr bwMode="auto">
            <a:xfrm>
              <a:off x="2064" y="2236"/>
              <a:ext cx="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1" name="Line 27"/>
            <p:cNvSpPr>
              <a:spLocks noChangeShapeType="1"/>
            </p:cNvSpPr>
            <p:nvPr/>
          </p:nvSpPr>
          <p:spPr bwMode="auto">
            <a:xfrm>
              <a:off x="4059" y="2236"/>
              <a:ext cx="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2" name="Line 28"/>
            <p:cNvSpPr>
              <a:spLocks noChangeShapeType="1"/>
            </p:cNvSpPr>
            <p:nvPr/>
          </p:nvSpPr>
          <p:spPr bwMode="auto">
            <a:xfrm>
              <a:off x="3039" y="2236"/>
              <a:ext cx="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3" name="Line 29"/>
            <p:cNvSpPr>
              <a:spLocks noChangeShapeType="1"/>
            </p:cNvSpPr>
            <p:nvPr/>
          </p:nvSpPr>
          <p:spPr bwMode="auto">
            <a:xfrm>
              <a:off x="5533" y="223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4" name="Line 30"/>
            <p:cNvSpPr>
              <a:spLocks noChangeShapeType="1"/>
            </p:cNvSpPr>
            <p:nvPr/>
          </p:nvSpPr>
          <p:spPr bwMode="auto">
            <a:xfrm>
              <a:off x="4614" y="22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5" name="Line 31"/>
            <p:cNvSpPr>
              <a:spLocks noChangeShapeType="1"/>
            </p:cNvSpPr>
            <p:nvPr/>
          </p:nvSpPr>
          <p:spPr bwMode="auto">
            <a:xfrm>
              <a:off x="4374" y="22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6" name="Rectangle 32"/>
            <p:cNvSpPr>
              <a:spLocks noChangeArrowheads="1"/>
            </p:cNvSpPr>
            <p:nvPr/>
          </p:nvSpPr>
          <p:spPr bwMode="auto">
            <a:xfrm>
              <a:off x="1985" y="233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67" name="Freeform 33"/>
            <p:cNvSpPr>
              <a:spLocks/>
            </p:cNvSpPr>
            <p:nvPr/>
          </p:nvSpPr>
          <p:spPr bwMode="auto">
            <a:xfrm>
              <a:off x="2064" y="2278"/>
              <a:ext cx="2925" cy="154"/>
            </a:xfrm>
            <a:custGeom>
              <a:avLst/>
              <a:gdLst>
                <a:gd name="T0" fmla="*/ 0 w 3024"/>
                <a:gd name="T1" fmla="*/ 263 h 144"/>
                <a:gd name="T2" fmla="*/ 2099 w 3024"/>
                <a:gd name="T3" fmla="*/ 263 h 144"/>
                <a:gd name="T4" fmla="*/ 2240 w 3024"/>
                <a:gd name="T5" fmla="*/ 0 h 144"/>
                <a:gd name="T6" fmla="*/ 0 60000 65536"/>
                <a:gd name="T7" fmla="*/ 0 60000 65536"/>
                <a:gd name="T8" fmla="*/ 0 60000 65536"/>
                <a:gd name="T9" fmla="*/ 0 w 3024"/>
                <a:gd name="T10" fmla="*/ 0 h 144"/>
                <a:gd name="T11" fmla="*/ 3024 w 302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4" h="144">
                  <a:moveTo>
                    <a:pt x="0" y="144"/>
                  </a:moveTo>
                  <a:lnTo>
                    <a:pt x="2832" y="144"/>
                  </a:lnTo>
                  <a:lnTo>
                    <a:pt x="302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8" name="Rectangle 34"/>
            <p:cNvSpPr>
              <a:spLocks noChangeArrowheads="1"/>
            </p:cNvSpPr>
            <p:nvPr/>
          </p:nvSpPr>
          <p:spPr bwMode="auto">
            <a:xfrm>
              <a:off x="1983" y="2522"/>
              <a:ext cx="194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69" name="AutoShape 37"/>
            <p:cNvSpPr>
              <a:spLocks/>
            </p:cNvSpPr>
            <p:nvPr/>
          </p:nvSpPr>
          <p:spPr bwMode="auto">
            <a:xfrm>
              <a:off x="3132" y="1888"/>
              <a:ext cx="801" cy="168"/>
            </a:xfrm>
            <a:prstGeom prst="callout1">
              <a:avLst>
                <a:gd name="adj1" fmla="val 42856"/>
                <a:gd name="adj2" fmla="val -5991"/>
                <a:gd name="adj3" fmla="val 170236"/>
                <a:gd name="adj4" fmla="val -38079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first element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30770" name="AutoShape 38"/>
            <p:cNvSpPr>
              <a:spLocks/>
            </p:cNvSpPr>
            <p:nvPr/>
          </p:nvSpPr>
          <p:spPr bwMode="auto">
            <a:xfrm>
              <a:off x="4188" y="1888"/>
              <a:ext cx="801" cy="168"/>
            </a:xfrm>
            <a:prstGeom prst="callout1">
              <a:avLst>
                <a:gd name="adj1" fmla="val 42856"/>
                <a:gd name="adj2" fmla="val 105991"/>
                <a:gd name="adj3" fmla="val 164880"/>
                <a:gd name="adj4" fmla="val 137579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last element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30771" name="Rectangle 47"/>
            <p:cNvSpPr>
              <a:spLocks noChangeArrowheads="1"/>
            </p:cNvSpPr>
            <p:nvPr/>
          </p:nvSpPr>
          <p:spPr bwMode="auto">
            <a:xfrm>
              <a:off x="1672" y="2137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first</a:t>
              </a:r>
              <a:endParaRPr lang="en-US" altLang="en-US" sz="1800" i="1"/>
            </a:p>
          </p:txBody>
        </p:sp>
        <p:sp>
          <p:nvSpPr>
            <p:cNvPr id="30772" name="Rectangle 48"/>
            <p:cNvSpPr>
              <a:spLocks noChangeArrowheads="1"/>
            </p:cNvSpPr>
            <p:nvPr/>
          </p:nvSpPr>
          <p:spPr bwMode="auto">
            <a:xfrm>
              <a:off x="1672" y="2327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last</a:t>
              </a:r>
              <a:endParaRPr lang="en-US" altLang="en-US" sz="1800" i="1"/>
            </a:p>
          </p:txBody>
        </p:sp>
        <p:sp>
          <p:nvSpPr>
            <p:cNvPr id="30773" name="Rectangle 49"/>
            <p:cNvSpPr>
              <a:spLocks noChangeArrowheads="1"/>
            </p:cNvSpPr>
            <p:nvPr/>
          </p:nvSpPr>
          <p:spPr bwMode="auto">
            <a:xfrm>
              <a:off x="1672" y="2517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 i="1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393881" y="4450352"/>
            <a:ext cx="2008187" cy="900113"/>
            <a:chOff x="907" y="2795"/>
            <a:chExt cx="1265" cy="567"/>
          </a:xfrm>
        </p:grpSpPr>
        <p:sp>
          <p:nvSpPr>
            <p:cNvPr id="30745" name="Rectangle 40"/>
            <p:cNvSpPr>
              <a:spLocks noChangeArrowheads="1"/>
            </p:cNvSpPr>
            <p:nvPr/>
          </p:nvSpPr>
          <p:spPr bwMode="auto">
            <a:xfrm>
              <a:off x="907" y="2998"/>
              <a:ext cx="75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Empty list:</a:t>
              </a:r>
              <a:endParaRPr lang="en-US" altLang="en-US" sz="2000"/>
            </a:p>
          </p:txBody>
        </p:sp>
        <p:sp>
          <p:nvSpPr>
            <p:cNvPr id="30746" name="Rectangle 41"/>
            <p:cNvSpPr>
              <a:spLocks noChangeArrowheads="1"/>
            </p:cNvSpPr>
            <p:nvPr/>
          </p:nvSpPr>
          <p:spPr bwMode="auto">
            <a:xfrm>
              <a:off x="1980" y="279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47" name="Line 42"/>
            <p:cNvSpPr>
              <a:spLocks noChangeShapeType="1"/>
            </p:cNvSpPr>
            <p:nvPr/>
          </p:nvSpPr>
          <p:spPr bwMode="auto">
            <a:xfrm>
              <a:off x="2076" y="289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8" name="Rectangle 43"/>
            <p:cNvSpPr>
              <a:spLocks noChangeArrowheads="1"/>
            </p:cNvSpPr>
            <p:nvPr/>
          </p:nvSpPr>
          <p:spPr bwMode="auto">
            <a:xfrm>
              <a:off x="1980" y="298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49" name="Line 44"/>
            <p:cNvSpPr>
              <a:spLocks noChangeShapeType="1"/>
            </p:cNvSpPr>
            <p:nvPr/>
          </p:nvSpPr>
          <p:spPr bwMode="auto">
            <a:xfrm>
              <a:off x="2076" y="308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0" name="Rectangle 45"/>
            <p:cNvSpPr>
              <a:spLocks noChangeArrowheads="1"/>
            </p:cNvSpPr>
            <p:nvPr/>
          </p:nvSpPr>
          <p:spPr bwMode="auto">
            <a:xfrm>
              <a:off x="1980" y="317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51" name="Text Box 46"/>
            <p:cNvSpPr txBox="1">
              <a:spLocks noChangeArrowheads="1"/>
            </p:cNvSpPr>
            <p:nvPr/>
          </p:nvSpPr>
          <p:spPr bwMode="auto">
            <a:xfrm>
              <a:off x="1984" y="3185"/>
              <a:ext cx="1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30752" name="Rectangle 50"/>
            <p:cNvSpPr>
              <a:spLocks noChangeArrowheads="1"/>
            </p:cNvSpPr>
            <p:nvPr/>
          </p:nvSpPr>
          <p:spPr bwMode="auto">
            <a:xfrm>
              <a:off x="1678" y="279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first</a:t>
              </a:r>
              <a:endParaRPr lang="en-US" altLang="en-US" sz="1800" i="1"/>
            </a:p>
          </p:txBody>
        </p:sp>
        <p:sp>
          <p:nvSpPr>
            <p:cNvPr id="30753" name="Rectangle 51"/>
            <p:cNvSpPr>
              <a:spLocks noChangeArrowheads="1"/>
            </p:cNvSpPr>
            <p:nvPr/>
          </p:nvSpPr>
          <p:spPr bwMode="auto">
            <a:xfrm>
              <a:off x="1678" y="298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last</a:t>
              </a:r>
              <a:endParaRPr lang="en-US" altLang="en-US" sz="1800" i="1"/>
            </a:p>
          </p:txBody>
        </p:sp>
        <p:sp>
          <p:nvSpPr>
            <p:cNvPr id="30754" name="Rectangle 52"/>
            <p:cNvSpPr>
              <a:spLocks noChangeArrowheads="1"/>
            </p:cNvSpPr>
            <p:nvPr/>
          </p:nvSpPr>
          <p:spPr bwMode="auto">
            <a:xfrm>
              <a:off x="1678" y="317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 i="1"/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374650" y="5624513"/>
            <a:ext cx="7561262" cy="901700"/>
            <a:chOff x="907" y="3452"/>
            <a:chExt cx="4763" cy="568"/>
          </a:xfrm>
        </p:grpSpPr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907" y="3621"/>
              <a:ext cx="77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Illustration:</a:t>
              </a:r>
              <a:endParaRPr lang="en-US" altLang="en-US" sz="20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985" y="345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2502" y="34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GLA</a:t>
              </a:r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366" y="34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LHR</a:t>
              </a:r>
            </a:p>
          </p:txBody>
        </p:sp>
        <p:sp>
          <p:nvSpPr>
            <p:cNvPr id="30731" name="Line 9"/>
            <p:cNvSpPr>
              <a:spLocks noChangeShapeType="1"/>
            </p:cNvSpPr>
            <p:nvPr/>
          </p:nvSpPr>
          <p:spPr bwMode="auto">
            <a:xfrm>
              <a:off x="2064" y="3548"/>
              <a:ext cx="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>
              <a:off x="3016" y="3548"/>
              <a:ext cx="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1985" y="364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4230" y="34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CDG</a:t>
              </a:r>
            </a:p>
          </p:txBody>
        </p:sp>
        <p:sp>
          <p:nvSpPr>
            <p:cNvPr id="30735" name="Line 13"/>
            <p:cNvSpPr>
              <a:spLocks noChangeShapeType="1"/>
            </p:cNvSpPr>
            <p:nvPr/>
          </p:nvSpPr>
          <p:spPr bwMode="auto">
            <a:xfrm>
              <a:off x="3878" y="3543"/>
              <a:ext cx="3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5094" y="34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GLA</a:t>
              </a:r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>
              <a:off x="4740" y="3548"/>
              <a:ext cx="3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5624" y="354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9" name="Freeform 17"/>
            <p:cNvSpPr>
              <a:spLocks/>
            </p:cNvSpPr>
            <p:nvPr/>
          </p:nvSpPr>
          <p:spPr bwMode="auto">
            <a:xfrm>
              <a:off x="2064" y="3596"/>
              <a:ext cx="3030" cy="152"/>
            </a:xfrm>
            <a:custGeom>
              <a:avLst/>
              <a:gdLst>
                <a:gd name="T0" fmla="*/ 0 w 3120"/>
                <a:gd name="T1" fmla="*/ 233 h 144"/>
                <a:gd name="T2" fmla="*/ 2250 w 3120"/>
                <a:gd name="T3" fmla="*/ 233 h 144"/>
                <a:gd name="T4" fmla="*/ 2398 w 3120"/>
                <a:gd name="T5" fmla="*/ 0 h 144"/>
                <a:gd name="T6" fmla="*/ 0 60000 65536"/>
                <a:gd name="T7" fmla="*/ 0 60000 65536"/>
                <a:gd name="T8" fmla="*/ 0 60000 65536"/>
                <a:gd name="T9" fmla="*/ 0 w 3120"/>
                <a:gd name="T10" fmla="*/ 0 h 144"/>
                <a:gd name="T11" fmla="*/ 3120 w 31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0" h="144">
                  <a:moveTo>
                    <a:pt x="0" y="144"/>
                  </a:moveTo>
                  <a:lnTo>
                    <a:pt x="2928" y="144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0" name="Rectangle 18"/>
            <p:cNvSpPr>
              <a:spLocks noChangeArrowheads="1"/>
            </p:cNvSpPr>
            <p:nvPr/>
          </p:nvSpPr>
          <p:spPr bwMode="auto">
            <a:xfrm>
              <a:off x="1983" y="3836"/>
              <a:ext cx="194" cy="1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41" name="Text Box 19"/>
            <p:cNvSpPr txBox="1">
              <a:spLocks noChangeArrowheads="1"/>
            </p:cNvSpPr>
            <p:nvPr/>
          </p:nvSpPr>
          <p:spPr bwMode="auto">
            <a:xfrm>
              <a:off x="1973" y="3847"/>
              <a:ext cx="1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30742" name="Rectangle 53"/>
            <p:cNvSpPr>
              <a:spLocks noChangeArrowheads="1"/>
            </p:cNvSpPr>
            <p:nvPr/>
          </p:nvSpPr>
          <p:spPr bwMode="auto">
            <a:xfrm>
              <a:off x="1684" y="3453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first</a:t>
              </a:r>
              <a:endParaRPr lang="en-US" altLang="en-US" sz="1800" i="1"/>
            </a:p>
          </p:txBody>
        </p:sp>
        <p:sp>
          <p:nvSpPr>
            <p:cNvPr id="30743" name="Rectangle 54"/>
            <p:cNvSpPr>
              <a:spLocks noChangeArrowheads="1"/>
            </p:cNvSpPr>
            <p:nvPr/>
          </p:nvSpPr>
          <p:spPr bwMode="auto">
            <a:xfrm>
              <a:off x="1684" y="3643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last</a:t>
              </a:r>
              <a:endParaRPr lang="en-US" altLang="en-US" sz="1800" i="1"/>
            </a:p>
          </p:txBody>
        </p:sp>
        <p:sp>
          <p:nvSpPr>
            <p:cNvPr id="30744" name="Rectangle 55"/>
            <p:cNvSpPr>
              <a:spLocks noChangeArrowheads="1"/>
            </p:cNvSpPr>
            <p:nvPr/>
          </p:nvSpPr>
          <p:spPr bwMode="auto">
            <a:xfrm>
              <a:off x="1684" y="3833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 i="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SLLs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List&lt;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first, last;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size;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Inner 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…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Constructor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first = last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concepts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Mathematical notation for lists: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«</a:t>
            </a:r>
            <a:r>
              <a:rPr lang="en-US" altLang="en-US" i="1" smtClean="0">
                <a:cs typeface="Times New Roman" pitchFamily="18" charset="0"/>
              </a:rPr>
              <a:t>x</a:t>
            </a:r>
            <a:r>
              <a:rPr lang="en-US" altLang="en-US" baseline="-25000" smtClean="0">
                <a:cs typeface="Times New Roman" pitchFamily="18" charset="0"/>
              </a:rPr>
              <a:t>0</a:t>
            </a:r>
            <a:r>
              <a:rPr lang="en-US" altLang="en-US" smtClean="0">
                <a:cs typeface="Times New Roman" pitchFamily="18" charset="0"/>
              </a:rPr>
              <a:t>, </a:t>
            </a:r>
            <a:r>
              <a:rPr lang="en-US" altLang="en-US" i="1" smtClean="0">
                <a:cs typeface="Times New Roman" pitchFamily="18" charset="0"/>
              </a:rPr>
              <a:t>x</a:t>
            </a:r>
            <a:r>
              <a:rPr lang="en-US" altLang="en-US" baseline="-25000" smtClean="0">
                <a:cs typeface="Times New Roman" pitchFamily="18" charset="0"/>
              </a:rPr>
              <a:t>1</a:t>
            </a:r>
            <a:r>
              <a:rPr lang="en-US" altLang="en-US" smtClean="0">
                <a:cs typeface="Times New Roman" pitchFamily="18" charset="0"/>
              </a:rPr>
              <a:t>, …, </a:t>
            </a:r>
            <a:r>
              <a:rPr lang="en-US" altLang="en-US" i="1" smtClean="0">
                <a:cs typeface="Times New Roman" pitchFamily="18" charset="0"/>
              </a:rPr>
              <a:t>x</a:t>
            </a:r>
            <a:r>
              <a:rPr lang="en-US" altLang="en-US" i="1" baseline="-25000" smtClean="0">
                <a:cs typeface="Times New Roman" pitchFamily="18" charset="0"/>
              </a:rPr>
              <a:t>n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baseline="-25000" smtClean="0">
                <a:cs typeface="Times New Roman" pitchFamily="18" charset="0"/>
              </a:rPr>
              <a:t>1</a:t>
            </a:r>
            <a:r>
              <a:rPr lang="en-US" altLang="en-US" smtClean="0">
                <a:cs typeface="Times New Roman" pitchFamily="18" charset="0"/>
              </a:rPr>
              <a:t>» is a list of length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, whose elements are </a:t>
            </a:r>
            <a:r>
              <a:rPr lang="en-US" altLang="en-US" i="1" smtClean="0">
                <a:cs typeface="Times New Roman" pitchFamily="18" charset="0"/>
              </a:rPr>
              <a:t>x</a:t>
            </a:r>
            <a:r>
              <a:rPr lang="en-US" altLang="en-US" baseline="-25000" smtClean="0">
                <a:cs typeface="Times New Roman" pitchFamily="18" charset="0"/>
              </a:rPr>
              <a:t>0</a:t>
            </a:r>
            <a:r>
              <a:rPr lang="en-US" altLang="en-US" smtClean="0">
                <a:cs typeface="Times New Roman" pitchFamily="18" charset="0"/>
              </a:rPr>
              <a:t>, </a:t>
            </a:r>
            <a:r>
              <a:rPr lang="en-US" altLang="en-US" i="1" smtClean="0">
                <a:cs typeface="Times New Roman" pitchFamily="18" charset="0"/>
              </a:rPr>
              <a:t>x</a:t>
            </a:r>
            <a:r>
              <a:rPr lang="en-US" altLang="en-US" baseline="-25000" smtClean="0">
                <a:cs typeface="Times New Roman" pitchFamily="18" charset="0"/>
              </a:rPr>
              <a:t>1</a:t>
            </a:r>
            <a:r>
              <a:rPr lang="en-US" altLang="en-US" smtClean="0">
                <a:cs typeface="Times New Roman" pitchFamily="18" charset="0"/>
              </a:rPr>
              <a:t>, …, </a:t>
            </a:r>
            <a:r>
              <a:rPr lang="en-US" altLang="en-US" i="1" smtClean="0">
                <a:cs typeface="Times New Roman" pitchFamily="18" charset="0"/>
              </a:rPr>
              <a:t>x</a:t>
            </a:r>
            <a:r>
              <a:rPr lang="en-US" altLang="en-US" i="1" baseline="-25000" smtClean="0">
                <a:cs typeface="Times New Roman" pitchFamily="18" charset="0"/>
              </a:rPr>
              <a:t>n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baseline="-25000" smtClean="0">
                <a:cs typeface="Times New Roman" pitchFamily="18" charset="0"/>
              </a:rPr>
              <a:t>1</a:t>
            </a:r>
            <a:r>
              <a:rPr lang="en-US" altLang="en-US" smtClean="0">
                <a:cs typeface="Times New Roman" pitchFamily="18" charset="0"/>
              </a:rPr>
              <a:t> (in that order).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« » is the empty list.</a:t>
            </a:r>
          </a:p>
          <a:p>
            <a:pPr lvl="1" eaLnBrk="1" hangingPunct="1"/>
            <a:r>
              <a:rPr lang="en-US" altLang="en-US" i="1" smtClean="0">
                <a:cs typeface="Times New Roman" pitchFamily="18" charset="0"/>
              </a:rPr>
              <a:t>Note:</a:t>
            </a:r>
            <a:r>
              <a:rPr lang="en-US" altLang="en-US" smtClean="0">
                <a:cs typeface="Times New Roman" pitchFamily="18" charset="0"/>
              </a:rPr>
              <a:t> We can use this notation in algorithms, but it is </a:t>
            </a:r>
            <a:r>
              <a:rPr lang="en-US" altLang="en-US" b="1" smtClean="0">
                <a:cs typeface="Times New Roman" pitchFamily="18" charset="0"/>
              </a:rPr>
              <a:t>not</a:t>
            </a:r>
            <a:r>
              <a:rPr lang="en-US" altLang="en-US" smtClean="0">
                <a:cs typeface="Times New Roman" pitchFamily="18" charset="0"/>
              </a:rPr>
              <a:t> supported by Java.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SLLs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Java implementation </a:t>
            </a:r>
            <a:r>
              <a:rPr lang="en-US" altLang="en-US" i="1" smtClean="0">
                <a:cs typeface="Times New Roman" pitchFamily="18" charset="0"/>
              </a:rPr>
              <a:t>(continued)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smtClean="0">
                <a:cs typeface="Times New Roman" pitchFamily="18" charset="0"/>
              </a:rPr>
              <a:t>Accessors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size ()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size;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get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p)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(p &lt; 0 || p &gt;= size)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…;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locate(p).element;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…</a:t>
            </a:r>
            <a:endParaRPr lang="en-US" altLang="en-US" sz="200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SLLs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/////////// </a:t>
            </a:r>
            <a:r>
              <a:rPr lang="en-US" altLang="en-US" sz="2000" dirty="0" smtClean="0">
                <a:cs typeface="Times New Roman" pitchFamily="18" charset="0"/>
              </a:rPr>
              <a:t>Auxiliary method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locate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a link to the node at position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en-US" sz="2000" dirty="0" smtClean="0">
                <a:cs typeface="Times New Roman" pitchFamily="18" charset="0"/>
              </a:rPr>
              <a:t> in this list.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Node&lt;E&gt;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first;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j = 0; j &lt; p; j++)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SLLs </a:t>
            </a:r>
            <a:r>
              <a:rPr lang="en-US" altLang="en-US" sz="3200" i="1" dirty="0" smtClean="0"/>
              <a:t>(5)</a:t>
            </a:r>
            <a:endParaRPr lang="en-GB" altLang="en-US" sz="3200" i="1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add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p,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 &lt; 0 || p &gt; size)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Node&lt;E&gt; newest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Node&lt;E&gt;(it,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 == 0)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newest.next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first; first = newest;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Node&lt;E&gt;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locate(p-1);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newest.next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newest;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newest.next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last = newest;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size++;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SLLs </a:t>
            </a:r>
            <a:r>
              <a:rPr lang="en-US" altLang="en-US" sz="3200" i="1" dirty="0" smtClean="0"/>
              <a:t>(6)</a:t>
            </a:r>
            <a:endParaRPr lang="en-GB" altLang="en-US" sz="3200" i="1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Iterator&lt;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iterator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Inner 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Iterator&lt;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…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SLLs </a:t>
            </a:r>
            <a:r>
              <a:rPr lang="en-US" altLang="en-US" sz="3200" i="1" dirty="0" smtClean="0"/>
              <a:t>(7)</a:t>
            </a:r>
            <a:endParaRPr lang="en-GB" altLang="en-US" sz="3200" i="1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Implementing iterators over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altLang="en-US" dirty="0" smtClean="0">
                <a:cs typeface="Times New Roman" pitchFamily="18" charset="0"/>
              </a:rPr>
              <a:t> objects: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Iterator&lt;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An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sz="2000" dirty="0" smtClean="0">
                <a:cs typeface="Times New Roman" pitchFamily="18" charset="0"/>
              </a:rPr>
              <a:t> object is a left-to-right iterator over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sz="2000" dirty="0" smtClean="0">
                <a:cs typeface="Times New Roman" pitchFamily="18" charset="0"/>
              </a:rPr>
              <a:t> object.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position;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position</a:t>
            </a:r>
            <a:r>
              <a:rPr lang="en-US" altLang="en-US" sz="2000" dirty="0" smtClean="0">
                <a:cs typeface="Times New Roman" pitchFamily="18" charset="0"/>
              </a:rPr>
              <a:t> is a link to the node containing the next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element to be visited.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position = first;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SLLs </a:t>
            </a:r>
            <a:r>
              <a:rPr lang="en-US" altLang="en-US" sz="3200" i="1" dirty="0" smtClean="0"/>
              <a:t>(8)</a:t>
            </a:r>
            <a:endParaRPr lang="en-GB" altLang="en-US" sz="3200" i="1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Implementing iterators over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altLang="en-US" dirty="0" smtClean="0">
                <a:cs typeface="Times New Roman" pitchFamily="18" charset="0"/>
              </a:rPr>
              <a:t> objects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hasNext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(position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next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(position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nextElem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position.element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position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position.next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nextElem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lists using SLLs </a:t>
            </a:r>
            <a:r>
              <a:rPr lang="en-US" altLang="en-US" sz="3200" i="1" dirty="0" smtClean="0"/>
              <a:t>(9)</a:t>
            </a:r>
            <a:endParaRPr lang="en-GB" altLang="en-US" sz="3200" i="1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Since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LRIterator</a:t>
            </a:r>
            <a:r>
              <a:rPr lang="en-US" altLang="en-US" dirty="0" smtClean="0">
                <a:cs typeface="Times New Roman" pitchFamily="18" charset="0"/>
              </a:rPr>
              <a:t> is a non-static inner class of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altLang="en-US" dirty="0" smtClean="0">
                <a:cs typeface="Times New Roman" pitchFamily="18" charset="0"/>
              </a:rPr>
              <a:t>, its methods can access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altLang="en-US" dirty="0" smtClean="0">
                <a:cs typeface="Times New Roman" pitchFamily="18" charset="0"/>
              </a:rPr>
              <a:t> instance variables: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72294" y="3526971"/>
            <a:ext cx="7700963" cy="2124075"/>
            <a:chOff x="796" y="2160"/>
            <a:chExt cx="4851" cy="1338"/>
          </a:xfrm>
        </p:grpSpPr>
        <p:sp>
          <p:nvSpPr>
            <p:cNvPr id="38946" name="AutoShape 4"/>
            <p:cNvSpPr>
              <a:spLocks/>
            </p:cNvSpPr>
            <p:nvPr/>
          </p:nvSpPr>
          <p:spPr bwMode="auto">
            <a:xfrm>
              <a:off x="3680" y="3210"/>
              <a:ext cx="1967" cy="288"/>
            </a:xfrm>
            <a:prstGeom prst="callout1">
              <a:avLst>
                <a:gd name="adj1" fmla="val 25000"/>
                <a:gd name="adj2" fmla="val -2440"/>
                <a:gd name="adj3" fmla="val 27083"/>
                <a:gd name="adj4" fmla="val -17491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iterator constructed by</a:t>
              </a:r>
            </a:p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iter</a:t>
              </a: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=</a:t>
              </a: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GB" altLang="en-US" sz="1800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tour.iterator</a:t>
              </a: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();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38947" name="Rectangle 6"/>
            <p:cNvSpPr>
              <a:spLocks noChangeArrowheads="1"/>
            </p:cNvSpPr>
            <p:nvPr/>
          </p:nvSpPr>
          <p:spPr bwMode="auto">
            <a:xfrm>
              <a:off x="1228" y="321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8948" name="Line 7"/>
            <p:cNvSpPr>
              <a:spLocks noChangeShapeType="1"/>
            </p:cNvSpPr>
            <p:nvPr/>
          </p:nvSpPr>
          <p:spPr bwMode="auto">
            <a:xfrm>
              <a:off x="1324" y="331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49" name="Rectangle 8"/>
            <p:cNvSpPr>
              <a:spLocks noChangeArrowheads="1"/>
            </p:cNvSpPr>
            <p:nvPr/>
          </p:nvSpPr>
          <p:spPr bwMode="auto">
            <a:xfrm>
              <a:off x="2764" y="3210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38950" name="Rectangle 9"/>
            <p:cNvSpPr>
              <a:spLocks noChangeArrowheads="1"/>
            </p:cNvSpPr>
            <p:nvPr/>
          </p:nvSpPr>
          <p:spPr bwMode="auto">
            <a:xfrm>
              <a:off x="2718" y="3045"/>
              <a:ext cx="57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position</a:t>
              </a:r>
            </a:p>
          </p:txBody>
        </p:sp>
        <p:sp>
          <p:nvSpPr>
            <p:cNvPr id="38951" name="Rectangle 10"/>
            <p:cNvSpPr>
              <a:spLocks noChangeArrowheads="1"/>
            </p:cNvSpPr>
            <p:nvPr/>
          </p:nvSpPr>
          <p:spPr bwMode="auto">
            <a:xfrm>
              <a:off x="2284" y="3210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38952" name="Rectangle 11"/>
            <p:cNvSpPr>
              <a:spLocks noChangeArrowheads="1"/>
            </p:cNvSpPr>
            <p:nvPr/>
          </p:nvSpPr>
          <p:spPr bwMode="auto">
            <a:xfrm>
              <a:off x="1708" y="3210"/>
              <a:ext cx="576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LRIterator</a:t>
              </a:r>
            </a:p>
          </p:txBody>
        </p:sp>
        <p:sp>
          <p:nvSpPr>
            <p:cNvPr id="38953" name="Rectangle 12"/>
            <p:cNvSpPr>
              <a:spLocks noChangeArrowheads="1"/>
            </p:cNvSpPr>
            <p:nvPr/>
          </p:nvSpPr>
          <p:spPr bwMode="auto">
            <a:xfrm>
              <a:off x="1708" y="3060"/>
              <a:ext cx="57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class</a:t>
              </a:r>
            </a:p>
          </p:txBody>
        </p:sp>
        <p:sp>
          <p:nvSpPr>
            <p:cNvPr id="38954" name="Rectangle 13"/>
            <p:cNvSpPr>
              <a:spLocks noChangeArrowheads="1"/>
            </p:cNvSpPr>
            <p:nvPr/>
          </p:nvSpPr>
          <p:spPr bwMode="auto">
            <a:xfrm>
              <a:off x="2284" y="3060"/>
              <a:ext cx="48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38955" name="Rectangle 14"/>
            <p:cNvSpPr>
              <a:spLocks noChangeArrowheads="1"/>
            </p:cNvSpPr>
            <p:nvPr/>
          </p:nvSpPr>
          <p:spPr bwMode="auto">
            <a:xfrm>
              <a:off x="796" y="320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ourier New" pitchFamily="49" charset="0"/>
                </a:rPr>
                <a:t>iter</a:t>
              </a:r>
            </a:p>
          </p:txBody>
        </p:sp>
        <p:sp>
          <p:nvSpPr>
            <p:cNvPr id="38956" name="Freeform 15"/>
            <p:cNvSpPr>
              <a:spLocks/>
            </p:cNvSpPr>
            <p:nvPr/>
          </p:nvSpPr>
          <p:spPr bwMode="auto">
            <a:xfrm>
              <a:off x="1587" y="2160"/>
              <a:ext cx="912" cy="1152"/>
            </a:xfrm>
            <a:custGeom>
              <a:avLst/>
              <a:gdLst>
                <a:gd name="T0" fmla="*/ 912 w 912"/>
                <a:gd name="T1" fmla="*/ 1152 h 1152"/>
                <a:gd name="T2" fmla="*/ 0 w 912"/>
                <a:gd name="T3" fmla="*/ 576 h 1152"/>
                <a:gd name="T4" fmla="*/ 0 w 912"/>
                <a:gd name="T5" fmla="*/ 192 h 1152"/>
                <a:gd name="T6" fmla="*/ 240 w 912"/>
                <a:gd name="T7" fmla="*/ 0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1152"/>
                <a:gd name="T14" fmla="*/ 912 w 912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1152">
                  <a:moveTo>
                    <a:pt x="912" y="1152"/>
                  </a:moveTo>
                  <a:lnTo>
                    <a:pt x="0" y="576"/>
                  </a:lnTo>
                  <a:lnTo>
                    <a:pt x="0" y="192"/>
                  </a:lnTo>
                  <a:lnTo>
                    <a:pt x="2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57" name="Freeform 16"/>
            <p:cNvSpPr>
              <a:spLocks/>
            </p:cNvSpPr>
            <p:nvPr/>
          </p:nvSpPr>
          <p:spPr bwMode="auto">
            <a:xfrm>
              <a:off x="1852" y="2736"/>
              <a:ext cx="1152" cy="576"/>
            </a:xfrm>
            <a:custGeom>
              <a:avLst/>
              <a:gdLst>
                <a:gd name="T0" fmla="*/ 1152 w 1152"/>
                <a:gd name="T1" fmla="*/ 576 h 576"/>
                <a:gd name="T2" fmla="*/ 0 w 1152"/>
                <a:gd name="T3" fmla="*/ 96 h 576"/>
                <a:gd name="T4" fmla="*/ 192 w 1152"/>
                <a:gd name="T5" fmla="*/ 0 h 576"/>
                <a:gd name="T6" fmla="*/ 0 60000 65536"/>
                <a:gd name="T7" fmla="*/ 0 60000 65536"/>
                <a:gd name="T8" fmla="*/ 0 60000 65536"/>
                <a:gd name="T9" fmla="*/ 0 w 1152"/>
                <a:gd name="T10" fmla="*/ 0 h 576"/>
                <a:gd name="T11" fmla="*/ 1152 w 115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576">
                  <a:moveTo>
                    <a:pt x="1152" y="576"/>
                  </a:moveTo>
                  <a:lnTo>
                    <a:pt x="0" y="96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84176" y="2974521"/>
            <a:ext cx="7772400" cy="1466850"/>
            <a:chOff x="796" y="1872"/>
            <a:chExt cx="4896" cy="924"/>
          </a:xfrm>
        </p:grpSpPr>
        <p:sp>
          <p:nvSpPr>
            <p:cNvPr id="38918" name="Rectangle 18"/>
            <p:cNvSpPr>
              <a:spLocks noChangeArrowheads="1"/>
            </p:cNvSpPr>
            <p:nvPr/>
          </p:nvSpPr>
          <p:spPr bwMode="auto">
            <a:xfrm>
              <a:off x="1228" y="202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8919" name="Line 19"/>
            <p:cNvSpPr>
              <a:spLocks noChangeShapeType="1"/>
            </p:cNvSpPr>
            <p:nvPr/>
          </p:nvSpPr>
          <p:spPr bwMode="auto">
            <a:xfrm>
              <a:off x="1324" y="212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20" name="Rectangle 20"/>
            <p:cNvSpPr>
              <a:spLocks noChangeArrowheads="1"/>
            </p:cNvSpPr>
            <p:nvPr/>
          </p:nvSpPr>
          <p:spPr bwMode="auto">
            <a:xfrm>
              <a:off x="2908" y="2022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38921" name="Rectangle 21"/>
            <p:cNvSpPr>
              <a:spLocks noChangeArrowheads="1"/>
            </p:cNvSpPr>
            <p:nvPr/>
          </p:nvSpPr>
          <p:spPr bwMode="auto">
            <a:xfrm>
              <a:off x="2908" y="1872"/>
              <a:ext cx="47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last</a:t>
              </a:r>
            </a:p>
          </p:txBody>
        </p:sp>
        <p:sp>
          <p:nvSpPr>
            <p:cNvPr id="38922" name="Rectangle 22"/>
            <p:cNvSpPr>
              <a:spLocks noChangeArrowheads="1"/>
            </p:cNvSpPr>
            <p:nvPr/>
          </p:nvSpPr>
          <p:spPr bwMode="auto">
            <a:xfrm>
              <a:off x="2428" y="2022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38923" name="Rectangle 23"/>
            <p:cNvSpPr>
              <a:spLocks noChangeArrowheads="1"/>
            </p:cNvSpPr>
            <p:nvPr/>
          </p:nvSpPr>
          <p:spPr bwMode="auto">
            <a:xfrm>
              <a:off x="1814" y="2024"/>
              <a:ext cx="614" cy="19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LinkedList</a:t>
              </a:r>
            </a:p>
          </p:txBody>
        </p:sp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1852" y="1872"/>
              <a:ext cx="57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class</a:t>
              </a:r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2428" y="1872"/>
              <a:ext cx="47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first</a:t>
              </a: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796" y="201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ourier New" pitchFamily="49" charset="0"/>
                </a:rPr>
                <a:t>tour</a:t>
              </a:r>
            </a:p>
          </p:txBody>
        </p:sp>
        <p:sp>
          <p:nvSpPr>
            <p:cNvPr id="38927" name="Rectangle 27"/>
            <p:cNvSpPr>
              <a:spLocks noChangeArrowheads="1"/>
            </p:cNvSpPr>
            <p:nvPr/>
          </p:nvSpPr>
          <p:spPr bwMode="auto">
            <a:xfrm>
              <a:off x="3388" y="2022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3388" y="1872"/>
              <a:ext cx="47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size</a:t>
              </a: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2620" y="2592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GLA</a:t>
              </a:r>
            </a:p>
          </p:txBody>
        </p:sp>
        <p:sp>
          <p:nvSpPr>
            <p:cNvPr id="38930" name="Rectangle 30"/>
            <p:cNvSpPr>
              <a:spLocks noChangeArrowheads="1"/>
            </p:cNvSpPr>
            <p:nvPr/>
          </p:nvSpPr>
          <p:spPr bwMode="auto">
            <a:xfrm>
              <a:off x="2545" y="2440"/>
              <a:ext cx="58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element</a:t>
              </a:r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2044" y="2592"/>
              <a:ext cx="576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Node</a:t>
              </a: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2044" y="2448"/>
              <a:ext cx="57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class</a:t>
              </a:r>
            </a:p>
          </p:txBody>
        </p:sp>
        <p:sp>
          <p:nvSpPr>
            <p:cNvPr id="38933" name="Rectangle 33"/>
            <p:cNvSpPr>
              <a:spLocks noChangeArrowheads="1"/>
            </p:cNvSpPr>
            <p:nvPr/>
          </p:nvSpPr>
          <p:spPr bwMode="auto">
            <a:xfrm>
              <a:off x="3100" y="2442"/>
              <a:ext cx="47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succ</a:t>
              </a:r>
            </a:p>
          </p:txBody>
        </p:sp>
        <p:sp>
          <p:nvSpPr>
            <p:cNvPr id="38934" name="Rectangle 34"/>
            <p:cNvSpPr>
              <a:spLocks noChangeArrowheads="1"/>
            </p:cNvSpPr>
            <p:nvPr/>
          </p:nvSpPr>
          <p:spPr bwMode="auto">
            <a:xfrm>
              <a:off x="3100" y="2592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38935" name="Rectangle 35"/>
            <p:cNvSpPr>
              <a:spLocks noChangeArrowheads="1"/>
            </p:cNvSpPr>
            <p:nvPr/>
          </p:nvSpPr>
          <p:spPr bwMode="auto">
            <a:xfrm>
              <a:off x="4732" y="2598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GLA</a:t>
              </a:r>
            </a:p>
          </p:txBody>
        </p:sp>
        <p:sp>
          <p:nvSpPr>
            <p:cNvPr id="38936" name="Rectangle 36"/>
            <p:cNvSpPr>
              <a:spLocks noChangeArrowheads="1"/>
            </p:cNvSpPr>
            <p:nvPr/>
          </p:nvSpPr>
          <p:spPr bwMode="auto">
            <a:xfrm>
              <a:off x="4681" y="2440"/>
              <a:ext cx="55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element</a:t>
              </a:r>
            </a:p>
          </p:txBody>
        </p:sp>
        <p:sp>
          <p:nvSpPr>
            <p:cNvPr id="38937" name="Rectangle 37"/>
            <p:cNvSpPr>
              <a:spLocks noChangeArrowheads="1"/>
            </p:cNvSpPr>
            <p:nvPr/>
          </p:nvSpPr>
          <p:spPr bwMode="auto">
            <a:xfrm>
              <a:off x="4156" y="2598"/>
              <a:ext cx="576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Node</a:t>
              </a:r>
            </a:p>
          </p:txBody>
        </p:sp>
        <p:sp>
          <p:nvSpPr>
            <p:cNvPr id="38938" name="Rectangle 38"/>
            <p:cNvSpPr>
              <a:spLocks noChangeArrowheads="1"/>
            </p:cNvSpPr>
            <p:nvPr/>
          </p:nvSpPr>
          <p:spPr bwMode="auto">
            <a:xfrm>
              <a:off x="4156" y="2448"/>
              <a:ext cx="57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class</a:t>
              </a:r>
            </a:p>
          </p:txBody>
        </p:sp>
        <p:sp>
          <p:nvSpPr>
            <p:cNvPr id="38939" name="Rectangle 39"/>
            <p:cNvSpPr>
              <a:spLocks noChangeArrowheads="1"/>
            </p:cNvSpPr>
            <p:nvPr/>
          </p:nvSpPr>
          <p:spPr bwMode="auto">
            <a:xfrm>
              <a:off x="5212" y="2448"/>
              <a:ext cx="47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succ</a:t>
              </a:r>
            </a:p>
          </p:txBody>
        </p:sp>
        <p:sp>
          <p:nvSpPr>
            <p:cNvPr id="38940" name="Rectangle 40"/>
            <p:cNvSpPr>
              <a:spLocks noChangeArrowheads="1"/>
            </p:cNvSpPr>
            <p:nvPr/>
          </p:nvSpPr>
          <p:spPr bwMode="auto">
            <a:xfrm>
              <a:off x="5212" y="2598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38941" name="Line 41"/>
            <p:cNvSpPr>
              <a:spLocks noChangeShapeType="1"/>
            </p:cNvSpPr>
            <p:nvPr/>
          </p:nvSpPr>
          <p:spPr bwMode="auto">
            <a:xfrm>
              <a:off x="3340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42" name="Line 42"/>
            <p:cNvSpPr>
              <a:spLocks noChangeShapeType="1"/>
            </p:cNvSpPr>
            <p:nvPr/>
          </p:nvSpPr>
          <p:spPr bwMode="auto">
            <a:xfrm>
              <a:off x="3580" y="268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43" name="Freeform 43"/>
            <p:cNvSpPr>
              <a:spLocks/>
            </p:cNvSpPr>
            <p:nvPr/>
          </p:nvSpPr>
          <p:spPr bwMode="auto">
            <a:xfrm>
              <a:off x="1852" y="2112"/>
              <a:ext cx="816" cy="576"/>
            </a:xfrm>
            <a:custGeom>
              <a:avLst/>
              <a:gdLst>
                <a:gd name="T0" fmla="*/ 816 w 816"/>
                <a:gd name="T1" fmla="*/ 0 h 576"/>
                <a:gd name="T2" fmla="*/ 0 w 816"/>
                <a:gd name="T3" fmla="*/ 480 h 576"/>
                <a:gd name="T4" fmla="*/ 0 w 816"/>
                <a:gd name="T5" fmla="*/ 576 h 576"/>
                <a:gd name="T6" fmla="*/ 192 w 816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576"/>
                <a:gd name="T14" fmla="*/ 816 w 81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576">
                  <a:moveTo>
                    <a:pt x="816" y="0"/>
                  </a:moveTo>
                  <a:lnTo>
                    <a:pt x="0" y="480"/>
                  </a:lnTo>
                  <a:lnTo>
                    <a:pt x="0" y="576"/>
                  </a:lnTo>
                  <a:lnTo>
                    <a:pt x="192" y="5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44" name="Line 44"/>
            <p:cNvSpPr>
              <a:spLocks noChangeShapeType="1"/>
            </p:cNvSpPr>
            <p:nvPr/>
          </p:nvSpPr>
          <p:spPr bwMode="auto">
            <a:xfrm>
              <a:off x="3148" y="2112"/>
              <a:ext cx="10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45" name="Line 45"/>
            <p:cNvSpPr>
              <a:spLocks noChangeShapeType="1"/>
            </p:cNvSpPr>
            <p:nvPr/>
          </p:nvSpPr>
          <p:spPr bwMode="auto">
            <a:xfrm>
              <a:off x="5452" y="268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142038" cy="7191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Summary of list implementations</a:t>
            </a:r>
            <a:endParaRPr lang="en-GB" altLang="en-US" sz="32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200900" cy="460851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Time complexities of main operations:</a:t>
            </a:r>
            <a:endParaRPr lang="en-US" altLang="en-US" dirty="0" smtClean="0">
              <a:latin typeface="Times New Roman" pitchFamily="18" charset="0"/>
            </a:endParaRPr>
          </a:p>
        </p:txBody>
      </p:sp>
      <p:graphicFrame>
        <p:nvGraphicFramePr>
          <p:cNvPr id="403643" name="Group 18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1349434"/>
              </p:ext>
            </p:extLst>
          </p:nvPr>
        </p:nvGraphicFramePr>
        <p:xfrm>
          <a:off x="685800" y="2286000"/>
          <a:ext cx="7018337" cy="3514726"/>
        </p:xfrm>
        <a:graphic>
          <a:graphicData uri="http://schemas.openxmlformats.org/drawingml/2006/table">
            <a:tbl>
              <a:tblPr/>
              <a:tblGrid>
                <a:gridCol w="2049462"/>
                <a:gridCol w="2555875"/>
                <a:gridCol w="2413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get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set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11425" algn="r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addLast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best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worst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addAll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3557" name="AutoShape 101"/>
          <p:cNvSpPr>
            <a:spLocks/>
          </p:cNvSpPr>
          <p:nvPr/>
        </p:nvSpPr>
        <p:spPr bwMode="auto">
          <a:xfrm>
            <a:off x="4800600" y="5834568"/>
            <a:ext cx="3025775" cy="319087"/>
          </a:xfrm>
          <a:prstGeom prst="callout1">
            <a:avLst>
              <a:gd name="adj1" fmla="val 35819"/>
              <a:gd name="adj2" fmla="val -2519"/>
              <a:gd name="adj3" fmla="val -32338"/>
              <a:gd name="adj4" fmla="val -1442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n'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= size of second list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6304" y="4357240"/>
            <a:ext cx="124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Assuming have reference to last node of first list, just redirect to first node of second list</a:t>
            </a:r>
            <a:endParaRPr lang="en-GB" sz="1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315200" y="4953000"/>
            <a:ext cx="511175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Iterating over a list with a Java for-loop</a:t>
            </a:r>
            <a:endParaRPr lang="en-GB" altLang="en-US" sz="32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The following code pattern is extremely common: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List&lt;T&gt; list;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…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Iterator&lt;T&gt;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list.iterator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elems.hasNext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T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…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So Java provides equivalent for-loop notation: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List&lt;T&gt; list;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…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(T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: list)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…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2000" dirty="0" smtClean="0">
              <a:latin typeface="Courier New" pitchFamily="49" charset="0"/>
            </a:endParaRPr>
          </a:p>
        </p:txBody>
      </p:sp>
      <p:sp>
        <p:nvSpPr>
          <p:cNvPr id="404484" name="AutoShape 4"/>
          <p:cNvSpPr>
            <a:spLocks/>
          </p:cNvSpPr>
          <p:nvPr/>
        </p:nvSpPr>
        <p:spPr bwMode="auto">
          <a:xfrm>
            <a:off x="5257800" y="4596658"/>
            <a:ext cx="2484438" cy="720725"/>
          </a:xfrm>
          <a:prstGeom prst="callout1">
            <a:avLst>
              <a:gd name="adj1" fmla="val 15861"/>
              <a:gd name="adj2" fmla="val -3065"/>
              <a:gd name="adj3" fmla="val 57931"/>
              <a:gd name="adj4" fmla="val -58338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Read this as “for each element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elem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list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, do the following”.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Lists in the Java class library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The library interface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java.util.List&lt;E&gt;</a:t>
            </a:r>
            <a:r>
              <a:rPr lang="en-US" altLang="en-US" smtClean="0">
                <a:cs typeface="Times New Roman" pitchFamily="18" charset="0"/>
              </a:rPr>
              <a:t> is similar to the above interface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List&lt;E&gt;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library class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java.util.ArrayList&lt;E&gt;</a:t>
            </a:r>
            <a:r>
              <a:rPr lang="en-US" altLang="en-US" smtClean="0">
                <a:cs typeface="Times New Roman" pitchFamily="18" charset="0"/>
              </a:rPr>
              <a:t> implements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java.util.List&lt;E&gt;</a:t>
            </a:r>
            <a:r>
              <a:rPr lang="en-US" altLang="en-US" smtClean="0">
                <a:cs typeface="Times New Roman" pitchFamily="18" charset="0"/>
              </a:rPr>
              <a:t>, representing each list by an array.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library class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java.util.LinkedList&lt;E&gt;</a:t>
            </a:r>
            <a:r>
              <a:rPr lang="en-US" altLang="en-US" smtClean="0">
                <a:cs typeface="Times New Roman" pitchFamily="18" charset="0"/>
              </a:rPr>
              <a:t> implements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java.util.List&lt;E&gt;</a:t>
            </a:r>
            <a:r>
              <a:rPr lang="en-US" altLang="en-US" smtClean="0">
                <a:cs typeface="Times New Roman" pitchFamily="18" charset="0"/>
              </a:rPr>
              <a:t>, representing each list by a </a:t>
            </a:r>
            <a:r>
              <a:rPr lang="en-US" altLang="en-US" i="1" smtClean="0">
                <a:cs typeface="Times New Roman" pitchFamily="18" charset="0"/>
              </a:rPr>
              <a:t>doubly-linked-list</a:t>
            </a:r>
            <a:r>
              <a:rPr lang="en-US" altLang="en-US" smtClean="0">
                <a:cs typeface="Times New Roman" pitchFamily="18" charset="0"/>
              </a:rPr>
              <a:t>. (Why?)</a:t>
            </a:r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lists and concatenation</a:t>
            </a:r>
            <a:endParaRPr lang="en-GB" altLang="en-US" sz="3200" i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list of integers:</a:t>
            </a:r>
          </a:p>
          <a:p>
            <a:pPr lvl="1" eaLnBrk="1" hangingPunct="1">
              <a:buFontTx/>
              <a:buNone/>
            </a:pPr>
            <a:r>
              <a:rPr lang="en-US" altLang="en-US" i="1" smtClean="0">
                <a:cs typeface="Times New Roman" pitchFamily="18" charset="0"/>
              </a:rPr>
              <a:t>fibonacci</a:t>
            </a:r>
            <a:r>
              <a:rPr lang="en-US" altLang="en-US" smtClean="0">
                <a:cs typeface="Times New Roman" pitchFamily="18" charset="0"/>
              </a:rPr>
              <a:t>  =  «1, 1, 2, 3, 5, 8, 13, 21, 34»</a:t>
            </a:r>
            <a:r>
              <a:rPr lang="en-GB" altLang="en-US" smtClean="0">
                <a:cs typeface="Times New Roman" pitchFamily="18" charset="0"/>
              </a:rPr>
              <a:t> </a:t>
            </a:r>
            <a:endParaRPr lang="en-US" altLang="en-US" smtClean="0"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A list of airports:</a:t>
            </a:r>
          </a:p>
          <a:p>
            <a:pPr lvl="1" eaLnBrk="1" hangingPunct="1">
              <a:buFontTx/>
              <a:buNone/>
            </a:pPr>
            <a:r>
              <a:rPr lang="en-US" altLang="en-US" i="1" smtClean="0">
                <a:cs typeface="Times New Roman" pitchFamily="18" charset="0"/>
              </a:rPr>
              <a:t>tour</a:t>
            </a:r>
            <a:r>
              <a:rPr lang="en-US" altLang="en-US" smtClean="0">
                <a:cs typeface="Times New Roman" pitchFamily="18" charset="0"/>
              </a:rPr>
              <a:t>  =  «GLA, LHR, CDG, GLA»</a:t>
            </a:r>
            <a:r>
              <a:rPr lang="en-GB" altLang="en-US" smtClean="0">
                <a:cs typeface="Times New Roman" pitchFamily="18" charset="0"/>
              </a:rPr>
              <a:t> </a:t>
            </a:r>
            <a:endParaRPr lang="en-US" altLang="en-US" smtClean="0"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Lists of words:</a:t>
            </a:r>
          </a:p>
          <a:p>
            <a:pPr lvl="1" eaLnBrk="1" hangingPunct="1">
              <a:buFontTx/>
              <a:buNone/>
            </a:pPr>
            <a:r>
              <a:rPr lang="en-US" altLang="en-US" i="1" smtClean="0">
                <a:cs typeface="Times New Roman" pitchFamily="18" charset="0"/>
              </a:rPr>
              <a:t>hamlet1</a:t>
            </a:r>
            <a:r>
              <a:rPr lang="en-US" altLang="en-US" smtClean="0">
                <a:cs typeface="Times New Roman" pitchFamily="18" charset="0"/>
              </a:rPr>
              <a:t>  =  «‘to’, ‘be’, ‘or’, ‘not’, ‘to’, ‘be’»</a:t>
            </a:r>
          </a:p>
          <a:p>
            <a:pPr lvl="1" eaLnBrk="1" hangingPunct="1">
              <a:buFontTx/>
              <a:buNone/>
            </a:pPr>
            <a:r>
              <a:rPr lang="en-US" altLang="en-US" i="1" smtClean="0">
                <a:cs typeface="Times New Roman" pitchFamily="18" charset="0"/>
              </a:rPr>
              <a:t>hamlet2</a:t>
            </a:r>
            <a:r>
              <a:rPr lang="en-US" altLang="en-US" smtClean="0">
                <a:cs typeface="Times New Roman" pitchFamily="18" charset="0"/>
              </a:rPr>
              <a:t>  =  «‘that’, ‘is’, ‘the’, ‘question’»</a:t>
            </a:r>
            <a:endParaRPr lang="en-GB" altLang="en-US" smtClean="0"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Concatenation of those lists of words: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«‘to’, ‘be’, ‘or’, ‘not’, ‘to’, ‘be’, ‘that’, ‘is’, ‘the’, ‘question’»</a:t>
            </a:r>
            <a:endParaRPr lang="en-US" altLang="en-US" sz="180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142038" cy="7191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Lists in the Java class library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200900" cy="4645025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Time complexities of the principal list methods: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dirty="0" smtClean="0">
              <a:latin typeface="Times New Roman" pitchFamily="18" charset="0"/>
            </a:endParaRPr>
          </a:p>
        </p:txBody>
      </p:sp>
      <p:graphicFrame>
        <p:nvGraphicFramePr>
          <p:cNvPr id="406643" name="Group 1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456236"/>
              </p:ext>
            </p:extLst>
          </p:nvPr>
        </p:nvGraphicFramePr>
        <p:xfrm>
          <a:off x="685800" y="2286000"/>
          <a:ext cx="6480175" cy="2987674"/>
        </p:xfrm>
        <a:graphic>
          <a:graphicData uri="http://schemas.openxmlformats.org/drawingml/2006/table">
            <a:tbl>
              <a:tblPr/>
              <a:tblGrid>
                <a:gridCol w="2520950"/>
                <a:gridCol w="1979613"/>
                <a:gridCol w="1979612"/>
              </a:tblGrid>
              <a:tr h="396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ArrayList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LinkedList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get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set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06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333625" algn="r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addLast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best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worst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amortized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ditto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ditto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5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Aside: amortized complexity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7620000" cy="2514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 operation’s </a:t>
            </a:r>
            <a:r>
              <a:rPr lang="en-US" altLang="en-US" b="1" dirty="0" smtClean="0"/>
              <a:t>amortized</a:t>
            </a:r>
            <a:r>
              <a:rPr lang="en-US" altLang="en-US" dirty="0" smtClean="0"/>
              <a:t> time complexity reflects its performance averaged over a large number of calls.</a:t>
            </a:r>
          </a:p>
          <a:p>
            <a:pPr eaLnBrk="1" hangingPunct="1"/>
            <a:r>
              <a:rPr lang="en-US" altLang="en-US" dirty="0" smtClean="0"/>
              <a:t>Consider the </a:t>
            </a:r>
            <a:r>
              <a:rPr lang="en-US" altLang="en-US" dirty="0" err="1" smtClean="0">
                <a:latin typeface="Courier New" pitchFamily="49" charset="0"/>
              </a:rPr>
              <a:t>addLast</a:t>
            </a:r>
            <a:r>
              <a:rPr lang="en-US" altLang="en-US" dirty="0" smtClean="0"/>
              <a:t> method in </a:t>
            </a:r>
            <a:r>
              <a:rPr lang="en-US" altLang="en-US" dirty="0" err="1" smtClean="0">
                <a:latin typeface="Courier New" pitchFamily="49" charset="0"/>
              </a:rPr>
              <a:t>ArrayList</a:t>
            </a:r>
            <a:r>
              <a:rPr lang="en-US" altLang="en-US" dirty="0" smtClean="0"/>
              <a:t> :</a:t>
            </a:r>
          </a:p>
          <a:p>
            <a:pPr lvl="1" eaLnBrk="1" hangingPunct="1"/>
            <a:r>
              <a:rPr lang="en-US" altLang="en-US" dirty="0" smtClean="0"/>
              <a:t>Normally, only 1 copy is needed.</a:t>
            </a:r>
          </a:p>
          <a:p>
            <a:pPr lvl="1" eaLnBrk="1" hangingPunct="1"/>
            <a:r>
              <a:rPr lang="en-US" altLang="en-US" dirty="0" smtClean="0"/>
              <a:t>When the array is full,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elements are copied into a new array with doubled length, so in total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+1 copies are needed.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5722" y="23303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Aside: amortized complexity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4356100" cy="4645025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Consider 30 consecutive additions to an empty list (with initial capacity 4). </a:t>
            </a:r>
          </a:p>
          <a:p>
            <a:pPr eaLnBrk="1" hangingPunct="1"/>
            <a:r>
              <a:rPr lang="en-US" altLang="en-US" dirty="0" smtClean="0"/>
              <a:t>Number of copies: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1, 1, 1, 1, 5, 1, 1, 1, 9, 1, 1, 1, 1, 1, 1, 1, 17, 1, 1, 1, 1, 1, 1, 1, 1, 1, 1, 1, 1, 1 (total 58)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04800" y="4561804"/>
            <a:ext cx="43561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On average:</a:t>
            </a:r>
            <a:br>
              <a:rPr lang="en-US" altLang="en-US" sz="2000" dirty="0"/>
            </a:b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</a:t>
            </a:r>
            <a:r>
              <a:rPr lang="en-US" altLang="en-US" sz="2000" dirty="0"/>
              <a:t> 2 copies per call.</a:t>
            </a:r>
          </a:p>
          <a:p>
            <a:pPr eaLnBrk="1" hangingPunct="1"/>
            <a:r>
              <a:rPr lang="en-US" altLang="en-US" sz="2000" dirty="0"/>
              <a:t>Amortized time complexity is </a:t>
            </a:r>
            <a:r>
              <a:rPr lang="en-US" altLang="en-US" sz="2000" i="1" dirty="0"/>
              <a:t>O</a:t>
            </a:r>
            <a:r>
              <a:rPr lang="en-US" altLang="en-US" sz="2000" dirty="0"/>
              <a:t>(1).</a:t>
            </a:r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4283972" y="1096633"/>
            <a:ext cx="3554412" cy="5259387"/>
            <a:chOff x="3431" y="715"/>
            <a:chExt cx="2239" cy="3313"/>
          </a:xfrm>
        </p:grpSpPr>
        <p:sp>
          <p:nvSpPr>
            <p:cNvPr id="45063" name="Rectangle 69"/>
            <p:cNvSpPr>
              <a:spLocks noChangeArrowheads="1"/>
            </p:cNvSpPr>
            <p:nvPr/>
          </p:nvSpPr>
          <p:spPr bwMode="auto">
            <a:xfrm>
              <a:off x="4192" y="777"/>
              <a:ext cx="1433" cy="28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5064" name="Rectangle 70"/>
            <p:cNvSpPr>
              <a:spLocks noChangeArrowheads="1"/>
            </p:cNvSpPr>
            <p:nvPr/>
          </p:nvSpPr>
          <p:spPr bwMode="auto">
            <a:xfrm>
              <a:off x="4001" y="3133"/>
              <a:ext cx="28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5065" name="Rectangle 71"/>
            <p:cNvSpPr>
              <a:spLocks noChangeArrowheads="1"/>
            </p:cNvSpPr>
            <p:nvPr/>
          </p:nvSpPr>
          <p:spPr bwMode="auto">
            <a:xfrm>
              <a:off x="4550" y="3763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45066" name="Rectangle 72"/>
            <p:cNvSpPr>
              <a:spLocks noChangeArrowheads="1"/>
            </p:cNvSpPr>
            <p:nvPr/>
          </p:nvSpPr>
          <p:spPr bwMode="auto">
            <a:xfrm>
              <a:off x="5030" y="3763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45067" name="Rectangle 73"/>
            <p:cNvSpPr>
              <a:spLocks noChangeArrowheads="1"/>
            </p:cNvSpPr>
            <p:nvPr/>
          </p:nvSpPr>
          <p:spPr bwMode="auto">
            <a:xfrm>
              <a:off x="5508" y="3763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45068" name="Rectangle 74"/>
            <p:cNvSpPr>
              <a:spLocks noChangeArrowheads="1"/>
            </p:cNvSpPr>
            <p:nvPr/>
          </p:nvSpPr>
          <p:spPr bwMode="auto">
            <a:xfrm>
              <a:off x="3431" y="715"/>
              <a:ext cx="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total copies</a:t>
              </a:r>
              <a:endParaRPr lang="en-GB" altLang="en-US" sz="1800"/>
            </a:p>
          </p:txBody>
        </p:sp>
        <p:sp>
          <p:nvSpPr>
            <p:cNvPr id="45069" name="Rectangle 75"/>
            <p:cNvSpPr>
              <a:spLocks noChangeArrowheads="1"/>
            </p:cNvSpPr>
            <p:nvPr/>
          </p:nvSpPr>
          <p:spPr bwMode="auto">
            <a:xfrm>
              <a:off x="3878" y="3097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45070" name="Rectangle 76"/>
            <p:cNvSpPr>
              <a:spLocks noChangeArrowheads="1"/>
            </p:cNvSpPr>
            <p:nvPr/>
          </p:nvSpPr>
          <p:spPr bwMode="auto">
            <a:xfrm>
              <a:off x="3878" y="2628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45071" name="Rectangle 77"/>
            <p:cNvSpPr>
              <a:spLocks noChangeArrowheads="1"/>
            </p:cNvSpPr>
            <p:nvPr/>
          </p:nvSpPr>
          <p:spPr bwMode="auto">
            <a:xfrm>
              <a:off x="3878" y="2152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45072" name="Rectangle 78"/>
            <p:cNvSpPr>
              <a:spLocks noChangeArrowheads="1"/>
            </p:cNvSpPr>
            <p:nvPr/>
          </p:nvSpPr>
          <p:spPr bwMode="auto">
            <a:xfrm>
              <a:off x="3878" y="1676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45073" name="Line 79"/>
            <p:cNvSpPr>
              <a:spLocks noChangeShapeType="1"/>
            </p:cNvSpPr>
            <p:nvPr/>
          </p:nvSpPr>
          <p:spPr bwMode="auto">
            <a:xfrm>
              <a:off x="4134" y="356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4" name="Line 80"/>
            <p:cNvSpPr>
              <a:spLocks noChangeShapeType="1"/>
            </p:cNvSpPr>
            <p:nvPr/>
          </p:nvSpPr>
          <p:spPr bwMode="auto">
            <a:xfrm>
              <a:off x="4134" y="346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5" name="Line 81"/>
            <p:cNvSpPr>
              <a:spLocks noChangeShapeType="1"/>
            </p:cNvSpPr>
            <p:nvPr/>
          </p:nvSpPr>
          <p:spPr bwMode="auto">
            <a:xfrm>
              <a:off x="4134" y="337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6" name="Line 82"/>
            <p:cNvSpPr>
              <a:spLocks noChangeShapeType="1"/>
            </p:cNvSpPr>
            <p:nvPr/>
          </p:nvSpPr>
          <p:spPr bwMode="auto">
            <a:xfrm>
              <a:off x="4134" y="327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7" name="Line 83"/>
            <p:cNvSpPr>
              <a:spLocks noChangeShapeType="1"/>
            </p:cNvSpPr>
            <p:nvPr/>
          </p:nvSpPr>
          <p:spPr bwMode="auto">
            <a:xfrm>
              <a:off x="4086" y="317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8" name="Line 84"/>
            <p:cNvSpPr>
              <a:spLocks noChangeShapeType="1"/>
            </p:cNvSpPr>
            <p:nvPr/>
          </p:nvSpPr>
          <p:spPr bwMode="auto">
            <a:xfrm>
              <a:off x="4134" y="308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9" name="Line 85"/>
            <p:cNvSpPr>
              <a:spLocks noChangeShapeType="1"/>
            </p:cNvSpPr>
            <p:nvPr/>
          </p:nvSpPr>
          <p:spPr bwMode="auto">
            <a:xfrm>
              <a:off x="4134" y="298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0" name="Line 86"/>
            <p:cNvSpPr>
              <a:spLocks noChangeShapeType="1"/>
            </p:cNvSpPr>
            <p:nvPr/>
          </p:nvSpPr>
          <p:spPr bwMode="auto">
            <a:xfrm>
              <a:off x="4134" y="289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1" name="Line 87"/>
            <p:cNvSpPr>
              <a:spLocks noChangeShapeType="1"/>
            </p:cNvSpPr>
            <p:nvPr/>
          </p:nvSpPr>
          <p:spPr bwMode="auto">
            <a:xfrm>
              <a:off x="4086" y="269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2" name="Line 88"/>
            <p:cNvSpPr>
              <a:spLocks noChangeShapeType="1"/>
            </p:cNvSpPr>
            <p:nvPr/>
          </p:nvSpPr>
          <p:spPr bwMode="auto">
            <a:xfrm>
              <a:off x="4134" y="260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3" name="Line 89"/>
            <p:cNvSpPr>
              <a:spLocks noChangeShapeType="1"/>
            </p:cNvSpPr>
            <p:nvPr/>
          </p:nvSpPr>
          <p:spPr bwMode="auto">
            <a:xfrm>
              <a:off x="4134" y="250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4" name="Line 90"/>
            <p:cNvSpPr>
              <a:spLocks noChangeShapeType="1"/>
            </p:cNvSpPr>
            <p:nvPr/>
          </p:nvSpPr>
          <p:spPr bwMode="auto">
            <a:xfrm>
              <a:off x="4134" y="241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5" name="Line 91"/>
            <p:cNvSpPr>
              <a:spLocks noChangeShapeType="1"/>
            </p:cNvSpPr>
            <p:nvPr/>
          </p:nvSpPr>
          <p:spPr bwMode="auto">
            <a:xfrm flipV="1">
              <a:off x="4086" y="221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6" name="Line 92"/>
            <p:cNvSpPr>
              <a:spLocks noChangeShapeType="1"/>
            </p:cNvSpPr>
            <p:nvPr/>
          </p:nvSpPr>
          <p:spPr bwMode="auto">
            <a:xfrm>
              <a:off x="4134" y="231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7" name="Line 93"/>
            <p:cNvSpPr>
              <a:spLocks noChangeShapeType="1"/>
            </p:cNvSpPr>
            <p:nvPr/>
          </p:nvSpPr>
          <p:spPr bwMode="auto">
            <a:xfrm>
              <a:off x="4134" y="212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8" name="Line 94"/>
            <p:cNvSpPr>
              <a:spLocks noChangeShapeType="1"/>
            </p:cNvSpPr>
            <p:nvPr/>
          </p:nvSpPr>
          <p:spPr bwMode="auto">
            <a:xfrm>
              <a:off x="4134" y="202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9" name="Line 95"/>
            <p:cNvSpPr>
              <a:spLocks noChangeShapeType="1"/>
            </p:cNvSpPr>
            <p:nvPr/>
          </p:nvSpPr>
          <p:spPr bwMode="auto">
            <a:xfrm>
              <a:off x="4134" y="193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0" name="Line 96"/>
            <p:cNvSpPr>
              <a:spLocks noChangeShapeType="1"/>
            </p:cNvSpPr>
            <p:nvPr/>
          </p:nvSpPr>
          <p:spPr bwMode="auto">
            <a:xfrm>
              <a:off x="4134" y="183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1" name="Line 97"/>
            <p:cNvSpPr>
              <a:spLocks noChangeShapeType="1"/>
            </p:cNvSpPr>
            <p:nvPr/>
          </p:nvSpPr>
          <p:spPr bwMode="auto">
            <a:xfrm>
              <a:off x="4086" y="173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2" name="Line 98"/>
            <p:cNvSpPr>
              <a:spLocks noChangeShapeType="1"/>
            </p:cNvSpPr>
            <p:nvPr/>
          </p:nvSpPr>
          <p:spPr bwMode="auto">
            <a:xfrm>
              <a:off x="4134" y="279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3" name="Line 99"/>
            <p:cNvSpPr>
              <a:spLocks noChangeShapeType="1"/>
            </p:cNvSpPr>
            <p:nvPr/>
          </p:nvSpPr>
          <p:spPr bwMode="auto">
            <a:xfrm>
              <a:off x="4134" y="164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4" name="Line 100"/>
            <p:cNvSpPr>
              <a:spLocks noChangeShapeType="1"/>
            </p:cNvSpPr>
            <p:nvPr/>
          </p:nvSpPr>
          <p:spPr bwMode="auto">
            <a:xfrm>
              <a:off x="4134" y="154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5" name="Line 101"/>
            <p:cNvSpPr>
              <a:spLocks noChangeShapeType="1"/>
            </p:cNvSpPr>
            <p:nvPr/>
          </p:nvSpPr>
          <p:spPr bwMode="auto">
            <a:xfrm>
              <a:off x="4134" y="145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6" name="Line 102"/>
            <p:cNvSpPr>
              <a:spLocks noChangeShapeType="1"/>
            </p:cNvSpPr>
            <p:nvPr/>
          </p:nvSpPr>
          <p:spPr bwMode="auto">
            <a:xfrm>
              <a:off x="4134" y="135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7" name="Line 103"/>
            <p:cNvSpPr>
              <a:spLocks noChangeShapeType="1"/>
            </p:cNvSpPr>
            <p:nvPr/>
          </p:nvSpPr>
          <p:spPr bwMode="auto">
            <a:xfrm>
              <a:off x="4278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8" name="Line 104"/>
            <p:cNvSpPr>
              <a:spLocks noChangeShapeType="1"/>
            </p:cNvSpPr>
            <p:nvPr/>
          </p:nvSpPr>
          <p:spPr bwMode="auto">
            <a:xfrm>
              <a:off x="4374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9" name="Line 105"/>
            <p:cNvSpPr>
              <a:spLocks noChangeShapeType="1"/>
            </p:cNvSpPr>
            <p:nvPr/>
          </p:nvSpPr>
          <p:spPr bwMode="auto">
            <a:xfrm>
              <a:off x="4470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0" name="Line 106"/>
            <p:cNvSpPr>
              <a:spLocks noChangeShapeType="1"/>
            </p:cNvSpPr>
            <p:nvPr/>
          </p:nvSpPr>
          <p:spPr bwMode="auto">
            <a:xfrm>
              <a:off x="4566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1" name="Line 107"/>
            <p:cNvSpPr>
              <a:spLocks noChangeShapeType="1"/>
            </p:cNvSpPr>
            <p:nvPr/>
          </p:nvSpPr>
          <p:spPr bwMode="auto">
            <a:xfrm>
              <a:off x="4662" y="365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2" name="Line 108"/>
            <p:cNvSpPr>
              <a:spLocks noChangeShapeType="1"/>
            </p:cNvSpPr>
            <p:nvPr/>
          </p:nvSpPr>
          <p:spPr bwMode="auto">
            <a:xfrm>
              <a:off x="4758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3" name="Line 109"/>
            <p:cNvSpPr>
              <a:spLocks noChangeShapeType="1"/>
            </p:cNvSpPr>
            <p:nvPr/>
          </p:nvSpPr>
          <p:spPr bwMode="auto">
            <a:xfrm>
              <a:off x="4854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4" name="Line 110"/>
            <p:cNvSpPr>
              <a:spLocks noChangeShapeType="1"/>
            </p:cNvSpPr>
            <p:nvPr/>
          </p:nvSpPr>
          <p:spPr bwMode="auto">
            <a:xfrm>
              <a:off x="4950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5" name="Line 111"/>
            <p:cNvSpPr>
              <a:spLocks noChangeShapeType="1"/>
            </p:cNvSpPr>
            <p:nvPr/>
          </p:nvSpPr>
          <p:spPr bwMode="auto">
            <a:xfrm>
              <a:off x="5046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6" name="Line 112"/>
            <p:cNvSpPr>
              <a:spLocks noChangeShapeType="1"/>
            </p:cNvSpPr>
            <p:nvPr/>
          </p:nvSpPr>
          <p:spPr bwMode="auto">
            <a:xfrm>
              <a:off x="5142" y="365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7" name="Line 113"/>
            <p:cNvSpPr>
              <a:spLocks noChangeShapeType="1"/>
            </p:cNvSpPr>
            <p:nvPr/>
          </p:nvSpPr>
          <p:spPr bwMode="auto">
            <a:xfrm>
              <a:off x="5238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8" name="Line 114"/>
            <p:cNvSpPr>
              <a:spLocks noChangeShapeType="1"/>
            </p:cNvSpPr>
            <p:nvPr/>
          </p:nvSpPr>
          <p:spPr bwMode="auto">
            <a:xfrm>
              <a:off x="5334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09" name="Line 115"/>
            <p:cNvSpPr>
              <a:spLocks noChangeShapeType="1"/>
            </p:cNvSpPr>
            <p:nvPr/>
          </p:nvSpPr>
          <p:spPr bwMode="auto">
            <a:xfrm>
              <a:off x="5430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10" name="Line 116"/>
            <p:cNvSpPr>
              <a:spLocks noChangeShapeType="1"/>
            </p:cNvSpPr>
            <p:nvPr/>
          </p:nvSpPr>
          <p:spPr bwMode="auto">
            <a:xfrm>
              <a:off x="5526" y="365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11" name="Line 117"/>
            <p:cNvSpPr>
              <a:spLocks noChangeShapeType="1"/>
            </p:cNvSpPr>
            <p:nvPr/>
          </p:nvSpPr>
          <p:spPr bwMode="auto">
            <a:xfrm>
              <a:off x="5622" y="365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12" name="Rectangle 118"/>
            <p:cNvSpPr>
              <a:spLocks noChangeArrowheads="1"/>
            </p:cNvSpPr>
            <p:nvPr/>
          </p:nvSpPr>
          <p:spPr bwMode="auto">
            <a:xfrm>
              <a:off x="3878" y="1200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45113" name="Line 119"/>
            <p:cNvSpPr>
              <a:spLocks noChangeShapeType="1"/>
            </p:cNvSpPr>
            <p:nvPr/>
          </p:nvSpPr>
          <p:spPr bwMode="auto">
            <a:xfrm>
              <a:off x="4086" y="125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14" name="Rectangle 120"/>
            <p:cNvSpPr>
              <a:spLocks noChangeArrowheads="1"/>
            </p:cNvSpPr>
            <p:nvPr/>
          </p:nvSpPr>
          <p:spPr bwMode="auto">
            <a:xfrm>
              <a:off x="4096" y="3763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45115" name="Line 121"/>
            <p:cNvSpPr>
              <a:spLocks noChangeShapeType="1"/>
            </p:cNvSpPr>
            <p:nvPr/>
          </p:nvSpPr>
          <p:spPr bwMode="auto">
            <a:xfrm>
              <a:off x="4192" y="365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16" name="Rectangle 122"/>
            <p:cNvSpPr>
              <a:spLocks noChangeArrowheads="1"/>
            </p:cNvSpPr>
            <p:nvPr/>
          </p:nvSpPr>
          <p:spPr bwMode="auto">
            <a:xfrm>
              <a:off x="3904" y="3581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45117" name="Line 123"/>
            <p:cNvSpPr>
              <a:spLocks noChangeShapeType="1"/>
            </p:cNvSpPr>
            <p:nvPr/>
          </p:nvSpPr>
          <p:spPr bwMode="auto">
            <a:xfrm>
              <a:off x="4096" y="365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18" name="Rectangle 124"/>
            <p:cNvSpPr>
              <a:spLocks noChangeArrowheads="1"/>
            </p:cNvSpPr>
            <p:nvPr/>
          </p:nvSpPr>
          <p:spPr bwMode="auto">
            <a:xfrm>
              <a:off x="4944" y="3884"/>
              <a:ext cx="7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no. of calls</a:t>
              </a:r>
              <a:endParaRPr lang="en-GB" altLang="en-US" sz="1800"/>
            </a:p>
          </p:txBody>
        </p:sp>
        <p:sp>
          <p:nvSpPr>
            <p:cNvPr id="45119" name="Line 125"/>
            <p:cNvSpPr>
              <a:spLocks noChangeShapeType="1"/>
            </p:cNvSpPr>
            <p:nvPr/>
          </p:nvSpPr>
          <p:spPr bwMode="auto">
            <a:xfrm>
              <a:off x="4141" y="116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20" name="Line 126"/>
            <p:cNvSpPr>
              <a:spLocks noChangeShapeType="1"/>
            </p:cNvSpPr>
            <p:nvPr/>
          </p:nvSpPr>
          <p:spPr bwMode="auto">
            <a:xfrm>
              <a:off x="4141" y="107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21" name="Line 127"/>
            <p:cNvSpPr>
              <a:spLocks noChangeShapeType="1"/>
            </p:cNvSpPr>
            <p:nvPr/>
          </p:nvSpPr>
          <p:spPr bwMode="auto">
            <a:xfrm>
              <a:off x="4141" y="97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22" name="Line 128"/>
            <p:cNvSpPr>
              <a:spLocks noChangeShapeType="1"/>
            </p:cNvSpPr>
            <p:nvPr/>
          </p:nvSpPr>
          <p:spPr bwMode="auto">
            <a:xfrm>
              <a:off x="4141" y="8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23" name="Rectangle 129"/>
            <p:cNvSpPr>
              <a:spLocks noChangeArrowheads="1"/>
            </p:cNvSpPr>
            <p:nvPr/>
          </p:nvSpPr>
          <p:spPr bwMode="auto">
            <a:xfrm>
              <a:off x="3885" y="723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60</a:t>
              </a:r>
              <a:endParaRPr lang="en-GB" altLang="en-US" sz="1800"/>
            </a:p>
          </p:txBody>
        </p:sp>
        <p:sp>
          <p:nvSpPr>
            <p:cNvPr id="45124" name="Line 130"/>
            <p:cNvSpPr>
              <a:spLocks noChangeShapeType="1"/>
            </p:cNvSpPr>
            <p:nvPr/>
          </p:nvSpPr>
          <p:spPr bwMode="auto">
            <a:xfrm>
              <a:off x="4093" y="78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45125" name="Group 141"/>
            <p:cNvGrpSpPr>
              <a:grpSpLocks/>
            </p:cNvGrpSpPr>
            <p:nvPr/>
          </p:nvGrpSpPr>
          <p:grpSpPr bwMode="auto">
            <a:xfrm>
              <a:off x="4196" y="890"/>
              <a:ext cx="1429" cy="2781"/>
              <a:chOff x="4196" y="890"/>
              <a:chExt cx="1429" cy="2781"/>
            </a:xfrm>
          </p:grpSpPr>
          <p:sp>
            <p:nvSpPr>
              <p:cNvPr id="45126" name="Line 133"/>
              <p:cNvSpPr>
                <a:spLocks noChangeShapeType="1"/>
              </p:cNvSpPr>
              <p:nvPr/>
            </p:nvSpPr>
            <p:spPr bwMode="auto">
              <a:xfrm flipV="1">
                <a:off x="4196" y="3488"/>
                <a:ext cx="181" cy="18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7" name="Line 134"/>
              <p:cNvSpPr>
                <a:spLocks noChangeShapeType="1"/>
              </p:cNvSpPr>
              <p:nvPr/>
            </p:nvSpPr>
            <p:spPr bwMode="auto">
              <a:xfrm flipV="1">
                <a:off x="4377" y="3238"/>
                <a:ext cx="46" cy="25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8" name="Line 135"/>
              <p:cNvSpPr>
                <a:spLocks noChangeShapeType="1"/>
              </p:cNvSpPr>
              <p:nvPr/>
            </p:nvSpPr>
            <p:spPr bwMode="auto">
              <a:xfrm flipV="1">
                <a:off x="4423" y="3102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9" name="Line 136"/>
              <p:cNvSpPr>
                <a:spLocks noChangeShapeType="1"/>
              </p:cNvSpPr>
              <p:nvPr/>
            </p:nvSpPr>
            <p:spPr bwMode="auto">
              <a:xfrm flipV="1">
                <a:off x="4559" y="2649"/>
                <a:ext cx="45" cy="45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30" name="Line 137"/>
              <p:cNvSpPr>
                <a:spLocks noChangeShapeType="1"/>
              </p:cNvSpPr>
              <p:nvPr/>
            </p:nvSpPr>
            <p:spPr bwMode="auto">
              <a:xfrm flipV="1">
                <a:off x="4604" y="2331"/>
                <a:ext cx="340" cy="31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31" name="Line 138"/>
              <p:cNvSpPr>
                <a:spLocks noChangeShapeType="1"/>
              </p:cNvSpPr>
              <p:nvPr/>
            </p:nvSpPr>
            <p:spPr bwMode="auto">
              <a:xfrm flipV="1">
                <a:off x="4944" y="1515"/>
                <a:ext cx="46" cy="81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32" name="Line 139"/>
              <p:cNvSpPr>
                <a:spLocks noChangeShapeType="1"/>
              </p:cNvSpPr>
              <p:nvPr/>
            </p:nvSpPr>
            <p:spPr bwMode="auto">
              <a:xfrm flipV="1">
                <a:off x="4990" y="890"/>
                <a:ext cx="635" cy="62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08707" name="Line 131"/>
          <p:cNvSpPr>
            <a:spLocks noChangeShapeType="1"/>
          </p:cNvSpPr>
          <p:nvPr/>
        </p:nvSpPr>
        <p:spPr bwMode="auto">
          <a:xfrm flipV="1">
            <a:off x="5474205" y="1245362"/>
            <a:ext cx="2268538" cy="459105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/>
      <p:bldP spid="40870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text editor again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Outline implementation of the simple text editor: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TextEditor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List&lt;String&gt; text;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  // </a:t>
            </a:r>
            <a:r>
              <a:rPr lang="en-US" altLang="en-US" sz="2000" dirty="0" smtClean="0">
                <a:cs typeface="Times New Roman" pitchFamily="18" charset="0"/>
              </a:rPr>
              <a:t>position of the selected line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TextEditor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the text empty.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text = </a:t>
            </a:r>
            <a:r>
              <a:rPr lang="en-US" altLang="en-US" sz="2000" b="1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&lt;String&gt;()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-1;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409604" name="AutoShape 4"/>
          <p:cNvSpPr>
            <a:spLocks/>
          </p:cNvSpPr>
          <p:nvPr/>
        </p:nvSpPr>
        <p:spPr bwMode="auto">
          <a:xfrm>
            <a:off x="5334000" y="4267200"/>
            <a:ext cx="3240088" cy="504825"/>
          </a:xfrm>
          <a:prstGeom prst="callout1">
            <a:avLst>
              <a:gd name="adj1" fmla="val 22644"/>
              <a:gd name="adj2" fmla="val -2352"/>
              <a:gd name="adj3" fmla="val -47801"/>
              <a:gd name="adj4" fmla="val -10875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i="1">
                <a:solidFill>
                  <a:schemeClr val="accent1">
                    <a:lumMod val="75000"/>
                  </a:schemeClr>
                </a:solidFill>
              </a:rPr>
              <a:t>or: </a:t>
            </a:r>
            <a:br>
              <a:rPr lang="en-GB" altLang="en-US" sz="1800" i="1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altLang="en-US" sz="1800" b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new</a:t>
            </a:r>
            <a:r>
              <a:rPr lang="en-GB" alt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altLang="en-US" sz="180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LinkedList&lt;String&gt;()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text editor again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Outline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select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Select the line at position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 &lt; 0 || p &gt;=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text.size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p;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delete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Delete the selected line.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&lt; 0)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text.remove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text.size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--;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text editor again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620000" cy="480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Outline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find (String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str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Select the next line containing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str</a:t>
            </a:r>
            <a:r>
              <a:rPr lang="en-US" altLang="en-US" sz="2000" dirty="0" smtClean="0">
                <a:cs typeface="Times New Roman" pitchFamily="18" charset="0"/>
              </a:rPr>
              <a:t> as a substring.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Wrap round to line 0 if necessary.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&lt; 0)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n 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text.size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do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String line 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text.get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(p)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line.indexOf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str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&gt;= 0)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//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str</a:t>
            </a:r>
            <a:r>
              <a:rPr lang="en-US" altLang="en-US" sz="2000" dirty="0" smtClean="0">
                <a:cs typeface="Times New Roman" pitchFamily="18" charset="0"/>
              </a:rPr>
              <a:t> found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p;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(++p == n) p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 !=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…;  //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str</a:t>
            </a:r>
            <a:r>
              <a:rPr lang="en-US" altLang="en-US" sz="2000" dirty="0" smtClean="0">
                <a:cs typeface="Times New Roman" pitchFamily="18" charset="0"/>
              </a:rPr>
              <a:t> not found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18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text editor again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Outline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insertAbove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(String line)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Insert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line</a:t>
            </a:r>
            <a:r>
              <a:rPr lang="en-US" altLang="en-US" sz="2000" dirty="0" smtClean="0">
                <a:cs typeface="Times New Roman" pitchFamily="18" charset="0"/>
              </a:rPr>
              <a:t> immediately above the selected line.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&lt; 0)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…;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text.add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, line)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++;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insertBelow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(String line)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Insert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line</a:t>
            </a:r>
            <a:r>
              <a:rPr lang="en-US" altLang="en-US" sz="2000" dirty="0" smtClean="0">
                <a:cs typeface="Times New Roman" pitchFamily="18" charset="0"/>
              </a:rPr>
              <a:t> immediately below the selected line.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++;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text.add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, line)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18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text editor again </a:t>
            </a:r>
            <a:r>
              <a:rPr lang="en-US" altLang="en-US" sz="3200" i="1" dirty="0" smtClean="0"/>
              <a:t>(5)</a:t>
            </a:r>
            <a:endParaRPr lang="en-GB" altLang="en-US" sz="3200" i="1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7620000" cy="35052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Outline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load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BufferedReader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input)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Load the entire contents of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altLang="en-US" sz="2000" dirty="0" smtClean="0">
                <a:cs typeface="Times New Roman" pitchFamily="18" charset="0"/>
              </a:rPr>
              <a:t> into the text.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(;;)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String line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input.readLine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(line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text.addLast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(line)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sel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text.size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- 1; // </a:t>
            </a:r>
            <a:r>
              <a:rPr lang="en-US" altLang="en-US" sz="2000" dirty="0" smtClean="0">
                <a:cs typeface="Times New Roman" pitchFamily="18" charset="0"/>
              </a:rPr>
              <a:t>select last line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text editor again </a:t>
            </a:r>
            <a:r>
              <a:rPr lang="en-US" altLang="en-US" sz="3200" i="1" dirty="0" smtClean="0"/>
              <a:t>(6)</a:t>
            </a:r>
            <a:endParaRPr lang="en-GB" altLang="en-US" sz="3200" i="1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Outline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save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BufferedWriter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output)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Save the text to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output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 (String line : text)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output.write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(line + "\n");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Lists </a:t>
            </a:r>
            <a:r>
              <a:rPr lang="en-US" altLang="en-US" sz="3200" i="1" dirty="0" smtClean="0"/>
              <a:t>vs</a:t>
            </a:r>
            <a:r>
              <a:rPr lang="en-US" altLang="en-US" sz="3200" dirty="0" smtClean="0"/>
              <a:t> linked-lists</a:t>
            </a:r>
            <a:endParaRPr lang="en-GB" altLang="en-US" sz="32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Do not confuse the </a:t>
            </a:r>
            <a:r>
              <a:rPr lang="en-US" altLang="en-US" b="1" smtClean="0"/>
              <a:t>list</a:t>
            </a:r>
            <a:r>
              <a:rPr lang="en-US" altLang="en-US" smtClean="0"/>
              <a:t> </a:t>
            </a:r>
            <a:r>
              <a:rPr lang="en-US" altLang="en-US" i="1" smtClean="0"/>
              <a:t>abstract data type</a:t>
            </a:r>
            <a:r>
              <a:rPr lang="en-US" altLang="en-US" smtClean="0"/>
              <a:t> with </a:t>
            </a:r>
            <a:r>
              <a:rPr lang="en-US" altLang="en-US" b="1" smtClean="0"/>
              <a:t>linked-list</a:t>
            </a:r>
            <a:r>
              <a:rPr lang="en-US" altLang="en-US" smtClean="0"/>
              <a:t> </a:t>
            </a:r>
            <a:r>
              <a:rPr lang="en-US" altLang="en-US" i="1" smtClean="0"/>
              <a:t>data structures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 list ADT can be implemented using different data structures (arrays, linked-lists).</a:t>
            </a:r>
          </a:p>
          <a:p>
            <a:pPr eaLnBrk="1" hangingPunct="1"/>
            <a:r>
              <a:rPr lang="en-US" altLang="en-US" smtClean="0"/>
              <a:t>Conversely, linked-list data structures can be used to implement many different ADTs (e.g., stacks, queues, lists, sets).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applications</a:t>
            </a:r>
            <a:endParaRPr lang="en-GB" altLang="en-US" sz="3200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sentence is a list of words.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The words are in the order they are read or spoken.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An itinerary is a list of places visited on a tour.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The places are in the order they are visited.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A log is a list of event records (e.g., equipment faults).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The event records are in time order.</a:t>
            </a:r>
            <a:endParaRPr lang="en-US" altLang="en-US" sz="180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text editor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Consider a very simple text editor that supports insertion and deletion of complete lines only.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The user can load text from a file, or save the text to a file.</a:t>
            </a:r>
            <a:endParaRPr lang="en-GB" altLang="en-US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The user can select any line of the 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directly (by pointing at it, or giving a line number)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by searching for a line matching a given search string.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The user can delete the selected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The user can insert a new line, either above the selected line or below the selected line.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text editor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We can represent the text being edited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a list of lines, </a:t>
            </a:r>
            <a:r>
              <a:rPr lang="en-US" altLang="en-US" i="1" smtClean="0">
                <a:cs typeface="Times New Roman" pitchFamily="18" charset="0"/>
              </a:rPr>
              <a:t>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the position </a:t>
            </a:r>
            <a:r>
              <a:rPr lang="en-US" altLang="en-US" i="1" smtClean="0">
                <a:cs typeface="Times New Roman" pitchFamily="18" charset="0"/>
              </a:rPr>
              <a:t>sel</a:t>
            </a:r>
            <a:r>
              <a:rPr lang="en-US" altLang="en-US" smtClean="0">
                <a:cs typeface="Times New Roman" pitchFamily="18" charset="0"/>
              </a:rPr>
              <a:t> of the selected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We can implement the user commands straightforwardly in terms of list operations, e.g.: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cs typeface="Times New Roman" pitchFamily="18" charset="0"/>
              </a:rPr>
              <a:t>Delete</a:t>
            </a:r>
            <a:r>
              <a:rPr lang="en-US" altLang="en-US" smtClean="0">
                <a:cs typeface="Times New Roman" pitchFamily="18" charset="0"/>
              </a:rPr>
              <a:t>: remove the line at position </a:t>
            </a:r>
            <a:r>
              <a:rPr lang="en-US" altLang="en-US" i="1" smtClean="0">
                <a:cs typeface="Times New Roman" pitchFamily="18" charset="0"/>
              </a:rPr>
              <a:t>sel</a:t>
            </a:r>
            <a:r>
              <a:rPr lang="en-US" altLang="en-US" smtClean="0">
                <a:cs typeface="Times New Roman" pitchFamily="18" charset="0"/>
              </a:rPr>
              <a:t> in </a:t>
            </a:r>
            <a:r>
              <a:rPr lang="en-US" altLang="en-US" i="1" smtClean="0">
                <a:cs typeface="Times New Roman" pitchFamily="18" charset="0"/>
              </a:rPr>
              <a:t>text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cs typeface="Times New Roman" pitchFamily="18" charset="0"/>
              </a:rPr>
              <a:t>Insert above</a:t>
            </a:r>
            <a:r>
              <a:rPr lang="en-US" altLang="en-US" smtClean="0">
                <a:cs typeface="Times New Roman" pitchFamily="18" charset="0"/>
              </a:rPr>
              <a:t>: add the new line at position </a:t>
            </a:r>
            <a:r>
              <a:rPr lang="en-US" altLang="en-US" i="1" smtClean="0">
                <a:cs typeface="Times New Roman" pitchFamily="18" charset="0"/>
              </a:rPr>
              <a:t>sel</a:t>
            </a:r>
            <a:r>
              <a:rPr lang="en-US" altLang="en-US" smtClean="0">
                <a:cs typeface="Times New Roman" pitchFamily="18" charset="0"/>
              </a:rPr>
              <a:t> in </a:t>
            </a:r>
            <a:r>
              <a:rPr lang="en-US" altLang="en-US" i="1" smtClean="0">
                <a:cs typeface="Times New Roman" pitchFamily="18" charset="0"/>
              </a:rPr>
              <a:t>text</a:t>
            </a:r>
            <a:r>
              <a:rPr lang="en-US" altLang="en-US" smtClean="0">
                <a:cs typeface="Times New Roman" pitchFamily="18" charset="0"/>
              </a:rPr>
              <a:t>, then increment </a:t>
            </a:r>
            <a:r>
              <a:rPr lang="en-US" altLang="en-US" i="1" smtClean="0">
                <a:cs typeface="Times New Roman" pitchFamily="18" charset="0"/>
              </a:rPr>
              <a:t>sel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cs typeface="Times New Roman" pitchFamily="18" charset="0"/>
              </a:rPr>
              <a:t>Insert below</a:t>
            </a:r>
            <a:r>
              <a:rPr lang="en-US" altLang="en-US" smtClean="0">
                <a:cs typeface="Times New Roman" pitchFamily="18" charset="0"/>
              </a:rPr>
              <a:t>: increment </a:t>
            </a:r>
            <a:r>
              <a:rPr lang="en-US" altLang="en-US" i="1" smtClean="0">
                <a:cs typeface="Times New Roman" pitchFamily="18" charset="0"/>
              </a:rPr>
              <a:t>sel</a:t>
            </a:r>
            <a:r>
              <a:rPr lang="en-US" altLang="en-US" smtClean="0">
                <a:cs typeface="Times New Roman" pitchFamily="18" charset="0"/>
              </a:rPr>
              <a:t>, then add the new line at position </a:t>
            </a:r>
            <a:r>
              <a:rPr lang="en-US" altLang="en-US" i="1" smtClean="0">
                <a:cs typeface="Times New Roman" pitchFamily="18" charset="0"/>
              </a:rPr>
              <a:t>sel</a:t>
            </a:r>
            <a:r>
              <a:rPr lang="en-US" altLang="en-US" smtClean="0">
                <a:cs typeface="Times New Roman" pitchFamily="18" charset="0"/>
              </a:rPr>
              <a:t> in </a:t>
            </a:r>
            <a:r>
              <a:rPr lang="en-US" altLang="en-US" i="1" smtClean="0">
                <a:cs typeface="Times New Roman" pitchFamily="18" charset="0"/>
              </a:rPr>
              <a:t>text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cs typeface="Times New Roman" pitchFamily="18" charset="0"/>
              </a:rPr>
              <a:t>Save</a:t>
            </a:r>
            <a:r>
              <a:rPr lang="en-US" altLang="en-US" smtClean="0">
                <a:cs typeface="Times New Roman" pitchFamily="18" charset="0"/>
              </a:rPr>
              <a:t>: traverse </a:t>
            </a:r>
            <a:r>
              <a:rPr lang="en-US" altLang="en-US" i="1" smtClean="0">
                <a:cs typeface="Times New Roman" pitchFamily="18" charset="0"/>
              </a:rPr>
              <a:t>text</a:t>
            </a:r>
            <a:r>
              <a:rPr lang="en-US" altLang="en-US" smtClean="0">
                <a:cs typeface="Times New Roman" pitchFamily="18" charset="0"/>
              </a:rPr>
              <a:t>, writing each line to the output file.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ADT: requirements</a:t>
            </a:r>
            <a:endParaRPr lang="en-GB" alt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308850" cy="4608512"/>
          </a:xfrm>
          <a:noFill/>
        </p:spPr>
        <p:txBody>
          <a:bodyPr/>
          <a:lstStyle/>
          <a:p>
            <a:pPr eaLnBrk="1" hangingPunct="1"/>
            <a:r>
              <a:rPr lang="en-US" altLang="en-US" sz="2000" dirty="0" smtClean="0">
                <a:cs typeface="Times New Roman" pitchFamily="18" charset="0"/>
              </a:rPr>
              <a:t>R</a:t>
            </a:r>
            <a:r>
              <a:rPr lang="en-US" altLang="en-US" sz="2000" dirty="0" smtClean="0"/>
              <a:t>equirements: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make a list empty.</a:t>
            </a:r>
            <a:r>
              <a:rPr lang="en-GB" altLang="en-US" sz="1800" dirty="0" smtClean="0"/>
              <a:t> </a:t>
            </a:r>
            <a:r>
              <a:rPr lang="en-US" altLang="en-US" sz="1800" dirty="0" smtClean="0"/>
              <a:t> 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test whether a list is empty.</a:t>
            </a:r>
            <a:r>
              <a:rPr lang="en-GB" altLang="en-US" sz="1800" dirty="0" smtClean="0"/>
              <a:t> </a:t>
            </a:r>
            <a:endParaRPr lang="en-US" altLang="en-US" sz="1800" dirty="0" smtClean="0"/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obtain the length of a list.</a:t>
            </a:r>
            <a:r>
              <a:rPr lang="en-GB" altLang="en-US" sz="1800" dirty="0" smtClean="0"/>
              <a:t> </a:t>
            </a:r>
            <a:endParaRPr lang="en-US" altLang="en-US" sz="1800" dirty="0" smtClean="0"/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add an element at any position in a list.</a:t>
            </a:r>
            <a:r>
              <a:rPr lang="en-GB" altLang="en-US" sz="1800" dirty="0" smtClean="0"/>
              <a:t> </a:t>
            </a:r>
            <a:endParaRPr lang="en-US" altLang="en-US" sz="1800" dirty="0" smtClean="0"/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remove the element at any position in a list.</a:t>
            </a:r>
            <a:r>
              <a:rPr lang="en-GB" altLang="en-US" sz="1800" dirty="0" smtClean="0"/>
              <a:t> </a:t>
            </a:r>
            <a:endParaRPr lang="en-US" altLang="en-US" sz="1800" dirty="0" smtClean="0"/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inspect or update the element at any position in a list.</a:t>
            </a:r>
            <a:endParaRPr lang="en-GB" altLang="en-US" sz="1800" dirty="0" smtClean="0"/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concatenate lists.</a:t>
            </a:r>
            <a:endParaRPr lang="en-US" altLang="en-US" sz="1800" dirty="0" smtClean="0"/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test lists for equality.</a:t>
            </a:r>
            <a:endParaRPr lang="en-US" altLang="en-US" sz="1800" dirty="0" smtClean="0"/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traverse a list.</a:t>
            </a:r>
            <a:endParaRPr lang="en-US" altLang="en-US" sz="16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4950</TotalTime>
  <Words>1969</Words>
  <Application>Microsoft Office PowerPoint</Application>
  <PresentationFormat>On-screen Show (4:3)</PresentationFormat>
  <Paragraphs>482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Clarity</vt:lpstr>
      <vt:lpstr> 8.  List and Iterator ADTS</vt:lpstr>
      <vt:lpstr>List concepts (1)</vt:lpstr>
      <vt:lpstr>List concepts (2)</vt:lpstr>
      <vt:lpstr>Example: lists and concatenation</vt:lpstr>
      <vt:lpstr>Lists vs linked-lists</vt:lpstr>
      <vt:lpstr>List applications</vt:lpstr>
      <vt:lpstr>Example: simple text editor (1)</vt:lpstr>
      <vt:lpstr>Example: simple text editor (2)</vt:lpstr>
      <vt:lpstr>List ADT: requirements</vt:lpstr>
      <vt:lpstr>List ADT: contract (1)</vt:lpstr>
      <vt:lpstr>List ADT: contract (2)</vt:lpstr>
      <vt:lpstr>List ADT: contract (3)</vt:lpstr>
      <vt:lpstr>List ADT: contract (4)</vt:lpstr>
      <vt:lpstr>Traversal (1)</vt:lpstr>
      <vt:lpstr>Traversal (2)</vt:lpstr>
      <vt:lpstr>Iterators (1)</vt:lpstr>
      <vt:lpstr>Iterators (2)</vt:lpstr>
      <vt:lpstr>Iterator ADT: contract</vt:lpstr>
      <vt:lpstr>Iterators: implementation</vt:lpstr>
      <vt:lpstr>Implementation of lists using arrays (1)</vt:lpstr>
      <vt:lpstr>Implementation of lists using arrays (2)</vt:lpstr>
      <vt:lpstr>Implementation of lists using arrays (3)</vt:lpstr>
      <vt:lpstr>Implementation of lists using arrays (4)</vt:lpstr>
      <vt:lpstr>Implementation of lists using arrays (5)</vt:lpstr>
      <vt:lpstr>Implementation of lists using arrays (6)</vt:lpstr>
      <vt:lpstr>Implementation of lists using arrays (7)</vt:lpstr>
      <vt:lpstr>Implementation of lists using arrays (8)</vt:lpstr>
      <vt:lpstr>Implementation of lists using SLLs (1)</vt:lpstr>
      <vt:lpstr>Implementation of lists using SLLs (2)</vt:lpstr>
      <vt:lpstr>Implementation of lists using SLLs (3)</vt:lpstr>
      <vt:lpstr>Implementation of lists using SLLs (4)</vt:lpstr>
      <vt:lpstr>Implementation of lists using SLLs (5)</vt:lpstr>
      <vt:lpstr>Implementation of lists using SLLs (6)</vt:lpstr>
      <vt:lpstr>Implementation of lists using SLLs (7)</vt:lpstr>
      <vt:lpstr>Implementation of lists using SLLs (8)</vt:lpstr>
      <vt:lpstr>Implementation of lists using SLLs (9)</vt:lpstr>
      <vt:lpstr>Summary of list implementations</vt:lpstr>
      <vt:lpstr>Iterating over a list with a Java for-loop</vt:lpstr>
      <vt:lpstr>Lists in the Java class library (1)</vt:lpstr>
      <vt:lpstr>Lists in the Java class library (2)</vt:lpstr>
      <vt:lpstr>Aside: amortized complexity (1)</vt:lpstr>
      <vt:lpstr>Aside: amortized complexity (2)</vt:lpstr>
      <vt:lpstr>Example: simple text editor again (1)</vt:lpstr>
      <vt:lpstr>Example: simple text editor again (2)</vt:lpstr>
      <vt:lpstr>Example: simple text editor again (3)</vt:lpstr>
      <vt:lpstr>Example: simple text editor again (4)</vt:lpstr>
      <vt:lpstr>Example: simple text editor again (5)</vt:lpstr>
      <vt:lpstr>Example: simple text editor again 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 List and Iterator ADTs</dc:title>
  <dc:creator>Alice</dc:creator>
  <cp:lastModifiedBy>Alice Miller</cp:lastModifiedBy>
  <cp:revision>22</cp:revision>
  <dcterms:created xsi:type="dcterms:W3CDTF">2006-08-16T00:00:00Z</dcterms:created>
  <dcterms:modified xsi:type="dcterms:W3CDTF">2018-02-20T16:50:04Z</dcterms:modified>
</cp:coreProperties>
</file>