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81" r:id="rId24"/>
    <p:sldId id="28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702" y="4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E4AEC-D7E1-4DFF-B221-6DD1DA6B25E6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0ED52-C249-479A-AEC7-1B65D4048D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668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6675" y="188913"/>
            <a:ext cx="6142038" cy="7191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47813" y="1700213"/>
            <a:ext cx="3522662" cy="4621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2875" y="1700213"/>
            <a:ext cx="3522663" cy="4621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87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219200"/>
            <a:ext cx="8280400" cy="762000"/>
          </a:xfrm>
        </p:spPr>
        <p:txBody>
          <a:bodyPr/>
          <a:lstStyle/>
          <a:p>
            <a:pPr algn="ctr" eaLnBrk="1" hangingPunct="1"/>
            <a:r>
              <a:rPr lang="en-GB" altLang="en-US" sz="3600" dirty="0" smtClean="0">
                <a:solidFill>
                  <a:schemeClr val="folHlink"/>
                </a:solidFill>
              </a:rPr>
              <a:t>9. Set ADTs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6087" y="3581400"/>
            <a:ext cx="7594600" cy="3638550"/>
          </a:xfrm>
        </p:spPr>
        <p:txBody>
          <a:bodyPr/>
          <a:lstStyle/>
          <a:p>
            <a:pPr marL="360363" indent="-360363" eaLnBrk="1" hangingPunct="1">
              <a:buClr>
                <a:schemeClr val="bg1"/>
              </a:buClr>
              <a:buFont typeface="Wingdings" pitchFamily="2" charset="2"/>
              <a:buChar char="§"/>
            </a:pPr>
            <a:r>
              <a:rPr lang="en-US" altLang="en-US" sz="2400" dirty="0" smtClean="0"/>
              <a:t>Set concepts</a:t>
            </a:r>
          </a:p>
          <a:p>
            <a:pPr marL="360363" indent="-360363" eaLnBrk="1" hangingPunct="1">
              <a:buClr>
                <a:schemeClr val="bg1"/>
              </a:buClr>
              <a:buFont typeface="Wingdings" pitchFamily="2" charset="2"/>
              <a:buChar char="§"/>
            </a:pPr>
            <a:r>
              <a:rPr lang="en-US" altLang="en-US" sz="2400" dirty="0" smtClean="0"/>
              <a:t>Set applications</a:t>
            </a:r>
          </a:p>
          <a:p>
            <a:pPr marL="360363" indent="-360363" eaLnBrk="1" hangingPunct="1">
              <a:buClr>
                <a:schemeClr val="bg1"/>
              </a:buClr>
              <a:buFont typeface="Wingdings" pitchFamily="2" charset="2"/>
              <a:buChar char="§"/>
            </a:pPr>
            <a:r>
              <a:rPr lang="en-US" altLang="en-US" sz="2400" dirty="0" smtClean="0"/>
              <a:t>A set ADT: requirements, contract</a:t>
            </a:r>
          </a:p>
          <a:p>
            <a:pPr marL="360363" indent="-360363" eaLnBrk="1" hangingPunct="1">
              <a:buClr>
                <a:schemeClr val="bg1"/>
              </a:buClr>
              <a:buFont typeface="Wingdings" pitchFamily="2" charset="2"/>
              <a:buChar char="§"/>
            </a:pPr>
            <a:r>
              <a:rPr lang="en-US" altLang="en-US" sz="2400" dirty="0" smtClean="0"/>
              <a:t>Implementations of sets: using member arrays, linked lists, </a:t>
            </a:r>
            <a:r>
              <a:rPr lang="en-US" altLang="en-US" sz="2400" dirty="0" err="1" smtClean="0"/>
              <a:t>boolean</a:t>
            </a:r>
            <a:r>
              <a:rPr lang="en-US" altLang="en-US" sz="2400" dirty="0" smtClean="0"/>
              <a:t> arrays</a:t>
            </a:r>
          </a:p>
          <a:p>
            <a:pPr marL="360363" indent="-360363" eaLnBrk="1" hangingPunct="1">
              <a:buClr>
                <a:schemeClr val="bg1"/>
              </a:buClr>
              <a:buFont typeface="Wingdings" pitchFamily="2" charset="2"/>
              <a:buChar char="§"/>
            </a:pPr>
            <a:r>
              <a:rPr lang="en-US" altLang="en-US" sz="2400" dirty="0" smtClean="0"/>
              <a:t>Sets in the Java class library</a:t>
            </a:r>
            <a:endParaRPr lang="en-GB" altLang="en-US" sz="2400" dirty="0" smtClean="0"/>
          </a:p>
        </p:txBody>
      </p:sp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1908175" y="6380163"/>
            <a:ext cx="5256213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GB" altLang="en-US" sz="2000">
                <a:solidFill>
                  <a:schemeClr val="bg1"/>
                </a:solidFill>
                <a:cs typeface="Arial" charset="0"/>
              </a:rPr>
              <a:t>© 2008 David A Watt, University of Glasgow</a:t>
            </a: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4114800" y="476250"/>
            <a:ext cx="39258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buFont typeface="Wingdings" pitchFamily="2" charset="2"/>
              <a:buNone/>
            </a:pPr>
            <a:r>
              <a:rPr lang="en-GB" altLang="en-US" sz="2000" dirty="0">
                <a:solidFill>
                  <a:schemeClr val="tx2"/>
                </a:solidFill>
                <a:cs typeface="Arial" charset="0"/>
              </a:rPr>
              <a:t>Algorithms &amp; Data Structures (M)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7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Set ADT: contract </a:t>
            </a:r>
            <a:r>
              <a:rPr lang="en-US" altLang="en-US" sz="3200" i="1" dirty="0" smtClean="0"/>
              <a:t>(1)</a:t>
            </a:r>
            <a:endParaRPr lang="en-GB" altLang="en-US" sz="3200" i="1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>
                <a:cs typeface="Times New Roman" pitchFamily="18" charset="0"/>
              </a:rPr>
              <a:t>Possible contract for homogeneous sets: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interface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Set&lt;</a:t>
            </a:r>
            <a:r>
              <a:rPr lang="en-US" altLang="en-US" sz="2000" dirty="0" smtClean="0">
                <a:solidFill>
                  <a:srgbClr val="CC00CC"/>
                </a:solidFill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&gt; {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// </a:t>
            </a:r>
            <a:r>
              <a:rPr lang="en-US" altLang="en-US" sz="2000" dirty="0" smtClean="0">
                <a:cs typeface="Times New Roman" pitchFamily="18" charset="0"/>
              </a:rPr>
              <a:t>Each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Set&lt;E&gt;</a:t>
            </a:r>
            <a:r>
              <a:rPr lang="en-US" altLang="en-US" sz="2000" dirty="0" smtClean="0">
                <a:cs typeface="Times New Roman" pitchFamily="18" charset="0"/>
              </a:rPr>
              <a:t> object is a homogeneous set whose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members are of type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2000" dirty="0" smtClean="0">
                <a:cs typeface="Times New Roman" pitchFamily="18" charset="0"/>
              </a:rPr>
              <a:t>.</a:t>
            </a:r>
            <a:endParaRPr lang="en-US" altLang="en-US" sz="2000" dirty="0" smtClean="0"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//////////// </a:t>
            </a:r>
            <a:r>
              <a:rPr lang="en-US" altLang="en-US" sz="2000" dirty="0" smtClean="0">
                <a:cs typeface="Times New Roman" pitchFamily="18" charset="0"/>
              </a:rPr>
              <a:t>Accessors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////////////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err="1" smtClean="0">
                <a:latin typeface="Courier New" pitchFamily="49" charset="0"/>
                <a:cs typeface="Times New Roman" pitchFamily="18" charset="0"/>
              </a:rPr>
              <a:t>boolean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isEmpty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();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Return true if and only if this set is empty.</a:t>
            </a:r>
            <a:endParaRPr lang="en-US" altLang="en-US" sz="2000" dirty="0" smtClean="0"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err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size ();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Return the size of this set.</a:t>
            </a:r>
            <a:endParaRPr lang="en-US" altLang="en-US" sz="2000" dirty="0" smtClean="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6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Set ADT: contract </a:t>
            </a:r>
            <a:r>
              <a:rPr lang="en-US" altLang="en-US" sz="3200" i="1" dirty="0" smtClean="0"/>
              <a:t>(2)</a:t>
            </a:r>
            <a:endParaRPr lang="en-GB" altLang="en-US" sz="3200" i="1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7620000" cy="4800600"/>
          </a:xfrm>
          <a:noFill/>
        </p:spPr>
        <p:txBody>
          <a:bodyPr/>
          <a:lstStyle/>
          <a:p>
            <a:pPr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>
                <a:cs typeface="Times New Roman" pitchFamily="18" charset="0"/>
              </a:rPr>
              <a:t>Possible contract </a:t>
            </a:r>
            <a:r>
              <a:rPr lang="en-US" altLang="en-US" i="1" dirty="0" smtClean="0">
                <a:cs typeface="Times New Roman" pitchFamily="18" charset="0"/>
              </a:rPr>
              <a:t>(continued)</a:t>
            </a:r>
            <a:r>
              <a:rPr lang="en-US" altLang="en-US" dirty="0" smtClean="0">
                <a:cs typeface="Times New Roman" pitchFamily="18" charset="0"/>
              </a:rPr>
              <a:t>: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err="1" smtClean="0">
                <a:latin typeface="Courier New" pitchFamily="49" charset="0"/>
                <a:cs typeface="Times New Roman" pitchFamily="18" charset="0"/>
              </a:rPr>
              <a:t>boolean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contains (</a:t>
            </a:r>
            <a:r>
              <a:rPr lang="en-US" altLang="en-US" sz="2000" dirty="0" smtClean="0">
                <a:solidFill>
                  <a:srgbClr val="CC00CC"/>
                </a:solidFill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it);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Return true if and only if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it</a:t>
            </a:r>
            <a:r>
              <a:rPr lang="en-US" altLang="en-US" sz="2000" dirty="0" smtClean="0">
                <a:cs typeface="Times New Roman" pitchFamily="18" charset="0"/>
              </a:rPr>
              <a:t> is a member of this set.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err="1" smtClean="0">
                <a:latin typeface="Courier New" pitchFamily="49" charset="0"/>
                <a:cs typeface="Times New Roman" pitchFamily="18" charset="0"/>
              </a:rPr>
              <a:t>boolean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equals (Set&lt;</a:t>
            </a:r>
            <a:r>
              <a:rPr lang="en-US" altLang="en-US" sz="2000" dirty="0" smtClean="0">
                <a:solidFill>
                  <a:srgbClr val="CC00CC"/>
                </a:solidFill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&gt; that);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Return true if and only if this set is equal to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that</a:t>
            </a:r>
            <a:r>
              <a:rPr lang="en-US" altLang="en-US" sz="2000" dirty="0" smtClean="0">
                <a:cs typeface="Times New Roman" pitchFamily="18" charset="0"/>
              </a:rPr>
              <a:t>.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err="1" smtClean="0">
                <a:latin typeface="Courier New" pitchFamily="49" charset="0"/>
                <a:cs typeface="Times New Roman" pitchFamily="18" charset="0"/>
              </a:rPr>
              <a:t>boolean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containsAll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(Set&lt;</a:t>
            </a:r>
            <a:r>
              <a:rPr lang="en-US" altLang="en-US" sz="2000" dirty="0" smtClean="0">
                <a:solidFill>
                  <a:srgbClr val="CC00CC"/>
                </a:solidFill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&gt; that);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Return true if and only if this set subsumes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that</a:t>
            </a:r>
            <a:r>
              <a:rPr lang="en-US" altLang="en-US" sz="2000" dirty="0" smtClean="0">
                <a:cs typeface="Times New Roman" pitchFamily="18" charset="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0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Set ADT: contract </a:t>
            </a:r>
            <a:r>
              <a:rPr lang="en-US" altLang="en-US" sz="3200" i="1" dirty="0" smtClean="0"/>
              <a:t>(3)</a:t>
            </a:r>
            <a:endParaRPr lang="en-GB" altLang="en-US" sz="3200" i="1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7620000" cy="4800600"/>
          </a:xfrm>
          <a:noFill/>
        </p:spPr>
        <p:txBody>
          <a:bodyPr/>
          <a:lstStyle/>
          <a:p>
            <a:pPr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>
                <a:cs typeface="Times New Roman" pitchFamily="18" charset="0"/>
              </a:rPr>
              <a:t>Possible contract </a:t>
            </a:r>
            <a:r>
              <a:rPr lang="en-US" altLang="en-US" i="1" dirty="0" smtClean="0">
                <a:cs typeface="Times New Roman" pitchFamily="18" charset="0"/>
              </a:rPr>
              <a:t>(continued)</a:t>
            </a:r>
            <a:r>
              <a:rPr lang="en-US" altLang="en-US" dirty="0" smtClean="0">
                <a:cs typeface="Times New Roman" pitchFamily="18" charset="0"/>
              </a:rPr>
              <a:t>: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//////////// </a:t>
            </a:r>
            <a:r>
              <a:rPr lang="en-US" altLang="en-US" sz="2000" dirty="0" smtClean="0">
                <a:cs typeface="Times New Roman" pitchFamily="18" charset="0"/>
              </a:rPr>
              <a:t>Transformers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////////////</a:t>
            </a:r>
            <a:endParaRPr lang="en-US" altLang="en-US" sz="2000" dirty="0" smtClean="0"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void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clear ();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Make this set empty.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void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add (</a:t>
            </a:r>
            <a:r>
              <a:rPr lang="en-US" altLang="en-US" sz="2000" dirty="0" smtClean="0">
                <a:solidFill>
                  <a:srgbClr val="CC00CC"/>
                </a:solidFill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it);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Add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it</a:t>
            </a:r>
            <a:r>
              <a:rPr lang="en-US" altLang="en-US" sz="2000" dirty="0" smtClean="0">
                <a:cs typeface="Times New Roman" pitchFamily="18" charset="0"/>
              </a:rPr>
              <a:t> as a member of this set.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Do nothing if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it</a:t>
            </a:r>
            <a:r>
              <a:rPr lang="en-US" altLang="en-US" sz="2000" dirty="0" smtClean="0">
                <a:cs typeface="Times New Roman" pitchFamily="18" charset="0"/>
              </a:rPr>
              <a:t> is already a member of this set.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void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remove (</a:t>
            </a:r>
            <a:r>
              <a:rPr lang="en-US" altLang="en-US" sz="2000" dirty="0" smtClean="0">
                <a:solidFill>
                  <a:srgbClr val="CC00CC"/>
                </a:solidFill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it);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Remove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it</a:t>
            </a:r>
            <a:r>
              <a:rPr lang="en-US" altLang="en-US" sz="2000" dirty="0" smtClean="0">
                <a:cs typeface="Times New Roman" pitchFamily="18" charset="0"/>
              </a:rPr>
              <a:t> from this set.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Do nothing if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it</a:t>
            </a:r>
            <a:r>
              <a:rPr lang="en-US" altLang="en-US" sz="2000" dirty="0" smtClean="0">
                <a:cs typeface="Times New Roman" pitchFamily="18" charset="0"/>
              </a:rPr>
              <a:t> is not a member of this set.</a:t>
            </a:r>
            <a:endParaRPr lang="en-US" altLang="en-US" sz="2000" dirty="0" smtClean="0"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void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addAll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(Set&lt;</a:t>
            </a:r>
            <a:r>
              <a:rPr lang="en-US" altLang="en-US" sz="2000" dirty="0" smtClean="0">
                <a:solidFill>
                  <a:srgbClr val="CC00CC"/>
                </a:solidFill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&gt; that);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Make this set the union of itself and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that</a:t>
            </a:r>
            <a:r>
              <a:rPr lang="en-US" altLang="en-US" sz="2000" dirty="0" smtClean="0">
                <a:cs typeface="Times New Roman" pitchFamily="18" charset="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0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Set ADT: contract </a:t>
            </a:r>
            <a:r>
              <a:rPr lang="en-US" altLang="en-US" sz="3200" i="1" dirty="0" smtClean="0"/>
              <a:t>(4)</a:t>
            </a:r>
            <a:endParaRPr lang="en-GB" altLang="en-US" sz="3200" i="1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7620000" cy="4800600"/>
          </a:xfrm>
          <a:noFill/>
        </p:spPr>
        <p:txBody>
          <a:bodyPr/>
          <a:lstStyle/>
          <a:p>
            <a:pPr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>
                <a:cs typeface="Times New Roman" pitchFamily="18" charset="0"/>
              </a:rPr>
              <a:t>Possible contract </a:t>
            </a:r>
            <a:r>
              <a:rPr lang="en-US" altLang="en-US" i="1" dirty="0" smtClean="0">
                <a:cs typeface="Times New Roman" pitchFamily="18" charset="0"/>
              </a:rPr>
              <a:t>(continued)</a:t>
            </a:r>
            <a:r>
              <a:rPr lang="en-US" altLang="en-US" dirty="0" smtClean="0">
                <a:cs typeface="Times New Roman" pitchFamily="18" charset="0"/>
              </a:rPr>
              <a:t>: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void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removeAll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(Set&lt;</a:t>
            </a:r>
            <a:r>
              <a:rPr lang="en-US" altLang="en-US" sz="2000" dirty="0" smtClean="0">
                <a:solidFill>
                  <a:srgbClr val="CC00CC"/>
                </a:solidFill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&gt; that);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Make this set the difference of itself and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that</a:t>
            </a:r>
            <a:r>
              <a:rPr lang="en-US" altLang="en-US" sz="2000" dirty="0" smtClean="0">
                <a:cs typeface="Times New Roman" pitchFamily="18" charset="0"/>
              </a:rPr>
              <a:t>.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void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retainAll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(Set&lt;</a:t>
            </a:r>
            <a:r>
              <a:rPr lang="en-US" altLang="en-US" sz="2000" dirty="0" smtClean="0">
                <a:solidFill>
                  <a:srgbClr val="CC00CC"/>
                </a:solidFill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&gt; that);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Make this set the intersection of itself and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that</a:t>
            </a:r>
            <a:r>
              <a:rPr lang="en-US" altLang="en-US" sz="2000" dirty="0" smtClean="0">
                <a:cs typeface="Times New Roman" pitchFamily="18" charset="0"/>
              </a:rPr>
              <a:t>.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//////////// </a:t>
            </a:r>
            <a:r>
              <a:rPr lang="en-US" altLang="en-US" sz="2000" dirty="0" smtClean="0">
                <a:cs typeface="Times New Roman" pitchFamily="18" charset="0"/>
              </a:rPr>
              <a:t>Iterator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////////////</a:t>
            </a:r>
            <a:endParaRPr lang="en-US" altLang="en-US" sz="2000" dirty="0" smtClean="0"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Iterator&lt;</a:t>
            </a:r>
            <a:r>
              <a:rPr lang="en-US" altLang="en-US" sz="2000" dirty="0" smtClean="0">
                <a:solidFill>
                  <a:srgbClr val="CC00CC"/>
                </a:solidFill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&gt; iterator();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Return an iterator that will visit all members of this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set, in no particular order.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</a:p>
        </p:txBody>
      </p:sp>
      <p:sp>
        <p:nvSpPr>
          <p:cNvPr id="4" name="AutoShape 5"/>
          <p:cNvSpPr>
            <a:spLocks/>
          </p:cNvSpPr>
          <p:nvPr/>
        </p:nvSpPr>
        <p:spPr bwMode="auto">
          <a:xfrm>
            <a:off x="5867400" y="5662613"/>
            <a:ext cx="360363" cy="287337"/>
          </a:xfrm>
          <a:prstGeom prst="callout1">
            <a:avLst>
              <a:gd name="adj1" fmla="val 2583"/>
              <a:gd name="adj2" fmla="val -6315"/>
              <a:gd name="adj3" fmla="val -182273"/>
              <a:gd name="adj4" fmla="val -239444"/>
            </a:avLst>
          </a:prstGeom>
          <a:noFill/>
          <a:ln w="9525">
            <a:solidFill>
              <a:schemeClr val="accent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NB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6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563" y="2286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Implementation of sets using member arrays </a:t>
            </a:r>
            <a:r>
              <a:rPr lang="en-US" altLang="en-US" sz="3200" i="1" dirty="0" smtClean="0"/>
              <a:t>(1)</a:t>
            </a:r>
            <a:endParaRPr lang="en-GB" altLang="en-US" sz="3200" i="1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58763" y="1266825"/>
            <a:ext cx="7620000" cy="4800600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>
                <a:cs typeface="Times New Roman" pitchFamily="18" charset="0"/>
              </a:rPr>
              <a:t>Represent a </a:t>
            </a:r>
            <a:r>
              <a:rPr lang="en-US" altLang="en-US" i="1" dirty="0" smtClean="0">
                <a:cs typeface="Times New Roman" pitchFamily="18" charset="0"/>
              </a:rPr>
              <a:t>bounded</a:t>
            </a:r>
            <a:r>
              <a:rPr lang="en-US" altLang="en-US" dirty="0" smtClean="0">
                <a:cs typeface="Times New Roman" pitchFamily="18" charset="0"/>
              </a:rPr>
              <a:t> set (size </a:t>
            </a:r>
            <a:r>
              <a:rPr lang="en-US" altLang="en-US" dirty="0" smtClean="0">
                <a:latin typeface="Symbol" pitchFamily="18" charset="2"/>
                <a:cs typeface="Times New Roman" pitchFamily="18" charset="0"/>
                <a:sym typeface="Symbol" pitchFamily="18" charset="2"/>
              </a:rPr>
              <a:t></a:t>
            </a:r>
            <a:r>
              <a:rPr lang="en-US" altLang="en-US" dirty="0" smtClean="0">
                <a:cs typeface="Times New Roman" pitchFamily="18" charset="0"/>
              </a:rPr>
              <a:t> </a:t>
            </a:r>
            <a:r>
              <a:rPr lang="en-US" altLang="en-US" i="1" dirty="0" smtClean="0">
                <a:cs typeface="Times New Roman" pitchFamily="18" charset="0"/>
              </a:rPr>
              <a:t>cap</a:t>
            </a:r>
            <a:r>
              <a:rPr lang="en-US" altLang="en-US" dirty="0" smtClean="0">
                <a:cs typeface="Times New Roman" pitchFamily="18" charset="0"/>
              </a:rPr>
              <a:t>) by:</a:t>
            </a:r>
          </a:p>
          <a:p>
            <a:pPr lvl="1" eaLnBrk="1" hangingPunct="1"/>
            <a:r>
              <a:rPr lang="en-US" altLang="en-US" dirty="0" smtClean="0">
                <a:cs typeface="Times New Roman" pitchFamily="18" charset="0"/>
              </a:rPr>
              <a:t>a variable </a:t>
            </a:r>
            <a:r>
              <a:rPr lang="en-US" altLang="en-US" i="1" dirty="0" smtClean="0">
                <a:cs typeface="Times New Roman" pitchFamily="18" charset="0"/>
              </a:rPr>
              <a:t>size</a:t>
            </a:r>
            <a:r>
              <a:rPr lang="en-US" altLang="en-US" dirty="0" smtClean="0">
                <a:cs typeface="Times New Roman" pitchFamily="18" charset="0"/>
              </a:rPr>
              <a:t>, containing the current size</a:t>
            </a:r>
          </a:p>
          <a:p>
            <a:pPr lvl="1" eaLnBrk="1" hangingPunct="1"/>
            <a:r>
              <a:rPr lang="en-US" altLang="en-US" dirty="0" smtClean="0">
                <a:cs typeface="Times New Roman" pitchFamily="18" charset="0"/>
              </a:rPr>
              <a:t>A sorted array </a:t>
            </a:r>
            <a:r>
              <a:rPr lang="en-US" altLang="en-US" i="1" dirty="0" smtClean="0">
                <a:cs typeface="Times New Roman" pitchFamily="18" charset="0"/>
              </a:rPr>
              <a:t>members</a:t>
            </a:r>
            <a:r>
              <a:rPr lang="en-US" altLang="en-US" dirty="0" smtClean="0">
                <a:cs typeface="Times New Roman" pitchFamily="18" charset="0"/>
              </a:rPr>
              <a:t> of length </a:t>
            </a:r>
            <a:r>
              <a:rPr lang="en-US" altLang="en-US" i="1" dirty="0" smtClean="0">
                <a:cs typeface="Times New Roman" pitchFamily="18" charset="0"/>
              </a:rPr>
              <a:t>cap</a:t>
            </a:r>
            <a:r>
              <a:rPr lang="en-US" altLang="en-US" dirty="0" smtClean="0">
                <a:cs typeface="Times New Roman" pitchFamily="18" charset="0"/>
              </a:rPr>
              <a:t>, </a:t>
            </a:r>
            <a:br>
              <a:rPr lang="en-US" altLang="en-US" dirty="0" smtClean="0">
                <a:cs typeface="Times New Roman" pitchFamily="18" charset="0"/>
              </a:rPr>
            </a:br>
            <a:r>
              <a:rPr lang="en-US" altLang="en-US" dirty="0" smtClean="0">
                <a:cs typeface="Times New Roman" pitchFamily="18" charset="0"/>
              </a:rPr>
              <a:t>containing the set members in </a:t>
            </a:r>
            <a:r>
              <a:rPr lang="en-US" altLang="en-US" i="1" dirty="0" smtClean="0">
                <a:cs typeface="Times New Roman" pitchFamily="18" charset="0"/>
              </a:rPr>
              <a:t>members</a:t>
            </a:r>
            <a:r>
              <a:rPr lang="en-US" altLang="en-US" dirty="0" smtClean="0">
                <a:cs typeface="Times New Roman" pitchFamily="18" charset="0"/>
              </a:rPr>
              <a:t>[0… </a:t>
            </a:r>
            <a:r>
              <a:rPr lang="en-US" altLang="en-US" i="1" dirty="0" smtClean="0">
                <a:cs typeface="Times New Roman" pitchFamily="18" charset="0"/>
              </a:rPr>
              <a:t>size</a:t>
            </a:r>
            <a:r>
              <a:rPr lang="en-US" altLang="en-US" dirty="0" smtClean="0">
                <a:cs typeface="Times New Roman" pitchFamily="18" charset="0"/>
              </a:rPr>
              <a:t>–1],</a:t>
            </a:r>
            <a:br>
              <a:rPr lang="en-US" altLang="en-US" dirty="0" smtClean="0">
                <a:cs typeface="Times New Roman" pitchFamily="18" charset="0"/>
              </a:rPr>
            </a:br>
            <a:r>
              <a:rPr lang="en-US" altLang="en-US" dirty="0" smtClean="0">
                <a:cs typeface="Times New Roman" pitchFamily="18" charset="0"/>
              </a:rPr>
              <a:t>with no duplicates.</a:t>
            </a: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337252" y="4322763"/>
            <a:ext cx="7010400" cy="628650"/>
            <a:chOff x="1027" y="3051"/>
            <a:chExt cx="4416" cy="396"/>
          </a:xfrm>
        </p:grpSpPr>
        <p:sp>
          <p:nvSpPr>
            <p:cNvPr id="18468" name="Rectangle 5"/>
            <p:cNvSpPr>
              <a:spLocks noChangeArrowheads="1"/>
            </p:cNvSpPr>
            <p:nvPr/>
          </p:nvSpPr>
          <p:spPr bwMode="auto">
            <a:xfrm>
              <a:off x="1027" y="3207"/>
              <a:ext cx="84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Empty set:</a:t>
              </a:r>
              <a:endParaRPr lang="en-US" altLang="en-US" sz="1800"/>
            </a:p>
          </p:txBody>
        </p:sp>
        <p:sp>
          <p:nvSpPr>
            <p:cNvPr id="18469" name="Rectangle 6"/>
            <p:cNvSpPr>
              <a:spLocks noChangeArrowheads="1"/>
            </p:cNvSpPr>
            <p:nvPr/>
          </p:nvSpPr>
          <p:spPr bwMode="auto">
            <a:xfrm>
              <a:off x="2563" y="3201"/>
              <a:ext cx="480" cy="1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 i="1">
                <a:latin typeface="Times New Roman" pitchFamily="18" charset="0"/>
              </a:endParaRPr>
            </a:p>
          </p:txBody>
        </p:sp>
        <p:sp>
          <p:nvSpPr>
            <p:cNvPr id="18470" name="Rectangle 7"/>
            <p:cNvSpPr>
              <a:spLocks noChangeArrowheads="1"/>
            </p:cNvSpPr>
            <p:nvPr/>
          </p:nvSpPr>
          <p:spPr bwMode="auto">
            <a:xfrm>
              <a:off x="2083" y="3201"/>
              <a:ext cx="480" cy="1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 i="1">
                <a:latin typeface="Times New Roman" pitchFamily="18" charset="0"/>
              </a:endParaRPr>
            </a:p>
          </p:txBody>
        </p:sp>
        <p:sp>
          <p:nvSpPr>
            <p:cNvPr id="18471" name="Rectangle 8"/>
            <p:cNvSpPr>
              <a:spLocks noChangeArrowheads="1"/>
            </p:cNvSpPr>
            <p:nvPr/>
          </p:nvSpPr>
          <p:spPr bwMode="auto">
            <a:xfrm>
              <a:off x="2563" y="3051"/>
              <a:ext cx="48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18472" name="Rectangle 9"/>
            <p:cNvSpPr>
              <a:spLocks noChangeArrowheads="1"/>
            </p:cNvSpPr>
            <p:nvPr/>
          </p:nvSpPr>
          <p:spPr bwMode="auto">
            <a:xfrm>
              <a:off x="3523" y="3201"/>
              <a:ext cx="480" cy="1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 i="1">
                <a:latin typeface="Times New Roman" pitchFamily="18" charset="0"/>
              </a:endParaRPr>
            </a:p>
          </p:txBody>
        </p:sp>
        <p:sp>
          <p:nvSpPr>
            <p:cNvPr id="18473" name="Rectangle 10"/>
            <p:cNvSpPr>
              <a:spLocks noChangeArrowheads="1"/>
            </p:cNvSpPr>
            <p:nvPr/>
          </p:nvSpPr>
          <p:spPr bwMode="auto">
            <a:xfrm>
              <a:off x="4003" y="3201"/>
              <a:ext cx="480" cy="1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 i="1">
                <a:latin typeface="Times New Roman" pitchFamily="18" charset="0"/>
              </a:endParaRPr>
            </a:p>
          </p:txBody>
        </p:sp>
        <p:sp>
          <p:nvSpPr>
            <p:cNvPr id="18474" name="Rectangle 11"/>
            <p:cNvSpPr>
              <a:spLocks noChangeArrowheads="1"/>
            </p:cNvSpPr>
            <p:nvPr/>
          </p:nvSpPr>
          <p:spPr bwMode="auto">
            <a:xfrm>
              <a:off x="4963" y="3201"/>
              <a:ext cx="480" cy="1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 i="1">
                <a:latin typeface="Times New Roman" pitchFamily="18" charset="0"/>
              </a:endParaRPr>
            </a:p>
          </p:txBody>
        </p:sp>
        <p:sp>
          <p:nvSpPr>
            <p:cNvPr id="18475" name="Rectangle 12"/>
            <p:cNvSpPr>
              <a:spLocks noChangeArrowheads="1"/>
            </p:cNvSpPr>
            <p:nvPr/>
          </p:nvSpPr>
          <p:spPr bwMode="auto">
            <a:xfrm>
              <a:off x="4483" y="3201"/>
              <a:ext cx="480" cy="1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 i="1">
                <a:latin typeface="Times New Roman" pitchFamily="18" charset="0"/>
              </a:endParaRPr>
            </a:p>
          </p:txBody>
        </p:sp>
        <p:sp>
          <p:nvSpPr>
            <p:cNvPr id="18476" name="Rectangle 13"/>
            <p:cNvSpPr>
              <a:spLocks noChangeArrowheads="1"/>
            </p:cNvSpPr>
            <p:nvPr/>
          </p:nvSpPr>
          <p:spPr bwMode="auto">
            <a:xfrm>
              <a:off x="3043" y="3201"/>
              <a:ext cx="480" cy="1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 i="1">
                <a:latin typeface="Times New Roman" pitchFamily="18" charset="0"/>
              </a:endParaRPr>
            </a:p>
          </p:txBody>
        </p:sp>
        <p:sp>
          <p:nvSpPr>
            <p:cNvPr id="18477" name="Freeform 14"/>
            <p:cNvSpPr>
              <a:spLocks/>
            </p:cNvSpPr>
            <p:nvPr/>
          </p:nvSpPr>
          <p:spPr bwMode="auto">
            <a:xfrm>
              <a:off x="3187" y="3111"/>
              <a:ext cx="240" cy="336"/>
            </a:xfrm>
            <a:custGeom>
              <a:avLst/>
              <a:gdLst>
                <a:gd name="T0" fmla="*/ 144 w 240"/>
                <a:gd name="T1" fmla="*/ 0 h 336"/>
                <a:gd name="T2" fmla="*/ 0 w 240"/>
                <a:gd name="T3" fmla="*/ 336 h 336"/>
                <a:gd name="T4" fmla="*/ 96 w 240"/>
                <a:gd name="T5" fmla="*/ 336 h 336"/>
                <a:gd name="T6" fmla="*/ 240 w 240"/>
                <a:gd name="T7" fmla="*/ 0 h 336"/>
                <a:gd name="T8" fmla="*/ 144 w 240"/>
                <a:gd name="T9" fmla="*/ 0 h 3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336"/>
                <a:gd name="T17" fmla="*/ 240 w 240"/>
                <a:gd name="T18" fmla="*/ 336 h 3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336">
                  <a:moveTo>
                    <a:pt x="144" y="0"/>
                  </a:moveTo>
                  <a:lnTo>
                    <a:pt x="0" y="336"/>
                  </a:lnTo>
                  <a:lnTo>
                    <a:pt x="96" y="336"/>
                  </a:lnTo>
                  <a:lnTo>
                    <a:pt x="240" y="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78" name="Rectangle 15"/>
            <p:cNvSpPr>
              <a:spLocks noChangeArrowheads="1"/>
            </p:cNvSpPr>
            <p:nvPr/>
          </p:nvSpPr>
          <p:spPr bwMode="auto">
            <a:xfrm>
              <a:off x="2035" y="3063"/>
              <a:ext cx="576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/>
                <a:t>size</a:t>
              </a:r>
              <a:r>
                <a:rPr lang="en-US" altLang="en-US" sz="1800"/>
                <a:t>=0</a:t>
              </a:r>
            </a:p>
          </p:txBody>
        </p:sp>
        <p:sp>
          <p:nvSpPr>
            <p:cNvPr id="18479" name="Freeform 16"/>
            <p:cNvSpPr>
              <a:spLocks/>
            </p:cNvSpPr>
            <p:nvPr/>
          </p:nvSpPr>
          <p:spPr bwMode="auto">
            <a:xfrm>
              <a:off x="4627" y="3111"/>
              <a:ext cx="240" cy="336"/>
            </a:xfrm>
            <a:custGeom>
              <a:avLst/>
              <a:gdLst>
                <a:gd name="T0" fmla="*/ 144 w 240"/>
                <a:gd name="T1" fmla="*/ 0 h 336"/>
                <a:gd name="T2" fmla="*/ 0 w 240"/>
                <a:gd name="T3" fmla="*/ 336 h 336"/>
                <a:gd name="T4" fmla="*/ 96 w 240"/>
                <a:gd name="T5" fmla="*/ 336 h 336"/>
                <a:gd name="T6" fmla="*/ 240 w 240"/>
                <a:gd name="T7" fmla="*/ 0 h 336"/>
                <a:gd name="T8" fmla="*/ 144 w 240"/>
                <a:gd name="T9" fmla="*/ 0 h 3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336"/>
                <a:gd name="T17" fmla="*/ 240 w 240"/>
                <a:gd name="T18" fmla="*/ 336 h 3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336">
                  <a:moveTo>
                    <a:pt x="144" y="0"/>
                  </a:moveTo>
                  <a:lnTo>
                    <a:pt x="0" y="336"/>
                  </a:lnTo>
                  <a:lnTo>
                    <a:pt x="96" y="336"/>
                  </a:lnTo>
                  <a:lnTo>
                    <a:pt x="240" y="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80" name="Rectangle 17"/>
            <p:cNvSpPr>
              <a:spLocks noChangeArrowheads="1"/>
            </p:cNvSpPr>
            <p:nvPr/>
          </p:nvSpPr>
          <p:spPr bwMode="auto">
            <a:xfrm>
              <a:off x="4963" y="3063"/>
              <a:ext cx="480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/>
                <a:t>cap</a:t>
              </a:r>
              <a:r>
                <a:rPr lang="en-US" altLang="en-US" sz="1800">
                  <a:cs typeface="Times New Roman" pitchFamily="18" charset="0"/>
                </a:rPr>
                <a:t>–1</a:t>
              </a:r>
              <a:endParaRPr lang="en-US" altLang="en-US" sz="1800" i="1"/>
            </a:p>
          </p:txBody>
        </p:sp>
      </p:grpSp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408029" y="3327400"/>
            <a:ext cx="7010400" cy="628650"/>
            <a:chOff x="1027" y="2432"/>
            <a:chExt cx="4416" cy="396"/>
          </a:xfrm>
        </p:grpSpPr>
        <p:sp>
          <p:nvSpPr>
            <p:cNvPr id="18453" name="Rectangle 19"/>
            <p:cNvSpPr>
              <a:spLocks noChangeArrowheads="1"/>
            </p:cNvSpPr>
            <p:nvPr/>
          </p:nvSpPr>
          <p:spPr bwMode="auto">
            <a:xfrm>
              <a:off x="2083" y="2432"/>
              <a:ext cx="48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0</a:t>
              </a:r>
            </a:p>
          </p:txBody>
        </p:sp>
        <p:sp>
          <p:nvSpPr>
            <p:cNvPr id="18454" name="Rectangle 20"/>
            <p:cNvSpPr>
              <a:spLocks noChangeArrowheads="1"/>
            </p:cNvSpPr>
            <p:nvPr/>
          </p:nvSpPr>
          <p:spPr bwMode="auto">
            <a:xfrm>
              <a:off x="2563" y="2432"/>
              <a:ext cx="48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18455" name="Rectangle 21"/>
            <p:cNvSpPr>
              <a:spLocks noChangeArrowheads="1"/>
            </p:cNvSpPr>
            <p:nvPr/>
          </p:nvSpPr>
          <p:spPr bwMode="auto">
            <a:xfrm>
              <a:off x="3475" y="2432"/>
              <a:ext cx="576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/>
                <a:t>size</a:t>
              </a:r>
              <a:r>
                <a:rPr lang="en-US" altLang="en-US" sz="1800">
                  <a:cs typeface="Times New Roman" pitchFamily="18" charset="0"/>
                </a:rPr>
                <a:t>–1</a:t>
              </a:r>
              <a:endParaRPr lang="en-US" altLang="en-US" sz="1800" i="1"/>
            </a:p>
          </p:txBody>
        </p:sp>
        <p:sp>
          <p:nvSpPr>
            <p:cNvPr id="18456" name="Rectangle 22"/>
            <p:cNvSpPr>
              <a:spLocks noChangeArrowheads="1"/>
            </p:cNvSpPr>
            <p:nvPr/>
          </p:nvSpPr>
          <p:spPr bwMode="auto">
            <a:xfrm>
              <a:off x="4003" y="2432"/>
              <a:ext cx="48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/>
                <a:t>size</a:t>
              </a:r>
            </a:p>
          </p:txBody>
        </p:sp>
        <p:sp>
          <p:nvSpPr>
            <p:cNvPr id="18457" name="Rectangle 23"/>
            <p:cNvSpPr>
              <a:spLocks noChangeArrowheads="1"/>
            </p:cNvSpPr>
            <p:nvPr/>
          </p:nvSpPr>
          <p:spPr bwMode="auto">
            <a:xfrm>
              <a:off x="1027" y="2589"/>
              <a:ext cx="84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Invariant:</a:t>
              </a:r>
              <a:endParaRPr lang="en-US" altLang="en-US" sz="1800"/>
            </a:p>
          </p:txBody>
        </p:sp>
        <p:sp>
          <p:nvSpPr>
            <p:cNvPr id="18458" name="Rectangle 24"/>
            <p:cNvSpPr>
              <a:spLocks noChangeArrowheads="1"/>
            </p:cNvSpPr>
            <p:nvPr/>
          </p:nvSpPr>
          <p:spPr bwMode="auto">
            <a:xfrm>
              <a:off x="2563" y="2582"/>
              <a:ext cx="480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600" dirty="0"/>
                <a:t>member</a:t>
              </a:r>
              <a:endParaRPr lang="en-US" altLang="en-US" sz="1600" dirty="0"/>
            </a:p>
          </p:txBody>
        </p:sp>
        <p:sp>
          <p:nvSpPr>
            <p:cNvPr id="18459" name="Rectangle 25"/>
            <p:cNvSpPr>
              <a:spLocks noChangeArrowheads="1"/>
            </p:cNvSpPr>
            <p:nvPr/>
          </p:nvSpPr>
          <p:spPr bwMode="auto">
            <a:xfrm>
              <a:off x="2083" y="2582"/>
              <a:ext cx="480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2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600"/>
                <a:t>least member</a:t>
              </a:r>
              <a:endParaRPr lang="en-US" altLang="en-US" sz="1600"/>
            </a:p>
          </p:txBody>
        </p:sp>
        <p:sp>
          <p:nvSpPr>
            <p:cNvPr id="18460" name="Rectangle 26"/>
            <p:cNvSpPr>
              <a:spLocks noChangeArrowheads="1"/>
            </p:cNvSpPr>
            <p:nvPr/>
          </p:nvSpPr>
          <p:spPr bwMode="auto">
            <a:xfrm>
              <a:off x="3523" y="2582"/>
              <a:ext cx="480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2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600"/>
                <a:t>greatest member</a:t>
              </a:r>
              <a:endParaRPr lang="en-US" altLang="en-US" sz="1600"/>
            </a:p>
          </p:txBody>
        </p:sp>
        <p:sp>
          <p:nvSpPr>
            <p:cNvPr id="18461" name="Rectangle 27"/>
            <p:cNvSpPr>
              <a:spLocks noChangeArrowheads="1"/>
            </p:cNvSpPr>
            <p:nvPr/>
          </p:nvSpPr>
          <p:spPr bwMode="auto">
            <a:xfrm>
              <a:off x="4003" y="2582"/>
              <a:ext cx="480" cy="1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 i="1">
                <a:latin typeface="Times New Roman" pitchFamily="18" charset="0"/>
              </a:endParaRPr>
            </a:p>
          </p:txBody>
        </p:sp>
        <p:sp>
          <p:nvSpPr>
            <p:cNvPr id="18462" name="Rectangle 28"/>
            <p:cNvSpPr>
              <a:spLocks noChangeArrowheads="1"/>
            </p:cNvSpPr>
            <p:nvPr/>
          </p:nvSpPr>
          <p:spPr bwMode="auto">
            <a:xfrm>
              <a:off x="4963" y="2582"/>
              <a:ext cx="480" cy="1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 i="1">
                <a:latin typeface="Times New Roman" pitchFamily="18" charset="0"/>
              </a:endParaRPr>
            </a:p>
          </p:txBody>
        </p:sp>
        <p:sp>
          <p:nvSpPr>
            <p:cNvPr id="18463" name="Rectangle 29"/>
            <p:cNvSpPr>
              <a:spLocks noChangeArrowheads="1"/>
            </p:cNvSpPr>
            <p:nvPr/>
          </p:nvSpPr>
          <p:spPr bwMode="auto">
            <a:xfrm>
              <a:off x="4483" y="2582"/>
              <a:ext cx="480" cy="1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 i="1">
                <a:latin typeface="Times New Roman" pitchFamily="18" charset="0"/>
              </a:endParaRPr>
            </a:p>
          </p:txBody>
        </p:sp>
        <p:sp>
          <p:nvSpPr>
            <p:cNvPr id="18464" name="Freeform 30"/>
            <p:cNvSpPr>
              <a:spLocks/>
            </p:cNvSpPr>
            <p:nvPr/>
          </p:nvSpPr>
          <p:spPr bwMode="auto">
            <a:xfrm>
              <a:off x="4627" y="2492"/>
              <a:ext cx="240" cy="336"/>
            </a:xfrm>
            <a:custGeom>
              <a:avLst/>
              <a:gdLst>
                <a:gd name="T0" fmla="*/ 144 w 240"/>
                <a:gd name="T1" fmla="*/ 0 h 336"/>
                <a:gd name="T2" fmla="*/ 0 w 240"/>
                <a:gd name="T3" fmla="*/ 336 h 336"/>
                <a:gd name="T4" fmla="*/ 96 w 240"/>
                <a:gd name="T5" fmla="*/ 336 h 336"/>
                <a:gd name="T6" fmla="*/ 240 w 240"/>
                <a:gd name="T7" fmla="*/ 0 h 336"/>
                <a:gd name="T8" fmla="*/ 144 w 240"/>
                <a:gd name="T9" fmla="*/ 0 h 3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336"/>
                <a:gd name="T17" fmla="*/ 240 w 240"/>
                <a:gd name="T18" fmla="*/ 336 h 3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336">
                  <a:moveTo>
                    <a:pt x="144" y="0"/>
                  </a:moveTo>
                  <a:lnTo>
                    <a:pt x="0" y="336"/>
                  </a:lnTo>
                  <a:lnTo>
                    <a:pt x="96" y="336"/>
                  </a:lnTo>
                  <a:lnTo>
                    <a:pt x="240" y="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65" name="Rectangle 31"/>
            <p:cNvSpPr>
              <a:spLocks noChangeArrowheads="1"/>
            </p:cNvSpPr>
            <p:nvPr/>
          </p:nvSpPr>
          <p:spPr bwMode="auto">
            <a:xfrm>
              <a:off x="3043" y="2582"/>
              <a:ext cx="480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 i="1">
                <a:latin typeface="Times New Roman" pitchFamily="18" charset="0"/>
              </a:endParaRPr>
            </a:p>
          </p:txBody>
        </p:sp>
        <p:sp>
          <p:nvSpPr>
            <p:cNvPr id="18466" name="Freeform 32"/>
            <p:cNvSpPr>
              <a:spLocks/>
            </p:cNvSpPr>
            <p:nvPr/>
          </p:nvSpPr>
          <p:spPr bwMode="auto">
            <a:xfrm>
              <a:off x="3187" y="2492"/>
              <a:ext cx="240" cy="336"/>
            </a:xfrm>
            <a:custGeom>
              <a:avLst/>
              <a:gdLst>
                <a:gd name="T0" fmla="*/ 144 w 240"/>
                <a:gd name="T1" fmla="*/ 0 h 336"/>
                <a:gd name="T2" fmla="*/ 0 w 240"/>
                <a:gd name="T3" fmla="*/ 336 h 336"/>
                <a:gd name="T4" fmla="*/ 96 w 240"/>
                <a:gd name="T5" fmla="*/ 336 h 336"/>
                <a:gd name="T6" fmla="*/ 240 w 240"/>
                <a:gd name="T7" fmla="*/ 0 h 336"/>
                <a:gd name="T8" fmla="*/ 144 w 240"/>
                <a:gd name="T9" fmla="*/ 0 h 3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336"/>
                <a:gd name="T17" fmla="*/ 240 w 240"/>
                <a:gd name="T18" fmla="*/ 336 h 3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336">
                  <a:moveTo>
                    <a:pt x="144" y="0"/>
                  </a:moveTo>
                  <a:lnTo>
                    <a:pt x="0" y="336"/>
                  </a:lnTo>
                  <a:lnTo>
                    <a:pt x="96" y="336"/>
                  </a:lnTo>
                  <a:lnTo>
                    <a:pt x="240" y="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67" name="Rectangle 33"/>
            <p:cNvSpPr>
              <a:spLocks noChangeArrowheads="1"/>
            </p:cNvSpPr>
            <p:nvPr/>
          </p:nvSpPr>
          <p:spPr bwMode="auto">
            <a:xfrm>
              <a:off x="4963" y="2444"/>
              <a:ext cx="480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/>
                <a:t>cap</a:t>
              </a:r>
              <a:r>
                <a:rPr lang="en-US" altLang="en-US" sz="1800">
                  <a:cs typeface="Times New Roman" pitchFamily="18" charset="0"/>
                </a:rPr>
                <a:t>–1</a:t>
              </a:r>
              <a:endParaRPr lang="en-US" altLang="en-US" sz="1800" i="1"/>
            </a:p>
          </p:txBody>
        </p:sp>
      </p:grp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430254" y="5380409"/>
            <a:ext cx="7118350" cy="950912"/>
            <a:chOff x="1027" y="3475"/>
            <a:chExt cx="4484" cy="599"/>
          </a:xfrm>
        </p:grpSpPr>
        <p:sp>
          <p:nvSpPr>
            <p:cNvPr id="18439" name="Rectangle 38"/>
            <p:cNvSpPr>
              <a:spLocks noChangeArrowheads="1"/>
            </p:cNvSpPr>
            <p:nvPr/>
          </p:nvSpPr>
          <p:spPr bwMode="auto">
            <a:xfrm>
              <a:off x="1027" y="3513"/>
              <a:ext cx="8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Illustration</a:t>
              </a:r>
              <a:br>
                <a:rPr lang="en-US" altLang="en-US" sz="1800">
                  <a:solidFill>
                    <a:srgbClr val="000000"/>
                  </a:solidFill>
                </a:rPr>
              </a:br>
              <a:r>
                <a:rPr lang="en-US" altLang="en-US" sz="1800">
                  <a:solidFill>
                    <a:srgbClr val="000000"/>
                  </a:solidFill>
                </a:rPr>
                <a:t>(</a:t>
              </a:r>
              <a:r>
                <a:rPr lang="en-US" altLang="en-US" sz="1800" i="1">
                  <a:solidFill>
                    <a:srgbClr val="000000"/>
                  </a:solidFill>
                </a:rPr>
                <a:t>cap</a:t>
              </a:r>
              <a:r>
                <a:rPr lang="en-US" altLang="en-US" sz="1800">
                  <a:solidFill>
                    <a:srgbClr val="000000"/>
                  </a:solidFill>
                </a:rPr>
                <a:t> = 6):</a:t>
              </a:r>
              <a:endParaRPr lang="en-US" altLang="en-US" sz="1800"/>
            </a:p>
          </p:txBody>
        </p:sp>
        <p:sp>
          <p:nvSpPr>
            <p:cNvPr id="18440" name="Rectangle 39"/>
            <p:cNvSpPr>
              <a:spLocks noChangeArrowheads="1"/>
            </p:cNvSpPr>
            <p:nvPr/>
          </p:nvSpPr>
          <p:spPr bwMode="auto">
            <a:xfrm>
              <a:off x="2563" y="3625"/>
              <a:ext cx="480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MX</a:t>
              </a:r>
            </a:p>
          </p:txBody>
        </p:sp>
        <p:sp>
          <p:nvSpPr>
            <p:cNvPr id="18441" name="Rectangle 40"/>
            <p:cNvSpPr>
              <a:spLocks noChangeArrowheads="1"/>
            </p:cNvSpPr>
            <p:nvPr/>
          </p:nvSpPr>
          <p:spPr bwMode="auto">
            <a:xfrm>
              <a:off x="3043" y="3625"/>
              <a:ext cx="480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US</a:t>
              </a:r>
            </a:p>
          </p:txBody>
        </p:sp>
        <p:sp>
          <p:nvSpPr>
            <p:cNvPr id="18442" name="Rectangle 41"/>
            <p:cNvSpPr>
              <a:spLocks noChangeArrowheads="1"/>
            </p:cNvSpPr>
            <p:nvPr/>
          </p:nvSpPr>
          <p:spPr bwMode="auto">
            <a:xfrm>
              <a:off x="3523" y="3625"/>
              <a:ext cx="480" cy="1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latin typeface="Times New Roman" pitchFamily="18" charset="0"/>
              </a:endParaRPr>
            </a:p>
          </p:txBody>
        </p:sp>
        <p:sp>
          <p:nvSpPr>
            <p:cNvPr id="18443" name="Rectangle 42"/>
            <p:cNvSpPr>
              <a:spLocks noChangeArrowheads="1"/>
            </p:cNvSpPr>
            <p:nvPr/>
          </p:nvSpPr>
          <p:spPr bwMode="auto">
            <a:xfrm>
              <a:off x="4003" y="3625"/>
              <a:ext cx="480" cy="1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latin typeface="Times New Roman" pitchFamily="18" charset="0"/>
              </a:endParaRPr>
            </a:p>
          </p:txBody>
        </p:sp>
        <p:sp>
          <p:nvSpPr>
            <p:cNvPr id="18444" name="Rectangle 43"/>
            <p:cNvSpPr>
              <a:spLocks noChangeArrowheads="1"/>
            </p:cNvSpPr>
            <p:nvPr/>
          </p:nvSpPr>
          <p:spPr bwMode="auto">
            <a:xfrm>
              <a:off x="2083" y="3625"/>
              <a:ext cx="480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CA</a:t>
              </a:r>
            </a:p>
          </p:txBody>
        </p:sp>
        <p:sp>
          <p:nvSpPr>
            <p:cNvPr id="18445" name="Rectangle 44"/>
            <p:cNvSpPr>
              <a:spLocks noChangeArrowheads="1"/>
            </p:cNvSpPr>
            <p:nvPr/>
          </p:nvSpPr>
          <p:spPr bwMode="auto">
            <a:xfrm>
              <a:off x="2083" y="3475"/>
              <a:ext cx="48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0</a:t>
              </a:r>
            </a:p>
          </p:txBody>
        </p:sp>
        <p:sp>
          <p:nvSpPr>
            <p:cNvPr id="18446" name="Rectangle 45"/>
            <p:cNvSpPr>
              <a:spLocks noChangeArrowheads="1"/>
            </p:cNvSpPr>
            <p:nvPr/>
          </p:nvSpPr>
          <p:spPr bwMode="auto">
            <a:xfrm>
              <a:off x="2563" y="3475"/>
              <a:ext cx="48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18447" name="Rectangle 46"/>
            <p:cNvSpPr>
              <a:spLocks noChangeArrowheads="1"/>
            </p:cNvSpPr>
            <p:nvPr/>
          </p:nvSpPr>
          <p:spPr bwMode="auto">
            <a:xfrm>
              <a:off x="3043" y="3475"/>
              <a:ext cx="48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18448" name="Rectangle 47"/>
            <p:cNvSpPr>
              <a:spLocks noChangeArrowheads="1"/>
            </p:cNvSpPr>
            <p:nvPr/>
          </p:nvSpPr>
          <p:spPr bwMode="auto">
            <a:xfrm>
              <a:off x="4003" y="3481"/>
              <a:ext cx="48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18449" name="Rectangle 48"/>
            <p:cNvSpPr>
              <a:spLocks noChangeArrowheads="1"/>
            </p:cNvSpPr>
            <p:nvPr/>
          </p:nvSpPr>
          <p:spPr bwMode="auto">
            <a:xfrm>
              <a:off x="3523" y="3475"/>
              <a:ext cx="48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/>
                <a:t>size</a:t>
              </a:r>
              <a:r>
                <a:rPr lang="en-US" altLang="en-US" sz="1800"/>
                <a:t>=3</a:t>
              </a:r>
            </a:p>
          </p:txBody>
        </p:sp>
        <p:sp>
          <p:nvSpPr>
            <p:cNvPr id="18450" name="Rectangle 49"/>
            <p:cNvSpPr>
              <a:spLocks noChangeArrowheads="1"/>
            </p:cNvSpPr>
            <p:nvPr/>
          </p:nvSpPr>
          <p:spPr bwMode="auto">
            <a:xfrm>
              <a:off x="4483" y="3625"/>
              <a:ext cx="480" cy="1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latin typeface="Times New Roman" pitchFamily="18" charset="0"/>
              </a:endParaRPr>
            </a:p>
          </p:txBody>
        </p:sp>
        <p:sp>
          <p:nvSpPr>
            <p:cNvPr id="18451" name="Rectangle 50"/>
            <p:cNvSpPr>
              <a:spLocks noChangeArrowheads="1"/>
            </p:cNvSpPr>
            <p:nvPr/>
          </p:nvSpPr>
          <p:spPr bwMode="auto">
            <a:xfrm>
              <a:off x="4483" y="3475"/>
              <a:ext cx="48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18452" name="AutoShape 51"/>
            <p:cNvSpPr>
              <a:spLocks/>
            </p:cNvSpPr>
            <p:nvPr/>
          </p:nvSpPr>
          <p:spPr bwMode="auto">
            <a:xfrm>
              <a:off x="3913" y="3906"/>
              <a:ext cx="1598" cy="168"/>
            </a:xfrm>
            <a:prstGeom prst="callout1">
              <a:avLst>
                <a:gd name="adj1" fmla="val 42856"/>
                <a:gd name="adj2" fmla="val -3005"/>
                <a:gd name="adj3" fmla="val 5954"/>
                <a:gd name="adj4" fmla="val -18148"/>
              </a:avLst>
            </a:prstGeom>
            <a:noFill/>
            <a:ln w="9525">
              <a:solidFill>
                <a:schemeClr val="accent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solidFill>
                    <a:schemeClr val="accent1">
                      <a:lumMod val="75000"/>
                    </a:schemeClr>
                  </a:solidFill>
                </a:rPr>
                <a:t>represents {CA, US, MX}</a:t>
              </a:r>
              <a:endParaRPr lang="en-GB" altLang="en-US" sz="1800" dirty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9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153400" cy="7191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 dirty="0" smtClean="0"/>
              <a:t>Implementation of sets using member arrays </a:t>
            </a:r>
            <a:r>
              <a:rPr lang="en-US" altLang="en-US" sz="3200" i="1" dirty="0" smtClean="0"/>
              <a:t>(2)</a:t>
            </a:r>
            <a:endParaRPr lang="en-GB" altLang="en-US" sz="3200" i="1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19200"/>
            <a:ext cx="7200900" cy="4645025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>
                <a:cs typeface="Times New Roman" pitchFamily="18" charset="0"/>
              </a:rPr>
              <a:t>Summary of algorithms and time complexities:</a:t>
            </a:r>
          </a:p>
        </p:txBody>
      </p:sp>
      <p:graphicFrame>
        <p:nvGraphicFramePr>
          <p:cNvPr id="394454" name="Group 21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31260098"/>
              </p:ext>
            </p:extLst>
          </p:nvPr>
        </p:nvGraphicFramePr>
        <p:xfrm>
          <a:off x="609600" y="2057400"/>
          <a:ext cx="7627938" cy="3565818"/>
        </p:xfrm>
        <a:graphic>
          <a:graphicData uri="http://schemas.openxmlformats.org/drawingml/2006/table">
            <a:tbl>
              <a:tblPr/>
              <a:tblGrid>
                <a:gridCol w="1868488"/>
                <a:gridCol w="3671887"/>
                <a:gridCol w="2087563"/>
              </a:tblGrid>
              <a:tr h="3961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Operation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Algorithm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 complexity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contains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search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(log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add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search + insertion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remove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search + deletion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equals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pairwise comparison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containsAll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variant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of pairwise comparison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addAll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array merge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+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'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removeAll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variant of array merge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+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'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retainAll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variant of array merge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+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'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AutoShape 125"/>
          <p:cNvSpPr>
            <a:spLocks/>
          </p:cNvSpPr>
          <p:nvPr/>
        </p:nvSpPr>
        <p:spPr bwMode="auto">
          <a:xfrm>
            <a:off x="1317171" y="5785696"/>
            <a:ext cx="4648200" cy="287337"/>
          </a:xfrm>
          <a:prstGeom prst="callout1">
            <a:avLst>
              <a:gd name="adj1" fmla="val 2583"/>
              <a:gd name="adj2" fmla="val 102736"/>
              <a:gd name="adj3" fmla="val -49810"/>
              <a:gd name="adj4" fmla="val 106773"/>
            </a:avLst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where </a:t>
            </a:r>
            <a:r>
              <a:rPr lang="en-US" altLang="en-US" sz="1800" i="1" dirty="0">
                <a:solidFill>
                  <a:schemeClr val="accent1">
                    <a:lumMod val="75000"/>
                  </a:schemeClr>
                </a:solidFill>
              </a:rPr>
              <a:t>n'</a:t>
            </a: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 is the size of the </a:t>
            </a:r>
            <a:r>
              <a:rPr lang="en-US" altLang="en-US" sz="1800" dirty="0" smtClean="0">
                <a:solidFill>
                  <a:schemeClr val="accent1">
                    <a:lumMod val="75000"/>
                  </a:schemeClr>
                </a:solidFill>
              </a:rPr>
              <a:t>final set</a:t>
            </a:r>
            <a:endParaRPr lang="en-GB" alt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95400" y="6373346"/>
            <a:ext cx="63246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See board (and handout) + full implementation on Moodle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894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Implementation of sets using SLLs </a:t>
            </a:r>
            <a:r>
              <a:rPr lang="en-US" altLang="en-US" sz="3200" i="1" dirty="0" smtClean="0"/>
              <a:t>(1)</a:t>
            </a:r>
            <a:endParaRPr lang="en-GB" altLang="en-US" sz="3200" i="1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00025" y="1286906"/>
            <a:ext cx="7620000" cy="4800600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>
                <a:cs typeface="Times New Roman" pitchFamily="18" charset="0"/>
              </a:rPr>
              <a:t>Represent an (unbounded) set by:</a:t>
            </a:r>
          </a:p>
          <a:p>
            <a:pPr lvl="1" eaLnBrk="1" hangingPunct="1"/>
            <a:r>
              <a:rPr lang="en-US" altLang="en-US" dirty="0" smtClean="0">
                <a:cs typeface="Times New Roman" pitchFamily="18" charset="0"/>
              </a:rPr>
              <a:t>a variable </a:t>
            </a:r>
            <a:r>
              <a:rPr lang="en-US" altLang="en-US" i="1" dirty="0" smtClean="0">
                <a:cs typeface="Times New Roman" pitchFamily="18" charset="0"/>
              </a:rPr>
              <a:t>size</a:t>
            </a:r>
            <a:endParaRPr lang="en-US" altLang="en-US" dirty="0" smtClean="0">
              <a:cs typeface="Times New Roman" pitchFamily="18" charset="0"/>
            </a:endParaRPr>
          </a:p>
          <a:p>
            <a:pPr lvl="1" eaLnBrk="1" hangingPunct="1"/>
            <a:r>
              <a:rPr lang="en-US" altLang="en-US" dirty="0" smtClean="0">
                <a:cs typeface="Times New Roman" pitchFamily="18" charset="0"/>
              </a:rPr>
              <a:t>A sorted SLL, containing one member per node,</a:t>
            </a:r>
            <a:br>
              <a:rPr lang="en-US" altLang="en-US" dirty="0" smtClean="0">
                <a:cs typeface="Times New Roman" pitchFamily="18" charset="0"/>
              </a:rPr>
            </a:br>
            <a:r>
              <a:rPr lang="en-US" altLang="en-US" dirty="0" smtClean="0">
                <a:cs typeface="Times New Roman" pitchFamily="18" charset="0"/>
              </a:rPr>
              <a:t>with no duplicates.</a:t>
            </a:r>
            <a:endParaRPr lang="en-US" altLang="en-US" dirty="0" smtClean="0"/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333107" y="4089400"/>
            <a:ext cx="1609725" cy="612775"/>
            <a:chOff x="1082" y="2896"/>
            <a:chExt cx="1014" cy="386"/>
          </a:xfrm>
        </p:grpSpPr>
        <p:sp>
          <p:nvSpPr>
            <p:cNvPr id="20512" name="Rectangle 18"/>
            <p:cNvSpPr>
              <a:spLocks noChangeArrowheads="1"/>
            </p:cNvSpPr>
            <p:nvPr/>
          </p:nvSpPr>
          <p:spPr bwMode="auto">
            <a:xfrm>
              <a:off x="1082" y="2996"/>
              <a:ext cx="71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Empty set:</a:t>
              </a:r>
              <a:endParaRPr lang="en-US" altLang="en-US" sz="1800"/>
            </a:p>
          </p:txBody>
        </p:sp>
        <p:sp>
          <p:nvSpPr>
            <p:cNvPr id="20513" name="Rectangle 19"/>
            <p:cNvSpPr>
              <a:spLocks noChangeArrowheads="1"/>
            </p:cNvSpPr>
            <p:nvPr/>
          </p:nvSpPr>
          <p:spPr bwMode="auto">
            <a:xfrm>
              <a:off x="1902" y="2896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20514" name="Line 20"/>
            <p:cNvSpPr>
              <a:spLocks noChangeShapeType="1"/>
            </p:cNvSpPr>
            <p:nvPr/>
          </p:nvSpPr>
          <p:spPr bwMode="auto">
            <a:xfrm>
              <a:off x="1998" y="2992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15" name="Rectangle 21"/>
            <p:cNvSpPr>
              <a:spLocks noChangeArrowheads="1"/>
            </p:cNvSpPr>
            <p:nvPr/>
          </p:nvSpPr>
          <p:spPr bwMode="auto">
            <a:xfrm>
              <a:off x="1904" y="3090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20516" name="Text Box 22"/>
            <p:cNvSpPr txBox="1">
              <a:spLocks noChangeArrowheads="1"/>
            </p:cNvSpPr>
            <p:nvPr/>
          </p:nvSpPr>
          <p:spPr bwMode="auto">
            <a:xfrm>
              <a:off x="1904" y="3090"/>
              <a:ext cx="18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0</a:t>
              </a:r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333107" y="3119438"/>
            <a:ext cx="7245350" cy="603250"/>
            <a:chOff x="1082" y="2494"/>
            <a:chExt cx="4564" cy="380"/>
          </a:xfrm>
        </p:grpSpPr>
        <p:sp>
          <p:nvSpPr>
            <p:cNvPr id="20499" name="Rectangle 24"/>
            <p:cNvSpPr>
              <a:spLocks noChangeArrowheads="1"/>
            </p:cNvSpPr>
            <p:nvPr/>
          </p:nvSpPr>
          <p:spPr bwMode="auto">
            <a:xfrm>
              <a:off x="3534" y="2498"/>
              <a:ext cx="624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600"/>
                <a:t>member</a:t>
              </a:r>
              <a:endParaRPr lang="en-US" altLang="en-US" sz="1600"/>
            </a:p>
          </p:txBody>
        </p:sp>
        <p:sp>
          <p:nvSpPr>
            <p:cNvPr id="20500" name="Rectangle 25"/>
            <p:cNvSpPr>
              <a:spLocks noChangeArrowheads="1"/>
            </p:cNvSpPr>
            <p:nvPr/>
          </p:nvSpPr>
          <p:spPr bwMode="auto">
            <a:xfrm>
              <a:off x="2526" y="2498"/>
              <a:ext cx="624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2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600" dirty="0"/>
                <a:t>least member</a:t>
              </a:r>
              <a:endParaRPr lang="en-US" altLang="en-US" sz="1600" dirty="0"/>
            </a:p>
          </p:txBody>
        </p:sp>
        <p:sp>
          <p:nvSpPr>
            <p:cNvPr id="20501" name="Rectangle 26"/>
            <p:cNvSpPr>
              <a:spLocks noChangeArrowheads="1"/>
            </p:cNvSpPr>
            <p:nvPr/>
          </p:nvSpPr>
          <p:spPr bwMode="auto">
            <a:xfrm>
              <a:off x="5022" y="2498"/>
              <a:ext cx="624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2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600"/>
                <a:t>greatest member</a:t>
              </a:r>
              <a:endParaRPr lang="en-US" altLang="en-US" sz="1600"/>
            </a:p>
          </p:txBody>
        </p:sp>
        <p:sp>
          <p:nvSpPr>
            <p:cNvPr id="20502" name="Rectangle 27"/>
            <p:cNvSpPr>
              <a:spLocks noChangeArrowheads="1"/>
            </p:cNvSpPr>
            <p:nvPr/>
          </p:nvSpPr>
          <p:spPr bwMode="auto">
            <a:xfrm>
              <a:off x="1082" y="2600"/>
              <a:ext cx="71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Invariant:</a:t>
              </a:r>
              <a:endParaRPr lang="en-US" altLang="en-US" sz="1800"/>
            </a:p>
          </p:txBody>
        </p:sp>
        <p:sp>
          <p:nvSpPr>
            <p:cNvPr id="20503" name="Rectangle 28"/>
            <p:cNvSpPr>
              <a:spLocks noChangeArrowheads="1"/>
            </p:cNvSpPr>
            <p:nvPr/>
          </p:nvSpPr>
          <p:spPr bwMode="auto">
            <a:xfrm>
              <a:off x="1902" y="2494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20504" name="Line 32"/>
            <p:cNvSpPr>
              <a:spLocks noChangeShapeType="1"/>
            </p:cNvSpPr>
            <p:nvPr/>
          </p:nvSpPr>
          <p:spPr bwMode="auto">
            <a:xfrm>
              <a:off x="5550" y="2590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05" name="Line 34"/>
            <p:cNvSpPr>
              <a:spLocks noChangeShapeType="1"/>
            </p:cNvSpPr>
            <p:nvPr/>
          </p:nvSpPr>
          <p:spPr bwMode="auto">
            <a:xfrm>
              <a:off x="4446" y="258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06" name="Rectangle 35"/>
            <p:cNvSpPr>
              <a:spLocks noChangeArrowheads="1"/>
            </p:cNvSpPr>
            <p:nvPr/>
          </p:nvSpPr>
          <p:spPr bwMode="auto">
            <a:xfrm>
              <a:off x="1904" y="2682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20507" name="Text Box 36"/>
            <p:cNvSpPr txBox="1">
              <a:spLocks noChangeArrowheads="1"/>
            </p:cNvSpPr>
            <p:nvPr/>
          </p:nvSpPr>
          <p:spPr bwMode="auto">
            <a:xfrm>
              <a:off x="1904" y="2682"/>
              <a:ext cx="18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 i="1"/>
                <a:t>n</a:t>
              </a:r>
            </a:p>
          </p:txBody>
        </p:sp>
        <p:sp>
          <p:nvSpPr>
            <p:cNvPr id="20508" name="Line 40"/>
            <p:cNvSpPr>
              <a:spLocks noChangeShapeType="1"/>
            </p:cNvSpPr>
            <p:nvPr/>
          </p:nvSpPr>
          <p:spPr bwMode="auto">
            <a:xfrm>
              <a:off x="1995" y="2580"/>
              <a:ext cx="5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09" name="Line 41"/>
            <p:cNvSpPr>
              <a:spLocks noChangeShapeType="1"/>
            </p:cNvSpPr>
            <p:nvPr/>
          </p:nvSpPr>
          <p:spPr bwMode="auto">
            <a:xfrm>
              <a:off x="3084" y="2580"/>
              <a:ext cx="4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10" name="Line 42"/>
            <p:cNvSpPr>
              <a:spLocks noChangeShapeType="1"/>
            </p:cNvSpPr>
            <p:nvPr/>
          </p:nvSpPr>
          <p:spPr bwMode="auto">
            <a:xfrm>
              <a:off x="4105" y="2580"/>
              <a:ext cx="3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11" name="Line 43"/>
            <p:cNvSpPr>
              <a:spLocks noChangeShapeType="1"/>
            </p:cNvSpPr>
            <p:nvPr/>
          </p:nvSpPr>
          <p:spPr bwMode="auto">
            <a:xfrm>
              <a:off x="4694" y="2580"/>
              <a:ext cx="31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320406" y="5297941"/>
            <a:ext cx="7102475" cy="782638"/>
            <a:chOff x="1082" y="3481"/>
            <a:chExt cx="4474" cy="493"/>
          </a:xfrm>
        </p:grpSpPr>
        <p:sp>
          <p:nvSpPr>
            <p:cNvPr id="20487" name="AutoShape 4"/>
            <p:cNvSpPr>
              <a:spLocks/>
            </p:cNvSpPr>
            <p:nvPr/>
          </p:nvSpPr>
          <p:spPr bwMode="auto">
            <a:xfrm>
              <a:off x="3923" y="3816"/>
              <a:ext cx="1633" cy="158"/>
            </a:xfrm>
            <a:prstGeom prst="callout1">
              <a:avLst>
                <a:gd name="adj1" fmla="val 45569"/>
                <a:gd name="adj2" fmla="val -2940"/>
                <a:gd name="adj3" fmla="val -3796"/>
                <a:gd name="adj4" fmla="val -21065"/>
              </a:avLst>
            </a:prstGeom>
            <a:noFill/>
            <a:ln w="9525">
              <a:solidFill>
                <a:schemeClr val="accent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solidFill>
                    <a:schemeClr val="accent1">
                      <a:lumMod val="75000"/>
                    </a:schemeClr>
                  </a:solidFill>
                </a:rPr>
                <a:t>represents {CA, US, MX}</a:t>
              </a:r>
            </a:p>
            <a:p>
              <a:pPr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endParaRPr lang="en-GB" altLang="en-US" sz="1800" dirty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endParaRPr>
            </a:p>
          </p:txBody>
        </p:sp>
        <p:sp>
          <p:nvSpPr>
            <p:cNvPr id="20488" name="Rectangle 6"/>
            <p:cNvSpPr>
              <a:spLocks noChangeArrowheads="1"/>
            </p:cNvSpPr>
            <p:nvPr/>
          </p:nvSpPr>
          <p:spPr bwMode="auto">
            <a:xfrm>
              <a:off x="1082" y="3555"/>
              <a:ext cx="73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Illustration:</a:t>
              </a:r>
              <a:endParaRPr lang="en-US" altLang="en-US" sz="1800"/>
            </a:p>
          </p:txBody>
        </p:sp>
        <p:sp>
          <p:nvSpPr>
            <p:cNvPr id="20489" name="Rectangle 7"/>
            <p:cNvSpPr>
              <a:spLocks noChangeArrowheads="1"/>
            </p:cNvSpPr>
            <p:nvPr/>
          </p:nvSpPr>
          <p:spPr bwMode="auto">
            <a:xfrm>
              <a:off x="1902" y="3481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20490" name="Text Box 8"/>
            <p:cNvSpPr txBox="1">
              <a:spLocks noChangeArrowheads="1"/>
            </p:cNvSpPr>
            <p:nvPr/>
          </p:nvSpPr>
          <p:spPr bwMode="auto">
            <a:xfrm>
              <a:off x="2526" y="3481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CA</a:t>
              </a:r>
            </a:p>
          </p:txBody>
        </p:sp>
        <p:sp>
          <p:nvSpPr>
            <p:cNvPr id="20491" name="Text Box 9"/>
            <p:cNvSpPr txBox="1">
              <a:spLocks noChangeArrowheads="1"/>
            </p:cNvSpPr>
            <p:nvPr/>
          </p:nvSpPr>
          <p:spPr bwMode="auto">
            <a:xfrm>
              <a:off x="3390" y="3481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MX</a:t>
              </a:r>
            </a:p>
          </p:txBody>
        </p:sp>
        <p:sp>
          <p:nvSpPr>
            <p:cNvPr id="20492" name="Text Box 13"/>
            <p:cNvSpPr txBox="1">
              <a:spLocks noChangeArrowheads="1"/>
            </p:cNvSpPr>
            <p:nvPr/>
          </p:nvSpPr>
          <p:spPr bwMode="auto">
            <a:xfrm>
              <a:off x="4254" y="3481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US</a:t>
              </a:r>
            </a:p>
          </p:txBody>
        </p:sp>
        <p:sp>
          <p:nvSpPr>
            <p:cNvPr id="20493" name="Line 14"/>
            <p:cNvSpPr>
              <a:spLocks noChangeShapeType="1"/>
            </p:cNvSpPr>
            <p:nvPr/>
          </p:nvSpPr>
          <p:spPr bwMode="auto">
            <a:xfrm>
              <a:off x="4734" y="3577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494" name="Rectangle 15"/>
            <p:cNvSpPr>
              <a:spLocks noChangeArrowheads="1"/>
            </p:cNvSpPr>
            <p:nvPr/>
          </p:nvSpPr>
          <p:spPr bwMode="auto">
            <a:xfrm>
              <a:off x="1904" y="3669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20495" name="Text Box 16"/>
            <p:cNvSpPr txBox="1">
              <a:spLocks noChangeArrowheads="1"/>
            </p:cNvSpPr>
            <p:nvPr/>
          </p:nvSpPr>
          <p:spPr bwMode="auto">
            <a:xfrm>
              <a:off x="1904" y="3669"/>
              <a:ext cx="18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3</a:t>
              </a:r>
            </a:p>
          </p:txBody>
        </p:sp>
        <p:sp>
          <p:nvSpPr>
            <p:cNvPr id="20496" name="Line 44"/>
            <p:cNvSpPr>
              <a:spLocks noChangeShapeType="1"/>
            </p:cNvSpPr>
            <p:nvPr/>
          </p:nvSpPr>
          <p:spPr bwMode="auto">
            <a:xfrm>
              <a:off x="3039" y="3566"/>
              <a:ext cx="3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497" name="Line 45"/>
            <p:cNvSpPr>
              <a:spLocks noChangeShapeType="1"/>
            </p:cNvSpPr>
            <p:nvPr/>
          </p:nvSpPr>
          <p:spPr bwMode="auto">
            <a:xfrm>
              <a:off x="3901" y="3566"/>
              <a:ext cx="3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498" name="Line 46"/>
            <p:cNvSpPr>
              <a:spLocks noChangeShapeType="1"/>
            </p:cNvSpPr>
            <p:nvPr/>
          </p:nvSpPr>
          <p:spPr bwMode="auto">
            <a:xfrm>
              <a:off x="1995" y="3566"/>
              <a:ext cx="5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5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153400" cy="719137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Implementation of sets using SLLs </a:t>
            </a:r>
            <a:r>
              <a:rPr lang="en-US" altLang="en-US" sz="3200" i="1" dirty="0" smtClean="0"/>
              <a:t>(2)</a:t>
            </a:r>
            <a:endParaRPr lang="en-GB" altLang="en-US" sz="3200" i="1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143000"/>
            <a:ext cx="7200900" cy="4645025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>
                <a:cs typeface="Times New Roman" pitchFamily="18" charset="0"/>
              </a:rPr>
              <a:t>Summary of algorithms and time complexities:</a:t>
            </a:r>
          </a:p>
        </p:txBody>
      </p:sp>
      <p:graphicFrame>
        <p:nvGraphicFramePr>
          <p:cNvPr id="396412" name="Group 12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61163768"/>
              </p:ext>
            </p:extLst>
          </p:nvPr>
        </p:nvGraphicFramePr>
        <p:xfrm>
          <a:off x="457200" y="1981200"/>
          <a:ext cx="7559675" cy="3606801"/>
        </p:xfrm>
        <a:graphic>
          <a:graphicData uri="http://schemas.openxmlformats.org/drawingml/2006/table">
            <a:tbl>
              <a:tblPr/>
              <a:tblGrid>
                <a:gridCol w="1871663"/>
                <a:gridCol w="3651250"/>
                <a:gridCol w="2036762"/>
              </a:tblGrid>
              <a:tr h="396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Operation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Algorithm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 complexity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contains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SLL linear search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add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SLL linear search + insertion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remove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SLL linear search + deletion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equals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pairwise comparison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36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containsAll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variant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of pairwise comparison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addAll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SLL merge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+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'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removeAll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variant of SLL merge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+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'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retainAll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variant of SLL merge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+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'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96413" name="AutoShape 125"/>
          <p:cNvSpPr>
            <a:spLocks/>
          </p:cNvSpPr>
          <p:nvPr/>
        </p:nvSpPr>
        <p:spPr bwMode="auto">
          <a:xfrm>
            <a:off x="3419475" y="6094413"/>
            <a:ext cx="3852863" cy="287337"/>
          </a:xfrm>
          <a:prstGeom prst="callout1">
            <a:avLst>
              <a:gd name="adj1" fmla="val 39778"/>
              <a:gd name="adj2" fmla="val 101810"/>
              <a:gd name="adj3" fmla="val -49810"/>
              <a:gd name="adj4" fmla="val 106773"/>
            </a:avLst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where </a:t>
            </a:r>
            <a:r>
              <a:rPr lang="en-US" altLang="en-US" sz="1800" i="1" dirty="0">
                <a:solidFill>
                  <a:schemeClr val="accent1">
                    <a:lumMod val="75000"/>
                  </a:schemeClr>
                </a:solidFill>
              </a:rPr>
              <a:t>n'</a:t>
            </a: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 is the size of </a:t>
            </a:r>
            <a:r>
              <a:rPr lang="en-US" altLang="en-US" sz="180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en-US" altLang="en-US" sz="1800" smtClean="0">
                <a:solidFill>
                  <a:schemeClr val="accent1">
                    <a:lumMod val="75000"/>
                  </a:schemeClr>
                </a:solidFill>
              </a:rPr>
              <a:t>final </a:t>
            </a: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set</a:t>
            </a:r>
            <a:endParaRPr lang="en-GB" alt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68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4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smtClean="0"/>
              <a:t>Implementation of small-integer sets using boolean arrays </a:t>
            </a:r>
            <a:r>
              <a:rPr lang="en-US" altLang="en-US" sz="2000" i="1" smtClean="0"/>
              <a:t>(1)</a:t>
            </a:r>
            <a:endParaRPr lang="en-GB" altLang="en-US" sz="2000" i="1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66713" y="1316038"/>
            <a:ext cx="7620000" cy="4800600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>
                <a:cs typeface="Times New Roman" pitchFamily="18" charset="0"/>
              </a:rPr>
              <a:t>If the members are known to be </a:t>
            </a:r>
            <a:r>
              <a:rPr lang="en-US" altLang="en-US" b="1" dirty="0" smtClean="0">
                <a:cs typeface="Times New Roman" pitchFamily="18" charset="0"/>
              </a:rPr>
              <a:t>small</a:t>
            </a:r>
            <a:r>
              <a:rPr lang="en-US" altLang="en-US" dirty="0" smtClean="0">
                <a:cs typeface="Times New Roman" pitchFamily="18" charset="0"/>
              </a:rPr>
              <a:t> </a:t>
            </a:r>
            <a:r>
              <a:rPr lang="en-US" altLang="en-US" b="1" dirty="0" smtClean="0">
                <a:cs typeface="Times New Roman" pitchFamily="18" charset="0"/>
              </a:rPr>
              <a:t>integers</a:t>
            </a:r>
            <a:r>
              <a:rPr lang="en-US" altLang="en-US" dirty="0" smtClean="0">
                <a:cs typeface="Times New Roman" pitchFamily="18" charset="0"/>
              </a:rPr>
              <a:t>, in the range 0…</a:t>
            </a:r>
            <a:r>
              <a:rPr lang="en-US" altLang="en-US" i="1" dirty="0" smtClean="0">
                <a:cs typeface="Times New Roman" pitchFamily="18" charset="0"/>
              </a:rPr>
              <a:t>m</a:t>
            </a:r>
            <a:r>
              <a:rPr lang="en-US" altLang="en-US" dirty="0" smtClean="0">
                <a:cs typeface="Times New Roman" pitchFamily="18" charset="0"/>
              </a:rPr>
              <a:t>–1, represent the set by:</a:t>
            </a:r>
          </a:p>
          <a:p>
            <a:pPr lvl="1" eaLnBrk="1" hangingPunct="1"/>
            <a:r>
              <a:rPr lang="en-US" altLang="en-US" dirty="0" smtClean="0">
                <a:cs typeface="Times New Roman" pitchFamily="18" charset="0"/>
              </a:rPr>
              <a:t>a </a:t>
            </a:r>
            <a:r>
              <a:rPr lang="en-US" altLang="en-US" dirty="0" err="1" smtClean="0">
                <a:cs typeface="Times New Roman" pitchFamily="18" charset="0"/>
              </a:rPr>
              <a:t>boolean</a:t>
            </a:r>
            <a:r>
              <a:rPr lang="en-US" altLang="en-US" dirty="0" smtClean="0">
                <a:cs typeface="Times New Roman" pitchFamily="18" charset="0"/>
              </a:rPr>
              <a:t> array </a:t>
            </a:r>
            <a:r>
              <a:rPr lang="en-US" altLang="en-US" i="1" dirty="0" smtClean="0">
                <a:cs typeface="Times New Roman" pitchFamily="18" charset="0"/>
              </a:rPr>
              <a:t>b</a:t>
            </a:r>
            <a:r>
              <a:rPr lang="en-US" altLang="en-US" dirty="0" smtClean="0">
                <a:cs typeface="Times New Roman" pitchFamily="18" charset="0"/>
              </a:rPr>
              <a:t> of length </a:t>
            </a:r>
            <a:r>
              <a:rPr lang="en-US" altLang="en-US" i="1" dirty="0" smtClean="0">
                <a:cs typeface="Times New Roman" pitchFamily="18" charset="0"/>
              </a:rPr>
              <a:t>m</a:t>
            </a:r>
            <a:r>
              <a:rPr lang="en-US" altLang="en-US" dirty="0" smtClean="0">
                <a:cs typeface="Times New Roman" pitchFamily="18" charset="0"/>
              </a:rPr>
              <a:t>, such that </a:t>
            </a:r>
            <a:r>
              <a:rPr lang="en-US" altLang="en-US" i="1" dirty="0" smtClean="0">
                <a:cs typeface="Times New Roman" pitchFamily="18" charset="0"/>
              </a:rPr>
              <a:t>b</a:t>
            </a:r>
            <a:r>
              <a:rPr lang="en-US" altLang="en-US" dirty="0" smtClean="0">
                <a:cs typeface="Times New Roman" pitchFamily="18" charset="0"/>
              </a:rPr>
              <a:t>[</a:t>
            </a:r>
            <a:r>
              <a:rPr lang="en-US" altLang="en-US" i="1" dirty="0" err="1" smtClean="0">
                <a:cs typeface="Times New Roman" pitchFamily="18" charset="0"/>
              </a:rPr>
              <a:t>i</a:t>
            </a:r>
            <a:r>
              <a:rPr lang="en-US" altLang="en-US" dirty="0" smtClean="0">
                <a:cs typeface="Times New Roman" pitchFamily="18" charset="0"/>
              </a:rPr>
              <a:t>] is true if and only if </a:t>
            </a:r>
            <a:r>
              <a:rPr lang="en-US" altLang="en-US" i="1" dirty="0" err="1" smtClean="0">
                <a:cs typeface="Times New Roman" pitchFamily="18" charset="0"/>
              </a:rPr>
              <a:t>i</a:t>
            </a:r>
            <a:r>
              <a:rPr lang="en-US" altLang="en-US" dirty="0" smtClean="0">
                <a:cs typeface="Times New Roman" pitchFamily="18" charset="0"/>
              </a:rPr>
              <a:t> is a member of the set.</a:t>
            </a:r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371476" y="3012972"/>
            <a:ext cx="5121275" cy="628650"/>
            <a:chOff x="833" y="2160"/>
            <a:chExt cx="3226" cy="396"/>
          </a:xfrm>
        </p:grpSpPr>
        <p:sp>
          <p:nvSpPr>
            <p:cNvPr id="22564" name="Rectangle 5"/>
            <p:cNvSpPr>
              <a:spLocks noChangeArrowheads="1"/>
            </p:cNvSpPr>
            <p:nvPr/>
          </p:nvSpPr>
          <p:spPr bwMode="auto">
            <a:xfrm>
              <a:off x="1649" y="2160"/>
              <a:ext cx="490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0</a:t>
              </a:r>
            </a:p>
          </p:txBody>
        </p:sp>
        <p:sp>
          <p:nvSpPr>
            <p:cNvPr id="22565" name="Rectangle 6"/>
            <p:cNvSpPr>
              <a:spLocks noChangeArrowheads="1"/>
            </p:cNvSpPr>
            <p:nvPr/>
          </p:nvSpPr>
          <p:spPr bwMode="auto">
            <a:xfrm>
              <a:off x="2129" y="2160"/>
              <a:ext cx="490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2566" name="Rectangle 7"/>
            <p:cNvSpPr>
              <a:spLocks noChangeArrowheads="1"/>
            </p:cNvSpPr>
            <p:nvPr/>
          </p:nvSpPr>
          <p:spPr bwMode="auto">
            <a:xfrm>
              <a:off x="3569" y="2160"/>
              <a:ext cx="49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/>
                <a:t>m</a:t>
              </a:r>
              <a:r>
                <a:rPr lang="en-US" altLang="en-US" sz="1800">
                  <a:cs typeface="Times New Roman" pitchFamily="18" charset="0"/>
                </a:rPr>
                <a:t>–1</a:t>
              </a:r>
              <a:endParaRPr lang="en-US" altLang="en-US" sz="1800" i="1"/>
            </a:p>
          </p:txBody>
        </p:sp>
        <p:sp>
          <p:nvSpPr>
            <p:cNvPr id="22567" name="Rectangle 8"/>
            <p:cNvSpPr>
              <a:spLocks noChangeArrowheads="1"/>
            </p:cNvSpPr>
            <p:nvPr/>
          </p:nvSpPr>
          <p:spPr bwMode="auto">
            <a:xfrm>
              <a:off x="833" y="2317"/>
              <a:ext cx="84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Invariant:</a:t>
              </a:r>
              <a:endParaRPr lang="en-US" altLang="en-US" sz="1800"/>
            </a:p>
          </p:txBody>
        </p:sp>
        <p:sp>
          <p:nvSpPr>
            <p:cNvPr id="22568" name="Rectangle 9"/>
            <p:cNvSpPr>
              <a:spLocks noChangeArrowheads="1"/>
            </p:cNvSpPr>
            <p:nvPr/>
          </p:nvSpPr>
          <p:spPr bwMode="auto">
            <a:xfrm>
              <a:off x="2129" y="2310"/>
              <a:ext cx="480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/>
                <a:t>boolean</a:t>
              </a:r>
            </a:p>
          </p:txBody>
        </p:sp>
        <p:sp>
          <p:nvSpPr>
            <p:cNvPr id="22569" name="Rectangle 10"/>
            <p:cNvSpPr>
              <a:spLocks noChangeArrowheads="1"/>
            </p:cNvSpPr>
            <p:nvPr/>
          </p:nvSpPr>
          <p:spPr bwMode="auto">
            <a:xfrm>
              <a:off x="1649" y="2310"/>
              <a:ext cx="480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/>
                <a:t>boolean</a:t>
              </a:r>
            </a:p>
          </p:txBody>
        </p:sp>
        <p:sp>
          <p:nvSpPr>
            <p:cNvPr id="22570" name="Rectangle 11"/>
            <p:cNvSpPr>
              <a:spLocks noChangeArrowheads="1"/>
            </p:cNvSpPr>
            <p:nvPr/>
          </p:nvSpPr>
          <p:spPr bwMode="auto">
            <a:xfrm>
              <a:off x="3569" y="2310"/>
              <a:ext cx="480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/>
                <a:t>boolean</a:t>
              </a:r>
            </a:p>
          </p:txBody>
        </p:sp>
        <p:sp>
          <p:nvSpPr>
            <p:cNvPr id="22571" name="Rectangle 12"/>
            <p:cNvSpPr>
              <a:spLocks noChangeArrowheads="1"/>
            </p:cNvSpPr>
            <p:nvPr/>
          </p:nvSpPr>
          <p:spPr bwMode="auto">
            <a:xfrm>
              <a:off x="3089" y="2310"/>
              <a:ext cx="480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600" i="1"/>
            </a:p>
          </p:txBody>
        </p:sp>
        <p:sp>
          <p:nvSpPr>
            <p:cNvPr id="22572" name="Freeform 13"/>
            <p:cNvSpPr>
              <a:spLocks/>
            </p:cNvSpPr>
            <p:nvPr/>
          </p:nvSpPr>
          <p:spPr bwMode="auto">
            <a:xfrm>
              <a:off x="3220" y="2220"/>
              <a:ext cx="240" cy="336"/>
            </a:xfrm>
            <a:custGeom>
              <a:avLst/>
              <a:gdLst>
                <a:gd name="T0" fmla="*/ 144 w 240"/>
                <a:gd name="T1" fmla="*/ 0 h 336"/>
                <a:gd name="T2" fmla="*/ 0 w 240"/>
                <a:gd name="T3" fmla="*/ 336 h 336"/>
                <a:gd name="T4" fmla="*/ 96 w 240"/>
                <a:gd name="T5" fmla="*/ 336 h 336"/>
                <a:gd name="T6" fmla="*/ 240 w 240"/>
                <a:gd name="T7" fmla="*/ 0 h 336"/>
                <a:gd name="T8" fmla="*/ 144 w 240"/>
                <a:gd name="T9" fmla="*/ 0 h 3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336"/>
                <a:gd name="T17" fmla="*/ 240 w 240"/>
                <a:gd name="T18" fmla="*/ 336 h 3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336">
                  <a:moveTo>
                    <a:pt x="144" y="0"/>
                  </a:moveTo>
                  <a:lnTo>
                    <a:pt x="0" y="336"/>
                  </a:lnTo>
                  <a:lnTo>
                    <a:pt x="96" y="336"/>
                  </a:lnTo>
                  <a:lnTo>
                    <a:pt x="240" y="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73" name="Rectangle 14"/>
            <p:cNvSpPr>
              <a:spLocks noChangeArrowheads="1"/>
            </p:cNvSpPr>
            <p:nvPr/>
          </p:nvSpPr>
          <p:spPr bwMode="auto">
            <a:xfrm>
              <a:off x="2609" y="2160"/>
              <a:ext cx="490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2574" name="Rectangle 15"/>
            <p:cNvSpPr>
              <a:spLocks noChangeArrowheads="1"/>
            </p:cNvSpPr>
            <p:nvPr/>
          </p:nvSpPr>
          <p:spPr bwMode="auto">
            <a:xfrm>
              <a:off x="2609" y="2310"/>
              <a:ext cx="480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/>
                <a:t>boolean</a:t>
              </a:r>
            </a:p>
          </p:txBody>
        </p:sp>
      </p:grp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245034" y="4995068"/>
            <a:ext cx="7497762" cy="1011238"/>
            <a:chOff x="833" y="3216"/>
            <a:chExt cx="4723" cy="637"/>
          </a:xfrm>
        </p:grpSpPr>
        <p:sp>
          <p:nvSpPr>
            <p:cNvPr id="22546" name="Rectangle 29"/>
            <p:cNvSpPr>
              <a:spLocks noChangeArrowheads="1"/>
            </p:cNvSpPr>
            <p:nvPr/>
          </p:nvSpPr>
          <p:spPr bwMode="auto">
            <a:xfrm>
              <a:off x="833" y="3228"/>
              <a:ext cx="8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Illustration</a:t>
              </a:r>
              <a:br>
                <a:rPr lang="en-US" altLang="en-US" sz="1800">
                  <a:solidFill>
                    <a:srgbClr val="000000"/>
                  </a:solidFill>
                </a:rPr>
              </a:br>
              <a:r>
                <a:rPr lang="en-US" altLang="en-US" sz="1800">
                  <a:solidFill>
                    <a:srgbClr val="000000"/>
                  </a:solidFill>
                </a:rPr>
                <a:t>(</a:t>
              </a:r>
              <a:r>
                <a:rPr lang="en-US" altLang="en-US" sz="1800" i="1">
                  <a:solidFill>
                    <a:srgbClr val="000000"/>
                  </a:solidFill>
                </a:rPr>
                <a:t>m</a:t>
              </a:r>
              <a:r>
                <a:rPr lang="en-US" altLang="en-US" sz="1800">
                  <a:solidFill>
                    <a:srgbClr val="000000"/>
                  </a:solidFill>
                </a:rPr>
                <a:t> = 8):</a:t>
              </a:r>
              <a:endParaRPr lang="en-US" altLang="en-US" sz="1800"/>
            </a:p>
          </p:txBody>
        </p:sp>
        <p:sp>
          <p:nvSpPr>
            <p:cNvPr id="22547" name="Rectangle 30"/>
            <p:cNvSpPr>
              <a:spLocks noChangeArrowheads="1"/>
            </p:cNvSpPr>
            <p:nvPr/>
          </p:nvSpPr>
          <p:spPr bwMode="auto">
            <a:xfrm>
              <a:off x="2129" y="3366"/>
              <a:ext cx="480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/>
                <a:t>false</a:t>
              </a:r>
            </a:p>
          </p:txBody>
        </p:sp>
        <p:sp>
          <p:nvSpPr>
            <p:cNvPr id="22548" name="Rectangle 31"/>
            <p:cNvSpPr>
              <a:spLocks noChangeArrowheads="1"/>
            </p:cNvSpPr>
            <p:nvPr/>
          </p:nvSpPr>
          <p:spPr bwMode="auto">
            <a:xfrm>
              <a:off x="2609" y="3366"/>
              <a:ext cx="480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true</a:t>
              </a:r>
            </a:p>
          </p:txBody>
        </p:sp>
        <p:sp>
          <p:nvSpPr>
            <p:cNvPr id="22549" name="Rectangle 32"/>
            <p:cNvSpPr>
              <a:spLocks noChangeArrowheads="1"/>
            </p:cNvSpPr>
            <p:nvPr/>
          </p:nvSpPr>
          <p:spPr bwMode="auto">
            <a:xfrm>
              <a:off x="3089" y="3366"/>
              <a:ext cx="480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true</a:t>
              </a:r>
            </a:p>
          </p:txBody>
        </p:sp>
        <p:sp>
          <p:nvSpPr>
            <p:cNvPr id="22550" name="Rectangle 33"/>
            <p:cNvSpPr>
              <a:spLocks noChangeArrowheads="1"/>
            </p:cNvSpPr>
            <p:nvPr/>
          </p:nvSpPr>
          <p:spPr bwMode="auto">
            <a:xfrm>
              <a:off x="3569" y="3366"/>
              <a:ext cx="480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false</a:t>
              </a:r>
              <a:endParaRPr lang="en-GB" altLang="en-US" sz="1800"/>
            </a:p>
          </p:txBody>
        </p:sp>
        <p:sp>
          <p:nvSpPr>
            <p:cNvPr id="22551" name="Rectangle 34"/>
            <p:cNvSpPr>
              <a:spLocks noChangeArrowheads="1"/>
            </p:cNvSpPr>
            <p:nvPr/>
          </p:nvSpPr>
          <p:spPr bwMode="auto">
            <a:xfrm>
              <a:off x="1649" y="3366"/>
              <a:ext cx="480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false</a:t>
              </a:r>
            </a:p>
          </p:txBody>
        </p:sp>
        <p:sp>
          <p:nvSpPr>
            <p:cNvPr id="22552" name="Rectangle 35"/>
            <p:cNvSpPr>
              <a:spLocks noChangeArrowheads="1"/>
            </p:cNvSpPr>
            <p:nvPr/>
          </p:nvSpPr>
          <p:spPr bwMode="auto">
            <a:xfrm>
              <a:off x="1649" y="3216"/>
              <a:ext cx="502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0</a:t>
              </a:r>
            </a:p>
          </p:txBody>
        </p:sp>
        <p:sp>
          <p:nvSpPr>
            <p:cNvPr id="22553" name="Rectangle 36"/>
            <p:cNvSpPr>
              <a:spLocks noChangeArrowheads="1"/>
            </p:cNvSpPr>
            <p:nvPr/>
          </p:nvSpPr>
          <p:spPr bwMode="auto">
            <a:xfrm>
              <a:off x="2129" y="3216"/>
              <a:ext cx="502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2554" name="Rectangle 37"/>
            <p:cNvSpPr>
              <a:spLocks noChangeArrowheads="1"/>
            </p:cNvSpPr>
            <p:nvPr/>
          </p:nvSpPr>
          <p:spPr bwMode="auto">
            <a:xfrm>
              <a:off x="2609" y="3216"/>
              <a:ext cx="502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2555" name="Rectangle 38"/>
            <p:cNvSpPr>
              <a:spLocks noChangeArrowheads="1"/>
            </p:cNvSpPr>
            <p:nvPr/>
          </p:nvSpPr>
          <p:spPr bwMode="auto">
            <a:xfrm>
              <a:off x="3569" y="3222"/>
              <a:ext cx="502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2556" name="Rectangle 39"/>
            <p:cNvSpPr>
              <a:spLocks noChangeArrowheads="1"/>
            </p:cNvSpPr>
            <p:nvPr/>
          </p:nvSpPr>
          <p:spPr bwMode="auto">
            <a:xfrm>
              <a:off x="4049" y="3366"/>
              <a:ext cx="480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true</a:t>
              </a:r>
              <a:endParaRPr lang="en-GB" altLang="en-US" sz="1800"/>
            </a:p>
          </p:txBody>
        </p:sp>
        <p:sp>
          <p:nvSpPr>
            <p:cNvPr id="22557" name="Rectangle 40"/>
            <p:cNvSpPr>
              <a:spLocks noChangeArrowheads="1"/>
            </p:cNvSpPr>
            <p:nvPr/>
          </p:nvSpPr>
          <p:spPr bwMode="auto">
            <a:xfrm>
              <a:off x="4049" y="3216"/>
              <a:ext cx="502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22558" name="Rectangle 41"/>
            <p:cNvSpPr>
              <a:spLocks noChangeArrowheads="1"/>
            </p:cNvSpPr>
            <p:nvPr/>
          </p:nvSpPr>
          <p:spPr bwMode="auto">
            <a:xfrm>
              <a:off x="3089" y="3222"/>
              <a:ext cx="502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2559" name="Rectangle 42"/>
            <p:cNvSpPr>
              <a:spLocks noChangeArrowheads="1"/>
            </p:cNvSpPr>
            <p:nvPr/>
          </p:nvSpPr>
          <p:spPr bwMode="auto">
            <a:xfrm>
              <a:off x="4529" y="3366"/>
              <a:ext cx="480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false</a:t>
              </a:r>
              <a:endParaRPr lang="en-GB" altLang="en-US" sz="1800"/>
            </a:p>
          </p:txBody>
        </p:sp>
        <p:sp>
          <p:nvSpPr>
            <p:cNvPr id="22560" name="Rectangle 43"/>
            <p:cNvSpPr>
              <a:spLocks noChangeArrowheads="1"/>
            </p:cNvSpPr>
            <p:nvPr/>
          </p:nvSpPr>
          <p:spPr bwMode="auto">
            <a:xfrm>
              <a:off x="4529" y="3222"/>
              <a:ext cx="502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2561" name="Rectangle 44"/>
            <p:cNvSpPr>
              <a:spLocks noChangeArrowheads="1"/>
            </p:cNvSpPr>
            <p:nvPr/>
          </p:nvSpPr>
          <p:spPr bwMode="auto">
            <a:xfrm>
              <a:off x="5009" y="3366"/>
              <a:ext cx="480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true</a:t>
              </a:r>
              <a:endParaRPr lang="en-GB" altLang="en-US" sz="1800"/>
            </a:p>
          </p:txBody>
        </p:sp>
        <p:sp>
          <p:nvSpPr>
            <p:cNvPr id="22562" name="Rectangle 45"/>
            <p:cNvSpPr>
              <a:spLocks noChangeArrowheads="1"/>
            </p:cNvSpPr>
            <p:nvPr/>
          </p:nvSpPr>
          <p:spPr bwMode="auto">
            <a:xfrm>
              <a:off x="5009" y="3216"/>
              <a:ext cx="502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2563" name="AutoShape 46"/>
            <p:cNvSpPr>
              <a:spLocks/>
            </p:cNvSpPr>
            <p:nvPr/>
          </p:nvSpPr>
          <p:spPr bwMode="auto">
            <a:xfrm>
              <a:off x="4140" y="3680"/>
              <a:ext cx="1416" cy="173"/>
            </a:xfrm>
            <a:prstGeom prst="callout1">
              <a:avLst>
                <a:gd name="adj1" fmla="val 41620"/>
                <a:gd name="adj2" fmla="val -3389"/>
                <a:gd name="adj3" fmla="val -16764"/>
                <a:gd name="adj4" fmla="val -18361"/>
              </a:avLst>
            </a:prstGeom>
            <a:noFill/>
            <a:ln w="9525">
              <a:solidFill>
                <a:schemeClr val="accent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solidFill>
                    <a:schemeClr val="accent1">
                      <a:lumMod val="75000"/>
                    </a:schemeClr>
                  </a:solidFill>
                </a:rPr>
                <a:t>represents {2, 3, 5, 7}</a:t>
              </a:r>
              <a:endParaRPr lang="en-GB" altLang="en-US" sz="1800" dirty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endParaRPr>
            </a:p>
          </p:txBody>
        </p:sp>
      </p:grp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342345" y="3898900"/>
            <a:ext cx="5105400" cy="609600"/>
            <a:chOff x="833" y="2700"/>
            <a:chExt cx="3216" cy="384"/>
          </a:xfrm>
        </p:grpSpPr>
        <p:sp>
          <p:nvSpPr>
            <p:cNvPr id="22535" name="Rectangle 17"/>
            <p:cNvSpPr>
              <a:spLocks noChangeArrowheads="1"/>
            </p:cNvSpPr>
            <p:nvPr/>
          </p:nvSpPr>
          <p:spPr bwMode="auto">
            <a:xfrm>
              <a:off x="833" y="2820"/>
              <a:ext cx="84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Empty set:</a:t>
              </a:r>
              <a:endParaRPr lang="en-US" altLang="en-US" sz="1800"/>
            </a:p>
          </p:txBody>
        </p:sp>
        <p:sp>
          <p:nvSpPr>
            <p:cNvPr id="22536" name="Rectangle 21"/>
            <p:cNvSpPr>
              <a:spLocks noChangeArrowheads="1"/>
            </p:cNvSpPr>
            <p:nvPr/>
          </p:nvSpPr>
          <p:spPr bwMode="auto">
            <a:xfrm>
              <a:off x="2129" y="2838"/>
              <a:ext cx="480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false</a:t>
              </a:r>
            </a:p>
          </p:txBody>
        </p:sp>
        <p:sp>
          <p:nvSpPr>
            <p:cNvPr id="22537" name="Rectangle 22"/>
            <p:cNvSpPr>
              <a:spLocks noChangeArrowheads="1"/>
            </p:cNvSpPr>
            <p:nvPr/>
          </p:nvSpPr>
          <p:spPr bwMode="auto">
            <a:xfrm>
              <a:off x="1649" y="2838"/>
              <a:ext cx="480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false</a:t>
              </a:r>
            </a:p>
          </p:txBody>
        </p:sp>
        <p:sp>
          <p:nvSpPr>
            <p:cNvPr id="22538" name="Rectangle 23"/>
            <p:cNvSpPr>
              <a:spLocks noChangeArrowheads="1"/>
            </p:cNvSpPr>
            <p:nvPr/>
          </p:nvSpPr>
          <p:spPr bwMode="auto">
            <a:xfrm>
              <a:off x="3569" y="2838"/>
              <a:ext cx="480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false</a:t>
              </a:r>
            </a:p>
          </p:txBody>
        </p:sp>
        <p:sp>
          <p:nvSpPr>
            <p:cNvPr id="22539" name="Rectangle 24"/>
            <p:cNvSpPr>
              <a:spLocks noChangeArrowheads="1"/>
            </p:cNvSpPr>
            <p:nvPr/>
          </p:nvSpPr>
          <p:spPr bwMode="auto">
            <a:xfrm>
              <a:off x="3089" y="2838"/>
              <a:ext cx="480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 i="1"/>
            </a:p>
          </p:txBody>
        </p:sp>
        <p:sp>
          <p:nvSpPr>
            <p:cNvPr id="22540" name="Freeform 25"/>
            <p:cNvSpPr>
              <a:spLocks/>
            </p:cNvSpPr>
            <p:nvPr/>
          </p:nvSpPr>
          <p:spPr bwMode="auto">
            <a:xfrm>
              <a:off x="3220" y="2748"/>
              <a:ext cx="240" cy="336"/>
            </a:xfrm>
            <a:custGeom>
              <a:avLst/>
              <a:gdLst>
                <a:gd name="T0" fmla="*/ 144 w 240"/>
                <a:gd name="T1" fmla="*/ 0 h 336"/>
                <a:gd name="T2" fmla="*/ 0 w 240"/>
                <a:gd name="T3" fmla="*/ 336 h 336"/>
                <a:gd name="T4" fmla="*/ 96 w 240"/>
                <a:gd name="T5" fmla="*/ 336 h 336"/>
                <a:gd name="T6" fmla="*/ 240 w 240"/>
                <a:gd name="T7" fmla="*/ 0 h 336"/>
                <a:gd name="T8" fmla="*/ 144 w 240"/>
                <a:gd name="T9" fmla="*/ 0 h 3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336"/>
                <a:gd name="T17" fmla="*/ 240 w 240"/>
                <a:gd name="T18" fmla="*/ 336 h 3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336">
                  <a:moveTo>
                    <a:pt x="144" y="0"/>
                  </a:moveTo>
                  <a:lnTo>
                    <a:pt x="0" y="336"/>
                  </a:lnTo>
                  <a:lnTo>
                    <a:pt x="96" y="336"/>
                  </a:lnTo>
                  <a:lnTo>
                    <a:pt x="240" y="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41" name="Rectangle 27"/>
            <p:cNvSpPr>
              <a:spLocks noChangeArrowheads="1"/>
            </p:cNvSpPr>
            <p:nvPr/>
          </p:nvSpPr>
          <p:spPr bwMode="auto">
            <a:xfrm>
              <a:off x="2609" y="2838"/>
              <a:ext cx="480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false</a:t>
              </a:r>
            </a:p>
          </p:txBody>
        </p:sp>
        <p:sp>
          <p:nvSpPr>
            <p:cNvPr id="22542" name="Rectangle 47"/>
            <p:cNvSpPr>
              <a:spLocks noChangeArrowheads="1"/>
            </p:cNvSpPr>
            <p:nvPr/>
          </p:nvSpPr>
          <p:spPr bwMode="auto">
            <a:xfrm>
              <a:off x="1633" y="2700"/>
              <a:ext cx="490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0</a:t>
              </a:r>
            </a:p>
          </p:txBody>
        </p:sp>
        <p:sp>
          <p:nvSpPr>
            <p:cNvPr id="22543" name="Rectangle 48"/>
            <p:cNvSpPr>
              <a:spLocks noChangeArrowheads="1"/>
            </p:cNvSpPr>
            <p:nvPr/>
          </p:nvSpPr>
          <p:spPr bwMode="auto">
            <a:xfrm>
              <a:off x="2113" y="2700"/>
              <a:ext cx="490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2544" name="Rectangle 49"/>
            <p:cNvSpPr>
              <a:spLocks noChangeArrowheads="1"/>
            </p:cNvSpPr>
            <p:nvPr/>
          </p:nvSpPr>
          <p:spPr bwMode="auto">
            <a:xfrm>
              <a:off x="3553" y="2700"/>
              <a:ext cx="49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/>
                <a:t>m</a:t>
              </a:r>
              <a:r>
                <a:rPr lang="en-US" altLang="en-US" sz="1800">
                  <a:cs typeface="Times New Roman" pitchFamily="18" charset="0"/>
                </a:rPr>
                <a:t>–1</a:t>
              </a:r>
              <a:endParaRPr lang="en-US" altLang="en-US" sz="1800" i="1"/>
            </a:p>
          </p:txBody>
        </p:sp>
        <p:sp>
          <p:nvSpPr>
            <p:cNvPr id="22545" name="Rectangle 50"/>
            <p:cNvSpPr>
              <a:spLocks noChangeArrowheads="1"/>
            </p:cNvSpPr>
            <p:nvPr/>
          </p:nvSpPr>
          <p:spPr bwMode="auto">
            <a:xfrm>
              <a:off x="2593" y="2700"/>
              <a:ext cx="490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6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354" y="457200"/>
            <a:ext cx="8305800" cy="719137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3200" dirty="0" smtClean="0"/>
              <a:t>Implementation of small-integer sets using </a:t>
            </a:r>
            <a:r>
              <a:rPr lang="en-US" altLang="en-US" sz="3200" dirty="0" err="1" smtClean="0"/>
              <a:t>boolean</a:t>
            </a:r>
            <a:r>
              <a:rPr lang="en-US" altLang="en-US" sz="3200" dirty="0" smtClean="0"/>
              <a:t> arrays </a:t>
            </a:r>
            <a:r>
              <a:rPr lang="en-US" altLang="en-US" sz="3200" i="1" dirty="0" smtClean="0"/>
              <a:t>(2)</a:t>
            </a:r>
            <a:endParaRPr lang="en-GB" altLang="en-US" sz="3200" i="1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143000"/>
            <a:ext cx="7200900" cy="4645025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>
                <a:cs typeface="Times New Roman" pitchFamily="18" charset="0"/>
              </a:rPr>
              <a:t>Summary of algorithms and time complexities:</a:t>
            </a:r>
          </a:p>
        </p:txBody>
      </p:sp>
      <p:graphicFrame>
        <p:nvGraphicFramePr>
          <p:cNvPr id="398472" name="Group 13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94513555"/>
              </p:ext>
            </p:extLst>
          </p:nvPr>
        </p:nvGraphicFramePr>
        <p:xfrm>
          <a:off x="381000" y="1828800"/>
          <a:ext cx="7777162" cy="3565818"/>
        </p:xfrm>
        <a:graphic>
          <a:graphicData uri="http://schemas.openxmlformats.org/drawingml/2006/table">
            <a:tbl>
              <a:tblPr/>
              <a:tblGrid>
                <a:gridCol w="1873250"/>
                <a:gridCol w="3778250"/>
                <a:gridCol w="2125662"/>
              </a:tblGrid>
              <a:tr h="3961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Operation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Algorithm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 complexity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contains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test array element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(1)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add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array element to true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(1)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remove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array element to false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(1)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equals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pairwise equality test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containsAll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pairwise implication test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addAll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pairwise disjunction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removeAll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pairwise negation + conjunction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retainAll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pairwise conjunction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060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Set concepts </a:t>
            </a:r>
            <a:r>
              <a:rPr lang="en-US" altLang="en-US" sz="3200" i="1" dirty="0" smtClean="0"/>
              <a:t>(1)</a:t>
            </a:r>
            <a:endParaRPr lang="en-GB" altLang="en-US" sz="32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A </a:t>
            </a:r>
            <a:r>
              <a:rPr lang="en-US" altLang="en-US" b="1" smtClean="0">
                <a:cs typeface="Times New Roman" pitchFamily="18" charset="0"/>
              </a:rPr>
              <a:t>set</a:t>
            </a:r>
            <a:r>
              <a:rPr lang="en-US" altLang="en-US" smtClean="0">
                <a:cs typeface="Times New Roman" pitchFamily="18" charset="0"/>
              </a:rPr>
              <a:t> is a collection of elements, with no duplicates, and in no fixed order.</a:t>
            </a:r>
          </a:p>
          <a:p>
            <a:pPr lvl="1" eaLnBrk="1" hangingPunct="1"/>
            <a:r>
              <a:rPr lang="en-US" altLang="en-US" smtClean="0">
                <a:cs typeface="Times New Roman" pitchFamily="18" charset="0"/>
              </a:rPr>
              <a:t>An element does not have a “position” in the set.</a:t>
            </a:r>
          </a:p>
          <a:p>
            <a:pPr eaLnBrk="1" hangingPunct="1"/>
            <a:r>
              <a:rPr lang="en-GB" altLang="en-US" smtClean="0">
                <a:cs typeface="Times New Roman" pitchFamily="18" charset="0"/>
              </a:rPr>
              <a:t>The elements of a set are usually called its </a:t>
            </a:r>
            <a:r>
              <a:rPr lang="en-GB" altLang="en-US" b="1" smtClean="0">
                <a:cs typeface="Times New Roman" pitchFamily="18" charset="0"/>
              </a:rPr>
              <a:t>members</a:t>
            </a:r>
            <a:r>
              <a:rPr lang="en-GB" altLang="en-US" smtClean="0">
                <a:cs typeface="Times New Roman" pitchFamily="18" charset="0"/>
              </a:rPr>
              <a:t>.</a:t>
            </a:r>
            <a:endParaRPr lang="en-US" altLang="en-US" smtClean="0">
              <a:cs typeface="Times New Roman" pitchFamily="18" charset="0"/>
            </a:endParaRPr>
          </a:p>
          <a:p>
            <a:pPr eaLnBrk="1" hangingPunct="1"/>
            <a:r>
              <a:rPr lang="en-US" altLang="en-US" smtClean="0">
                <a:cs typeface="Times New Roman" pitchFamily="18" charset="0"/>
              </a:rPr>
              <a:t>Mathematical notation for sets:</a:t>
            </a:r>
          </a:p>
          <a:p>
            <a:pPr lvl="1" eaLnBrk="1" hangingPunct="1"/>
            <a:r>
              <a:rPr lang="en-US" altLang="en-US" smtClean="0">
                <a:cs typeface="Times New Roman" pitchFamily="18" charset="0"/>
              </a:rPr>
              <a:t>{</a:t>
            </a:r>
            <a:r>
              <a:rPr lang="en-US" altLang="en-US" i="1" smtClean="0">
                <a:cs typeface="Times New Roman" pitchFamily="18" charset="0"/>
              </a:rPr>
              <a:t>a</a:t>
            </a:r>
            <a:r>
              <a:rPr lang="en-US" altLang="en-US" smtClean="0">
                <a:cs typeface="Times New Roman" pitchFamily="18" charset="0"/>
              </a:rPr>
              <a:t>, </a:t>
            </a:r>
            <a:r>
              <a:rPr lang="en-US" altLang="en-US" i="1" smtClean="0">
                <a:cs typeface="Times New Roman" pitchFamily="18" charset="0"/>
              </a:rPr>
              <a:t>b</a:t>
            </a:r>
            <a:r>
              <a:rPr lang="en-US" altLang="en-US" smtClean="0">
                <a:cs typeface="Times New Roman" pitchFamily="18" charset="0"/>
              </a:rPr>
              <a:t>, …, </a:t>
            </a:r>
            <a:r>
              <a:rPr lang="en-US" altLang="en-US" i="1" smtClean="0">
                <a:cs typeface="Times New Roman" pitchFamily="18" charset="0"/>
              </a:rPr>
              <a:t>z</a:t>
            </a:r>
            <a:r>
              <a:rPr lang="en-US" altLang="en-US" smtClean="0">
                <a:cs typeface="Times New Roman" pitchFamily="18" charset="0"/>
              </a:rPr>
              <a:t>} is the set whose members are </a:t>
            </a:r>
            <a:r>
              <a:rPr lang="en-US" altLang="en-US" i="1" smtClean="0">
                <a:cs typeface="Times New Roman" pitchFamily="18" charset="0"/>
              </a:rPr>
              <a:t>a</a:t>
            </a:r>
            <a:r>
              <a:rPr lang="en-US" altLang="en-US" smtClean="0">
                <a:cs typeface="Times New Roman" pitchFamily="18" charset="0"/>
              </a:rPr>
              <a:t>, </a:t>
            </a:r>
            <a:r>
              <a:rPr lang="en-US" altLang="en-US" i="1" smtClean="0">
                <a:cs typeface="Times New Roman" pitchFamily="18" charset="0"/>
              </a:rPr>
              <a:t>b</a:t>
            </a:r>
            <a:r>
              <a:rPr lang="en-US" altLang="en-US" smtClean="0">
                <a:cs typeface="Times New Roman" pitchFamily="18" charset="0"/>
              </a:rPr>
              <a:t>, …, </a:t>
            </a:r>
            <a:r>
              <a:rPr lang="en-US" altLang="en-US" i="1" smtClean="0">
                <a:cs typeface="Times New Roman" pitchFamily="18" charset="0"/>
              </a:rPr>
              <a:t>z</a:t>
            </a:r>
            <a:r>
              <a:rPr lang="en-US" altLang="en-US" smtClean="0">
                <a:cs typeface="Times New Roman" pitchFamily="18" charset="0"/>
              </a:rPr>
              <a:t>. (The members can be written in any order.)</a:t>
            </a:r>
          </a:p>
          <a:p>
            <a:pPr lvl="1" eaLnBrk="1" hangingPunct="1"/>
            <a:r>
              <a:rPr lang="en-US" altLang="en-US" smtClean="0">
                <a:cs typeface="Times New Roman" pitchFamily="18" charset="0"/>
              </a:rPr>
              <a:t>{ } is the empty set.</a:t>
            </a:r>
          </a:p>
          <a:p>
            <a:pPr lvl="1" eaLnBrk="1" hangingPunct="1"/>
            <a:r>
              <a:rPr lang="en-US" altLang="en-US" i="1" smtClean="0">
                <a:cs typeface="Times New Roman" pitchFamily="18" charset="0"/>
              </a:rPr>
              <a:t>Note:</a:t>
            </a:r>
            <a:r>
              <a:rPr lang="en-US" altLang="en-US" smtClean="0">
                <a:cs typeface="Times New Roman" pitchFamily="18" charset="0"/>
              </a:rPr>
              <a:t> We can use this notation in algorithms, but it is </a:t>
            </a:r>
            <a:r>
              <a:rPr lang="en-US" altLang="en-US" b="1" smtClean="0">
                <a:cs typeface="Times New Roman" pitchFamily="18" charset="0"/>
              </a:rPr>
              <a:t>not</a:t>
            </a:r>
            <a:r>
              <a:rPr lang="en-US" altLang="en-US" smtClean="0">
                <a:cs typeface="Times New Roman" pitchFamily="18" charset="0"/>
              </a:rPr>
              <a:t> supported by Java.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5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315200" cy="719137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Comparison of set implementations </a:t>
            </a:r>
            <a:r>
              <a:rPr lang="en-US" altLang="en-US" sz="3200" i="1" dirty="0" smtClean="0"/>
              <a:t>(1)</a:t>
            </a:r>
            <a:endParaRPr lang="en-GB" altLang="en-US" sz="3200" i="1" dirty="0" smtClean="0"/>
          </a:p>
        </p:txBody>
      </p:sp>
      <p:graphicFrame>
        <p:nvGraphicFramePr>
          <p:cNvPr id="399520" name="Group 16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95192590"/>
              </p:ext>
            </p:extLst>
          </p:nvPr>
        </p:nvGraphicFramePr>
        <p:xfrm>
          <a:off x="304800" y="1219200"/>
          <a:ext cx="7524750" cy="3870636"/>
        </p:xfrm>
        <a:graphic>
          <a:graphicData uri="http://schemas.openxmlformats.org/drawingml/2006/table">
            <a:tbl>
              <a:tblPr/>
              <a:tblGrid>
                <a:gridCol w="1873250"/>
                <a:gridCol w="1871662"/>
                <a:gridCol w="1871663"/>
                <a:gridCol w="1908175"/>
              </a:tblGrid>
              <a:tr h="7009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Operation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Member array representation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SLL representation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Boolean array representation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1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contains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(log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(1)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1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add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(1)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1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remove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(1)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1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equals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1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containsAll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1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addAll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+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'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+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'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1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removeAll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+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'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+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'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1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retainAll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+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'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+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'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70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Comparison of set implementations </a:t>
            </a:r>
            <a:r>
              <a:rPr lang="en-US" altLang="en-US" sz="3200" i="1" dirty="0" smtClean="0"/>
              <a:t>(2)</a:t>
            </a:r>
            <a:endParaRPr lang="en-GB" altLang="en-US" sz="3200" i="1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The </a:t>
            </a:r>
            <a:r>
              <a:rPr lang="en-US" altLang="en-US" b="1" smtClean="0">
                <a:cs typeface="Times New Roman" pitchFamily="18" charset="0"/>
              </a:rPr>
              <a:t>member</a:t>
            </a:r>
            <a:r>
              <a:rPr lang="en-US" altLang="en-US" smtClean="0">
                <a:cs typeface="Times New Roman" pitchFamily="18" charset="0"/>
              </a:rPr>
              <a:t> </a:t>
            </a:r>
            <a:r>
              <a:rPr lang="en-US" altLang="en-US" b="1" smtClean="0">
                <a:cs typeface="Times New Roman" pitchFamily="18" charset="0"/>
              </a:rPr>
              <a:t>array</a:t>
            </a:r>
            <a:r>
              <a:rPr lang="en-US" altLang="en-US" smtClean="0">
                <a:cs typeface="Times New Roman" pitchFamily="18" charset="0"/>
              </a:rPr>
              <a:t> representation is suitable only for small or infrequently-changing sets.</a:t>
            </a:r>
          </a:p>
          <a:p>
            <a:pPr eaLnBrk="1" hangingPunct="1"/>
            <a:r>
              <a:rPr lang="en-US" altLang="en-US" smtClean="0">
                <a:cs typeface="Times New Roman" pitchFamily="18" charset="0"/>
              </a:rPr>
              <a:t>The </a:t>
            </a:r>
            <a:r>
              <a:rPr lang="en-US" altLang="en-US" b="1" smtClean="0">
                <a:cs typeface="Times New Roman" pitchFamily="18" charset="0"/>
              </a:rPr>
              <a:t>SLL</a:t>
            </a:r>
            <a:r>
              <a:rPr lang="en-US" altLang="en-US" smtClean="0">
                <a:cs typeface="Times New Roman" pitchFamily="18" charset="0"/>
              </a:rPr>
              <a:t> representation is suitable only for small sets.</a:t>
            </a:r>
          </a:p>
          <a:p>
            <a:pPr eaLnBrk="1" hangingPunct="1"/>
            <a:r>
              <a:rPr lang="en-US" altLang="en-US" smtClean="0">
                <a:cs typeface="Times New Roman" pitchFamily="18" charset="0"/>
              </a:rPr>
              <a:t>The </a:t>
            </a:r>
            <a:r>
              <a:rPr lang="en-US" altLang="en-US" b="1" smtClean="0">
                <a:cs typeface="Times New Roman" pitchFamily="18" charset="0"/>
              </a:rPr>
              <a:t>boolean array</a:t>
            </a:r>
            <a:r>
              <a:rPr lang="en-US" altLang="en-US" smtClean="0">
                <a:cs typeface="Times New Roman" pitchFamily="18" charset="0"/>
              </a:rPr>
              <a:t> representation is suitable only for sets of small integers.</a:t>
            </a:r>
          </a:p>
          <a:p>
            <a:pPr eaLnBrk="1" hangingPunct="1"/>
            <a:r>
              <a:rPr lang="en-US" altLang="en-US" smtClean="0">
                <a:cs typeface="Times New Roman" pitchFamily="18" charset="0"/>
              </a:rPr>
              <a:t>For general applications, we need a more efficient set representation: either a </a:t>
            </a:r>
            <a:r>
              <a:rPr lang="en-US" altLang="en-US" b="1" smtClean="0">
                <a:cs typeface="Times New Roman" pitchFamily="18" charset="0"/>
              </a:rPr>
              <a:t>search-tree</a:t>
            </a:r>
            <a:r>
              <a:rPr lang="en-US" altLang="en-US" smtClean="0">
                <a:cs typeface="Times New Roman" pitchFamily="18" charset="0"/>
              </a:rPr>
              <a:t> (§10) or a </a:t>
            </a:r>
            <a:r>
              <a:rPr lang="en-US" altLang="en-US" b="1" smtClean="0">
                <a:cs typeface="Times New Roman" pitchFamily="18" charset="0"/>
              </a:rPr>
              <a:t>hash-table</a:t>
            </a:r>
            <a:r>
              <a:rPr lang="en-US" altLang="en-US" smtClean="0">
                <a:cs typeface="Times New Roman" pitchFamily="18" charset="0"/>
              </a:rPr>
              <a:t> (§12).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5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Sets in the Java class library</a:t>
            </a:r>
            <a:endParaRPr lang="en-GB" altLang="en-US" sz="3200" dirty="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cs typeface="Times New Roman" pitchFamily="18" charset="0"/>
              </a:rPr>
              <a:t>The library interface </a:t>
            </a:r>
            <a:r>
              <a:rPr lang="en-US" altLang="en-US" dirty="0" err="1" smtClean="0">
                <a:latin typeface="Courier New" pitchFamily="49" charset="0"/>
                <a:cs typeface="Times New Roman" pitchFamily="18" charset="0"/>
              </a:rPr>
              <a:t>java.util.Set</a:t>
            </a:r>
            <a:r>
              <a:rPr lang="en-US" altLang="en-US" dirty="0" smtClean="0">
                <a:latin typeface="Courier New" pitchFamily="49" charset="0"/>
                <a:cs typeface="Times New Roman" pitchFamily="18" charset="0"/>
              </a:rPr>
              <a:t>&lt;E&gt;</a:t>
            </a:r>
            <a:r>
              <a:rPr lang="en-US" altLang="en-US" dirty="0" smtClean="0">
                <a:cs typeface="Times New Roman" pitchFamily="18" charset="0"/>
              </a:rPr>
              <a:t> is similar to the above interface </a:t>
            </a:r>
            <a:r>
              <a:rPr lang="en-US" altLang="en-US" dirty="0" smtClean="0">
                <a:latin typeface="Courier New" pitchFamily="49" charset="0"/>
                <a:cs typeface="Times New Roman" pitchFamily="18" charset="0"/>
              </a:rPr>
              <a:t>Set&lt;E&gt;</a:t>
            </a:r>
            <a:r>
              <a:rPr lang="en-US" altLang="en-US" dirty="0" smtClean="0">
                <a:cs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cs typeface="Times New Roman" pitchFamily="18" charset="0"/>
              </a:rPr>
              <a:t>The library class </a:t>
            </a:r>
            <a:r>
              <a:rPr lang="en-US" altLang="en-US" dirty="0" err="1" smtClean="0">
                <a:latin typeface="Courier New" pitchFamily="49" charset="0"/>
                <a:cs typeface="Times New Roman" pitchFamily="18" charset="0"/>
              </a:rPr>
              <a:t>java.util.TreeSet</a:t>
            </a:r>
            <a:r>
              <a:rPr lang="en-US" altLang="en-US" dirty="0" smtClean="0">
                <a:latin typeface="Courier New" pitchFamily="49" charset="0"/>
                <a:cs typeface="Times New Roman" pitchFamily="18" charset="0"/>
              </a:rPr>
              <a:t>&lt;E&gt;</a:t>
            </a:r>
            <a:r>
              <a:rPr lang="en-US" altLang="en-US" dirty="0" smtClean="0">
                <a:cs typeface="Times New Roman" pitchFamily="18" charset="0"/>
              </a:rPr>
              <a:t> implements </a:t>
            </a:r>
            <a:r>
              <a:rPr lang="en-US" altLang="en-US" dirty="0" err="1" smtClean="0">
                <a:latin typeface="Courier New" pitchFamily="49" charset="0"/>
                <a:cs typeface="Times New Roman" pitchFamily="18" charset="0"/>
              </a:rPr>
              <a:t>java.util.Set</a:t>
            </a:r>
            <a:r>
              <a:rPr lang="en-US" altLang="en-US" dirty="0" smtClean="0">
                <a:latin typeface="Courier New" pitchFamily="49" charset="0"/>
                <a:cs typeface="Times New Roman" pitchFamily="18" charset="0"/>
              </a:rPr>
              <a:t>&lt;E&gt;</a:t>
            </a:r>
            <a:r>
              <a:rPr lang="en-US" altLang="en-US" dirty="0" smtClean="0">
                <a:cs typeface="Times New Roman" pitchFamily="18" charset="0"/>
              </a:rPr>
              <a:t>, representing each set by a search-tree (§10).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cs typeface="Times New Roman" pitchFamily="18" charset="0"/>
              </a:rPr>
              <a:t>The library class </a:t>
            </a:r>
            <a:r>
              <a:rPr lang="en-US" altLang="en-US" dirty="0" err="1" smtClean="0">
                <a:latin typeface="Courier New" pitchFamily="49" charset="0"/>
                <a:cs typeface="Times New Roman" pitchFamily="18" charset="0"/>
              </a:rPr>
              <a:t>java.util.HashSet</a:t>
            </a:r>
            <a:r>
              <a:rPr lang="en-US" altLang="en-US" dirty="0" smtClean="0">
                <a:latin typeface="Courier New" pitchFamily="49" charset="0"/>
                <a:cs typeface="Times New Roman" pitchFamily="18" charset="0"/>
              </a:rPr>
              <a:t>&lt;E&gt;</a:t>
            </a:r>
            <a:r>
              <a:rPr lang="en-US" altLang="en-US" dirty="0" smtClean="0">
                <a:cs typeface="Times New Roman" pitchFamily="18" charset="0"/>
              </a:rPr>
              <a:t> implements </a:t>
            </a:r>
            <a:r>
              <a:rPr lang="en-US" altLang="en-US" dirty="0" err="1" smtClean="0">
                <a:latin typeface="Courier New" pitchFamily="49" charset="0"/>
                <a:cs typeface="Times New Roman" pitchFamily="18" charset="0"/>
              </a:rPr>
              <a:t>java.util.Set</a:t>
            </a:r>
            <a:r>
              <a:rPr lang="en-US" altLang="en-US" dirty="0" smtClean="0">
                <a:latin typeface="Courier New" pitchFamily="49" charset="0"/>
                <a:cs typeface="Times New Roman" pitchFamily="18" charset="0"/>
              </a:rPr>
              <a:t>&lt;E&gt;</a:t>
            </a:r>
            <a:r>
              <a:rPr lang="en-US" altLang="en-US" dirty="0" smtClean="0">
                <a:cs typeface="Times New Roman" pitchFamily="18" charset="0"/>
              </a:rPr>
              <a:t>, representing each set by a hash-table (§12).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cs typeface="Times New Roman" pitchFamily="18" charset="0"/>
              </a:rPr>
              <a:t>The library class </a:t>
            </a:r>
            <a:r>
              <a:rPr lang="en-US" altLang="en-US" dirty="0" err="1" smtClean="0">
                <a:latin typeface="Courier New" pitchFamily="49" charset="0"/>
                <a:cs typeface="Times New Roman" pitchFamily="18" charset="0"/>
              </a:rPr>
              <a:t>java.util.BitSet</a:t>
            </a:r>
            <a:r>
              <a:rPr lang="en-US" altLang="en-US" dirty="0" smtClean="0">
                <a:cs typeface="Times New Roman" pitchFamily="18" charset="0"/>
              </a:rPr>
              <a:t> represents a set of small integers by a packed </a:t>
            </a:r>
            <a:r>
              <a:rPr lang="en-US" altLang="en-US" dirty="0" err="1" smtClean="0">
                <a:cs typeface="Times New Roman" pitchFamily="18" charset="0"/>
              </a:rPr>
              <a:t>boolean</a:t>
            </a:r>
            <a:r>
              <a:rPr lang="en-US" altLang="en-US" dirty="0" smtClean="0">
                <a:cs typeface="Times New Roman" pitchFamily="18" charset="0"/>
              </a:rPr>
              <a:t> array. (But it does </a:t>
            </a:r>
            <a:r>
              <a:rPr lang="en-US" altLang="en-US" i="1" dirty="0" smtClean="0">
                <a:cs typeface="Times New Roman" pitchFamily="18" charset="0"/>
              </a:rPr>
              <a:t>not</a:t>
            </a:r>
            <a:r>
              <a:rPr lang="en-US" altLang="en-US" dirty="0" smtClean="0">
                <a:cs typeface="Times New Roman" pitchFamily="18" charset="0"/>
              </a:rPr>
              <a:t> implement </a:t>
            </a:r>
            <a:r>
              <a:rPr lang="en-US" altLang="en-US" dirty="0" err="1" smtClean="0">
                <a:latin typeface="Courier New" pitchFamily="49" charset="0"/>
                <a:cs typeface="Times New Roman" pitchFamily="18" charset="0"/>
              </a:rPr>
              <a:t>java.util.Set</a:t>
            </a:r>
            <a:r>
              <a:rPr lang="en-US" altLang="en-US" dirty="0" smtClean="0">
                <a:latin typeface="Courier New" pitchFamily="49" charset="0"/>
                <a:cs typeface="Times New Roman" pitchFamily="18" charset="0"/>
              </a:rPr>
              <a:t>&lt;Integer&gt;</a:t>
            </a:r>
            <a:r>
              <a:rPr lang="en-US" altLang="en-US" dirty="0" smtClean="0">
                <a:cs typeface="Times New Roman" pitchFamily="18" charset="0"/>
              </a:rPr>
              <a:t>.)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8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Example: information retrieval </a:t>
            </a:r>
            <a:r>
              <a:rPr lang="en-US" altLang="en-US" sz="3200" i="1" dirty="0" smtClean="0"/>
              <a:t>(1)</a:t>
            </a:r>
            <a:endParaRPr lang="en-GB" altLang="en-US" sz="3200" i="1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Consider a very simple information retrieval system.</a:t>
            </a:r>
          </a:p>
          <a:p>
            <a:pPr eaLnBrk="1" hangingPunct="1"/>
            <a:r>
              <a:rPr lang="en-US" altLang="en-US" smtClean="0">
                <a:cs typeface="Times New Roman" pitchFamily="18" charset="0"/>
              </a:rPr>
              <a:t>A </a:t>
            </a:r>
            <a:r>
              <a:rPr lang="en-US" altLang="en-US" b="1" smtClean="0">
                <a:cs typeface="Times New Roman" pitchFamily="18" charset="0"/>
              </a:rPr>
              <a:t>query</a:t>
            </a:r>
            <a:r>
              <a:rPr lang="en-US" altLang="en-US" smtClean="0">
                <a:cs typeface="Times New Roman" pitchFamily="18" charset="0"/>
              </a:rPr>
              <a:t> is viewed as a set of keywords.</a:t>
            </a:r>
          </a:p>
          <a:p>
            <a:pPr eaLnBrk="1" hangingPunct="1"/>
            <a:r>
              <a:rPr lang="en-US" altLang="en-US" smtClean="0">
                <a:cs typeface="Times New Roman" pitchFamily="18" charset="0"/>
              </a:rPr>
              <a:t>Given a query, the system scores each document according to how many of the keywords it contains.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0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Example: information retrieval </a:t>
            </a:r>
            <a:r>
              <a:rPr lang="en-US" altLang="en-US" sz="3200" i="1" dirty="0" smtClean="0"/>
              <a:t>(2)</a:t>
            </a:r>
            <a:endParaRPr lang="en-GB" altLang="en-US" sz="3200" i="1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7200900" cy="4645025"/>
          </a:xfrm>
          <a:noFill/>
        </p:spPr>
        <p:txBody>
          <a:bodyPr/>
          <a:lstStyle/>
          <a:p>
            <a:pPr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>
                <a:cs typeface="Times New Roman" pitchFamily="18" charset="0"/>
              </a:rPr>
              <a:t>Method for scoring a document:</a:t>
            </a:r>
          </a:p>
          <a:p>
            <a:pPr eaLnBrk="1" hangingPunct="1">
              <a:lnSpc>
                <a:spcPts val="2000"/>
              </a:lnSpc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static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err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score (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		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BufferedReader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doc,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		Set&lt;String&gt; keywords)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// </a:t>
            </a:r>
            <a:r>
              <a:rPr lang="en-US" altLang="en-US" sz="2000" dirty="0" smtClean="0">
                <a:cs typeface="Times New Roman" pitchFamily="18" charset="0"/>
              </a:rPr>
              <a:t>Return the number of words in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keywords</a:t>
            </a:r>
            <a:r>
              <a:rPr lang="en-US" altLang="en-US" sz="2000" dirty="0" smtClean="0">
                <a:cs typeface="Times New Roman" pitchFamily="18" charset="0"/>
              </a:rPr>
              <a:t> 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// </a:t>
            </a:r>
            <a:r>
              <a:rPr lang="en-US" altLang="en-US" sz="2000" dirty="0" smtClean="0">
                <a:cs typeface="Times New Roman" pitchFamily="18" charset="0"/>
              </a:rPr>
              <a:t>that are also in the document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doc.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Set&lt;String&gt; missing =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keywords.clone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();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(;;)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String line =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doc.readLine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();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(line ==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null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)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break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String[] words =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				</a:t>
            </a:r>
            <a:r>
              <a:rPr lang="en-GB" altLang="en-US" sz="2000" dirty="0" err="1" smtClean="0">
                <a:latin typeface="Courier New" pitchFamily="49" charset="0"/>
                <a:cs typeface="Times New Roman" pitchFamily="18" charset="0"/>
              </a:rPr>
              <a:t>line.split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[[^A-Z]&amp;&amp;[^a-z]]+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);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GB" altLang="en-US" sz="2000" b="1" dirty="0" smtClean="0"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 (String word : words)</a:t>
            </a:r>
            <a:b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			</a:t>
            </a:r>
            <a:r>
              <a:rPr lang="en-GB" altLang="en-US" sz="2000" dirty="0" err="1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missing.remove</a:t>
            </a:r>
            <a:r>
              <a:rPr lang="en-GB" altLang="en-US" sz="2000" dirty="0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(word)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return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keywords.size</a:t>
            </a:r>
            <a:r>
              <a:rPr lang="en-US" altLang="en-US" sz="2000" dirty="0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()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– </a:t>
            </a:r>
            <a:r>
              <a:rPr lang="en-US" altLang="en-US" sz="2000" dirty="0" err="1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missing.size</a:t>
            </a:r>
            <a:r>
              <a:rPr lang="en-US" altLang="en-US" sz="2000" dirty="0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()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3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Example: sets</a:t>
            </a:r>
            <a:endParaRPr lang="en-GB" altLang="en-US" sz="3200" i="1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defTabSz="900113" eaLnBrk="1" hangingPunct="1">
              <a:tabLst>
                <a:tab pos="1706563" algn="l"/>
              </a:tabLst>
            </a:pPr>
            <a:r>
              <a:rPr lang="en-US" altLang="en-US" dirty="0" smtClean="0">
                <a:cs typeface="Times New Roman" pitchFamily="18" charset="0"/>
              </a:rPr>
              <a:t>A set of integers:</a:t>
            </a:r>
          </a:p>
          <a:p>
            <a:pPr lvl="1" defTabSz="900113" eaLnBrk="1" hangingPunct="1">
              <a:buFontTx/>
              <a:buNone/>
              <a:tabLst>
                <a:tab pos="1706563" algn="l"/>
              </a:tabLst>
            </a:pPr>
            <a:r>
              <a:rPr lang="en-US" altLang="en-US" i="1" dirty="0" smtClean="0">
                <a:cs typeface="Times New Roman" pitchFamily="18" charset="0"/>
              </a:rPr>
              <a:t>	primes</a:t>
            </a:r>
            <a:r>
              <a:rPr lang="en-US" altLang="en-US" dirty="0" smtClean="0">
                <a:cs typeface="Times New Roman" pitchFamily="18" charset="0"/>
              </a:rPr>
              <a:t>	=  { 2, 3, 5, 7, 11}</a:t>
            </a:r>
          </a:p>
          <a:p>
            <a:pPr defTabSz="900113" eaLnBrk="1" hangingPunct="1">
              <a:tabLst>
                <a:tab pos="1706563" algn="l"/>
              </a:tabLst>
            </a:pPr>
            <a:r>
              <a:rPr lang="en-US" altLang="en-US" dirty="0" smtClean="0">
                <a:cs typeface="Times New Roman" pitchFamily="18" charset="0"/>
              </a:rPr>
              <a:t>A set of characters:</a:t>
            </a:r>
          </a:p>
          <a:p>
            <a:pPr lvl="1" defTabSz="900113" eaLnBrk="1" hangingPunct="1">
              <a:buFontTx/>
              <a:buNone/>
              <a:tabLst>
                <a:tab pos="1706563" algn="l"/>
              </a:tabLst>
            </a:pPr>
            <a:r>
              <a:rPr lang="en-US" altLang="en-US" i="1" dirty="0" smtClean="0">
                <a:cs typeface="Times New Roman" pitchFamily="18" charset="0"/>
              </a:rPr>
              <a:t>	punctuation	</a:t>
            </a:r>
            <a:r>
              <a:rPr lang="en-US" altLang="en-US" dirty="0" smtClean="0">
                <a:cs typeface="Times New Roman" pitchFamily="18" charset="0"/>
              </a:rPr>
              <a:t>=  {‘.’, ‘!’, ‘?’, ‘:’, ‘;’}</a:t>
            </a:r>
          </a:p>
          <a:p>
            <a:pPr defTabSz="900113" eaLnBrk="1" hangingPunct="1">
              <a:tabLst>
                <a:tab pos="1706563" algn="l"/>
              </a:tabLst>
            </a:pPr>
            <a:r>
              <a:rPr lang="en-US" altLang="en-US" dirty="0" smtClean="0">
                <a:cs typeface="Times New Roman" pitchFamily="18" charset="0"/>
              </a:rPr>
              <a:t>Sets of countries:</a:t>
            </a:r>
          </a:p>
          <a:p>
            <a:pPr lvl="1" defTabSz="900113" eaLnBrk="1" hangingPunct="1">
              <a:buFontTx/>
              <a:buNone/>
              <a:tabLst>
                <a:tab pos="1706563" algn="l"/>
              </a:tabLst>
            </a:pPr>
            <a:r>
              <a:rPr lang="en-US" altLang="en-US" i="1" dirty="0" smtClean="0">
                <a:cs typeface="Times New Roman" pitchFamily="18" charset="0"/>
              </a:rPr>
              <a:t>	EU</a:t>
            </a:r>
            <a:r>
              <a:rPr lang="en-US" altLang="en-US" dirty="0" smtClean="0">
                <a:cs typeface="Times New Roman" pitchFamily="18" charset="0"/>
              </a:rPr>
              <a:t>	=  {AT, BE, DE, DK, ES, FI, FR, GR,</a:t>
            </a:r>
            <a:br>
              <a:rPr lang="en-US" altLang="en-US" dirty="0" smtClean="0">
                <a:cs typeface="Times New Roman" pitchFamily="18" charset="0"/>
              </a:rPr>
            </a:br>
            <a:r>
              <a:rPr lang="en-US" altLang="en-US" dirty="0" smtClean="0">
                <a:cs typeface="Times New Roman" pitchFamily="18" charset="0"/>
              </a:rPr>
              <a:t>	      IE, IT, LU, NL, PT, SE, UK}</a:t>
            </a:r>
          </a:p>
          <a:p>
            <a:pPr lvl="1" defTabSz="900113" eaLnBrk="1" hangingPunct="1">
              <a:buFontTx/>
              <a:buNone/>
              <a:tabLst>
                <a:tab pos="1706563" algn="l"/>
              </a:tabLst>
            </a:pPr>
            <a:r>
              <a:rPr lang="en-GB" altLang="en-US" i="1" dirty="0" smtClean="0">
                <a:cs typeface="Times New Roman" pitchFamily="18" charset="0"/>
              </a:rPr>
              <a:t>	NAFTA</a:t>
            </a:r>
            <a:r>
              <a:rPr lang="en-GB" altLang="en-US" dirty="0" smtClean="0">
                <a:cs typeface="Times New Roman" pitchFamily="18" charset="0"/>
              </a:rPr>
              <a:t>	=  {CA, MX, US}</a:t>
            </a:r>
          </a:p>
          <a:p>
            <a:pPr lvl="1" defTabSz="900113" eaLnBrk="1" hangingPunct="1">
              <a:buFontTx/>
              <a:buNone/>
              <a:tabLst>
                <a:tab pos="1706563" algn="l"/>
              </a:tabLst>
            </a:pPr>
            <a:r>
              <a:rPr lang="en-GB" altLang="en-US" i="1" dirty="0" smtClean="0">
                <a:cs typeface="Times New Roman" pitchFamily="18" charset="0"/>
              </a:rPr>
              <a:t>	NATO</a:t>
            </a:r>
            <a:r>
              <a:rPr lang="en-GB" altLang="en-US" dirty="0" smtClean="0">
                <a:cs typeface="Times New Roman" pitchFamily="18" charset="0"/>
              </a:rPr>
              <a:t>	=  {</a:t>
            </a:r>
            <a:r>
              <a:rPr lang="en-US" altLang="en-US" dirty="0" smtClean="0">
                <a:cs typeface="Times New Roman" pitchFamily="18" charset="0"/>
              </a:rPr>
              <a:t>BE, CA, CZ, DE, DK, ES, FR, GR, HU,</a:t>
            </a:r>
            <a:br>
              <a:rPr lang="en-US" altLang="en-US" dirty="0" smtClean="0">
                <a:cs typeface="Times New Roman" pitchFamily="18" charset="0"/>
              </a:rPr>
            </a:br>
            <a:r>
              <a:rPr lang="en-US" altLang="en-US" dirty="0" smtClean="0">
                <a:cs typeface="Times New Roman" pitchFamily="18" charset="0"/>
              </a:rPr>
              <a:t>	      IS, IT, LU, NL, NO, PL, PT, TR, UK, US}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4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Set concepts </a:t>
            </a:r>
            <a:r>
              <a:rPr lang="en-US" altLang="en-US" sz="3200" i="1" dirty="0" smtClean="0"/>
              <a:t>(2)</a:t>
            </a:r>
            <a:endParaRPr lang="en-GB" altLang="en-US" sz="3200" i="1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b="1" smtClean="0"/>
              <a:t>size</a:t>
            </a:r>
            <a:r>
              <a:rPr lang="en-US" altLang="en-US" smtClean="0"/>
              <a:t> (or </a:t>
            </a:r>
            <a:r>
              <a:rPr lang="en-US" altLang="en-US" b="1" smtClean="0"/>
              <a:t>cardinality</a:t>
            </a:r>
            <a:r>
              <a:rPr lang="en-US" altLang="en-US" smtClean="0"/>
              <a:t>) of a set </a:t>
            </a:r>
            <a:r>
              <a:rPr lang="en-US" altLang="en-US" i="1" smtClean="0"/>
              <a:t>s</a:t>
            </a:r>
            <a:r>
              <a:rPr lang="en-US" altLang="en-US" smtClean="0"/>
              <a:t> is the number of members of </a:t>
            </a:r>
            <a:r>
              <a:rPr lang="en-US" altLang="en-US" i="1" smtClean="0"/>
              <a:t>s</a:t>
            </a:r>
            <a:r>
              <a:rPr lang="en-US" altLang="en-US" smtClean="0"/>
              <a:t>. This is written #</a:t>
            </a:r>
            <a:r>
              <a:rPr lang="en-US" altLang="en-US" i="1" smtClean="0"/>
              <a:t>s</a:t>
            </a:r>
            <a:r>
              <a:rPr lang="en-US" altLang="en-US" smtClean="0"/>
              <a:t>. E.g.: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#</a:t>
            </a:r>
            <a:r>
              <a:rPr lang="en-US" altLang="en-US" i="1" smtClean="0"/>
              <a:t>NAFTA</a:t>
            </a:r>
            <a:r>
              <a:rPr lang="en-US" altLang="en-US" smtClean="0"/>
              <a:t>  =  3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#{red, white, red}  =  #{red, white}  =  2</a:t>
            </a:r>
          </a:p>
        </p:txBody>
      </p:sp>
      <p:sp>
        <p:nvSpPr>
          <p:cNvPr id="385029" name="AutoShape 5"/>
          <p:cNvSpPr>
            <a:spLocks/>
          </p:cNvSpPr>
          <p:nvPr/>
        </p:nvSpPr>
        <p:spPr bwMode="auto">
          <a:xfrm>
            <a:off x="5687909" y="2590800"/>
            <a:ext cx="1476375" cy="468313"/>
          </a:xfrm>
          <a:prstGeom prst="callout1">
            <a:avLst>
              <a:gd name="adj1" fmla="val 24407"/>
              <a:gd name="adj2" fmla="val -5162"/>
              <a:gd name="adj3" fmla="val 56273"/>
              <a:gd name="adj4" fmla="val -43657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duplicates are not counted</a:t>
            </a:r>
            <a:endParaRPr lang="en-US" alt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5030" name="Rectangle 6"/>
          <p:cNvSpPr>
            <a:spLocks noChangeArrowheads="1"/>
          </p:cNvSpPr>
          <p:nvPr/>
        </p:nvSpPr>
        <p:spPr bwMode="auto">
          <a:xfrm>
            <a:off x="457200" y="3581399"/>
            <a:ext cx="7200900" cy="381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dirty="0"/>
              <a:t>An </a:t>
            </a:r>
            <a:r>
              <a:rPr lang="en-US" altLang="en-US" sz="2000" b="1" dirty="0"/>
              <a:t>empty</a:t>
            </a:r>
            <a:r>
              <a:rPr lang="en-US" altLang="en-US" sz="2000" dirty="0"/>
              <a:t> set has no members.</a:t>
            </a:r>
          </a:p>
        </p:txBody>
      </p:sp>
      <p:sp>
        <p:nvSpPr>
          <p:cNvPr id="385031" name="Rectangle 7"/>
          <p:cNvSpPr>
            <a:spLocks noChangeArrowheads="1"/>
          </p:cNvSpPr>
          <p:nvPr/>
        </p:nvSpPr>
        <p:spPr bwMode="auto">
          <a:xfrm>
            <a:off x="457200" y="4190999"/>
            <a:ext cx="7200900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dirty="0"/>
              <a:t>We can test whether </a:t>
            </a:r>
            <a:r>
              <a:rPr lang="en-US" altLang="en-US" sz="2000" i="1" dirty="0"/>
              <a:t>x</a:t>
            </a:r>
            <a:r>
              <a:rPr lang="en-US" altLang="en-US" sz="2000" dirty="0"/>
              <a:t> is a member of set </a:t>
            </a:r>
            <a:r>
              <a:rPr lang="en-US" altLang="en-US" sz="2000" i="1" dirty="0"/>
              <a:t>s</a:t>
            </a:r>
            <a:r>
              <a:rPr lang="en-US" altLang="en-US" sz="2000" dirty="0"/>
              <a:t> (i.e., </a:t>
            </a:r>
            <a:r>
              <a:rPr lang="en-US" altLang="en-US" sz="2000" i="1" dirty="0"/>
              <a:t>s</a:t>
            </a:r>
            <a:r>
              <a:rPr lang="en-US" altLang="en-US" sz="2000" dirty="0"/>
              <a:t> contains </a:t>
            </a:r>
            <a:r>
              <a:rPr lang="en-US" altLang="en-US" sz="2000" i="1" dirty="0"/>
              <a:t>x</a:t>
            </a:r>
            <a:r>
              <a:rPr lang="en-US" altLang="en-US" sz="2000" dirty="0"/>
              <a:t>). This is the </a:t>
            </a:r>
            <a:r>
              <a:rPr lang="en-US" altLang="en-US" sz="2000" b="1" dirty="0"/>
              <a:t>membership test</a:t>
            </a:r>
            <a:r>
              <a:rPr lang="en-US" altLang="en-US" sz="2000" dirty="0"/>
              <a:t>, written </a:t>
            </a:r>
            <a:r>
              <a:rPr lang="en-US" altLang="en-US" sz="2000" i="1" dirty="0"/>
              <a:t>x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itchFamily="18" charset="2"/>
              </a:rPr>
              <a:t></a:t>
            </a:r>
            <a:r>
              <a:rPr lang="en-US" altLang="en-US" sz="2000" dirty="0"/>
              <a:t> </a:t>
            </a:r>
            <a:r>
              <a:rPr lang="en-US" altLang="en-US" sz="2000" i="1" dirty="0"/>
              <a:t>s</a:t>
            </a:r>
            <a:r>
              <a:rPr lang="en-US" altLang="en-US" sz="2000" dirty="0"/>
              <a:t>. E.g.: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UK </a:t>
            </a:r>
            <a:r>
              <a:rPr lang="en-US" altLang="en-US" dirty="0">
                <a:sym typeface="Symbol" pitchFamily="18" charset="2"/>
              </a:rPr>
              <a:t></a:t>
            </a:r>
            <a:r>
              <a:rPr lang="en-US" altLang="en-US" dirty="0"/>
              <a:t> </a:t>
            </a:r>
            <a:r>
              <a:rPr lang="en-US" altLang="en-US" i="1" dirty="0"/>
              <a:t>EU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SE </a:t>
            </a:r>
            <a:r>
              <a:rPr lang="en-US" altLang="en-US" dirty="0">
                <a:sym typeface="Symbol" pitchFamily="18" charset="2"/>
              </a:rPr>
              <a:t></a:t>
            </a:r>
            <a:r>
              <a:rPr lang="en-US" altLang="en-US" dirty="0"/>
              <a:t> </a:t>
            </a:r>
            <a:r>
              <a:rPr lang="en-US" altLang="en-US" i="1" dirty="0"/>
              <a:t>EU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SE </a:t>
            </a:r>
            <a:r>
              <a:rPr lang="en-US" altLang="en-US" dirty="0">
                <a:sym typeface="Symbol" pitchFamily="18" charset="2"/>
              </a:rPr>
              <a:t></a:t>
            </a:r>
            <a:r>
              <a:rPr lang="en-US" altLang="en-US" dirty="0"/>
              <a:t> </a:t>
            </a:r>
            <a:r>
              <a:rPr lang="en-US" altLang="en-US" i="1" dirty="0"/>
              <a:t>NATO</a:t>
            </a:r>
          </a:p>
        </p:txBody>
      </p:sp>
      <p:sp>
        <p:nvSpPr>
          <p:cNvPr id="385028" name="AutoShape 4"/>
          <p:cNvSpPr>
            <a:spLocks/>
          </p:cNvSpPr>
          <p:nvPr/>
        </p:nvSpPr>
        <p:spPr bwMode="auto">
          <a:xfrm>
            <a:off x="4951607" y="5791200"/>
            <a:ext cx="3024188" cy="287338"/>
          </a:xfrm>
          <a:prstGeom prst="callout1">
            <a:avLst>
              <a:gd name="adj1" fmla="val 39778"/>
              <a:gd name="adj2" fmla="val -2519"/>
              <a:gd name="adj3" fmla="val 49171"/>
              <a:gd name="adj4" fmla="val -67190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SE </a:t>
            </a:r>
            <a:r>
              <a:rPr lang="en-GB" altLang="en-US" sz="1800" b="1" dirty="0" smtClean="0">
                <a:solidFill>
                  <a:schemeClr val="accent1">
                    <a:lumMod val="75000"/>
                  </a:schemeClr>
                </a:solidFill>
              </a:rPr>
              <a:t>not</a:t>
            </a:r>
            <a:r>
              <a:rPr lang="en-GB" altLang="en-US" sz="1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a member of </a:t>
            </a:r>
            <a:r>
              <a:rPr lang="en-GB" altLang="en-US" sz="1800" i="1" dirty="0">
                <a:solidFill>
                  <a:schemeClr val="accent1">
                    <a:lumMod val="75000"/>
                  </a:schemeClr>
                </a:solidFill>
              </a:rPr>
              <a:t>NATO</a:t>
            </a:r>
            <a:endParaRPr lang="en-US" altLang="en-US" sz="18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1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9" grpId="0" animBg="1"/>
      <p:bldP spid="385030" grpId="0"/>
      <p:bldP spid="385031" grpId="0"/>
      <p:bldP spid="3850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Set concepts </a:t>
            </a:r>
            <a:r>
              <a:rPr lang="en-US" altLang="en-US" sz="3200" i="1" dirty="0" smtClean="0"/>
              <a:t>(3)</a:t>
            </a:r>
            <a:endParaRPr lang="en-GB" altLang="en-US" sz="3200" i="1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0825"/>
            <a:ext cx="7620000" cy="4800600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>
                <a:cs typeface="Times New Roman" pitchFamily="18" charset="0"/>
              </a:rPr>
              <a:t>Two sets are </a:t>
            </a:r>
            <a:r>
              <a:rPr lang="en-US" altLang="en-US" b="1" dirty="0" smtClean="0">
                <a:cs typeface="Times New Roman" pitchFamily="18" charset="0"/>
              </a:rPr>
              <a:t>equal</a:t>
            </a:r>
            <a:r>
              <a:rPr lang="en-US" altLang="en-US" dirty="0" smtClean="0">
                <a:cs typeface="Times New Roman" pitchFamily="18" charset="0"/>
              </a:rPr>
              <a:t> if they contain exactly the same members. E.g.:</a:t>
            </a:r>
          </a:p>
          <a:p>
            <a:pPr lvl="1" eaLnBrk="1" hangingPunct="1">
              <a:buFontTx/>
              <a:buNone/>
            </a:pPr>
            <a:r>
              <a:rPr lang="en-GB" altLang="en-US" i="1" dirty="0" smtClean="0">
                <a:cs typeface="Times New Roman" pitchFamily="18" charset="0"/>
              </a:rPr>
              <a:t>NAFTA</a:t>
            </a:r>
            <a:r>
              <a:rPr lang="en-GB" altLang="en-US" dirty="0" smtClean="0">
                <a:cs typeface="Times New Roman" pitchFamily="18" charset="0"/>
              </a:rPr>
              <a:t>  =  {US, CA, MX}</a:t>
            </a:r>
            <a:endParaRPr lang="en-US" altLang="en-US" dirty="0" smtClean="0">
              <a:cs typeface="Times New Roman" pitchFamily="18" charset="0"/>
            </a:endParaRPr>
          </a:p>
          <a:p>
            <a:pPr lvl="1" eaLnBrk="1" hangingPunct="1">
              <a:buFontTx/>
              <a:buNone/>
            </a:pPr>
            <a:r>
              <a:rPr lang="en-GB" altLang="en-US" i="1" dirty="0" smtClean="0">
                <a:cs typeface="Times New Roman" pitchFamily="18" charset="0"/>
              </a:rPr>
              <a:t>NAFTA</a:t>
            </a:r>
            <a:r>
              <a:rPr lang="en-GB" altLang="en-US" dirty="0" smtClean="0">
                <a:cs typeface="Times New Roman" pitchFamily="18" charset="0"/>
              </a:rPr>
              <a:t>  </a:t>
            </a:r>
            <a:r>
              <a:rPr lang="en-GB" altLang="en-US" dirty="0" smtClean="0">
                <a:latin typeface="Symbol" pitchFamily="18" charset="2"/>
                <a:cs typeface="Times New Roman" pitchFamily="18" charset="0"/>
                <a:sym typeface="Symbol" pitchFamily="18" charset="2"/>
              </a:rPr>
              <a:t> </a:t>
            </a:r>
            <a:r>
              <a:rPr lang="en-GB" altLang="en-US" dirty="0" smtClean="0">
                <a:cs typeface="Times New Roman" pitchFamily="18" charset="0"/>
              </a:rPr>
              <a:t> {CA, US}</a:t>
            </a:r>
            <a:endParaRPr lang="en-US" altLang="en-US" dirty="0" smtClean="0">
              <a:cs typeface="Times New Roman" pitchFamily="18" charset="0"/>
            </a:endParaRPr>
          </a:p>
        </p:txBody>
      </p:sp>
      <p:sp>
        <p:nvSpPr>
          <p:cNvPr id="402436" name="AutoShape 4"/>
          <p:cNvSpPr>
            <a:spLocks/>
          </p:cNvSpPr>
          <p:nvPr/>
        </p:nvSpPr>
        <p:spPr bwMode="auto">
          <a:xfrm>
            <a:off x="4427538" y="2209800"/>
            <a:ext cx="2520950" cy="503238"/>
          </a:xfrm>
          <a:prstGeom prst="callout1">
            <a:avLst>
              <a:gd name="adj1" fmla="val 22713"/>
              <a:gd name="adj2" fmla="val -3023"/>
              <a:gd name="adj3" fmla="val 39745"/>
              <a:gd name="adj4" fmla="val -45968"/>
            </a:avLst>
          </a:prstGeom>
          <a:noFill/>
          <a:ln w="9525">
            <a:solidFill>
              <a:schemeClr val="accent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order of members is not significant</a:t>
            </a:r>
          </a:p>
        </p:txBody>
      </p:sp>
      <p:sp>
        <p:nvSpPr>
          <p:cNvPr id="402437" name="AutoShape 5"/>
          <p:cNvSpPr>
            <a:spLocks/>
          </p:cNvSpPr>
          <p:nvPr/>
        </p:nvSpPr>
        <p:spPr bwMode="auto">
          <a:xfrm>
            <a:off x="4699001" y="2694978"/>
            <a:ext cx="2519362" cy="287338"/>
          </a:xfrm>
          <a:prstGeom prst="callout1">
            <a:avLst>
              <a:gd name="adj1" fmla="val 39778"/>
              <a:gd name="adj2" fmla="val -3023"/>
              <a:gd name="adj3" fmla="val 49171"/>
              <a:gd name="adj4" fmla="val -64838"/>
            </a:avLst>
          </a:prstGeom>
          <a:noFill/>
          <a:ln w="9525">
            <a:solidFill>
              <a:schemeClr val="accent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these sets are </a:t>
            </a:r>
            <a:r>
              <a:rPr lang="en-GB" altLang="en-US" sz="1800" b="1" dirty="0">
                <a:solidFill>
                  <a:schemeClr val="accent1">
                    <a:lumMod val="75000"/>
                  </a:schemeClr>
                </a:solidFill>
              </a:rPr>
              <a:t>not</a:t>
            </a: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 equal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22664" y="3505200"/>
            <a:ext cx="7200900" cy="2713037"/>
            <a:chOff x="1319213" y="3608388"/>
            <a:chExt cx="7200900" cy="2713037"/>
          </a:xfrm>
        </p:grpSpPr>
        <p:sp>
          <p:nvSpPr>
            <p:cNvPr id="7176" name="Text Box 7"/>
            <p:cNvSpPr txBox="1">
              <a:spLocks noChangeArrowheads="1"/>
            </p:cNvSpPr>
            <p:nvPr/>
          </p:nvSpPr>
          <p:spPr bwMode="auto">
            <a:xfrm>
              <a:off x="2843808" y="5215035"/>
              <a:ext cx="3238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GB" altLang="en-US" sz="2000"/>
                <a:t>/</a:t>
              </a:r>
              <a:endParaRPr lang="en-US" altLang="en-US" sz="2000"/>
            </a:p>
          </p:txBody>
        </p:sp>
        <p:sp>
          <p:nvSpPr>
            <p:cNvPr id="7177" name="Rectangle 8"/>
            <p:cNvSpPr>
              <a:spLocks noChangeArrowheads="1"/>
            </p:cNvSpPr>
            <p:nvPr/>
          </p:nvSpPr>
          <p:spPr bwMode="auto">
            <a:xfrm>
              <a:off x="1319213" y="3608388"/>
              <a:ext cx="7200900" cy="2713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Clr>
                  <a:schemeClr val="accent1">
                    <a:lumMod val="75000"/>
                  </a:schemeClr>
                </a:buClr>
                <a:buFont typeface="Arial" panose="020B0604020202020204" pitchFamily="34" charset="0"/>
                <a:buChar char="•"/>
              </a:pPr>
              <a:r>
                <a:rPr lang="en-US" altLang="en-US" sz="2000" dirty="0"/>
                <a:t>Set </a:t>
              </a:r>
              <a:r>
                <a:rPr lang="en-US" altLang="en-US" sz="2000" i="1" dirty="0">
                  <a:cs typeface="Times New Roman" pitchFamily="18" charset="0"/>
                </a:rPr>
                <a:t>s</a:t>
              </a:r>
              <a:r>
                <a:rPr lang="en-US" altLang="en-US" sz="2000" baseline="-25000" dirty="0">
                  <a:cs typeface="Times New Roman" pitchFamily="18" charset="0"/>
                </a:rPr>
                <a:t>1</a:t>
              </a:r>
              <a:r>
                <a:rPr lang="en-US" altLang="en-US" sz="2000" dirty="0"/>
                <a:t> </a:t>
              </a:r>
              <a:r>
                <a:rPr lang="en-US" altLang="en-US" sz="2000" b="1" dirty="0"/>
                <a:t>subsumes</a:t>
              </a:r>
              <a:r>
                <a:rPr lang="en-US" altLang="en-US" sz="2000" dirty="0"/>
                <a:t> set </a:t>
              </a:r>
              <a:r>
                <a:rPr lang="en-US" altLang="en-US" sz="2000" i="1" dirty="0">
                  <a:cs typeface="Times New Roman" pitchFamily="18" charset="0"/>
                </a:rPr>
                <a:t>s</a:t>
              </a:r>
              <a:r>
                <a:rPr lang="en-US" altLang="en-US" sz="2000" baseline="-25000" dirty="0">
                  <a:cs typeface="Times New Roman" pitchFamily="18" charset="0"/>
                </a:rPr>
                <a:t>2</a:t>
              </a:r>
              <a:r>
                <a:rPr lang="en-US" altLang="en-US" sz="2000" dirty="0"/>
                <a:t> (or </a:t>
              </a:r>
              <a:r>
                <a:rPr lang="en-US" altLang="en-US" sz="2000" i="1" dirty="0">
                  <a:cs typeface="Times New Roman" pitchFamily="18" charset="0"/>
                </a:rPr>
                <a:t>s</a:t>
              </a:r>
              <a:r>
                <a:rPr lang="en-US" altLang="en-US" sz="2000" baseline="-25000" dirty="0">
                  <a:cs typeface="Times New Roman" pitchFamily="18" charset="0"/>
                </a:rPr>
                <a:t>1</a:t>
              </a:r>
              <a:r>
                <a:rPr lang="en-US" altLang="en-US" sz="2000" dirty="0"/>
                <a:t> is a </a:t>
              </a:r>
              <a:r>
                <a:rPr lang="en-US" altLang="en-US" sz="2000" b="1" dirty="0"/>
                <a:t>superset</a:t>
              </a:r>
              <a:r>
                <a:rPr lang="en-US" altLang="en-US" sz="2000" dirty="0"/>
                <a:t> of </a:t>
              </a:r>
              <a:r>
                <a:rPr lang="en-US" altLang="en-US" sz="2000" i="1" dirty="0">
                  <a:cs typeface="Times New Roman" pitchFamily="18" charset="0"/>
                </a:rPr>
                <a:t>s</a:t>
              </a:r>
              <a:r>
                <a:rPr lang="en-US" altLang="en-US" sz="2000" baseline="-25000" dirty="0">
                  <a:cs typeface="Times New Roman" pitchFamily="18" charset="0"/>
                </a:rPr>
                <a:t>2</a:t>
              </a:r>
              <a:r>
                <a:rPr lang="en-US" altLang="en-US" sz="2000" dirty="0"/>
                <a:t>, or </a:t>
              </a:r>
              <a:r>
                <a:rPr lang="en-US" altLang="en-US" sz="2000" i="1" dirty="0">
                  <a:cs typeface="Times New Roman" pitchFamily="18" charset="0"/>
                </a:rPr>
                <a:t>s</a:t>
              </a:r>
              <a:r>
                <a:rPr lang="en-US" altLang="en-US" sz="2000" baseline="-25000" dirty="0">
                  <a:cs typeface="Times New Roman" pitchFamily="18" charset="0"/>
                </a:rPr>
                <a:t>2</a:t>
              </a:r>
              <a:r>
                <a:rPr lang="en-US" altLang="en-US" sz="2000" dirty="0"/>
                <a:t> is a </a:t>
              </a:r>
              <a:r>
                <a:rPr lang="en-US" altLang="en-US" sz="2000" b="1" dirty="0"/>
                <a:t>subset</a:t>
              </a:r>
              <a:r>
                <a:rPr lang="en-US" altLang="en-US" sz="2000" dirty="0"/>
                <a:t> of </a:t>
              </a:r>
              <a:r>
                <a:rPr lang="en-US" altLang="en-US" sz="2000" i="1" dirty="0">
                  <a:cs typeface="Times New Roman" pitchFamily="18" charset="0"/>
                </a:rPr>
                <a:t>s</a:t>
              </a:r>
              <a:r>
                <a:rPr lang="en-US" altLang="en-US" sz="2000" baseline="-25000" dirty="0">
                  <a:cs typeface="Times New Roman" pitchFamily="18" charset="0"/>
                </a:rPr>
                <a:t>1</a:t>
              </a:r>
              <a:r>
                <a:rPr lang="en-US" altLang="en-US" sz="2000" dirty="0"/>
                <a:t>) if every member of </a:t>
              </a:r>
              <a:r>
                <a:rPr lang="en-US" altLang="en-US" sz="2000" i="1" dirty="0">
                  <a:cs typeface="Times New Roman" pitchFamily="18" charset="0"/>
                </a:rPr>
                <a:t>s</a:t>
              </a:r>
              <a:r>
                <a:rPr lang="en-US" altLang="en-US" sz="2000" baseline="-25000" dirty="0">
                  <a:cs typeface="Times New Roman" pitchFamily="18" charset="0"/>
                </a:rPr>
                <a:t>2</a:t>
              </a:r>
              <a:r>
                <a:rPr lang="en-US" altLang="en-US" sz="2000" dirty="0"/>
                <a:t> is also a member of </a:t>
              </a:r>
              <a:r>
                <a:rPr lang="en-US" altLang="en-US" sz="2000" i="1" dirty="0">
                  <a:cs typeface="Times New Roman" pitchFamily="18" charset="0"/>
                </a:rPr>
                <a:t>s</a:t>
              </a:r>
              <a:r>
                <a:rPr lang="en-US" altLang="en-US" sz="2000" baseline="-25000" dirty="0">
                  <a:cs typeface="Times New Roman" pitchFamily="18" charset="0"/>
                </a:rPr>
                <a:t>1</a:t>
              </a:r>
              <a:r>
                <a:rPr lang="en-US" altLang="en-US" sz="2000" dirty="0"/>
                <a:t>. This is written </a:t>
              </a:r>
              <a:r>
                <a:rPr lang="en-US" altLang="en-US" sz="2000" i="1" dirty="0">
                  <a:cs typeface="Times New Roman" pitchFamily="18" charset="0"/>
                </a:rPr>
                <a:t>s</a:t>
              </a:r>
              <a:r>
                <a:rPr lang="en-US" altLang="en-US" sz="2000" baseline="-25000" dirty="0">
                  <a:cs typeface="Times New Roman" pitchFamily="18" charset="0"/>
                </a:rPr>
                <a:t>1</a:t>
              </a:r>
              <a:r>
                <a:rPr lang="en-US" altLang="en-US" sz="2000" dirty="0"/>
                <a:t> </a:t>
              </a:r>
              <a:r>
                <a:rPr lang="en-US" altLang="en-US" sz="2000" dirty="0">
                  <a:sym typeface="Symbol" pitchFamily="18" charset="2"/>
                </a:rPr>
                <a:t></a:t>
              </a:r>
              <a:r>
                <a:rPr lang="en-US" altLang="en-US" sz="2000" dirty="0"/>
                <a:t> </a:t>
              </a:r>
              <a:r>
                <a:rPr lang="en-US" altLang="en-US" sz="2000" i="1" dirty="0">
                  <a:cs typeface="Times New Roman" pitchFamily="18" charset="0"/>
                </a:rPr>
                <a:t>s</a:t>
              </a:r>
              <a:r>
                <a:rPr lang="en-US" altLang="en-US" sz="2000" baseline="-25000" dirty="0">
                  <a:cs typeface="Times New Roman" pitchFamily="18" charset="0"/>
                </a:rPr>
                <a:t>2</a:t>
              </a:r>
              <a:r>
                <a:rPr lang="en-US" altLang="en-US" sz="2000" dirty="0"/>
                <a:t>. E.g.:</a:t>
              </a:r>
            </a:p>
            <a:p>
              <a:pPr lvl="1" eaLnBrk="1" hangingPunct="1">
                <a:buClr>
                  <a:schemeClr val="accent1">
                    <a:lumMod val="75000"/>
                  </a:schemeClr>
                </a:buClr>
                <a:buFont typeface="Arial" panose="020B0604020202020204" pitchFamily="34" charset="0"/>
                <a:buChar char="•"/>
              </a:pPr>
              <a:r>
                <a:rPr lang="en-US" altLang="en-US" i="1" dirty="0"/>
                <a:t>NATO</a:t>
              </a:r>
              <a:r>
                <a:rPr lang="en-US" altLang="en-US" dirty="0"/>
                <a:t>  </a:t>
              </a:r>
              <a:r>
                <a:rPr lang="en-US" altLang="en-US" dirty="0">
                  <a:sym typeface="Symbol" pitchFamily="18" charset="2"/>
                </a:rPr>
                <a:t> </a:t>
              </a:r>
              <a:r>
                <a:rPr lang="en-US" altLang="en-US" dirty="0"/>
                <a:t> {CA, US}</a:t>
              </a:r>
            </a:p>
            <a:p>
              <a:pPr lvl="1" eaLnBrk="1" hangingPunct="1">
                <a:buClr>
                  <a:schemeClr val="accent1">
                    <a:lumMod val="75000"/>
                  </a:schemeClr>
                </a:buClr>
                <a:buFont typeface="Arial" panose="020B0604020202020204" pitchFamily="34" charset="0"/>
                <a:buChar char="•"/>
              </a:pPr>
              <a:r>
                <a:rPr lang="en-US" altLang="en-US" i="1" dirty="0"/>
                <a:t>NATO</a:t>
              </a:r>
              <a:r>
                <a:rPr lang="en-US" altLang="en-US" dirty="0"/>
                <a:t>  </a:t>
              </a:r>
              <a:r>
                <a:rPr lang="en-US" altLang="en-US" dirty="0">
                  <a:sym typeface="Symbol" pitchFamily="18" charset="2"/>
                </a:rPr>
                <a:t> </a:t>
              </a:r>
              <a:r>
                <a:rPr lang="en-US" altLang="en-US" dirty="0"/>
                <a:t> </a:t>
              </a:r>
              <a:r>
                <a:rPr lang="en-US" altLang="en-US" i="1" dirty="0"/>
                <a:t>EU</a:t>
              </a:r>
            </a:p>
          </p:txBody>
        </p:sp>
      </p:grpSp>
      <p:sp>
        <p:nvSpPr>
          <p:cNvPr id="402438" name="AutoShape 6"/>
          <p:cNvSpPr>
            <a:spLocks/>
          </p:cNvSpPr>
          <p:nvPr/>
        </p:nvSpPr>
        <p:spPr bwMode="auto">
          <a:xfrm>
            <a:off x="4635995" y="5155405"/>
            <a:ext cx="3060700" cy="220663"/>
          </a:xfrm>
          <a:prstGeom prst="callout1">
            <a:avLst>
              <a:gd name="adj1" fmla="val 51796"/>
              <a:gd name="adj2" fmla="val -2491"/>
              <a:gd name="adj3" fmla="val 35972"/>
              <a:gd name="adj4" fmla="val -59542"/>
            </a:avLst>
          </a:prstGeom>
          <a:noFill/>
          <a:ln w="9525">
            <a:solidFill>
              <a:schemeClr val="accent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 i="1" dirty="0">
                <a:solidFill>
                  <a:schemeClr val="accent1">
                    <a:lumMod val="75000"/>
                  </a:schemeClr>
                </a:solidFill>
              </a:rPr>
              <a:t>NATO</a:t>
            </a: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 does </a:t>
            </a:r>
            <a:r>
              <a:rPr lang="en-GB" altLang="en-US" sz="1800" b="1" dirty="0">
                <a:solidFill>
                  <a:schemeClr val="accent1">
                    <a:lumMod val="75000"/>
                  </a:schemeClr>
                </a:solidFill>
              </a:rPr>
              <a:t>not</a:t>
            </a: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 subsume </a:t>
            </a:r>
            <a:r>
              <a:rPr lang="en-GB" altLang="en-US" sz="1800" i="1" dirty="0">
                <a:solidFill>
                  <a:schemeClr val="accent1">
                    <a:lumMod val="75000"/>
                  </a:schemeClr>
                </a:solidFill>
              </a:rPr>
              <a:t>EU</a:t>
            </a:r>
            <a:endParaRPr lang="en-GB" alt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0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6" grpId="0" animBg="1" autoUpdateAnimBg="0"/>
      <p:bldP spid="402437" grpId="0" animBg="1" autoUpdateAnimBg="0"/>
      <p:bldP spid="4024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381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 dirty="0" smtClean="0"/>
              <a:t>Set concepts </a:t>
            </a:r>
            <a:r>
              <a:rPr lang="en-US" altLang="en-US" sz="3200" i="1" dirty="0" smtClean="0"/>
              <a:t>(4)</a:t>
            </a:r>
            <a:endParaRPr lang="en-GB" altLang="en-US" sz="3200" i="1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8229600" cy="5410200"/>
          </a:xfrm>
          <a:noFill/>
        </p:spPr>
        <p:txBody>
          <a:bodyPr>
            <a:noAutofit/>
          </a:bodyPr>
          <a:lstStyle/>
          <a:p>
            <a:pPr eaLnBrk="1" hangingPunct="1">
              <a:tabLst>
                <a:tab pos="3494088" algn="l"/>
              </a:tabLst>
            </a:pPr>
            <a:r>
              <a:rPr lang="en-US" altLang="en-US" sz="1800" dirty="0" smtClean="0">
                <a:cs typeface="Times New Roman" pitchFamily="18" charset="0"/>
              </a:rPr>
              <a:t>The </a:t>
            </a:r>
            <a:r>
              <a:rPr lang="en-US" altLang="en-US" sz="1800" b="1" dirty="0" smtClean="0">
                <a:cs typeface="Times New Roman" pitchFamily="18" charset="0"/>
              </a:rPr>
              <a:t>union</a:t>
            </a:r>
            <a:r>
              <a:rPr lang="en-US" altLang="en-US" sz="1800" dirty="0" smtClean="0">
                <a:cs typeface="Times New Roman" pitchFamily="18" charset="0"/>
              </a:rPr>
              <a:t> of sets </a:t>
            </a:r>
            <a:r>
              <a:rPr lang="en-US" altLang="en-US" sz="1800" i="1" dirty="0" smtClean="0">
                <a:cs typeface="Times New Roman" pitchFamily="18" charset="0"/>
              </a:rPr>
              <a:t>s</a:t>
            </a:r>
            <a:r>
              <a:rPr lang="en-US" altLang="en-US" sz="1800" baseline="-25000" dirty="0" smtClean="0">
                <a:cs typeface="Times New Roman" pitchFamily="18" charset="0"/>
              </a:rPr>
              <a:t>1</a:t>
            </a:r>
            <a:r>
              <a:rPr lang="en-US" altLang="en-US" sz="1800" dirty="0" smtClean="0">
                <a:cs typeface="Times New Roman" pitchFamily="18" charset="0"/>
              </a:rPr>
              <a:t> and </a:t>
            </a:r>
            <a:r>
              <a:rPr lang="en-US" altLang="en-US" sz="1800" i="1" dirty="0" smtClean="0">
                <a:cs typeface="Times New Roman" pitchFamily="18" charset="0"/>
              </a:rPr>
              <a:t>s</a:t>
            </a:r>
            <a:r>
              <a:rPr lang="en-US" altLang="en-US" sz="1800" baseline="-25000" dirty="0" smtClean="0">
                <a:cs typeface="Times New Roman" pitchFamily="18" charset="0"/>
              </a:rPr>
              <a:t>2</a:t>
            </a:r>
            <a:r>
              <a:rPr lang="en-US" altLang="en-US" sz="1800" dirty="0" smtClean="0">
                <a:cs typeface="Times New Roman" pitchFamily="18" charset="0"/>
              </a:rPr>
              <a:t> is a set containing just those values that are members of </a:t>
            </a:r>
            <a:r>
              <a:rPr lang="en-US" altLang="en-US" sz="1800" i="1" dirty="0" smtClean="0">
                <a:cs typeface="Times New Roman" pitchFamily="18" charset="0"/>
              </a:rPr>
              <a:t>s</a:t>
            </a:r>
            <a:r>
              <a:rPr lang="en-US" altLang="en-US" sz="1800" baseline="-25000" dirty="0" smtClean="0">
                <a:cs typeface="Times New Roman" pitchFamily="18" charset="0"/>
              </a:rPr>
              <a:t>1</a:t>
            </a:r>
            <a:r>
              <a:rPr lang="en-US" altLang="en-US" sz="1800" dirty="0" smtClean="0">
                <a:cs typeface="Times New Roman" pitchFamily="18" charset="0"/>
              </a:rPr>
              <a:t> or </a:t>
            </a:r>
            <a:r>
              <a:rPr lang="en-US" altLang="en-US" sz="1800" i="1" dirty="0" smtClean="0">
                <a:cs typeface="Times New Roman" pitchFamily="18" charset="0"/>
              </a:rPr>
              <a:t>s</a:t>
            </a:r>
            <a:r>
              <a:rPr lang="en-US" altLang="en-US" sz="1800" baseline="-25000" dirty="0" smtClean="0">
                <a:cs typeface="Times New Roman" pitchFamily="18" charset="0"/>
              </a:rPr>
              <a:t>2</a:t>
            </a:r>
            <a:r>
              <a:rPr lang="en-US" altLang="en-US" sz="1800" dirty="0" smtClean="0">
                <a:cs typeface="Times New Roman" pitchFamily="18" charset="0"/>
              </a:rPr>
              <a:t> or both. This is written </a:t>
            </a:r>
            <a:r>
              <a:rPr lang="en-US" altLang="en-US" sz="1800" i="1" dirty="0" smtClean="0">
                <a:cs typeface="Times New Roman" pitchFamily="18" charset="0"/>
              </a:rPr>
              <a:t>s</a:t>
            </a:r>
            <a:r>
              <a:rPr lang="en-US" altLang="en-US" sz="1800" baseline="-25000" dirty="0" smtClean="0">
                <a:cs typeface="Times New Roman" pitchFamily="18" charset="0"/>
              </a:rPr>
              <a:t>1</a:t>
            </a:r>
            <a:r>
              <a:rPr lang="en-US" altLang="en-US" sz="1800" dirty="0" smtClean="0">
                <a:cs typeface="Times New Roman" pitchFamily="18" charset="0"/>
              </a:rPr>
              <a:t> </a:t>
            </a:r>
            <a:r>
              <a:rPr lang="en-US" altLang="en-US" sz="1800" dirty="0" smtClean="0">
                <a:latin typeface="Symbol" pitchFamily="18" charset="2"/>
                <a:cs typeface="Times New Roman" pitchFamily="18" charset="0"/>
                <a:sym typeface="Symbol" pitchFamily="18" charset="2"/>
              </a:rPr>
              <a:t></a:t>
            </a:r>
            <a:r>
              <a:rPr lang="en-US" altLang="en-US" sz="1800" dirty="0" smtClean="0">
                <a:cs typeface="Times New Roman" pitchFamily="18" charset="0"/>
              </a:rPr>
              <a:t> </a:t>
            </a:r>
            <a:r>
              <a:rPr lang="en-US" altLang="en-US" sz="1800" i="1" dirty="0" smtClean="0">
                <a:cs typeface="Times New Roman" pitchFamily="18" charset="0"/>
              </a:rPr>
              <a:t>s</a:t>
            </a:r>
            <a:r>
              <a:rPr lang="en-US" altLang="en-US" sz="1800" baseline="-25000" dirty="0" smtClean="0">
                <a:cs typeface="Times New Roman" pitchFamily="18" charset="0"/>
              </a:rPr>
              <a:t>2</a:t>
            </a:r>
            <a:r>
              <a:rPr lang="en-US" altLang="en-US" sz="1800" dirty="0" smtClean="0">
                <a:cs typeface="Times New Roman" pitchFamily="18" charset="0"/>
              </a:rPr>
              <a:t>. E.g.:</a:t>
            </a:r>
          </a:p>
          <a:p>
            <a:pPr lvl="1" eaLnBrk="1" hangingPunct="1">
              <a:buFontTx/>
              <a:buNone/>
              <a:tabLst>
                <a:tab pos="3494088" algn="l"/>
              </a:tabLst>
            </a:pPr>
            <a:r>
              <a:rPr lang="en-US" altLang="en-US" sz="1800" dirty="0" smtClean="0">
                <a:cs typeface="Times New Roman" pitchFamily="18" charset="0"/>
              </a:rPr>
              <a:t>{DK, NO, SE} </a:t>
            </a:r>
            <a:r>
              <a:rPr lang="en-US" altLang="en-US" sz="1800" dirty="0" smtClean="0">
                <a:latin typeface="Symbol" pitchFamily="18" charset="2"/>
                <a:cs typeface="Times New Roman" pitchFamily="18" charset="0"/>
                <a:sym typeface="Symbol" pitchFamily="18" charset="2"/>
              </a:rPr>
              <a:t></a:t>
            </a:r>
            <a:r>
              <a:rPr lang="en-US" altLang="en-US" sz="1800" dirty="0" smtClean="0">
                <a:cs typeface="Times New Roman" pitchFamily="18" charset="0"/>
              </a:rPr>
              <a:t> {FI, IS}	=  {DK, FI, IS, NO, SE}</a:t>
            </a:r>
          </a:p>
          <a:p>
            <a:pPr lvl="1" eaLnBrk="1" hangingPunct="1">
              <a:buFontTx/>
              <a:buNone/>
              <a:tabLst>
                <a:tab pos="3494088" algn="l"/>
              </a:tabLst>
            </a:pPr>
            <a:r>
              <a:rPr lang="en-US" altLang="en-US" sz="1800" dirty="0" smtClean="0">
                <a:cs typeface="Times New Roman" pitchFamily="18" charset="0"/>
              </a:rPr>
              <a:t>{DK</a:t>
            </a:r>
            <a:r>
              <a:rPr lang="en-US" altLang="en-US" sz="1800" dirty="0" smtClean="0">
                <a:cs typeface="Times New Roman" pitchFamily="18" charset="0"/>
              </a:rPr>
              <a:t>, NO, SE} </a:t>
            </a:r>
            <a:r>
              <a:rPr lang="en-US" altLang="en-US" sz="1800" dirty="0" smtClean="0">
                <a:latin typeface="Symbol" pitchFamily="18" charset="2"/>
                <a:cs typeface="Times New Roman" pitchFamily="18" charset="0"/>
                <a:sym typeface="Symbol" pitchFamily="18" charset="2"/>
              </a:rPr>
              <a:t></a:t>
            </a:r>
            <a:r>
              <a:rPr lang="en-US" altLang="en-US" sz="1800" dirty="0" smtClean="0">
                <a:cs typeface="Times New Roman" pitchFamily="18" charset="0"/>
              </a:rPr>
              <a:t> {IS, NO}	=  {DK, IS, NO, SE</a:t>
            </a:r>
            <a:r>
              <a:rPr lang="en-US" altLang="en-US" sz="1800" dirty="0" smtClean="0">
                <a:cs typeface="Times New Roman" pitchFamily="18" charset="0"/>
              </a:rPr>
              <a:t>}</a:t>
            </a:r>
          </a:p>
          <a:p>
            <a:pPr lvl="1" eaLnBrk="1" hangingPunct="1">
              <a:buFontTx/>
              <a:buNone/>
              <a:tabLst>
                <a:tab pos="3494088" algn="l"/>
              </a:tabLst>
            </a:pPr>
            <a:endParaRPr lang="en-US" altLang="en-US" sz="1800" dirty="0">
              <a:cs typeface="Times New Roman" pitchFamily="18" charset="0"/>
            </a:endParaRPr>
          </a:p>
          <a:p>
            <a:pPr>
              <a:tabLst>
                <a:tab pos="2511425" algn="l"/>
              </a:tabLst>
            </a:pPr>
            <a:r>
              <a:rPr lang="en-US" altLang="en-US" sz="1800" dirty="0">
                <a:cs typeface="Times New Roman" pitchFamily="18" charset="0"/>
              </a:rPr>
              <a:t>The </a:t>
            </a:r>
            <a:r>
              <a:rPr lang="en-US" altLang="en-US" sz="1800" b="1" dirty="0">
                <a:cs typeface="Times New Roman" pitchFamily="18" charset="0"/>
              </a:rPr>
              <a:t>intersection</a:t>
            </a:r>
            <a:r>
              <a:rPr lang="en-US" altLang="en-US" sz="1800" dirty="0">
                <a:cs typeface="Times New Roman" pitchFamily="18" charset="0"/>
              </a:rPr>
              <a:t> of sets </a:t>
            </a:r>
            <a:r>
              <a:rPr lang="en-US" altLang="en-US" sz="1800" i="1" dirty="0">
                <a:cs typeface="Times New Roman" pitchFamily="18" charset="0"/>
              </a:rPr>
              <a:t>s</a:t>
            </a:r>
            <a:r>
              <a:rPr lang="en-US" altLang="en-US" sz="1800" baseline="-25000" dirty="0">
                <a:cs typeface="Times New Roman" pitchFamily="18" charset="0"/>
              </a:rPr>
              <a:t>1</a:t>
            </a:r>
            <a:r>
              <a:rPr lang="en-US" altLang="en-US" sz="1800" dirty="0">
                <a:cs typeface="Times New Roman" pitchFamily="18" charset="0"/>
              </a:rPr>
              <a:t> and </a:t>
            </a:r>
            <a:r>
              <a:rPr lang="en-US" altLang="en-US" sz="1800" i="1" dirty="0">
                <a:cs typeface="Times New Roman" pitchFamily="18" charset="0"/>
              </a:rPr>
              <a:t>s</a:t>
            </a:r>
            <a:r>
              <a:rPr lang="en-US" altLang="en-US" sz="1800" baseline="-25000" dirty="0">
                <a:cs typeface="Times New Roman" pitchFamily="18" charset="0"/>
              </a:rPr>
              <a:t>2</a:t>
            </a:r>
            <a:r>
              <a:rPr lang="en-US" altLang="en-US" sz="1800" dirty="0">
                <a:cs typeface="Times New Roman" pitchFamily="18" charset="0"/>
              </a:rPr>
              <a:t> is a set containing just those values that are members of both </a:t>
            </a:r>
            <a:r>
              <a:rPr lang="en-US" altLang="en-US" sz="1800" i="1" dirty="0">
                <a:cs typeface="Times New Roman" pitchFamily="18" charset="0"/>
              </a:rPr>
              <a:t>s</a:t>
            </a:r>
            <a:r>
              <a:rPr lang="en-US" altLang="en-US" sz="1800" baseline="-25000" dirty="0">
                <a:cs typeface="Times New Roman" pitchFamily="18" charset="0"/>
              </a:rPr>
              <a:t>1</a:t>
            </a:r>
            <a:r>
              <a:rPr lang="en-US" altLang="en-US" sz="1800" dirty="0">
                <a:cs typeface="Times New Roman" pitchFamily="18" charset="0"/>
              </a:rPr>
              <a:t> and </a:t>
            </a:r>
            <a:r>
              <a:rPr lang="en-US" altLang="en-US" sz="1800" i="1" dirty="0">
                <a:cs typeface="Times New Roman" pitchFamily="18" charset="0"/>
              </a:rPr>
              <a:t>s</a:t>
            </a:r>
            <a:r>
              <a:rPr lang="en-US" altLang="en-US" sz="1800" baseline="-25000" dirty="0">
                <a:cs typeface="Times New Roman" pitchFamily="18" charset="0"/>
              </a:rPr>
              <a:t>2</a:t>
            </a:r>
            <a:r>
              <a:rPr lang="en-US" altLang="en-US" sz="1800" dirty="0">
                <a:cs typeface="Times New Roman" pitchFamily="18" charset="0"/>
              </a:rPr>
              <a:t>. This is written </a:t>
            </a:r>
            <a:r>
              <a:rPr lang="en-US" altLang="en-US" sz="1800" i="1" dirty="0">
                <a:cs typeface="Times New Roman" pitchFamily="18" charset="0"/>
              </a:rPr>
              <a:t>s</a:t>
            </a:r>
            <a:r>
              <a:rPr lang="en-US" altLang="en-US" sz="1800" baseline="-25000" dirty="0">
                <a:cs typeface="Times New Roman" pitchFamily="18" charset="0"/>
              </a:rPr>
              <a:t>1</a:t>
            </a:r>
            <a:r>
              <a:rPr lang="en-US" altLang="en-US" sz="1800" dirty="0">
                <a:cs typeface="Times New Roman" pitchFamily="18" charset="0"/>
              </a:rPr>
              <a:t> </a:t>
            </a:r>
            <a:r>
              <a:rPr lang="en-US" altLang="en-US" sz="1800" dirty="0">
                <a:latin typeface="Symbol" pitchFamily="18" charset="2"/>
                <a:cs typeface="Times New Roman" pitchFamily="18" charset="0"/>
                <a:sym typeface="Symbol" pitchFamily="18" charset="2"/>
              </a:rPr>
              <a:t></a:t>
            </a:r>
            <a:r>
              <a:rPr lang="en-US" altLang="en-US" sz="1800" dirty="0">
                <a:cs typeface="Times New Roman" pitchFamily="18" charset="0"/>
              </a:rPr>
              <a:t> </a:t>
            </a:r>
            <a:r>
              <a:rPr lang="en-US" altLang="en-US" sz="1800" i="1" dirty="0">
                <a:cs typeface="Times New Roman" pitchFamily="18" charset="0"/>
              </a:rPr>
              <a:t>s</a:t>
            </a:r>
            <a:r>
              <a:rPr lang="en-US" altLang="en-US" sz="1800" baseline="-25000" dirty="0">
                <a:cs typeface="Times New Roman" pitchFamily="18" charset="0"/>
              </a:rPr>
              <a:t>2</a:t>
            </a:r>
            <a:r>
              <a:rPr lang="en-US" altLang="en-US" sz="1800" dirty="0">
                <a:cs typeface="Times New Roman" pitchFamily="18" charset="0"/>
              </a:rPr>
              <a:t>. E.g.:</a:t>
            </a:r>
          </a:p>
          <a:p>
            <a:pPr lvl="1">
              <a:buNone/>
              <a:tabLst>
                <a:tab pos="2511425" algn="l"/>
              </a:tabLst>
            </a:pPr>
            <a:r>
              <a:rPr lang="en-US" altLang="en-US" sz="1800" i="1" dirty="0">
                <a:cs typeface="Times New Roman" pitchFamily="18" charset="0"/>
              </a:rPr>
              <a:t>NAFTA</a:t>
            </a:r>
            <a:r>
              <a:rPr lang="en-US" altLang="en-US" sz="1800" dirty="0">
                <a:cs typeface="Times New Roman" pitchFamily="18" charset="0"/>
              </a:rPr>
              <a:t> </a:t>
            </a:r>
            <a:r>
              <a:rPr lang="en-US" altLang="en-US" sz="1800" dirty="0">
                <a:latin typeface="Symbol" pitchFamily="18" charset="2"/>
                <a:cs typeface="Times New Roman" pitchFamily="18" charset="0"/>
                <a:sym typeface="Symbol" pitchFamily="18" charset="2"/>
              </a:rPr>
              <a:t></a:t>
            </a:r>
            <a:r>
              <a:rPr lang="en-US" altLang="en-US" sz="1800" dirty="0">
                <a:cs typeface="Times New Roman" pitchFamily="18" charset="0"/>
              </a:rPr>
              <a:t> </a:t>
            </a:r>
            <a:r>
              <a:rPr lang="en-US" altLang="en-US" sz="1800" i="1" dirty="0">
                <a:cs typeface="Times New Roman" pitchFamily="18" charset="0"/>
              </a:rPr>
              <a:t>NATO</a:t>
            </a:r>
            <a:r>
              <a:rPr lang="en-US" altLang="en-US" sz="1800" dirty="0">
                <a:cs typeface="Times New Roman" pitchFamily="18" charset="0"/>
              </a:rPr>
              <a:t>	=  {CA, </a:t>
            </a:r>
            <a:r>
              <a:rPr lang="en-US" altLang="en-US" sz="1800" dirty="0" smtClean="0">
                <a:cs typeface="Times New Roman" pitchFamily="18" charset="0"/>
              </a:rPr>
              <a:t>US}                  </a:t>
            </a:r>
            <a:r>
              <a:rPr lang="en-US" altLang="en-US" sz="1800" i="1" dirty="0" smtClean="0">
                <a:cs typeface="Times New Roman" pitchFamily="18" charset="0"/>
              </a:rPr>
              <a:t>NAFTA</a:t>
            </a:r>
            <a:r>
              <a:rPr lang="en-US" altLang="en-US" sz="1800" dirty="0" smtClean="0">
                <a:cs typeface="Times New Roman" pitchFamily="18" charset="0"/>
              </a:rPr>
              <a:t> </a:t>
            </a:r>
            <a:r>
              <a:rPr lang="en-US" altLang="en-US" sz="1800" dirty="0">
                <a:latin typeface="Symbol" pitchFamily="18" charset="2"/>
                <a:cs typeface="Times New Roman" pitchFamily="18" charset="0"/>
                <a:sym typeface="Symbol" pitchFamily="18" charset="2"/>
              </a:rPr>
              <a:t></a:t>
            </a:r>
            <a:r>
              <a:rPr lang="en-US" altLang="en-US" sz="1800" dirty="0">
                <a:cs typeface="Times New Roman" pitchFamily="18" charset="0"/>
              </a:rPr>
              <a:t> </a:t>
            </a:r>
            <a:r>
              <a:rPr lang="en-US" altLang="en-US" sz="1800" i="1" dirty="0">
                <a:cs typeface="Times New Roman" pitchFamily="18" charset="0"/>
              </a:rPr>
              <a:t>EU</a:t>
            </a:r>
            <a:r>
              <a:rPr lang="en-US" altLang="en-US" sz="1800" dirty="0">
                <a:cs typeface="Times New Roman" pitchFamily="18" charset="0"/>
              </a:rPr>
              <a:t>	=  { </a:t>
            </a:r>
            <a:r>
              <a:rPr lang="en-US" altLang="en-US" sz="1800" dirty="0" smtClean="0">
                <a:cs typeface="Times New Roman" pitchFamily="18" charset="0"/>
              </a:rPr>
              <a:t>}</a:t>
            </a:r>
          </a:p>
          <a:p>
            <a:pPr lvl="1">
              <a:buNone/>
              <a:tabLst>
                <a:tab pos="2511425" algn="l"/>
              </a:tabLst>
            </a:pPr>
            <a:endParaRPr lang="en-US" altLang="en-US" sz="1800" dirty="0">
              <a:cs typeface="Times New Roman" pitchFamily="18" charset="0"/>
            </a:endParaRPr>
          </a:p>
          <a:p>
            <a:pPr>
              <a:tabLst>
                <a:tab pos="2511425" algn="l"/>
              </a:tabLst>
            </a:pPr>
            <a:r>
              <a:rPr lang="en-US" altLang="en-US" sz="1800" dirty="0">
                <a:cs typeface="Times New Roman" pitchFamily="18" charset="0"/>
              </a:rPr>
              <a:t>Two sets are </a:t>
            </a:r>
            <a:r>
              <a:rPr lang="en-US" altLang="en-US" sz="1800" b="1" dirty="0">
                <a:cs typeface="Times New Roman" pitchFamily="18" charset="0"/>
              </a:rPr>
              <a:t>disjoint</a:t>
            </a:r>
            <a:r>
              <a:rPr lang="en-US" altLang="en-US" sz="1800" dirty="0">
                <a:cs typeface="Times New Roman" pitchFamily="18" charset="0"/>
              </a:rPr>
              <a:t> if they have no common member, i.e., if their intersection is empty. E.g.:</a:t>
            </a:r>
          </a:p>
          <a:p>
            <a:pPr lvl="1">
              <a:buNone/>
              <a:tabLst>
                <a:tab pos="2511425" algn="l"/>
              </a:tabLst>
            </a:pPr>
            <a:r>
              <a:rPr lang="en-US" altLang="en-US" sz="1800" i="1" dirty="0">
                <a:cs typeface="Times New Roman" pitchFamily="18" charset="0"/>
              </a:rPr>
              <a:t>NAFTA</a:t>
            </a:r>
            <a:r>
              <a:rPr lang="en-US" altLang="en-US" sz="1800" dirty="0">
                <a:cs typeface="Times New Roman" pitchFamily="18" charset="0"/>
              </a:rPr>
              <a:t> and </a:t>
            </a:r>
            <a:r>
              <a:rPr lang="en-US" altLang="en-US" sz="1800" i="1" dirty="0">
                <a:cs typeface="Times New Roman" pitchFamily="18" charset="0"/>
              </a:rPr>
              <a:t>EU</a:t>
            </a:r>
            <a:r>
              <a:rPr lang="en-US" altLang="en-US" sz="1800" dirty="0">
                <a:cs typeface="Times New Roman" pitchFamily="18" charset="0"/>
              </a:rPr>
              <a:t> are </a:t>
            </a:r>
            <a:r>
              <a:rPr lang="en-US" altLang="en-US" sz="1800" dirty="0" smtClean="0">
                <a:cs typeface="Times New Roman" pitchFamily="18" charset="0"/>
              </a:rPr>
              <a:t>disjoint,         </a:t>
            </a:r>
            <a:r>
              <a:rPr lang="en-US" altLang="en-US" sz="1800" i="1" dirty="0" smtClean="0">
                <a:cs typeface="Times New Roman" pitchFamily="18" charset="0"/>
              </a:rPr>
              <a:t>NAFTA</a:t>
            </a:r>
            <a:r>
              <a:rPr lang="en-US" altLang="en-US" sz="1800" dirty="0" smtClean="0">
                <a:cs typeface="Times New Roman" pitchFamily="18" charset="0"/>
              </a:rPr>
              <a:t> </a:t>
            </a:r>
            <a:r>
              <a:rPr lang="en-US" altLang="en-US" sz="1800" dirty="0">
                <a:cs typeface="Times New Roman" pitchFamily="18" charset="0"/>
              </a:rPr>
              <a:t>and </a:t>
            </a:r>
            <a:r>
              <a:rPr lang="en-US" altLang="en-US" sz="1800" i="1" dirty="0">
                <a:cs typeface="Times New Roman" pitchFamily="18" charset="0"/>
              </a:rPr>
              <a:t>NATO</a:t>
            </a:r>
            <a:r>
              <a:rPr lang="en-US" altLang="en-US" sz="1800" dirty="0">
                <a:cs typeface="Times New Roman" pitchFamily="18" charset="0"/>
              </a:rPr>
              <a:t> are </a:t>
            </a:r>
            <a:r>
              <a:rPr lang="en-US" altLang="en-US" sz="1800" b="1" dirty="0">
                <a:cs typeface="Times New Roman" pitchFamily="18" charset="0"/>
              </a:rPr>
              <a:t>not</a:t>
            </a:r>
            <a:r>
              <a:rPr lang="en-US" altLang="en-US" sz="1800" dirty="0">
                <a:cs typeface="Times New Roman" pitchFamily="18" charset="0"/>
              </a:rPr>
              <a:t> </a:t>
            </a:r>
            <a:r>
              <a:rPr lang="en-US" altLang="en-US" sz="1800" dirty="0" smtClean="0">
                <a:cs typeface="Times New Roman" pitchFamily="18" charset="0"/>
              </a:rPr>
              <a:t>disjoint</a:t>
            </a:r>
          </a:p>
          <a:p>
            <a:pPr lvl="1">
              <a:buNone/>
              <a:tabLst>
                <a:tab pos="2511425" algn="l"/>
              </a:tabLst>
            </a:pPr>
            <a:endParaRPr lang="en-US" altLang="en-US" sz="1800" dirty="0">
              <a:cs typeface="Times New Roman" pitchFamily="18" charset="0"/>
            </a:endParaRPr>
          </a:p>
          <a:p>
            <a:pPr>
              <a:tabLst>
                <a:tab pos="1979613" algn="l"/>
              </a:tabLst>
            </a:pPr>
            <a:r>
              <a:rPr lang="en-US" altLang="en-US" sz="1800" dirty="0">
                <a:cs typeface="Times New Roman" pitchFamily="18" charset="0"/>
              </a:rPr>
              <a:t>The </a:t>
            </a:r>
            <a:r>
              <a:rPr lang="en-US" altLang="en-US" sz="1800" b="1" dirty="0">
                <a:cs typeface="Times New Roman" pitchFamily="18" charset="0"/>
              </a:rPr>
              <a:t>difference</a:t>
            </a:r>
            <a:r>
              <a:rPr lang="en-US" altLang="en-US" sz="1800" dirty="0">
                <a:cs typeface="Times New Roman" pitchFamily="18" charset="0"/>
              </a:rPr>
              <a:t> of sets </a:t>
            </a:r>
            <a:r>
              <a:rPr lang="en-US" altLang="en-US" sz="1800" i="1" dirty="0">
                <a:cs typeface="Times New Roman" pitchFamily="18" charset="0"/>
              </a:rPr>
              <a:t>s</a:t>
            </a:r>
            <a:r>
              <a:rPr lang="en-US" altLang="en-US" sz="1800" baseline="-25000" dirty="0">
                <a:cs typeface="Times New Roman" pitchFamily="18" charset="0"/>
              </a:rPr>
              <a:t>1</a:t>
            </a:r>
            <a:r>
              <a:rPr lang="en-US" altLang="en-US" sz="1800" dirty="0">
                <a:cs typeface="Times New Roman" pitchFamily="18" charset="0"/>
              </a:rPr>
              <a:t> and </a:t>
            </a:r>
            <a:r>
              <a:rPr lang="en-US" altLang="en-US" sz="1800" i="1" dirty="0">
                <a:cs typeface="Times New Roman" pitchFamily="18" charset="0"/>
              </a:rPr>
              <a:t>s</a:t>
            </a:r>
            <a:r>
              <a:rPr lang="en-US" altLang="en-US" sz="1800" baseline="-25000" dirty="0">
                <a:cs typeface="Times New Roman" pitchFamily="18" charset="0"/>
              </a:rPr>
              <a:t>2</a:t>
            </a:r>
            <a:r>
              <a:rPr lang="en-US" altLang="en-US" sz="1800" dirty="0">
                <a:cs typeface="Times New Roman" pitchFamily="18" charset="0"/>
              </a:rPr>
              <a:t> is a set containing just those values that are members of </a:t>
            </a:r>
            <a:r>
              <a:rPr lang="en-US" altLang="en-US" sz="1800" i="1" dirty="0">
                <a:cs typeface="Times New Roman" pitchFamily="18" charset="0"/>
              </a:rPr>
              <a:t>s</a:t>
            </a:r>
            <a:r>
              <a:rPr lang="en-US" altLang="en-US" sz="1800" baseline="-25000" dirty="0">
                <a:cs typeface="Times New Roman" pitchFamily="18" charset="0"/>
              </a:rPr>
              <a:t>1</a:t>
            </a:r>
            <a:r>
              <a:rPr lang="en-US" altLang="en-US" sz="1800" dirty="0">
                <a:cs typeface="Times New Roman" pitchFamily="18" charset="0"/>
              </a:rPr>
              <a:t> but not of </a:t>
            </a:r>
            <a:r>
              <a:rPr lang="en-US" altLang="en-US" sz="1800" i="1" dirty="0">
                <a:cs typeface="Times New Roman" pitchFamily="18" charset="0"/>
              </a:rPr>
              <a:t>s</a:t>
            </a:r>
            <a:r>
              <a:rPr lang="en-US" altLang="en-US" sz="1800" baseline="-25000" dirty="0">
                <a:cs typeface="Times New Roman" pitchFamily="18" charset="0"/>
              </a:rPr>
              <a:t>2</a:t>
            </a:r>
            <a:r>
              <a:rPr lang="en-US" altLang="en-US" sz="1800" dirty="0">
                <a:cs typeface="Times New Roman" pitchFamily="18" charset="0"/>
              </a:rPr>
              <a:t>. This is written </a:t>
            </a:r>
            <a:r>
              <a:rPr lang="en-US" altLang="en-US" sz="1800" i="1" dirty="0">
                <a:cs typeface="Times New Roman" pitchFamily="18" charset="0"/>
              </a:rPr>
              <a:t>s</a:t>
            </a:r>
            <a:r>
              <a:rPr lang="en-US" altLang="en-US" sz="1800" baseline="-25000" dirty="0">
                <a:cs typeface="Times New Roman" pitchFamily="18" charset="0"/>
              </a:rPr>
              <a:t>1</a:t>
            </a:r>
            <a:r>
              <a:rPr lang="en-US" altLang="en-US" sz="1800" dirty="0">
                <a:cs typeface="Times New Roman" pitchFamily="18" charset="0"/>
              </a:rPr>
              <a:t> – </a:t>
            </a:r>
            <a:r>
              <a:rPr lang="en-US" altLang="en-US" sz="1800" i="1" dirty="0">
                <a:cs typeface="Times New Roman" pitchFamily="18" charset="0"/>
              </a:rPr>
              <a:t>s</a:t>
            </a:r>
            <a:r>
              <a:rPr lang="en-US" altLang="en-US" sz="1800" baseline="-25000" dirty="0">
                <a:cs typeface="Times New Roman" pitchFamily="18" charset="0"/>
              </a:rPr>
              <a:t>2</a:t>
            </a:r>
            <a:r>
              <a:rPr lang="en-US" altLang="en-US" sz="1800" dirty="0">
                <a:cs typeface="Times New Roman" pitchFamily="18" charset="0"/>
              </a:rPr>
              <a:t>. E.g.:</a:t>
            </a:r>
          </a:p>
          <a:p>
            <a:pPr lvl="1">
              <a:buNone/>
              <a:tabLst>
                <a:tab pos="1979613" algn="l"/>
              </a:tabLst>
            </a:pPr>
            <a:r>
              <a:rPr lang="en-US" altLang="en-US" sz="1800" i="1" dirty="0">
                <a:cs typeface="Times New Roman" pitchFamily="18" charset="0"/>
              </a:rPr>
              <a:t>NATO</a:t>
            </a:r>
            <a:r>
              <a:rPr lang="en-US" altLang="en-US" sz="1800" dirty="0">
                <a:cs typeface="Times New Roman" pitchFamily="18" charset="0"/>
              </a:rPr>
              <a:t> – </a:t>
            </a:r>
            <a:r>
              <a:rPr lang="en-US" altLang="en-US" sz="1800" i="1" dirty="0">
                <a:cs typeface="Times New Roman" pitchFamily="18" charset="0"/>
              </a:rPr>
              <a:t>EU</a:t>
            </a:r>
            <a:r>
              <a:rPr lang="en-US" altLang="en-US" sz="1800" dirty="0">
                <a:cs typeface="Times New Roman" pitchFamily="18" charset="0"/>
              </a:rPr>
              <a:t>	=  </a:t>
            </a:r>
            <a:r>
              <a:rPr lang="en-GB" altLang="en-US" sz="1800" dirty="0">
                <a:cs typeface="Times New Roman" pitchFamily="18" charset="0"/>
              </a:rPr>
              <a:t>{</a:t>
            </a:r>
            <a:r>
              <a:rPr lang="en-US" altLang="en-US" sz="1800" dirty="0">
                <a:cs typeface="Times New Roman" pitchFamily="18" charset="0"/>
              </a:rPr>
              <a:t>CA, CZ, HU, IS, NO, PL, TR, US}</a:t>
            </a:r>
          </a:p>
          <a:p>
            <a:pPr lvl="1">
              <a:buNone/>
              <a:tabLst>
                <a:tab pos="1979613" algn="l"/>
              </a:tabLst>
            </a:pPr>
            <a:r>
              <a:rPr lang="en-US" altLang="en-US" sz="1800" i="1" dirty="0">
                <a:cs typeface="Times New Roman" pitchFamily="18" charset="0"/>
              </a:rPr>
              <a:t>EU</a:t>
            </a:r>
            <a:r>
              <a:rPr lang="en-US" altLang="en-US" sz="1800" dirty="0">
                <a:cs typeface="Times New Roman" pitchFamily="18" charset="0"/>
              </a:rPr>
              <a:t> – </a:t>
            </a:r>
            <a:r>
              <a:rPr lang="en-US" altLang="en-US" sz="1800" i="1" dirty="0">
                <a:cs typeface="Times New Roman" pitchFamily="18" charset="0"/>
              </a:rPr>
              <a:t>NATO</a:t>
            </a:r>
            <a:r>
              <a:rPr lang="en-US" altLang="en-US" sz="1800" dirty="0">
                <a:cs typeface="Times New Roman" pitchFamily="18" charset="0"/>
              </a:rPr>
              <a:t>	=  {AT, FI, IE, SE}</a:t>
            </a:r>
          </a:p>
          <a:p>
            <a:pPr lvl="1">
              <a:buNone/>
              <a:tabLst>
                <a:tab pos="2511425" algn="l"/>
              </a:tabLst>
            </a:pPr>
            <a:endParaRPr lang="en-US" altLang="en-US" sz="1800" dirty="0">
              <a:cs typeface="Times New Roman" pitchFamily="18" charset="0"/>
            </a:endParaRPr>
          </a:p>
          <a:p>
            <a:pPr lvl="1" eaLnBrk="1" hangingPunct="1">
              <a:buFontTx/>
              <a:buNone/>
              <a:tabLst>
                <a:tab pos="3494088" algn="l"/>
              </a:tabLst>
            </a:pPr>
            <a:endParaRPr lang="en-US" altLang="en-US" sz="1800" dirty="0" smtClean="0"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1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Set applications</a:t>
            </a:r>
            <a:endParaRPr lang="en-GB" altLang="en-US" sz="32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>
                <a:cs typeface="Times New Roman" pitchFamily="18" charset="0"/>
              </a:rPr>
              <a:t>Spell-checker:</a:t>
            </a:r>
          </a:p>
          <a:p>
            <a:pPr lvl="1" eaLnBrk="1" hangingPunct="1"/>
            <a:r>
              <a:rPr lang="en-US" altLang="en-US" dirty="0" smtClean="0">
                <a:cs typeface="Times New Roman" pitchFamily="18" charset="0"/>
              </a:rPr>
              <a:t>A spell-checker’s dictionary is a set of words.</a:t>
            </a:r>
          </a:p>
          <a:p>
            <a:pPr lvl="1" eaLnBrk="1" hangingPunct="1"/>
            <a:r>
              <a:rPr lang="en-US" altLang="en-US" dirty="0" smtClean="0">
                <a:cs typeface="Times New Roman" pitchFamily="18" charset="0"/>
              </a:rPr>
              <a:t>A spell-checker highlights any words in a document that are not members of its dictionary.</a:t>
            </a:r>
          </a:p>
          <a:p>
            <a:pPr lvl="1" eaLnBrk="1" hangingPunct="1"/>
            <a:r>
              <a:rPr lang="en-US" altLang="en-US" dirty="0" smtClean="0">
                <a:cs typeface="Times New Roman" pitchFamily="18" charset="0"/>
              </a:rPr>
              <a:t>Some spell-checkers allow users to add words to their dictionaries.</a:t>
            </a:r>
          </a:p>
          <a:p>
            <a:pPr eaLnBrk="1" hangingPunct="1"/>
            <a:r>
              <a:rPr lang="en-US" altLang="en-US" dirty="0" smtClean="0">
                <a:cs typeface="Times New Roman" pitchFamily="18" charset="0"/>
              </a:rPr>
              <a:t>Relational database:</a:t>
            </a:r>
          </a:p>
          <a:p>
            <a:pPr lvl="1" eaLnBrk="1" hangingPunct="1"/>
            <a:r>
              <a:rPr lang="en-US" altLang="en-US" dirty="0" smtClean="0">
                <a:cs typeface="Times New Roman" pitchFamily="18" charset="0"/>
              </a:rPr>
              <a:t>A relational database table is essentially a set of tuples.</a:t>
            </a:r>
          </a:p>
          <a:p>
            <a:pPr lvl="1" eaLnBrk="1" hangingPunct="1"/>
            <a:r>
              <a:rPr lang="en-US" altLang="en-US" dirty="0" smtClean="0">
                <a:cs typeface="Times New Roman" pitchFamily="18" charset="0"/>
              </a:rPr>
              <a:t>Each tuple is distinct.</a:t>
            </a:r>
          </a:p>
          <a:p>
            <a:pPr lvl="1" eaLnBrk="1" hangingPunct="1"/>
            <a:r>
              <a:rPr lang="en-US" altLang="en-US" dirty="0" smtClean="0">
                <a:cs typeface="Times New Roman" pitchFamily="18" charset="0"/>
              </a:rPr>
              <a:t>The tuples are in no particular order.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1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Example: prime numbers</a:t>
            </a:r>
            <a:endParaRPr lang="en-GB" altLang="en-US" sz="3200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09675"/>
            <a:ext cx="7620000" cy="4800600"/>
          </a:xfrm>
          <a:noFill/>
        </p:spPr>
        <p:txBody>
          <a:bodyPr/>
          <a:lstStyle/>
          <a:p>
            <a:pPr eaLnBrk="1" hangingPunct="1">
              <a:tabLst>
                <a:tab pos="723900" algn="l"/>
                <a:tab pos="1255713" algn="l"/>
                <a:tab pos="1979613" algn="l"/>
              </a:tabLst>
            </a:pPr>
            <a:r>
              <a:rPr lang="en-US" altLang="en-US" dirty="0" smtClean="0">
                <a:cs typeface="Times New Roman" pitchFamily="18" charset="0"/>
              </a:rPr>
              <a:t>A </a:t>
            </a:r>
            <a:r>
              <a:rPr lang="en-US" altLang="en-US" b="1" dirty="0" smtClean="0">
                <a:cs typeface="Times New Roman" pitchFamily="18" charset="0"/>
              </a:rPr>
              <a:t>prime number</a:t>
            </a:r>
            <a:r>
              <a:rPr lang="en-US" altLang="en-US" dirty="0" smtClean="0">
                <a:cs typeface="Times New Roman" pitchFamily="18" charset="0"/>
              </a:rPr>
              <a:t> is an integer that is divisible only by itself and 1. E.g.: 2, 3, 5, 7, 11 are prime numbers.</a:t>
            </a:r>
          </a:p>
          <a:p>
            <a:pPr eaLnBrk="1" hangingPunct="1">
              <a:tabLst>
                <a:tab pos="723900" algn="l"/>
                <a:tab pos="1255713" algn="l"/>
                <a:tab pos="1979613" algn="l"/>
              </a:tabLst>
            </a:pPr>
            <a:r>
              <a:rPr lang="en-US" altLang="en-US" b="1" dirty="0" smtClean="0">
                <a:cs typeface="Times New Roman" pitchFamily="18" charset="0"/>
              </a:rPr>
              <a:t>Eratosthenes’ sieve algorithm</a:t>
            </a:r>
            <a:r>
              <a:rPr lang="en-US" altLang="en-US" dirty="0" smtClean="0">
                <a:cs typeface="Times New Roman" pitchFamily="18" charset="0"/>
              </a:rPr>
              <a:t>:</a:t>
            </a:r>
          </a:p>
          <a:p>
            <a:pPr algn="just" eaLnBrk="1" hangingPunct="1">
              <a:buFont typeface="Wingdings" pitchFamily="2" charset="2"/>
              <a:buNone/>
              <a:tabLst>
                <a:tab pos="723900" algn="l"/>
                <a:tab pos="1255713" algn="l"/>
                <a:tab pos="1979613" algn="l"/>
              </a:tabLst>
            </a:pP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	To compute the set of prime numbers less than </a:t>
            </a:r>
            <a:r>
              <a:rPr lang="en-US" altLang="en-US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 (where </a:t>
            </a:r>
            <a:r>
              <a:rPr lang="en-US" altLang="en-US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 &gt; 0):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255713" algn="l"/>
                <a:tab pos="1979613" algn="l"/>
              </a:tabLst>
            </a:pP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	1.	Set </a:t>
            </a:r>
            <a:r>
              <a:rPr lang="en-US" altLang="en-US" sz="2000" i="1" dirty="0" smtClean="0">
                <a:latin typeface="Times New Roman" pitchFamily="18" charset="0"/>
                <a:cs typeface="Times New Roman" pitchFamily="18" charset="0"/>
              </a:rPr>
              <a:t>sieve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 = {2, 3, …, </a:t>
            </a:r>
            <a:r>
              <a:rPr lang="en-US" altLang="en-US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–1}.</a:t>
            </a:r>
            <a:b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2.	For </a:t>
            </a:r>
            <a:r>
              <a:rPr lang="en-US" altLang="en-US" sz="20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 = 2, 3, …, while </a:t>
            </a:r>
            <a:r>
              <a:rPr lang="en-US" altLang="en-US" sz="20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0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en-US" altLang="en-US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, repeat:</a:t>
            </a:r>
            <a:b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	2.1.	If </a:t>
            </a:r>
            <a:r>
              <a:rPr lang="en-US" altLang="en-US" sz="20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 is a member of </a:t>
            </a:r>
            <a:r>
              <a:rPr lang="en-US" altLang="en-US" sz="2000" i="1" dirty="0" smtClean="0">
                <a:latin typeface="Times New Roman" pitchFamily="18" charset="0"/>
                <a:cs typeface="Times New Roman" pitchFamily="18" charset="0"/>
              </a:rPr>
              <a:t>sieve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  <a:b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		2.1.1.	Remove all multiples of </a:t>
            </a:r>
            <a:r>
              <a:rPr lang="en-US" altLang="en-US" sz="20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 from </a:t>
            </a:r>
            <a:r>
              <a:rPr lang="en-US" altLang="en-US" sz="2000" i="1" dirty="0" smtClean="0">
                <a:latin typeface="Times New Roman" pitchFamily="18" charset="0"/>
                <a:cs typeface="Times New Roman" pitchFamily="18" charset="0"/>
              </a:rPr>
              <a:t>sieve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3.	Terminate yielding </a:t>
            </a:r>
            <a:r>
              <a:rPr lang="en-US" altLang="en-US" sz="2000" i="1" dirty="0" smtClean="0">
                <a:latin typeface="Times New Roman" pitchFamily="18" charset="0"/>
                <a:cs typeface="Times New Roman" pitchFamily="18" charset="0"/>
              </a:rPr>
              <a:t>sieve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235809" y="3861594"/>
            <a:ext cx="5256212" cy="1223962"/>
            <a:chOff x="2245" y="3113"/>
            <a:chExt cx="3311" cy="771"/>
          </a:xfrm>
        </p:grpSpPr>
        <p:sp>
          <p:nvSpPr>
            <p:cNvPr id="12297" name="Rectangle 8"/>
            <p:cNvSpPr>
              <a:spLocks noChangeArrowheads="1"/>
            </p:cNvSpPr>
            <p:nvPr/>
          </p:nvSpPr>
          <p:spPr bwMode="auto">
            <a:xfrm>
              <a:off x="3538" y="3543"/>
              <a:ext cx="2018" cy="341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0" rIns="3600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tabLst>
                  <a:tab pos="3556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556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tabLst>
                  <a:tab pos="3556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556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tabLst>
                  <a:tab pos="3556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556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556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556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556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2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>
                  <a:latin typeface="Times New Roman" pitchFamily="18" charset="0"/>
                  <a:cs typeface="Times New Roman" pitchFamily="18" charset="0"/>
                </a:rPr>
                <a:t>For </a:t>
              </a:r>
              <a:r>
                <a:rPr lang="en-US" altLang="en-US" sz="2000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en-US" sz="2000" dirty="0">
                  <a:latin typeface="Times New Roman" pitchFamily="18" charset="0"/>
                  <a:cs typeface="Times New Roman" pitchFamily="18" charset="0"/>
                </a:rPr>
                <a:t> = 2</a:t>
              </a:r>
              <a:r>
                <a:rPr lang="en-US" altLang="en-US" sz="2000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</a:t>
              </a:r>
              <a:r>
                <a:rPr lang="en-US" altLang="en-US" sz="2000" i="1" dirty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en-US" sz="2000" dirty="0">
                  <a:latin typeface="Times New Roman" pitchFamily="18" charset="0"/>
                  <a:cs typeface="Times New Roman" pitchFamily="18" charset="0"/>
                </a:rPr>
                <a:t>, 3</a:t>
              </a:r>
              <a:r>
                <a:rPr lang="en-US" altLang="en-US" sz="1800" dirty="0">
                  <a:sym typeface="Symbol" pitchFamily="18" charset="2"/>
                </a:rPr>
                <a:t></a:t>
              </a:r>
              <a:r>
                <a:rPr lang="en-US" altLang="en-US" sz="2000" i="1" dirty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en-US" sz="2000" dirty="0">
                  <a:latin typeface="Times New Roman" pitchFamily="18" charset="0"/>
                  <a:cs typeface="Times New Roman" pitchFamily="18" charset="0"/>
                </a:rPr>
                <a:t>, ..., </a:t>
              </a:r>
              <a:r>
                <a:rPr lang="en-US" altLang="en-US" sz="2000" i="1" dirty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en-US" sz="2000" dirty="0">
                  <a:latin typeface="Times New Roman" pitchFamily="18" charset="0"/>
                  <a:cs typeface="Times New Roman" pitchFamily="18" charset="0"/>
                </a:rPr>
                <a:t>, repeat:</a:t>
              </a:r>
              <a:br>
                <a:rPr lang="en-US" altLang="en-US" sz="2000" dirty="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 dirty="0">
                  <a:latin typeface="Times New Roman" pitchFamily="18" charset="0"/>
                  <a:cs typeface="Times New Roman" pitchFamily="18" charset="0"/>
                </a:rPr>
                <a:t>	Remove </a:t>
              </a:r>
              <a:r>
                <a:rPr lang="en-US" altLang="en-US" sz="2000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en-US" sz="2000" dirty="0">
                  <a:latin typeface="Times New Roman" pitchFamily="18" charset="0"/>
                  <a:cs typeface="Times New Roman" pitchFamily="18" charset="0"/>
                </a:rPr>
                <a:t> from </a:t>
              </a:r>
              <a:r>
                <a:rPr lang="en-US" altLang="en-US" sz="2000" i="1" dirty="0">
                  <a:latin typeface="Times New Roman" pitchFamily="18" charset="0"/>
                  <a:cs typeface="Times New Roman" pitchFamily="18" charset="0"/>
                </a:rPr>
                <a:t>sieve</a:t>
              </a:r>
              <a:r>
                <a:rPr lang="en-US" altLang="en-US" sz="2000" dirty="0">
                  <a:latin typeface="Times New Roman" pitchFamily="18" charset="0"/>
                  <a:cs typeface="Times New Roman" pitchFamily="18" charset="0"/>
                </a:rPr>
                <a:t>.</a:t>
              </a:r>
              <a:endParaRPr lang="en-GB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98" name="Line 9"/>
            <p:cNvSpPr>
              <a:spLocks noChangeShapeType="1"/>
            </p:cNvSpPr>
            <p:nvPr/>
          </p:nvSpPr>
          <p:spPr bwMode="auto">
            <a:xfrm>
              <a:off x="3743" y="3294"/>
              <a:ext cx="158" cy="25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299" name="AutoShape 10"/>
            <p:cNvSpPr>
              <a:spLocks noChangeArrowheads="1"/>
            </p:cNvSpPr>
            <p:nvPr/>
          </p:nvSpPr>
          <p:spPr bwMode="auto">
            <a:xfrm>
              <a:off x="2245" y="3113"/>
              <a:ext cx="2427" cy="181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915988" y="2819400"/>
            <a:ext cx="6500812" cy="790575"/>
            <a:chOff x="2303463" y="3933825"/>
            <a:chExt cx="6500523" cy="790575"/>
          </a:xfrm>
        </p:grpSpPr>
        <p:sp>
          <p:nvSpPr>
            <p:cNvPr id="12294" name="AutoShape 11"/>
            <p:cNvSpPr>
              <a:spLocks noChangeArrowheads="1"/>
            </p:cNvSpPr>
            <p:nvPr/>
          </p:nvSpPr>
          <p:spPr bwMode="auto">
            <a:xfrm>
              <a:off x="2303463" y="4041775"/>
              <a:ext cx="2916238" cy="28733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2295" name="Rectangle 12"/>
            <p:cNvSpPr>
              <a:spLocks noChangeArrowheads="1"/>
            </p:cNvSpPr>
            <p:nvPr/>
          </p:nvSpPr>
          <p:spPr bwMode="auto">
            <a:xfrm>
              <a:off x="6140161" y="3933825"/>
              <a:ext cx="2663825" cy="790575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0" rIns="3600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tabLst>
                  <a:tab pos="3556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556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tabLst>
                  <a:tab pos="3556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556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tabLst>
                  <a:tab pos="3556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556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556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556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556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2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Set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sieve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= { }.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For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= 2, ...,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–1, repeat: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Add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sieve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.</a:t>
              </a:r>
              <a:endParaRPr lang="en-GB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96" name="Line 13"/>
            <p:cNvSpPr>
              <a:spLocks noChangeShapeType="1"/>
            </p:cNvSpPr>
            <p:nvPr/>
          </p:nvSpPr>
          <p:spPr bwMode="auto">
            <a:xfrm>
              <a:off x="5219699" y="4185445"/>
              <a:ext cx="920461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3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Set ADT: requirements</a:t>
            </a:r>
            <a:endParaRPr lang="en-GB" altLang="en-US" sz="3200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7200900" cy="4681537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>
                <a:cs typeface="Times New Roman" pitchFamily="18" charset="0"/>
              </a:rPr>
              <a:t>R</a:t>
            </a:r>
            <a:r>
              <a:rPr lang="en-US" altLang="en-US" dirty="0" smtClean="0"/>
              <a:t>equirements:</a:t>
            </a:r>
          </a:p>
          <a:p>
            <a:pPr lvl="1" eaLnBrk="1" hangingPunct="1">
              <a:lnSpc>
                <a:spcPts val="2000"/>
              </a:lnSpc>
              <a:spcBef>
                <a:spcPts val="1000"/>
              </a:spcBef>
              <a:buFont typeface="Wingdings" pitchFamily="2" charset="2"/>
              <a:buAutoNum type="arabicParenR"/>
            </a:pPr>
            <a:r>
              <a:rPr lang="en-US" altLang="en-US" dirty="0" smtClean="0">
                <a:cs typeface="Times New Roman" pitchFamily="18" charset="0"/>
              </a:rPr>
              <a:t>It must be possible to make a set empty.</a:t>
            </a:r>
          </a:p>
          <a:p>
            <a:pPr lvl="1" eaLnBrk="1" hangingPunct="1">
              <a:lnSpc>
                <a:spcPts val="2000"/>
              </a:lnSpc>
              <a:spcBef>
                <a:spcPts val="1000"/>
              </a:spcBef>
              <a:buFont typeface="Wingdings" pitchFamily="2" charset="2"/>
              <a:buAutoNum type="arabicParenR"/>
            </a:pPr>
            <a:r>
              <a:rPr lang="en-US" altLang="en-US" dirty="0" smtClean="0">
                <a:cs typeface="Times New Roman" pitchFamily="18" charset="0"/>
              </a:rPr>
              <a:t>It must be possible to test whether a set is empty.</a:t>
            </a:r>
          </a:p>
          <a:p>
            <a:pPr lvl="1" eaLnBrk="1" hangingPunct="1">
              <a:lnSpc>
                <a:spcPts val="2000"/>
              </a:lnSpc>
              <a:spcBef>
                <a:spcPts val="1000"/>
              </a:spcBef>
              <a:buFont typeface="Wingdings" pitchFamily="2" charset="2"/>
              <a:buAutoNum type="arabicParenR"/>
            </a:pPr>
            <a:r>
              <a:rPr lang="en-US" altLang="en-US" dirty="0" smtClean="0">
                <a:cs typeface="Times New Roman" pitchFamily="18" charset="0"/>
              </a:rPr>
              <a:t>It must be possible to obtain the size of a set.</a:t>
            </a:r>
          </a:p>
          <a:p>
            <a:pPr lvl="1" eaLnBrk="1" hangingPunct="1">
              <a:lnSpc>
                <a:spcPts val="2000"/>
              </a:lnSpc>
              <a:spcBef>
                <a:spcPts val="1000"/>
              </a:spcBef>
              <a:buFont typeface="Wingdings" pitchFamily="2" charset="2"/>
              <a:buAutoNum type="arabicParenR"/>
            </a:pPr>
            <a:r>
              <a:rPr lang="en-US" altLang="en-US" dirty="0" smtClean="0">
                <a:cs typeface="Times New Roman" pitchFamily="18" charset="0"/>
              </a:rPr>
              <a:t>It must be possible to perform a membership test.</a:t>
            </a:r>
          </a:p>
          <a:p>
            <a:pPr lvl="1" eaLnBrk="1" hangingPunct="1">
              <a:lnSpc>
                <a:spcPts val="2000"/>
              </a:lnSpc>
              <a:spcBef>
                <a:spcPts val="1000"/>
              </a:spcBef>
              <a:buFont typeface="Wingdings" pitchFamily="2" charset="2"/>
              <a:buAutoNum type="arabicParenR"/>
            </a:pPr>
            <a:r>
              <a:rPr lang="en-US" altLang="en-US" dirty="0" smtClean="0">
                <a:cs typeface="Times New Roman" pitchFamily="18" charset="0"/>
              </a:rPr>
              <a:t>It must be possible to add or remove a member of a set.</a:t>
            </a:r>
          </a:p>
          <a:p>
            <a:pPr lvl="1" eaLnBrk="1" hangingPunct="1">
              <a:lnSpc>
                <a:spcPts val="2000"/>
              </a:lnSpc>
              <a:spcBef>
                <a:spcPts val="1000"/>
              </a:spcBef>
              <a:buFont typeface="Wingdings" pitchFamily="2" charset="2"/>
              <a:buAutoNum type="arabicParenR"/>
            </a:pPr>
            <a:r>
              <a:rPr lang="en-US" altLang="en-US" dirty="0" smtClean="0">
                <a:cs typeface="Times New Roman" pitchFamily="18" charset="0"/>
              </a:rPr>
              <a:t>It must be possible to test whether two sets are equal.</a:t>
            </a:r>
          </a:p>
          <a:p>
            <a:pPr lvl="1" eaLnBrk="1" hangingPunct="1">
              <a:lnSpc>
                <a:spcPts val="2000"/>
              </a:lnSpc>
              <a:spcBef>
                <a:spcPts val="1000"/>
              </a:spcBef>
              <a:buFont typeface="Wingdings" pitchFamily="2" charset="2"/>
              <a:buAutoNum type="arabicParenR"/>
            </a:pPr>
            <a:r>
              <a:rPr lang="en-US" altLang="en-US" dirty="0" smtClean="0">
                <a:cs typeface="Times New Roman" pitchFamily="18" charset="0"/>
              </a:rPr>
              <a:t>It must be possible to test whether one set subsumes another.</a:t>
            </a:r>
          </a:p>
          <a:p>
            <a:pPr lvl="1" eaLnBrk="1" hangingPunct="1">
              <a:lnSpc>
                <a:spcPts val="2000"/>
              </a:lnSpc>
              <a:spcBef>
                <a:spcPts val="1000"/>
              </a:spcBef>
              <a:buFont typeface="Wingdings" pitchFamily="2" charset="2"/>
              <a:buAutoNum type="arabicParenR"/>
            </a:pPr>
            <a:r>
              <a:rPr lang="en-US" altLang="en-US" dirty="0" smtClean="0">
                <a:cs typeface="Times New Roman" pitchFamily="18" charset="0"/>
              </a:rPr>
              <a:t>It must be possible to compute the union, intersection, or difference of two sets.</a:t>
            </a:r>
          </a:p>
          <a:p>
            <a:pPr lvl="1" eaLnBrk="1" hangingPunct="1">
              <a:lnSpc>
                <a:spcPts val="2000"/>
              </a:lnSpc>
              <a:spcBef>
                <a:spcPts val="1000"/>
              </a:spcBef>
              <a:buFont typeface="Wingdings" pitchFamily="2" charset="2"/>
              <a:buAutoNum type="arabicParenR"/>
            </a:pPr>
            <a:r>
              <a:rPr lang="en-US" altLang="en-US" dirty="0" smtClean="0">
                <a:cs typeface="Times New Roman" pitchFamily="18" charset="0"/>
              </a:rPr>
              <a:t>It must be possible to traverse a set.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1589</TotalTime>
  <Words>1491</Words>
  <Application>Microsoft Office PowerPoint</Application>
  <PresentationFormat>On-screen Show (4:3)</PresentationFormat>
  <Paragraphs>363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Clarity</vt:lpstr>
      <vt:lpstr>9. Set ADTs</vt:lpstr>
      <vt:lpstr>Set concepts (1)</vt:lpstr>
      <vt:lpstr>Example: sets</vt:lpstr>
      <vt:lpstr>Set concepts (2)</vt:lpstr>
      <vt:lpstr>Set concepts (3)</vt:lpstr>
      <vt:lpstr>Set concepts (4)</vt:lpstr>
      <vt:lpstr>Set applications</vt:lpstr>
      <vt:lpstr>Example: prime numbers</vt:lpstr>
      <vt:lpstr>Set ADT: requirements</vt:lpstr>
      <vt:lpstr>Set ADT: contract (1)</vt:lpstr>
      <vt:lpstr>Set ADT: contract (2)</vt:lpstr>
      <vt:lpstr>Set ADT: contract (3)</vt:lpstr>
      <vt:lpstr>Set ADT: contract (4)</vt:lpstr>
      <vt:lpstr>Implementation of sets using member arrays (1)</vt:lpstr>
      <vt:lpstr>Implementation of sets using member arrays (2)</vt:lpstr>
      <vt:lpstr>Implementation of sets using SLLs (1)</vt:lpstr>
      <vt:lpstr>Implementation of sets using SLLs (2)</vt:lpstr>
      <vt:lpstr>Implementation of small-integer sets using boolean arrays (1)</vt:lpstr>
      <vt:lpstr>Implementation of small-integer sets using boolean arrays (2)</vt:lpstr>
      <vt:lpstr>Comparison of set implementations (1)</vt:lpstr>
      <vt:lpstr>Comparison of set implementations (2)</vt:lpstr>
      <vt:lpstr>Sets in the Java class library</vt:lpstr>
      <vt:lpstr>Example: information retrieval (1)</vt:lpstr>
      <vt:lpstr>Example: information retrieval (2)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9. Set ADTs</dc:title>
  <dc:creator>Alice</dc:creator>
  <cp:lastModifiedBy>Alice Miller</cp:lastModifiedBy>
  <cp:revision>20</cp:revision>
  <dcterms:created xsi:type="dcterms:W3CDTF">2006-08-16T00:00:00Z</dcterms:created>
  <dcterms:modified xsi:type="dcterms:W3CDTF">2017-02-13T15:03:17Z</dcterms:modified>
</cp:coreProperties>
</file>