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16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7" r:id="rId61"/>
    <p:sldId id="318" r:id="rId62"/>
    <p:sldId id="319" r:id="rId63"/>
    <p:sldId id="315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25610-2C50-46BC-8F11-5F3196FFFA6D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0A1DD-212D-4981-83CA-0C341CCED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20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675" y="188913"/>
            <a:ext cx="6142038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7813" y="1700213"/>
            <a:ext cx="3522662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700213"/>
            <a:ext cx="3522663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2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156" y="1066800"/>
            <a:ext cx="8858250" cy="1295400"/>
          </a:xfrm>
        </p:spPr>
        <p:txBody>
          <a:bodyPr/>
          <a:lstStyle/>
          <a:p>
            <a:pPr algn="ctr" eaLnBrk="1" hangingPunct="1"/>
            <a:r>
              <a:rPr lang="en-GB" altLang="en-US" sz="3600" dirty="0" smtClean="0">
                <a:solidFill>
                  <a:schemeClr val="folHlink"/>
                </a:solidFill>
              </a:rPr>
              <a:t>10. Binary-Search-Tree Data Structure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2931" y="3581400"/>
            <a:ext cx="7886700" cy="3638550"/>
          </a:xfrm>
        </p:spPr>
        <p:txBody>
          <a:bodyPr/>
          <a:lstStyle/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Binary-trees and binary-search-trees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Searching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Insertion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Deletion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Traversal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Implementation of sets using binary-search-trees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908175" y="6380163"/>
            <a:ext cx="52562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GB" altLang="en-US" sz="2000">
                <a:solidFill>
                  <a:schemeClr val="bg1"/>
                </a:solidFill>
                <a:cs typeface="Arial" charset="0"/>
              </a:rPr>
              <a:t>© 2008 David A Watt, University of Glasgow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716463" y="476250"/>
            <a:ext cx="3925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GB" altLang="en-US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Algorithms &amp; Data Structures (M)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BSTs </a:t>
            </a:r>
            <a:r>
              <a:rPr lang="en-US" altLang="en-US" i="1" smtClean="0"/>
              <a:t>(1)</a:t>
            </a:r>
            <a:endParaRPr lang="en-GB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 </a:t>
            </a:r>
            <a:r>
              <a:rPr lang="en-US" altLang="en-US" b="1" smtClean="0">
                <a:cs typeface="Times New Roman" pitchFamily="18" charset="0"/>
              </a:rPr>
              <a:t>binary-search-tree</a:t>
            </a:r>
            <a:r>
              <a:rPr lang="en-US" altLang="en-US" smtClean="0">
                <a:cs typeface="Times New Roman" pitchFamily="18" charset="0"/>
              </a:rPr>
              <a:t> (or </a:t>
            </a:r>
            <a:r>
              <a:rPr lang="en-US" altLang="en-US" b="1" smtClean="0">
                <a:cs typeface="Times New Roman" pitchFamily="18" charset="0"/>
              </a:rPr>
              <a:t>BST</a:t>
            </a:r>
            <a:r>
              <a:rPr lang="en-US" altLang="en-US" smtClean="0">
                <a:cs typeface="Times New Roman" pitchFamily="18" charset="0"/>
              </a:rPr>
              <a:t>) is a binary-tree in which the following property holds for every node: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Let </a:t>
            </a:r>
            <a:r>
              <a:rPr lang="en-US" altLang="en-US" i="1" smtClean="0">
                <a:cs typeface="Times New Roman" pitchFamily="18" charset="0"/>
              </a:rPr>
              <a:t>elem</a:t>
            </a:r>
            <a:r>
              <a:rPr lang="en-US" altLang="en-US" smtClean="0">
                <a:cs typeface="Times New Roman" pitchFamily="18" charset="0"/>
              </a:rPr>
              <a:t> be the element contained in the node.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The node’s left subtree (if non-empty) contains only elements less than </a:t>
            </a:r>
            <a:r>
              <a:rPr lang="en-US" altLang="en-US" i="1" smtClean="0">
                <a:cs typeface="Times New Roman" pitchFamily="18" charset="0"/>
              </a:rPr>
              <a:t>elem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The node’s right subtree (if non-empty) contains only elements greater than </a:t>
            </a:r>
            <a:r>
              <a:rPr lang="en-US" altLang="en-US" i="1" smtClean="0">
                <a:cs typeface="Times New Roman" pitchFamily="18" charset="0"/>
              </a:rPr>
              <a:t>elem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BSTs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Illustrations: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979613" y="2163763"/>
            <a:ext cx="4953000" cy="2112962"/>
            <a:chOff x="1247" y="1363"/>
            <a:chExt cx="3120" cy="1331"/>
          </a:xfrm>
        </p:grpSpPr>
        <p:sp>
          <p:nvSpPr>
            <p:cNvPr id="13342" name="Rectangle 5"/>
            <p:cNvSpPr>
              <a:spLocks noChangeArrowheads="1"/>
            </p:cNvSpPr>
            <p:nvPr/>
          </p:nvSpPr>
          <p:spPr bwMode="auto">
            <a:xfrm>
              <a:off x="1247" y="1369"/>
              <a:ext cx="24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</a:pPr>
              <a:r>
                <a:rPr lang="en-US" altLang="en-US" sz="2000">
                  <a:solidFill>
                    <a:srgbClr val="000000"/>
                  </a:solidFill>
                </a:rPr>
                <a:t>(a)</a:t>
              </a:r>
              <a:endParaRPr lang="en-US" altLang="en-US" sz="2000"/>
            </a:p>
          </p:txBody>
        </p:sp>
        <p:sp>
          <p:nvSpPr>
            <p:cNvPr id="13343" name="Rectangle 6"/>
            <p:cNvSpPr>
              <a:spLocks noChangeArrowheads="1"/>
            </p:cNvSpPr>
            <p:nvPr/>
          </p:nvSpPr>
          <p:spPr bwMode="auto">
            <a:xfrm>
              <a:off x="1583" y="136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4" name="Line 7"/>
            <p:cNvSpPr>
              <a:spLocks noChangeShapeType="1"/>
            </p:cNvSpPr>
            <p:nvPr/>
          </p:nvSpPr>
          <p:spPr bwMode="auto">
            <a:xfrm>
              <a:off x="1679" y="1465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5" name="Text Box 8"/>
            <p:cNvSpPr txBox="1">
              <a:spLocks noChangeArrowheads="1"/>
            </p:cNvSpPr>
            <p:nvPr/>
          </p:nvSpPr>
          <p:spPr bwMode="auto">
            <a:xfrm>
              <a:off x="2111" y="251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13346" name="Line 9"/>
            <p:cNvSpPr>
              <a:spLocks noChangeShapeType="1"/>
            </p:cNvSpPr>
            <p:nvPr/>
          </p:nvSpPr>
          <p:spPr bwMode="auto">
            <a:xfrm>
              <a:off x="2639" y="265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7" name="Line 10"/>
            <p:cNvSpPr>
              <a:spLocks noChangeShapeType="1"/>
            </p:cNvSpPr>
            <p:nvPr/>
          </p:nvSpPr>
          <p:spPr bwMode="auto">
            <a:xfrm>
              <a:off x="2159" y="265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8" name="Text Box 11"/>
            <p:cNvSpPr txBox="1">
              <a:spLocks noChangeArrowheads="1"/>
            </p:cNvSpPr>
            <p:nvPr/>
          </p:nvSpPr>
          <p:spPr bwMode="auto">
            <a:xfrm>
              <a:off x="1775" y="213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13349" name="Line 12"/>
            <p:cNvSpPr>
              <a:spLocks noChangeShapeType="1"/>
            </p:cNvSpPr>
            <p:nvPr/>
          </p:nvSpPr>
          <p:spPr bwMode="auto">
            <a:xfrm>
              <a:off x="1823" y="227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50" name="Text Box 13"/>
            <p:cNvSpPr txBox="1">
              <a:spLocks noChangeArrowheads="1"/>
            </p:cNvSpPr>
            <p:nvPr/>
          </p:nvSpPr>
          <p:spPr bwMode="auto">
            <a:xfrm>
              <a:off x="2447" y="174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13351" name="Line 14"/>
            <p:cNvSpPr>
              <a:spLocks noChangeShapeType="1"/>
            </p:cNvSpPr>
            <p:nvPr/>
          </p:nvSpPr>
          <p:spPr bwMode="auto">
            <a:xfrm>
              <a:off x="2975" y="189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52" name="Text Box 15"/>
            <p:cNvSpPr txBox="1">
              <a:spLocks noChangeArrowheads="1"/>
            </p:cNvSpPr>
            <p:nvPr/>
          </p:nvSpPr>
          <p:spPr bwMode="auto">
            <a:xfrm>
              <a:off x="2783" y="136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13353" name="Text Box 16"/>
            <p:cNvSpPr txBox="1">
              <a:spLocks noChangeArrowheads="1"/>
            </p:cNvSpPr>
            <p:nvPr/>
          </p:nvSpPr>
          <p:spPr bwMode="auto">
            <a:xfrm>
              <a:off x="3119" y="213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13354" name="Line 17"/>
            <p:cNvSpPr>
              <a:spLocks noChangeShapeType="1"/>
            </p:cNvSpPr>
            <p:nvPr/>
          </p:nvSpPr>
          <p:spPr bwMode="auto">
            <a:xfrm>
              <a:off x="3647" y="227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55" name="Line 18"/>
            <p:cNvSpPr>
              <a:spLocks noChangeShapeType="1"/>
            </p:cNvSpPr>
            <p:nvPr/>
          </p:nvSpPr>
          <p:spPr bwMode="auto">
            <a:xfrm>
              <a:off x="3167" y="227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56" name="Text Box 19"/>
            <p:cNvSpPr txBox="1">
              <a:spLocks noChangeArrowheads="1"/>
            </p:cNvSpPr>
            <p:nvPr/>
          </p:nvSpPr>
          <p:spPr bwMode="auto">
            <a:xfrm>
              <a:off x="3455" y="174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13357" name="Text Box 20"/>
            <p:cNvSpPr txBox="1">
              <a:spLocks noChangeArrowheads="1"/>
            </p:cNvSpPr>
            <p:nvPr/>
          </p:nvSpPr>
          <p:spPr bwMode="auto">
            <a:xfrm>
              <a:off x="3791" y="213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13358" name="Line 21"/>
            <p:cNvSpPr>
              <a:spLocks noChangeShapeType="1"/>
            </p:cNvSpPr>
            <p:nvPr/>
          </p:nvSpPr>
          <p:spPr bwMode="auto">
            <a:xfrm>
              <a:off x="4319" y="227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59" name="Line 22"/>
            <p:cNvSpPr>
              <a:spLocks noChangeShapeType="1"/>
            </p:cNvSpPr>
            <p:nvPr/>
          </p:nvSpPr>
          <p:spPr bwMode="auto">
            <a:xfrm>
              <a:off x="3839" y="227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60" name="Line 23"/>
            <p:cNvSpPr>
              <a:spLocks noChangeShapeType="1"/>
            </p:cNvSpPr>
            <p:nvPr/>
          </p:nvSpPr>
          <p:spPr bwMode="auto">
            <a:xfrm>
              <a:off x="3311" y="1513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61" name="Line 24"/>
            <p:cNvSpPr>
              <a:spLocks noChangeShapeType="1"/>
            </p:cNvSpPr>
            <p:nvPr/>
          </p:nvSpPr>
          <p:spPr bwMode="auto">
            <a:xfrm>
              <a:off x="3983" y="1897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62" name="Line 25"/>
            <p:cNvSpPr>
              <a:spLocks noChangeShapeType="1"/>
            </p:cNvSpPr>
            <p:nvPr/>
          </p:nvSpPr>
          <p:spPr bwMode="auto">
            <a:xfrm flipH="1">
              <a:off x="3407" y="1897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63" name="Line 26"/>
            <p:cNvSpPr>
              <a:spLocks noChangeShapeType="1"/>
            </p:cNvSpPr>
            <p:nvPr/>
          </p:nvSpPr>
          <p:spPr bwMode="auto">
            <a:xfrm flipH="1">
              <a:off x="2063" y="1897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64" name="Line 27"/>
            <p:cNvSpPr>
              <a:spLocks noChangeShapeType="1"/>
            </p:cNvSpPr>
            <p:nvPr/>
          </p:nvSpPr>
          <p:spPr bwMode="auto">
            <a:xfrm>
              <a:off x="2303" y="2281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65" name="Line 28"/>
            <p:cNvSpPr>
              <a:spLocks noChangeShapeType="1"/>
            </p:cNvSpPr>
            <p:nvPr/>
          </p:nvSpPr>
          <p:spPr bwMode="auto">
            <a:xfrm flipH="1">
              <a:off x="2735" y="151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979613" y="4473575"/>
            <a:ext cx="5943600" cy="2112963"/>
            <a:chOff x="1247" y="2818"/>
            <a:chExt cx="3744" cy="1331"/>
          </a:xfrm>
        </p:grpSpPr>
        <p:sp>
          <p:nvSpPr>
            <p:cNvPr id="13318" name="Rectangle 30"/>
            <p:cNvSpPr>
              <a:spLocks noChangeArrowheads="1"/>
            </p:cNvSpPr>
            <p:nvPr/>
          </p:nvSpPr>
          <p:spPr bwMode="auto">
            <a:xfrm>
              <a:off x="1247" y="2824"/>
              <a:ext cx="24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</a:pPr>
              <a:r>
                <a:rPr lang="en-US" altLang="en-US" sz="2000">
                  <a:solidFill>
                    <a:srgbClr val="000000"/>
                  </a:solidFill>
                </a:rPr>
                <a:t>(b)</a:t>
              </a:r>
              <a:endParaRPr lang="en-US" altLang="en-US" sz="2000"/>
            </a:p>
          </p:txBody>
        </p:sp>
        <p:sp>
          <p:nvSpPr>
            <p:cNvPr id="13319" name="Rectangle 31"/>
            <p:cNvSpPr>
              <a:spLocks noChangeArrowheads="1"/>
            </p:cNvSpPr>
            <p:nvPr/>
          </p:nvSpPr>
          <p:spPr bwMode="auto">
            <a:xfrm>
              <a:off x="1583" y="282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0" name="Line 32"/>
            <p:cNvSpPr>
              <a:spLocks noChangeShapeType="1"/>
            </p:cNvSpPr>
            <p:nvPr/>
          </p:nvSpPr>
          <p:spPr bwMode="auto">
            <a:xfrm>
              <a:off x="1679" y="292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1" name="Text Box 33"/>
            <p:cNvSpPr txBox="1">
              <a:spLocks noChangeArrowheads="1"/>
            </p:cNvSpPr>
            <p:nvPr/>
          </p:nvSpPr>
          <p:spPr bwMode="auto">
            <a:xfrm>
              <a:off x="3743" y="320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13322" name="Text Box 34"/>
            <p:cNvSpPr txBox="1">
              <a:spLocks noChangeArrowheads="1"/>
            </p:cNvSpPr>
            <p:nvPr/>
          </p:nvSpPr>
          <p:spPr bwMode="auto">
            <a:xfrm>
              <a:off x="2399" y="281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13323" name="Text Box 35"/>
            <p:cNvSpPr txBox="1">
              <a:spLocks noChangeArrowheads="1"/>
            </p:cNvSpPr>
            <p:nvPr/>
          </p:nvSpPr>
          <p:spPr bwMode="auto">
            <a:xfrm>
              <a:off x="2735" y="397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13324" name="Line 36"/>
            <p:cNvSpPr>
              <a:spLocks noChangeShapeType="1"/>
            </p:cNvSpPr>
            <p:nvPr/>
          </p:nvSpPr>
          <p:spPr bwMode="auto">
            <a:xfrm>
              <a:off x="3263" y="411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5" name="Line 37"/>
            <p:cNvSpPr>
              <a:spLocks noChangeShapeType="1"/>
            </p:cNvSpPr>
            <p:nvPr/>
          </p:nvSpPr>
          <p:spPr bwMode="auto">
            <a:xfrm>
              <a:off x="2783" y="411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6" name="Text Box 38"/>
            <p:cNvSpPr txBox="1">
              <a:spLocks noChangeArrowheads="1"/>
            </p:cNvSpPr>
            <p:nvPr/>
          </p:nvSpPr>
          <p:spPr bwMode="auto">
            <a:xfrm>
              <a:off x="3071" y="358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13327" name="Text Box 39"/>
            <p:cNvSpPr txBox="1">
              <a:spLocks noChangeArrowheads="1"/>
            </p:cNvSpPr>
            <p:nvPr/>
          </p:nvSpPr>
          <p:spPr bwMode="auto">
            <a:xfrm>
              <a:off x="3407" y="397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13328" name="Line 40"/>
            <p:cNvSpPr>
              <a:spLocks noChangeShapeType="1"/>
            </p:cNvSpPr>
            <p:nvPr/>
          </p:nvSpPr>
          <p:spPr bwMode="auto">
            <a:xfrm>
              <a:off x="3935" y="411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9" name="Line 41"/>
            <p:cNvSpPr>
              <a:spLocks noChangeShapeType="1"/>
            </p:cNvSpPr>
            <p:nvPr/>
          </p:nvSpPr>
          <p:spPr bwMode="auto">
            <a:xfrm>
              <a:off x="3455" y="411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0" name="Line 42"/>
            <p:cNvSpPr>
              <a:spLocks noChangeShapeType="1"/>
            </p:cNvSpPr>
            <p:nvPr/>
          </p:nvSpPr>
          <p:spPr bwMode="auto">
            <a:xfrm>
              <a:off x="2927" y="2968"/>
              <a:ext cx="110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1" name="Line 43"/>
            <p:cNvSpPr>
              <a:spLocks noChangeShapeType="1"/>
            </p:cNvSpPr>
            <p:nvPr/>
          </p:nvSpPr>
          <p:spPr bwMode="auto">
            <a:xfrm>
              <a:off x="3599" y="373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2" name="Line 44"/>
            <p:cNvSpPr>
              <a:spLocks noChangeShapeType="1"/>
            </p:cNvSpPr>
            <p:nvPr/>
          </p:nvSpPr>
          <p:spPr bwMode="auto">
            <a:xfrm flipH="1">
              <a:off x="3023" y="373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3" name="Line 45"/>
            <p:cNvSpPr>
              <a:spLocks noChangeShapeType="1"/>
            </p:cNvSpPr>
            <p:nvPr/>
          </p:nvSpPr>
          <p:spPr bwMode="auto">
            <a:xfrm flipH="1">
              <a:off x="3359" y="3352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4" name="Text Box 46"/>
            <p:cNvSpPr txBox="1">
              <a:spLocks noChangeArrowheads="1"/>
            </p:cNvSpPr>
            <p:nvPr/>
          </p:nvSpPr>
          <p:spPr bwMode="auto">
            <a:xfrm>
              <a:off x="4079" y="397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13335" name="Line 47"/>
            <p:cNvSpPr>
              <a:spLocks noChangeShapeType="1"/>
            </p:cNvSpPr>
            <p:nvPr/>
          </p:nvSpPr>
          <p:spPr bwMode="auto">
            <a:xfrm>
              <a:off x="4607" y="411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6" name="Line 48"/>
            <p:cNvSpPr>
              <a:spLocks noChangeShapeType="1"/>
            </p:cNvSpPr>
            <p:nvPr/>
          </p:nvSpPr>
          <p:spPr bwMode="auto">
            <a:xfrm>
              <a:off x="4127" y="411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7" name="Text Box 49"/>
            <p:cNvSpPr txBox="1">
              <a:spLocks noChangeArrowheads="1"/>
            </p:cNvSpPr>
            <p:nvPr/>
          </p:nvSpPr>
          <p:spPr bwMode="auto">
            <a:xfrm>
              <a:off x="4415" y="358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13338" name="Line 50"/>
            <p:cNvSpPr>
              <a:spLocks noChangeShapeType="1"/>
            </p:cNvSpPr>
            <p:nvPr/>
          </p:nvSpPr>
          <p:spPr bwMode="auto">
            <a:xfrm flipH="1">
              <a:off x="4367" y="373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9" name="Line 51"/>
            <p:cNvSpPr>
              <a:spLocks noChangeShapeType="1"/>
            </p:cNvSpPr>
            <p:nvPr/>
          </p:nvSpPr>
          <p:spPr bwMode="auto">
            <a:xfrm>
              <a:off x="4271" y="3352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0" name="Line 52"/>
            <p:cNvSpPr>
              <a:spLocks noChangeShapeType="1"/>
            </p:cNvSpPr>
            <p:nvPr/>
          </p:nvSpPr>
          <p:spPr bwMode="auto">
            <a:xfrm>
              <a:off x="4943" y="373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1" name="Line 53"/>
            <p:cNvSpPr>
              <a:spLocks noChangeShapeType="1"/>
            </p:cNvSpPr>
            <p:nvPr/>
          </p:nvSpPr>
          <p:spPr bwMode="auto">
            <a:xfrm>
              <a:off x="2447" y="296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5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BSTs </a:t>
            </a:r>
            <a:r>
              <a:rPr lang="en-US" altLang="en-US" i="1" smtClean="0"/>
              <a:t>(3)</a:t>
            </a:r>
            <a:endParaRPr lang="en-GB" altLang="en-US" i="1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mtClean="0">
                <a:cs typeface="Times New Roman" pitchFamily="18" charset="0"/>
              </a:rPr>
              <a:t>An equivalent recursive definition of BSTs is also possible.</a:t>
            </a:r>
          </a:p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mtClean="0">
                <a:cs typeface="Times New Roman" pitchFamily="18" charset="0"/>
              </a:rPr>
              <a:t>A </a:t>
            </a:r>
            <a:r>
              <a:rPr lang="en-US" altLang="en-US" b="1" smtClean="0">
                <a:cs typeface="Times New Roman" pitchFamily="18" charset="0"/>
              </a:rPr>
              <a:t>binary-search-tree</a:t>
            </a:r>
            <a:r>
              <a:rPr lang="en-US" altLang="en-US" smtClean="0">
                <a:cs typeface="Times New Roman" pitchFamily="18" charset="0"/>
              </a:rPr>
              <a:t> is:</a:t>
            </a:r>
          </a:p>
          <a:p>
            <a:pPr lvl="1"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i="1" smtClean="0">
                <a:cs typeface="Times New Roman" pitchFamily="18" charset="0"/>
              </a:rPr>
              <a:t>empty</a:t>
            </a:r>
            <a:r>
              <a:rPr lang="en-US" altLang="en-US" smtClean="0">
                <a:cs typeface="Times New Roman" pitchFamily="18" charset="0"/>
              </a:rPr>
              <a:t>, or</a:t>
            </a:r>
          </a:p>
          <a:p>
            <a:pPr lvl="1"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i="1" smtClean="0">
                <a:cs typeface="Times New Roman" pitchFamily="18" charset="0"/>
              </a:rPr>
              <a:t>non-empty</a:t>
            </a:r>
            <a:r>
              <a:rPr lang="en-US" altLang="en-US" smtClean="0">
                <a:cs typeface="Times New Roman" pitchFamily="18" charset="0"/>
              </a:rPr>
              <a:t>, in which case it has:</a:t>
            </a:r>
          </a:p>
          <a:p>
            <a:pPr lvl="2"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mtClean="0">
                <a:cs typeface="Times New Roman" pitchFamily="18" charset="0"/>
              </a:rPr>
              <a:t>a root node containing an element </a:t>
            </a:r>
            <a:r>
              <a:rPr lang="en-US" altLang="en-US" i="1" smtClean="0">
                <a:cs typeface="Times New Roman" pitchFamily="18" charset="0"/>
              </a:rPr>
              <a:t>elem</a:t>
            </a:r>
            <a:endParaRPr lang="en-US" altLang="en-US" smtClean="0">
              <a:cs typeface="Times New Roman" pitchFamily="18" charset="0"/>
            </a:endParaRPr>
          </a:p>
          <a:p>
            <a:pPr lvl="2"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mtClean="0">
                <a:cs typeface="Times New Roman" pitchFamily="18" charset="0"/>
              </a:rPr>
              <a:t>a link to a left subtree which (if non-empty) contains only elements less than </a:t>
            </a:r>
            <a:r>
              <a:rPr lang="en-US" altLang="en-US" i="1" smtClean="0">
                <a:cs typeface="Times New Roman" pitchFamily="18" charset="0"/>
              </a:rPr>
              <a:t>elem</a:t>
            </a:r>
            <a:endParaRPr lang="en-US" altLang="en-US" smtClean="0">
              <a:cs typeface="Times New Roman" pitchFamily="18" charset="0"/>
            </a:endParaRPr>
          </a:p>
          <a:p>
            <a:pPr lvl="2"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mtClean="0">
                <a:cs typeface="Times New Roman" pitchFamily="18" charset="0"/>
              </a:rPr>
              <a:t>a link to a right subtree which (if non-empty) contains only elements greater than </a:t>
            </a:r>
            <a:r>
              <a:rPr lang="en-US" altLang="en-US" i="1" smtClean="0">
                <a:cs typeface="Times New Roman" pitchFamily="18" charset="0"/>
              </a:rPr>
              <a:t>elem</a:t>
            </a:r>
            <a:r>
              <a:rPr lang="en-US" altLang="en-US" smtClean="0">
                <a:cs typeface="Times New Roman" pitchFamily="18" charset="0"/>
              </a:rPr>
              <a:t>.</a:t>
            </a:r>
            <a:r>
              <a:rPr lang="en-GB" altLang="en-US" smtClean="0">
                <a:cs typeface="Times New Roman" pitchFamily="18" charset="0"/>
              </a:rPr>
              <a:t> </a:t>
            </a:r>
            <a:endParaRPr lang="en-US" altLang="en-US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BSTs </a:t>
            </a:r>
            <a:r>
              <a:rPr lang="en-US" altLang="en-US" i="1" smtClean="0"/>
              <a:t>(4)</a:t>
            </a:r>
            <a:endParaRPr lang="en-GB" altLang="en-US" i="1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class implementing BSTs:</a:t>
            </a:r>
          </a:p>
          <a:p>
            <a:pPr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BST</a:t>
            </a:r>
            <a:r>
              <a:rPr lang="en-GB" sz="2000" dirty="0"/>
              <a:t> &lt;E </a:t>
            </a:r>
            <a:r>
              <a:rPr lang="en-GB" sz="2000" b="1" dirty="0"/>
              <a:t>extends </a:t>
            </a:r>
            <a:r>
              <a:rPr lang="en-GB" sz="2000" dirty="0"/>
              <a:t>Comparable&lt;E&gt;&gt;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GB" altLang="en-US" sz="2000" dirty="0" smtClean="0">
                <a:cs typeface="Times New Roman" pitchFamily="18" charset="0"/>
              </a:rPr>
              <a:t>Each 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BST</a:t>
            </a:r>
            <a:r>
              <a:rPr lang="en-GB" altLang="en-US" sz="2000" dirty="0" smtClean="0">
                <a:cs typeface="Times New Roman" pitchFamily="18" charset="0"/>
              </a:rPr>
              <a:t> object is a binary-search-tree header.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Node&lt;E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root;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BST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Construct an empty BST.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root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altLang="en-US" sz="2000" dirty="0" smtClean="0">
              <a:cs typeface="Times New Roman" pitchFamily="18" charset="0"/>
            </a:endParaRPr>
          </a:p>
        </p:txBody>
      </p:sp>
      <p:sp>
        <p:nvSpPr>
          <p:cNvPr id="411652" name="AutoShape 4"/>
          <p:cNvSpPr>
            <a:spLocks/>
          </p:cNvSpPr>
          <p:nvPr/>
        </p:nvSpPr>
        <p:spPr bwMode="auto">
          <a:xfrm>
            <a:off x="6227763" y="5013325"/>
            <a:ext cx="2520950" cy="252413"/>
          </a:xfrm>
          <a:prstGeom prst="callout1">
            <a:avLst>
              <a:gd name="adj1" fmla="val 45282"/>
              <a:gd name="adj2" fmla="val -3023"/>
              <a:gd name="adj3" fmla="val 51574"/>
              <a:gd name="adj4" fmla="val -10163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BST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methods (to follow)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4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BSTs </a:t>
            </a:r>
            <a:r>
              <a:rPr lang="en-US" altLang="en-US" i="1" smtClean="0"/>
              <a:t>(5)</a:t>
            </a:r>
            <a:endParaRPr lang="en-GB" altLang="en-US" i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class implementing BSTs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 </a:t>
            </a:r>
            <a:r>
              <a:rPr lang="en-US" altLang="en-US" sz="2000" dirty="0" smtClean="0">
                <a:cs typeface="Times New Roman" pitchFamily="18" charset="0"/>
              </a:rPr>
              <a:t>Inner 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</a:t>
            </a:r>
          </a:p>
          <a:p>
            <a:pPr>
              <a:lnSpc>
                <a:spcPct val="90000"/>
              </a:lnSpc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</a:t>
            </a:r>
            <a:r>
              <a:rPr lang="en-GB" sz="2000" dirty="0"/>
              <a:t> &lt;E </a:t>
            </a:r>
            <a:r>
              <a:rPr lang="en-GB" sz="2000" b="1" dirty="0"/>
              <a:t>extends </a:t>
            </a:r>
            <a:r>
              <a:rPr lang="en-GB" sz="2000" dirty="0"/>
              <a:t>Comparable&lt;E&gt;&gt;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{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protected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element;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protected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Node&lt;E&gt; left, right;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      protected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Node(E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element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left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  right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 search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Problem: Search for a given target value in a BST.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Idea: Compare the target value with the element in the root node.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If the target value is </a:t>
            </a:r>
            <a:r>
              <a:rPr lang="en-US" altLang="en-US" b="1" smtClean="0">
                <a:cs typeface="Times New Roman" pitchFamily="18" charset="0"/>
              </a:rPr>
              <a:t>equal</a:t>
            </a:r>
            <a:r>
              <a:rPr lang="en-US" altLang="en-US" smtClean="0">
                <a:cs typeface="Times New Roman" pitchFamily="18" charset="0"/>
              </a:rPr>
              <a:t>, the search is successful.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If the target value is </a:t>
            </a:r>
            <a:r>
              <a:rPr lang="en-US" altLang="en-US" b="1" smtClean="0">
                <a:cs typeface="Times New Roman" pitchFamily="18" charset="0"/>
              </a:rPr>
              <a:t>less</a:t>
            </a:r>
            <a:r>
              <a:rPr lang="en-US" altLang="en-US" smtClean="0">
                <a:cs typeface="Times New Roman" pitchFamily="18" charset="0"/>
              </a:rPr>
              <a:t>, search the left subtree.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If the target value is </a:t>
            </a:r>
            <a:r>
              <a:rPr lang="en-US" altLang="en-US" b="1" smtClean="0">
                <a:cs typeface="Times New Roman" pitchFamily="18" charset="0"/>
              </a:rPr>
              <a:t>greater</a:t>
            </a:r>
            <a:r>
              <a:rPr lang="en-US" altLang="en-US" smtClean="0">
                <a:cs typeface="Times New Roman" pitchFamily="18" charset="0"/>
              </a:rPr>
              <a:t>, search the right subtree.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If the subtree is </a:t>
            </a:r>
            <a:r>
              <a:rPr lang="en-US" altLang="en-US" b="1" smtClean="0">
                <a:cs typeface="Times New Roman" pitchFamily="18" charset="0"/>
              </a:rPr>
              <a:t>empty</a:t>
            </a:r>
            <a:r>
              <a:rPr lang="en-US" altLang="en-US" smtClean="0">
                <a:cs typeface="Times New Roman" pitchFamily="18" charset="0"/>
              </a:rPr>
              <a:t>, the search is unsuccessful.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 search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b="1" smtClean="0">
                <a:cs typeface="Times New Roman" pitchFamily="18" charset="0"/>
              </a:rPr>
              <a:t>BST search algorithm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To find which if any node of a BST contains an element equal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	Set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the BST’s root.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2.	Repeat: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2.1.	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null: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2.1.1.	Terminate yielding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2.2.	Else, 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equal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element: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2.2.1.	Terminate yielding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2.3.	Else, 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less than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element: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2.3.1.	Set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left child.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2.4.	Else, 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greater than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element: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2.4.1.	Set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right child.</a:t>
            </a:r>
            <a:r>
              <a:rPr lang="en-GB" alt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2850" y="533400"/>
            <a:ext cx="6142037" cy="7191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BST search </a:t>
            </a:r>
            <a:r>
              <a:rPr lang="en-US" altLang="en-US" i="1" dirty="0" smtClean="0"/>
              <a:t>(3)</a:t>
            </a:r>
            <a:endParaRPr lang="en-GB" altLang="en-US" i="1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520825"/>
            <a:ext cx="7197725" cy="48006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Animation (successful search):</a:t>
            </a:r>
          </a:p>
        </p:txBody>
      </p:sp>
      <p:grpSp>
        <p:nvGrpSpPr>
          <p:cNvPr id="2" name="Group 273"/>
          <p:cNvGrpSpPr>
            <a:grpSpLocks/>
          </p:cNvGrpSpPr>
          <p:nvPr/>
        </p:nvGrpSpPr>
        <p:grpSpPr bwMode="auto">
          <a:xfrm>
            <a:off x="1079500" y="1916113"/>
            <a:ext cx="7956550" cy="4572000"/>
            <a:chOff x="453" y="1412"/>
            <a:chExt cx="5012" cy="2880"/>
          </a:xfrm>
        </p:grpSpPr>
        <p:sp>
          <p:nvSpPr>
            <p:cNvPr id="19563" name="Rectangle 130"/>
            <p:cNvSpPr>
              <a:spLocks noChangeArrowheads="1"/>
            </p:cNvSpPr>
            <p:nvPr/>
          </p:nvSpPr>
          <p:spPr bwMode="auto">
            <a:xfrm>
              <a:off x="473" y="1412"/>
              <a:ext cx="4992" cy="2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64" name="Rectangle 131"/>
            <p:cNvSpPr>
              <a:spLocks noChangeArrowheads="1"/>
            </p:cNvSpPr>
            <p:nvPr/>
          </p:nvSpPr>
          <p:spPr bwMode="auto">
            <a:xfrm>
              <a:off x="453" y="1457"/>
              <a:ext cx="501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To find which if any node of a BST contains an element equal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: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1.	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Set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the BST’s root.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null, terminate yielding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none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terminate yielding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2.3.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less than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left child.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2.4.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greater than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right </a:t>
              </a:r>
              <a:r>
                <a:rPr lang="en-US" altLang="en-US">
                  <a:latin typeface="Times New Roman" pitchFamily="18" charset="0"/>
                </a:rPr>
                <a:t>child.</a:t>
              </a:r>
              <a:endParaRPr lang="en-GB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65" name="Rectangle 132"/>
            <p:cNvSpPr>
              <a:spLocks noChangeArrowheads="1"/>
            </p:cNvSpPr>
            <p:nvPr/>
          </p:nvSpPr>
          <p:spPr bwMode="auto">
            <a:xfrm>
              <a:off x="809" y="2914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i="1">
                <a:latin typeface="Times New Roman" pitchFamily="18" charset="0"/>
              </a:endParaRPr>
            </a:p>
          </p:txBody>
        </p:sp>
        <p:sp>
          <p:nvSpPr>
            <p:cNvPr id="19566" name="Rectangle 133"/>
            <p:cNvSpPr>
              <a:spLocks noChangeArrowheads="1"/>
            </p:cNvSpPr>
            <p:nvPr/>
          </p:nvSpPr>
          <p:spPr bwMode="auto">
            <a:xfrm>
              <a:off x="1145" y="290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67" name="Line 134"/>
            <p:cNvSpPr>
              <a:spLocks noChangeShapeType="1"/>
            </p:cNvSpPr>
            <p:nvPr/>
          </p:nvSpPr>
          <p:spPr bwMode="auto">
            <a:xfrm>
              <a:off x="1241" y="2996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68" name="Text Box 135"/>
            <p:cNvSpPr txBox="1">
              <a:spLocks noChangeArrowheads="1"/>
            </p:cNvSpPr>
            <p:nvPr/>
          </p:nvSpPr>
          <p:spPr bwMode="auto">
            <a:xfrm>
              <a:off x="2057" y="404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19569" name="Line 136"/>
            <p:cNvSpPr>
              <a:spLocks noChangeShapeType="1"/>
            </p:cNvSpPr>
            <p:nvPr/>
          </p:nvSpPr>
          <p:spPr bwMode="auto">
            <a:xfrm>
              <a:off x="2585" y="419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70" name="Line 137"/>
            <p:cNvSpPr>
              <a:spLocks noChangeShapeType="1"/>
            </p:cNvSpPr>
            <p:nvPr/>
          </p:nvSpPr>
          <p:spPr bwMode="auto">
            <a:xfrm>
              <a:off x="2105" y="419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71" name="Text Box 138"/>
            <p:cNvSpPr txBox="1">
              <a:spLocks noChangeArrowheads="1"/>
            </p:cNvSpPr>
            <p:nvPr/>
          </p:nvSpPr>
          <p:spPr bwMode="auto">
            <a:xfrm>
              <a:off x="1721" y="366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19572" name="Line 139"/>
            <p:cNvSpPr>
              <a:spLocks noChangeShapeType="1"/>
            </p:cNvSpPr>
            <p:nvPr/>
          </p:nvSpPr>
          <p:spPr bwMode="auto">
            <a:xfrm>
              <a:off x="1769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73" name="Text Box 140"/>
            <p:cNvSpPr txBox="1">
              <a:spLocks noChangeArrowheads="1"/>
            </p:cNvSpPr>
            <p:nvPr/>
          </p:nvSpPr>
          <p:spPr bwMode="auto">
            <a:xfrm>
              <a:off x="2393" y="32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19574" name="Line 141"/>
            <p:cNvSpPr>
              <a:spLocks noChangeShapeType="1"/>
            </p:cNvSpPr>
            <p:nvPr/>
          </p:nvSpPr>
          <p:spPr bwMode="auto">
            <a:xfrm>
              <a:off x="2921" y="342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75" name="Text Box 142"/>
            <p:cNvSpPr txBox="1">
              <a:spLocks noChangeArrowheads="1"/>
            </p:cNvSpPr>
            <p:nvPr/>
          </p:nvSpPr>
          <p:spPr bwMode="auto">
            <a:xfrm>
              <a:off x="2729" y="289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19576" name="Text Box 143"/>
            <p:cNvSpPr txBox="1">
              <a:spLocks noChangeArrowheads="1"/>
            </p:cNvSpPr>
            <p:nvPr/>
          </p:nvSpPr>
          <p:spPr bwMode="auto">
            <a:xfrm>
              <a:off x="3065" y="366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19577" name="Line 144"/>
            <p:cNvSpPr>
              <a:spLocks noChangeShapeType="1"/>
            </p:cNvSpPr>
            <p:nvPr/>
          </p:nvSpPr>
          <p:spPr bwMode="auto">
            <a:xfrm>
              <a:off x="3593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78" name="Line 145"/>
            <p:cNvSpPr>
              <a:spLocks noChangeShapeType="1"/>
            </p:cNvSpPr>
            <p:nvPr/>
          </p:nvSpPr>
          <p:spPr bwMode="auto">
            <a:xfrm>
              <a:off x="3113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79" name="Text Box 146"/>
            <p:cNvSpPr txBox="1">
              <a:spLocks noChangeArrowheads="1"/>
            </p:cNvSpPr>
            <p:nvPr/>
          </p:nvSpPr>
          <p:spPr bwMode="auto">
            <a:xfrm>
              <a:off x="3401" y="32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19580" name="Text Box 147"/>
            <p:cNvSpPr txBox="1">
              <a:spLocks noChangeArrowheads="1"/>
            </p:cNvSpPr>
            <p:nvPr/>
          </p:nvSpPr>
          <p:spPr bwMode="auto">
            <a:xfrm>
              <a:off x="3737" y="366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19581" name="Line 148"/>
            <p:cNvSpPr>
              <a:spLocks noChangeShapeType="1"/>
            </p:cNvSpPr>
            <p:nvPr/>
          </p:nvSpPr>
          <p:spPr bwMode="auto">
            <a:xfrm>
              <a:off x="4265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82" name="Line 149"/>
            <p:cNvSpPr>
              <a:spLocks noChangeShapeType="1"/>
            </p:cNvSpPr>
            <p:nvPr/>
          </p:nvSpPr>
          <p:spPr bwMode="auto">
            <a:xfrm>
              <a:off x="3785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83" name="Line 150"/>
            <p:cNvSpPr>
              <a:spLocks noChangeShapeType="1"/>
            </p:cNvSpPr>
            <p:nvPr/>
          </p:nvSpPr>
          <p:spPr bwMode="auto">
            <a:xfrm>
              <a:off x="3257" y="3044"/>
              <a:ext cx="43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84" name="Line 151"/>
            <p:cNvSpPr>
              <a:spLocks noChangeShapeType="1"/>
            </p:cNvSpPr>
            <p:nvPr/>
          </p:nvSpPr>
          <p:spPr bwMode="auto">
            <a:xfrm>
              <a:off x="3929" y="342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85" name="Line 152"/>
            <p:cNvSpPr>
              <a:spLocks noChangeShapeType="1"/>
            </p:cNvSpPr>
            <p:nvPr/>
          </p:nvSpPr>
          <p:spPr bwMode="auto">
            <a:xfrm flipH="1">
              <a:off x="3353" y="3428"/>
              <a:ext cx="9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86" name="Line 153"/>
            <p:cNvSpPr>
              <a:spLocks noChangeShapeType="1"/>
            </p:cNvSpPr>
            <p:nvPr/>
          </p:nvSpPr>
          <p:spPr bwMode="auto">
            <a:xfrm flipH="1">
              <a:off x="2009" y="342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87" name="Line 154"/>
            <p:cNvSpPr>
              <a:spLocks noChangeShapeType="1"/>
            </p:cNvSpPr>
            <p:nvPr/>
          </p:nvSpPr>
          <p:spPr bwMode="auto">
            <a:xfrm>
              <a:off x="2249" y="381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88" name="Line 155"/>
            <p:cNvSpPr>
              <a:spLocks noChangeShapeType="1"/>
            </p:cNvSpPr>
            <p:nvPr/>
          </p:nvSpPr>
          <p:spPr bwMode="auto">
            <a:xfrm flipH="1">
              <a:off x="2681" y="304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89" name="Rectangle 156"/>
            <p:cNvSpPr>
              <a:spLocks noChangeArrowheads="1"/>
            </p:cNvSpPr>
            <p:nvPr/>
          </p:nvSpPr>
          <p:spPr bwMode="auto">
            <a:xfrm>
              <a:off x="809" y="3490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i="1">
                <a:latin typeface="Times New Roman" pitchFamily="18" charset="0"/>
              </a:endParaRPr>
            </a:p>
          </p:txBody>
        </p:sp>
        <p:sp>
          <p:nvSpPr>
            <p:cNvPr id="19590" name="Rectangle 157"/>
            <p:cNvSpPr>
              <a:spLocks noChangeArrowheads="1"/>
            </p:cNvSpPr>
            <p:nvPr/>
          </p:nvSpPr>
          <p:spPr bwMode="auto">
            <a:xfrm>
              <a:off x="1145" y="347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91" name="Text Box 159"/>
            <p:cNvSpPr txBox="1">
              <a:spLocks noChangeArrowheads="1"/>
            </p:cNvSpPr>
            <p:nvPr/>
          </p:nvSpPr>
          <p:spPr bwMode="auto">
            <a:xfrm>
              <a:off x="4745" y="289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19592" name="Rectangle 160"/>
            <p:cNvSpPr>
              <a:spLocks noChangeArrowheads="1"/>
            </p:cNvSpPr>
            <p:nvPr/>
          </p:nvSpPr>
          <p:spPr bwMode="auto">
            <a:xfrm>
              <a:off x="4265" y="2912"/>
              <a:ext cx="43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target</a:t>
              </a:r>
              <a:endParaRPr lang="en-US" altLang="en-US" i="1">
                <a:latin typeface="Times New Roman" pitchFamily="18" charset="0"/>
              </a:endParaRPr>
            </a:p>
          </p:txBody>
        </p:sp>
        <p:sp>
          <p:nvSpPr>
            <p:cNvPr id="19593" name="Line 272"/>
            <p:cNvSpPr>
              <a:spLocks noChangeShapeType="1"/>
            </p:cNvSpPr>
            <p:nvPr/>
          </p:nvSpPr>
          <p:spPr bwMode="auto">
            <a:xfrm flipV="1">
              <a:off x="1247" y="3022"/>
              <a:ext cx="1474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1079500" y="1916113"/>
            <a:ext cx="7956550" cy="4572000"/>
            <a:chOff x="453" y="1412"/>
            <a:chExt cx="5012" cy="2880"/>
          </a:xfrm>
        </p:grpSpPr>
        <p:sp>
          <p:nvSpPr>
            <p:cNvPr id="19531" name="Rectangle 240"/>
            <p:cNvSpPr>
              <a:spLocks noChangeArrowheads="1"/>
            </p:cNvSpPr>
            <p:nvPr/>
          </p:nvSpPr>
          <p:spPr bwMode="auto">
            <a:xfrm>
              <a:off x="473" y="1412"/>
              <a:ext cx="4992" cy="2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32" name="Rectangle 241"/>
            <p:cNvSpPr>
              <a:spLocks noChangeArrowheads="1"/>
            </p:cNvSpPr>
            <p:nvPr/>
          </p:nvSpPr>
          <p:spPr bwMode="auto">
            <a:xfrm>
              <a:off x="453" y="1457"/>
              <a:ext cx="501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To find which if any node of a BST contains an element equal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: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1.	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the BST’s root.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null, terminate yielding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none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terminate yielding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2.3.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less than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left child.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2.4.	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Else, if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is greater than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’s right 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</a:rPr>
                <a:t>child.</a:t>
              </a:r>
              <a:endParaRPr lang="en-GB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33" name="Rectangle 242"/>
            <p:cNvSpPr>
              <a:spLocks noChangeArrowheads="1"/>
            </p:cNvSpPr>
            <p:nvPr/>
          </p:nvSpPr>
          <p:spPr bwMode="auto">
            <a:xfrm>
              <a:off x="809" y="2914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i="1">
                <a:latin typeface="Times New Roman" pitchFamily="18" charset="0"/>
              </a:endParaRPr>
            </a:p>
          </p:txBody>
        </p:sp>
        <p:sp>
          <p:nvSpPr>
            <p:cNvPr id="19534" name="Rectangle 243"/>
            <p:cNvSpPr>
              <a:spLocks noChangeArrowheads="1"/>
            </p:cNvSpPr>
            <p:nvPr/>
          </p:nvSpPr>
          <p:spPr bwMode="auto">
            <a:xfrm>
              <a:off x="1145" y="290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35" name="Line 244"/>
            <p:cNvSpPr>
              <a:spLocks noChangeShapeType="1"/>
            </p:cNvSpPr>
            <p:nvPr/>
          </p:nvSpPr>
          <p:spPr bwMode="auto">
            <a:xfrm>
              <a:off x="1241" y="2996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36" name="Text Box 245"/>
            <p:cNvSpPr txBox="1">
              <a:spLocks noChangeArrowheads="1"/>
            </p:cNvSpPr>
            <p:nvPr/>
          </p:nvSpPr>
          <p:spPr bwMode="auto">
            <a:xfrm>
              <a:off x="2057" y="404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19537" name="Line 246"/>
            <p:cNvSpPr>
              <a:spLocks noChangeShapeType="1"/>
            </p:cNvSpPr>
            <p:nvPr/>
          </p:nvSpPr>
          <p:spPr bwMode="auto">
            <a:xfrm>
              <a:off x="2585" y="419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38" name="Line 247"/>
            <p:cNvSpPr>
              <a:spLocks noChangeShapeType="1"/>
            </p:cNvSpPr>
            <p:nvPr/>
          </p:nvSpPr>
          <p:spPr bwMode="auto">
            <a:xfrm>
              <a:off x="2105" y="419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39" name="Text Box 248"/>
            <p:cNvSpPr txBox="1">
              <a:spLocks noChangeArrowheads="1"/>
            </p:cNvSpPr>
            <p:nvPr/>
          </p:nvSpPr>
          <p:spPr bwMode="auto">
            <a:xfrm>
              <a:off x="1721" y="366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19540" name="Line 249"/>
            <p:cNvSpPr>
              <a:spLocks noChangeShapeType="1"/>
            </p:cNvSpPr>
            <p:nvPr/>
          </p:nvSpPr>
          <p:spPr bwMode="auto">
            <a:xfrm>
              <a:off x="1769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41" name="Text Box 250"/>
            <p:cNvSpPr txBox="1">
              <a:spLocks noChangeArrowheads="1"/>
            </p:cNvSpPr>
            <p:nvPr/>
          </p:nvSpPr>
          <p:spPr bwMode="auto">
            <a:xfrm>
              <a:off x="2393" y="32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19542" name="Line 251"/>
            <p:cNvSpPr>
              <a:spLocks noChangeShapeType="1"/>
            </p:cNvSpPr>
            <p:nvPr/>
          </p:nvSpPr>
          <p:spPr bwMode="auto">
            <a:xfrm>
              <a:off x="2921" y="342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43" name="Text Box 252"/>
            <p:cNvSpPr txBox="1">
              <a:spLocks noChangeArrowheads="1"/>
            </p:cNvSpPr>
            <p:nvPr/>
          </p:nvSpPr>
          <p:spPr bwMode="auto">
            <a:xfrm>
              <a:off x="2729" y="289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19544" name="Text Box 253"/>
            <p:cNvSpPr txBox="1">
              <a:spLocks noChangeArrowheads="1"/>
            </p:cNvSpPr>
            <p:nvPr/>
          </p:nvSpPr>
          <p:spPr bwMode="auto">
            <a:xfrm>
              <a:off x="3065" y="366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19545" name="Line 254"/>
            <p:cNvSpPr>
              <a:spLocks noChangeShapeType="1"/>
            </p:cNvSpPr>
            <p:nvPr/>
          </p:nvSpPr>
          <p:spPr bwMode="auto">
            <a:xfrm>
              <a:off x="3593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46" name="Line 255"/>
            <p:cNvSpPr>
              <a:spLocks noChangeShapeType="1"/>
            </p:cNvSpPr>
            <p:nvPr/>
          </p:nvSpPr>
          <p:spPr bwMode="auto">
            <a:xfrm>
              <a:off x="3113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47" name="Text Box 256"/>
            <p:cNvSpPr txBox="1">
              <a:spLocks noChangeArrowheads="1"/>
            </p:cNvSpPr>
            <p:nvPr/>
          </p:nvSpPr>
          <p:spPr bwMode="auto">
            <a:xfrm>
              <a:off x="3401" y="32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19548" name="Text Box 257"/>
            <p:cNvSpPr txBox="1">
              <a:spLocks noChangeArrowheads="1"/>
            </p:cNvSpPr>
            <p:nvPr/>
          </p:nvSpPr>
          <p:spPr bwMode="auto">
            <a:xfrm>
              <a:off x="3737" y="366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19549" name="Line 258"/>
            <p:cNvSpPr>
              <a:spLocks noChangeShapeType="1"/>
            </p:cNvSpPr>
            <p:nvPr/>
          </p:nvSpPr>
          <p:spPr bwMode="auto">
            <a:xfrm>
              <a:off x="4265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50" name="Line 259"/>
            <p:cNvSpPr>
              <a:spLocks noChangeShapeType="1"/>
            </p:cNvSpPr>
            <p:nvPr/>
          </p:nvSpPr>
          <p:spPr bwMode="auto">
            <a:xfrm>
              <a:off x="3785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51" name="Line 260"/>
            <p:cNvSpPr>
              <a:spLocks noChangeShapeType="1"/>
            </p:cNvSpPr>
            <p:nvPr/>
          </p:nvSpPr>
          <p:spPr bwMode="auto">
            <a:xfrm>
              <a:off x="3257" y="3044"/>
              <a:ext cx="43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52" name="Line 261"/>
            <p:cNvSpPr>
              <a:spLocks noChangeShapeType="1"/>
            </p:cNvSpPr>
            <p:nvPr/>
          </p:nvSpPr>
          <p:spPr bwMode="auto">
            <a:xfrm>
              <a:off x="3929" y="342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53" name="Line 262"/>
            <p:cNvSpPr>
              <a:spLocks noChangeShapeType="1"/>
            </p:cNvSpPr>
            <p:nvPr/>
          </p:nvSpPr>
          <p:spPr bwMode="auto">
            <a:xfrm flipH="1">
              <a:off x="3353" y="3428"/>
              <a:ext cx="9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54" name="Line 263"/>
            <p:cNvSpPr>
              <a:spLocks noChangeShapeType="1"/>
            </p:cNvSpPr>
            <p:nvPr/>
          </p:nvSpPr>
          <p:spPr bwMode="auto">
            <a:xfrm flipH="1">
              <a:off x="2009" y="342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55" name="Line 264"/>
            <p:cNvSpPr>
              <a:spLocks noChangeShapeType="1"/>
            </p:cNvSpPr>
            <p:nvPr/>
          </p:nvSpPr>
          <p:spPr bwMode="auto">
            <a:xfrm>
              <a:off x="2249" y="381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56" name="Line 265"/>
            <p:cNvSpPr>
              <a:spLocks noChangeShapeType="1"/>
            </p:cNvSpPr>
            <p:nvPr/>
          </p:nvSpPr>
          <p:spPr bwMode="auto">
            <a:xfrm flipH="1">
              <a:off x="2681" y="304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57" name="Rectangle 266"/>
            <p:cNvSpPr>
              <a:spLocks noChangeArrowheads="1"/>
            </p:cNvSpPr>
            <p:nvPr/>
          </p:nvSpPr>
          <p:spPr bwMode="auto">
            <a:xfrm>
              <a:off x="809" y="3490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i="1">
                <a:latin typeface="Times New Roman" pitchFamily="18" charset="0"/>
              </a:endParaRPr>
            </a:p>
          </p:txBody>
        </p:sp>
        <p:sp>
          <p:nvSpPr>
            <p:cNvPr id="19558" name="Rectangle 267"/>
            <p:cNvSpPr>
              <a:spLocks noChangeArrowheads="1"/>
            </p:cNvSpPr>
            <p:nvPr/>
          </p:nvSpPr>
          <p:spPr bwMode="auto">
            <a:xfrm>
              <a:off x="1145" y="347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59" name="Text Box 268"/>
            <p:cNvSpPr txBox="1">
              <a:spLocks noChangeArrowheads="1"/>
            </p:cNvSpPr>
            <p:nvPr/>
          </p:nvSpPr>
          <p:spPr bwMode="auto">
            <a:xfrm>
              <a:off x="4745" y="289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19560" name="Rectangle 269"/>
            <p:cNvSpPr>
              <a:spLocks noChangeArrowheads="1"/>
            </p:cNvSpPr>
            <p:nvPr/>
          </p:nvSpPr>
          <p:spPr bwMode="auto">
            <a:xfrm>
              <a:off x="4265" y="2912"/>
              <a:ext cx="43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target</a:t>
              </a:r>
              <a:endParaRPr lang="en-US" altLang="en-US" i="1">
                <a:latin typeface="Times New Roman" pitchFamily="18" charset="0"/>
              </a:endParaRPr>
            </a:p>
          </p:txBody>
        </p:sp>
        <p:sp>
          <p:nvSpPr>
            <p:cNvPr id="19561" name="Line 270"/>
            <p:cNvSpPr>
              <a:spLocks noChangeShapeType="1"/>
            </p:cNvSpPr>
            <p:nvPr/>
          </p:nvSpPr>
          <p:spPr bwMode="auto">
            <a:xfrm>
              <a:off x="1247" y="3566"/>
              <a:ext cx="16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62" name="Line 271"/>
            <p:cNvSpPr>
              <a:spLocks noChangeShapeType="1"/>
            </p:cNvSpPr>
            <p:nvPr/>
          </p:nvSpPr>
          <p:spPr bwMode="auto">
            <a:xfrm flipV="1">
              <a:off x="2857" y="3362"/>
              <a:ext cx="545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205"/>
          <p:cNvGrpSpPr>
            <a:grpSpLocks/>
          </p:cNvGrpSpPr>
          <p:nvPr/>
        </p:nvGrpSpPr>
        <p:grpSpPr bwMode="auto">
          <a:xfrm>
            <a:off x="1079500" y="1916113"/>
            <a:ext cx="7956550" cy="4572000"/>
            <a:chOff x="453" y="1412"/>
            <a:chExt cx="5012" cy="2880"/>
          </a:xfrm>
        </p:grpSpPr>
        <p:sp>
          <p:nvSpPr>
            <p:cNvPr id="19499" name="Rectangle 206"/>
            <p:cNvSpPr>
              <a:spLocks noChangeArrowheads="1"/>
            </p:cNvSpPr>
            <p:nvPr/>
          </p:nvSpPr>
          <p:spPr bwMode="auto">
            <a:xfrm>
              <a:off x="473" y="1412"/>
              <a:ext cx="4992" cy="2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0" name="Rectangle 207"/>
            <p:cNvSpPr>
              <a:spLocks noChangeArrowheads="1"/>
            </p:cNvSpPr>
            <p:nvPr/>
          </p:nvSpPr>
          <p:spPr bwMode="auto">
            <a:xfrm>
              <a:off x="453" y="1457"/>
              <a:ext cx="501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To find which if any node of a BST contains an element equal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: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1.	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the BST’s root.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null, terminate yielding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none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terminate yielding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2.3.	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Else, if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is less than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’s left child.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2.4.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greater than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right </a:t>
              </a:r>
              <a:r>
                <a:rPr lang="en-US" altLang="en-US">
                  <a:latin typeface="Times New Roman" pitchFamily="18" charset="0"/>
                </a:rPr>
                <a:t>child.</a:t>
              </a:r>
              <a:endParaRPr lang="en-GB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01" name="Rectangle 208"/>
            <p:cNvSpPr>
              <a:spLocks noChangeArrowheads="1"/>
            </p:cNvSpPr>
            <p:nvPr/>
          </p:nvSpPr>
          <p:spPr bwMode="auto">
            <a:xfrm>
              <a:off x="809" y="2914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i="1">
                <a:latin typeface="Times New Roman" pitchFamily="18" charset="0"/>
              </a:endParaRPr>
            </a:p>
          </p:txBody>
        </p:sp>
        <p:sp>
          <p:nvSpPr>
            <p:cNvPr id="19502" name="Rectangle 209"/>
            <p:cNvSpPr>
              <a:spLocks noChangeArrowheads="1"/>
            </p:cNvSpPr>
            <p:nvPr/>
          </p:nvSpPr>
          <p:spPr bwMode="auto">
            <a:xfrm>
              <a:off x="1145" y="290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3" name="Line 210"/>
            <p:cNvSpPr>
              <a:spLocks noChangeShapeType="1"/>
            </p:cNvSpPr>
            <p:nvPr/>
          </p:nvSpPr>
          <p:spPr bwMode="auto">
            <a:xfrm>
              <a:off x="1241" y="2996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04" name="Text Box 211"/>
            <p:cNvSpPr txBox="1">
              <a:spLocks noChangeArrowheads="1"/>
            </p:cNvSpPr>
            <p:nvPr/>
          </p:nvSpPr>
          <p:spPr bwMode="auto">
            <a:xfrm>
              <a:off x="2057" y="404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19505" name="Line 212"/>
            <p:cNvSpPr>
              <a:spLocks noChangeShapeType="1"/>
            </p:cNvSpPr>
            <p:nvPr/>
          </p:nvSpPr>
          <p:spPr bwMode="auto">
            <a:xfrm>
              <a:off x="2585" y="419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06" name="Line 213"/>
            <p:cNvSpPr>
              <a:spLocks noChangeShapeType="1"/>
            </p:cNvSpPr>
            <p:nvPr/>
          </p:nvSpPr>
          <p:spPr bwMode="auto">
            <a:xfrm>
              <a:off x="2105" y="419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07" name="Text Box 214"/>
            <p:cNvSpPr txBox="1">
              <a:spLocks noChangeArrowheads="1"/>
            </p:cNvSpPr>
            <p:nvPr/>
          </p:nvSpPr>
          <p:spPr bwMode="auto">
            <a:xfrm>
              <a:off x="1721" y="366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19508" name="Line 215"/>
            <p:cNvSpPr>
              <a:spLocks noChangeShapeType="1"/>
            </p:cNvSpPr>
            <p:nvPr/>
          </p:nvSpPr>
          <p:spPr bwMode="auto">
            <a:xfrm>
              <a:off x="1769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09" name="Text Box 216"/>
            <p:cNvSpPr txBox="1">
              <a:spLocks noChangeArrowheads="1"/>
            </p:cNvSpPr>
            <p:nvPr/>
          </p:nvSpPr>
          <p:spPr bwMode="auto">
            <a:xfrm>
              <a:off x="2393" y="32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19510" name="Line 217"/>
            <p:cNvSpPr>
              <a:spLocks noChangeShapeType="1"/>
            </p:cNvSpPr>
            <p:nvPr/>
          </p:nvSpPr>
          <p:spPr bwMode="auto">
            <a:xfrm>
              <a:off x="2921" y="342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11" name="Text Box 218"/>
            <p:cNvSpPr txBox="1">
              <a:spLocks noChangeArrowheads="1"/>
            </p:cNvSpPr>
            <p:nvPr/>
          </p:nvSpPr>
          <p:spPr bwMode="auto">
            <a:xfrm>
              <a:off x="2729" y="289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19512" name="Text Box 219"/>
            <p:cNvSpPr txBox="1">
              <a:spLocks noChangeArrowheads="1"/>
            </p:cNvSpPr>
            <p:nvPr/>
          </p:nvSpPr>
          <p:spPr bwMode="auto">
            <a:xfrm>
              <a:off x="3065" y="366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19513" name="Line 220"/>
            <p:cNvSpPr>
              <a:spLocks noChangeShapeType="1"/>
            </p:cNvSpPr>
            <p:nvPr/>
          </p:nvSpPr>
          <p:spPr bwMode="auto">
            <a:xfrm>
              <a:off x="3593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14" name="Line 221"/>
            <p:cNvSpPr>
              <a:spLocks noChangeShapeType="1"/>
            </p:cNvSpPr>
            <p:nvPr/>
          </p:nvSpPr>
          <p:spPr bwMode="auto">
            <a:xfrm>
              <a:off x="3113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15" name="Text Box 222"/>
            <p:cNvSpPr txBox="1">
              <a:spLocks noChangeArrowheads="1"/>
            </p:cNvSpPr>
            <p:nvPr/>
          </p:nvSpPr>
          <p:spPr bwMode="auto">
            <a:xfrm>
              <a:off x="3401" y="32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19516" name="Text Box 223"/>
            <p:cNvSpPr txBox="1">
              <a:spLocks noChangeArrowheads="1"/>
            </p:cNvSpPr>
            <p:nvPr/>
          </p:nvSpPr>
          <p:spPr bwMode="auto">
            <a:xfrm>
              <a:off x="3737" y="366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19517" name="Line 224"/>
            <p:cNvSpPr>
              <a:spLocks noChangeShapeType="1"/>
            </p:cNvSpPr>
            <p:nvPr/>
          </p:nvSpPr>
          <p:spPr bwMode="auto">
            <a:xfrm>
              <a:off x="4265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18" name="Line 225"/>
            <p:cNvSpPr>
              <a:spLocks noChangeShapeType="1"/>
            </p:cNvSpPr>
            <p:nvPr/>
          </p:nvSpPr>
          <p:spPr bwMode="auto">
            <a:xfrm>
              <a:off x="3785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19" name="Line 226"/>
            <p:cNvSpPr>
              <a:spLocks noChangeShapeType="1"/>
            </p:cNvSpPr>
            <p:nvPr/>
          </p:nvSpPr>
          <p:spPr bwMode="auto">
            <a:xfrm>
              <a:off x="3257" y="3044"/>
              <a:ext cx="43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20" name="Line 227"/>
            <p:cNvSpPr>
              <a:spLocks noChangeShapeType="1"/>
            </p:cNvSpPr>
            <p:nvPr/>
          </p:nvSpPr>
          <p:spPr bwMode="auto">
            <a:xfrm>
              <a:off x="3929" y="342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21" name="Line 228"/>
            <p:cNvSpPr>
              <a:spLocks noChangeShapeType="1"/>
            </p:cNvSpPr>
            <p:nvPr/>
          </p:nvSpPr>
          <p:spPr bwMode="auto">
            <a:xfrm flipH="1">
              <a:off x="3353" y="3428"/>
              <a:ext cx="9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22" name="Line 229"/>
            <p:cNvSpPr>
              <a:spLocks noChangeShapeType="1"/>
            </p:cNvSpPr>
            <p:nvPr/>
          </p:nvSpPr>
          <p:spPr bwMode="auto">
            <a:xfrm flipH="1">
              <a:off x="2009" y="342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23" name="Line 230"/>
            <p:cNvSpPr>
              <a:spLocks noChangeShapeType="1"/>
            </p:cNvSpPr>
            <p:nvPr/>
          </p:nvSpPr>
          <p:spPr bwMode="auto">
            <a:xfrm>
              <a:off x="2249" y="381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24" name="Line 231"/>
            <p:cNvSpPr>
              <a:spLocks noChangeShapeType="1"/>
            </p:cNvSpPr>
            <p:nvPr/>
          </p:nvSpPr>
          <p:spPr bwMode="auto">
            <a:xfrm flipH="1">
              <a:off x="2681" y="304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25" name="Rectangle 232"/>
            <p:cNvSpPr>
              <a:spLocks noChangeArrowheads="1"/>
            </p:cNvSpPr>
            <p:nvPr/>
          </p:nvSpPr>
          <p:spPr bwMode="auto">
            <a:xfrm>
              <a:off x="809" y="3490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i="1">
                <a:latin typeface="Times New Roman" pitchFamily="18" charset="0"/>
              </a:endParaRPr>
            </a:p>
          </p:txBody>
        </p:sp>
        <p:sp>
          <p:nvSpPr>
            <p:cNvPr id="19526" name="Rectangle 233"/>
            <p:cNvSpPr>
              <a:spLocks noChangeArrowheads="1"/>
            </p:cNvSpPr>
            <p:nvPr/>
          </p:nvSpPr>
          <p:spPr bwMode="auto">
            <a:xfrm>
              <a:off x="1145" y="347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7" name="Text Box 234"/>
            <p:cNvSpPr txBox="1">
              <a:spLocks noChangeArrowheads="1"/>
            </p:cNvSpPr>
            <p:nvPr/>
          </p:nvSpPr>
          <p:spPr bwMode="auto">
            <a:xfrm>
              <a:off x="4745" y="289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19528" name="Rectangle 235"/>
            <p:cNvSpPr>
              <a:spLocks noChangeArrowheads="1"/>
            </p:cNvSpPr>
            <p:nvPr/>
          </p:nvSpPr>
          <p:spPr bwMode="auto">
            <a:xfrm>
              <a:off x="4265" y="2912"/>
              <a:ext cx="43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target</a:t>
              </a:r>
              <a:endParaRPr lang="en-US" altLang="en-US" i="1">
                <a:latin typeface="Times New Roman" pitchFamily="18" charset="0"/>
              </a:endParaRPr>
            </a:p>
          </p:txBody>
        </p:sp>
        <p:sp>
          <p:nvSpPr>
            <p:cNvPr id="19529" name="Line 236"/>
            <p:cNvSpPr>
              <a:spLocks noChangeShapeType="1"/>
            </p:cNvSpPr>
            <p:nvPr/>
          </p:nvSpPr>
          <p:spPr bwMode="auto">
            <a:xfrm>
              <a:off x="1247" y="3566"/>
              <a:ext cx="16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30" name="Line 237"/>
            <p:cNvSpPr>
              <a:spLocks noChangeShapeType="1"/>
            </p:cNvSpPr>
            <p:nvPr/>
          </p:nvSpPr>
          <p:spPr bwMode="auto">
            <a:xfrm>
              <a:off x="2857" y="3566"/>
              <a:ext cx="204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68"/>
          <p:cNvGrpSpPr>
            <a:grpSpLocks/>
          </p:cNvGrpSpPr>
          <p:nvPr/>
        </p:nvGrpSpPr>
        <p:grpSpPr bwMode="auto">
          <a:xfrm>
            <a:off x="1079500" y="1916113"/>
            <a:ext cx="7956550" cy="4572000"/>
            <a:chOff x="453" y="1412"/>
            <a:chExt cx="5012" cy="2880"/>
          </a:xfrm>
        </p:grpSpPr>
        <p:sp>
          <p:nvSpPr>
            <p:cNvPr id="19464" name="Rectangle 169"/>
            <p:cNvSpPr>
              <a:spLocks noChangeArrowheads="1"/>
            </p:cNvSpPr>
            <p:nvPr/>
          </p:nvSpPr>
          <p:spPr bwMode="auto">
            <a:xfrm>
              <a:off x="473" y="1412"/>
              <a:ext cx="4992" cy="2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5" name="Rectangle 170"/>
            <p:cNvSpPr>
              <a:spLocks noChangeArrowheads="1"/>
            </p:cNvSpPr>
            <p:nvPr/>
          </p:nvSpPr>
          <p:spPr bwMode="auto">
            <a:xfrm>
              <a:off x="453" y="1457"/>
              <a:ext cx="501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To find which if any node of a BST contains an element equal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: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1.	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the BST’s root.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null, terminate yielding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none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2.2.	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Else, if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’s element, terminate yielding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2.3.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less than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left child.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2.4.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greater than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right </a:t>
              </a:r>
              <a:r>
                <a:rPr lang="en-US" altLang="en-US">
                  <a:latin typeface="Times New Roman" pitchFamily="18" charset="0"/>
                </a:rPr>
                <a:t>child.</a:t>
              </a:r>
              <a:endParaRPr lang="en-GB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66" name="Rectangle 171"/>
            <p:cNvSpPr>
              <a:spLocks noChangeArrowheads="1"/>
            </p:cNvSpPr>
            <p:nvPr/>
          </p:nvSpPr>
          <p:spPr bwMode="auto">
            <a:xfrm>
              <a:off x="809" y="2914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i="1">
                <a:latin typeface="Times New Roman" pitchFamily="18" charset="0"/>
              </a:endParaRPr>
            </a:p>
          </p:txBody>
        </p:sp>
        <p:sp>
          <p:nvSpPr>
            <p:cNvPr id="19467" name="Rectangle 172"/>
            <p:cNvSpPr>
              <a:spLocks noChangeArrowheads="1"/>
            </p:cNvSpPr>
            <p:nvPr/>
          </p:nvSpPr>
          <p:spPr bwMode="auto">
            <a:xfrm>
              <a:off x="1145" y="290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8" name="Line 173"/>
            <p:cNvSpPr>
              <a:spLocks noChangeShapeType="1"/>
            </p:cNvSpPr>
            <p:nvPr/>
          </p:nvSpPr>
          <p:spPr bwMode="auto">
            <a:xfrm>
              <a:off x="1241" y="2996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69" name="Text Box 174"/>
            <p:cNvSpPr txBox="1">
              <a:spLocks noChangeArrowheads="1"/>
            </p:cNvSpPr>
            <p:nvPr/>
          </p:nvSpPr>
          <p:spPr bwMode="auto">
            <a:xfrm>
              <a:off x="2057" y="404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19470" name="Line 175"/>
            <p:cNvSpPr>
              <a:spLocks noChangeShapeType="1"/>
            </p:cNvSpPr>
            <p:nvPr/>
          </p:nvSpPr>
          <p:spPr bwMode="auto">
            <a:xfrm>
              <a:off x="2585" y="419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1" name="Line 176"/>
            <p:cNvSpPr>
              <a:spLocks noChangeShapeType="1"/>
            </p:cNvSpPr>
            <p:nvPr/>
          </p:nvSpPr>
          <p:spPr bwMode="auto">
            <a:xfrm>
              <a:off x="2105" y="419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2" name="Text Box 177"/>
            <p:cNvSpPr txBox="1">
              <a:spLocks noChangeArrowheads="1"/>
            </p:cNvSpPr>
            <p:nvPr/>
          </p:nvSpPr>
          <p:spPr bwMode="auto">
            <a:xfrm>
              <a:off x="1721" y="366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19473" name="Line 178"/>
            <p:cNvSpPr>
              <a:spLocks noChangeShapeType="1"/>
            </p:cNvSpPr>
            <p:nvPr/>
          </p:nvSpPr>
          <p:spPr bwMode="auto">
            <a:xfrm>
              <a:off x="1769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4" name="Text Box 179"/>
            <p:cNvSpPr txBox="1">
              <a:spLocks noChangeArrowheads="1"/>
            </p:cNvSpPr>
            <p:nvPr/>
          </p:nvSpPr>
          <p:spPr bwMode="auto">
            <a:xfrm>
              <a:off x="2393" y="32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19475" name="Line 180"/>
            <p:cNvSpPr>
              <a:spLocks noChangeShapeType="1"/>
            </p:cNvSpPr>
            <p:nvPr/>
          </p:nvSpPr>
          <p:spPr bwMode="auto">
            <a:xfrm>
              <a:off x="2921" y="342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6" name="Text Box 181"/>
            <p:cNvSpPr txBox="1">
              <a:spLocks noChangeArrowheads="1"/>
            </p:cNvSpPr>
            <p:nvPr/>
          </p:nvSpPr>
          <p:spPr bwMode="auto">
            <a:xfrm>
              <a:off x="2729" y="289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19477" name="Text Box 182"/>
            <p:cNvSpPr txBox="1">
              <a:spLocks noChangeArrowheads="1"/>
            </p:cNvSpPr>
            <p:nvPr/>
          </p:nvSpPr>
          <p:spPr bwMode="auto">
            <a:xfrm>
              <a:off x="3065" y="366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19478" name="Line 183"/>
            <p:cNvSpPr>
              <a:spLocks noChangeShapeType="1"/>
            </p:cNvSpPr>
            <p:nvPr/>
          </p:nvSpPr>
          <p:spPr bwMode="auto">
            <a:xfrm>
              <a:off x="3593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9" name="Line 184"/>
            <p:cNvSpPr>
              <a:spLocks noChangeShapeType="1"/>
            </p:cNvSpPr>
            <p:nvPr/>
          </p:nvSpPr>
          <p:spPr bwMode="auto">
            <a:xfrm>
              <a:off x="3113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0" name="Text Box 185"/>
            <p:cNvSpPr txBox="1">
              <a:spLocks noChangeArrowheads="1"/>
            </p:cNvSpPr>
            <p:nvPr/>
          </p:nvSpPr>
          <p:spPr bwMode="auto">
            <a:xfrm>
              <a:off x="3401" y="32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19481" name="Text Box 186"/>
            <p:cNvSpPr txBox="1">
              <a:spLocks noChangeArrowheads="1"/>
            </p:cNvSpPr>
            <p:nvPr/>
          </p:nvSpPr>
          <p:spPr bwMode="auto">
            <a:xfrm>
              <a:off x="3737" y="366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19482" name="Line 187"/>
            <p:cNvSpPr>
              <a:spLocks noChangeShapeType="1"/>
            </p:cNvSpPr>
            <p:nvPr/>
          </p:nvSpPr>
          <p:spPr bwMode="auto">
            <a:xfrm>
              <a:off x="4265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3" name="Line 188"/>
            <p:cNvSpPr>
              <a:spLocks noChangeShapeType="1"/>
            </p:cNvSpPr>
            <p:nvPr/>
          </p:nvSpPr>
          <p:spPr bwMode="auto">
            <a:xfrm>
              <a:off x="3785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4" name="Line 189"/>
            <p:cNvSpPr>
              <a:spLocks noChangeShapeType="1"/>
            </p:cNvSpPr>
            <p:nvPr/>
          </p:nvSpPr>
          <p:spPr bwMode="auto">
            <a:xfrm>
              <a:off x="3257" y="3044"/>
              <a:ext cx="43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5" name="Line 190"/>
            <p:cNvSpPr>
              <a:spLocks noChangeShapeType="1"/>
            </p:cNvSpPr>
            <p:nvPr/>
          </p:nvSpPr>
          <p:spPr bwMode="auto">
            <a:xfrm>
              <a:off x="3929" y="342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6" name="Line 191"/>
            <p:cNvSpPr>
              <a:spLocks noChangeShapeType="1"/>
            </p:cNvSpPr>
            <p:nvPr/>
          </p:nvSpPr>
          <p:spPr bwMode="auto">
            <a:xfrm flipH="1">
              <a:off x="3353" y="3428"/>
              <a:ext cx="9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7" name="Line 192"/>
            <p:cNvSpPr>
              <a:spLocks noChangeShapeType="1"/>
            </p:cNvSpPr>
            <p:nvPr/>
          </p:nvSpPr>
          <p:spPr bwMode="auto">
            <a:xfrm flipH="1">
              <a:off x="2009" y="342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8" name="Line 193"/>
            <p:cNvSpPr>
              <a:spLocks noChangeShapeType="1"/>
            </p:cNvSpPr>
            <p:nvPr/>
          </p:nvSpPr>
          <p:spPr bwMode="auto">
            <a:xfrm>
              <a:off x="2249" y="381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9" name="Line 194"/>
            <p:cNvSpPr>
              <a:spLocks noChangeShapeType="1"/>
            </p:cNvSpPr>
            <p:nvPr/>
          </p:nvSpPr>
          <p:spPr bwMode="auto">
            <a:xfrm flipH="1">
              <a:off x="2681" y="304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0" name="Rectangle 195"/>
            <p:cNvSpPr>
              <a:spLocks noChangeArrowheads="1"/>
            </p:cNvSpPr>
            <p:nvPr/>
          </p:nvSpPr>
          <p:spPr bwMode="auto">
            <a:xfrm>
              <a:off x="809" y="3490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i="1">
                <a:latin typeface="Times New Roman" pitchFamily="18" charset="0"/>
              </a:endParaRPr>
            </a:p>
          </p:txBody>
        </p:sp>
        <p:sp>
          <p:nvSpPr>
            <p:cNvPr id="19491" name="Rectangle 196"/>
            <p:cNvSpPr>
              <a:spLocks noChangeArrowheads="1"/>
            </p:cNvSpPr>
            <p:nvPr/>
          </p:nvSpPr>
          <p:spPr bwMode="auto">
            <a:xfrm>
              <a:off x="1145" y="347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2" name="Text Box 197"/>
            <p:cNvSpPr txBox="1">
              <a:spLocks noChangeArrowheads="1"/>
            </p:cNvSpPr>
            <p:nvPr/>
          </p:nvSpPr>
          <p:spPr bwMode="auto">
            <a:xfrm>
              <a:off x="4745" y="289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19493" name="Rectangle 198"/>
            <p:cNvSpPr>
              <a:spLocks noChangeArrowheads="1"/>
            </p:cNvSpPr>
            <p:nvPr/>
          </p:nvSpPr>
          <p:spPr bwMode="auto">
            <a:xfrm>
              <a:off x="4265" y="2912"/>
              <a:ext cx="43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US" altLang="en-US" i="1">
                  <a:solidFill>
                    <a:srgbClr val="000000"/>
                  </a:solidFill>
                  <a:latin typeface="Times New Roman" pitchFamily="18" charset="0"/>
                </a:rPr>
                <a:t>target</a:t>
              </a:r>
              <a:endParaRPr lang="en-US" altLang="en-US" i="1">
                <a:latin typeface="Times New Roman" pitchFamily="18" charset="0"/>
              </a:endParaRPr>
            </a:p>
          </p:txBody>
        </p:sp>
        <p:sp>
          <p:nvSpPr>
            <p:cNvPr id="19494" name="Line 199"/>
            <p:cNvSpPr>
              <a:spLocks noChangeShapeType="1"/>
            </p:cNvSpPr>
            <p:nvPr/>
          </p:nvSpPr>
          <p:spPr bwMode="auto">
            <a:xfrm>
              <a:off x="1336" y="3038"/>
              <a:ext cx="139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5" name="Line 200"/>
            <p:cNvSpPr>
              <a:spLocks noChangeShapeType="1"/>
            </p:cNvSpPr>
            <p:nvPr/>
          </p:nvSpPr>
          <p:spPr bwMode="auto">
            <a:xfrm>
              <a:off x="3241" y="3086"/>
              <a:ext cx="318" cy="1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6" name="Line 201"/>
            <p:cNvSpPr>
              <a:spLocks noChangeShapeType="1"/>
            </p:cNvSpPr>
            <p:nvPr/>
          </p:nvSpPr>
          <p:spPr bwMode="auto">
            <a:xfrm flipH="1">
              <a:off x="3417" y="3446"/>
              <a:ext cx="96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7" name="Line 202"/>
            <p:cNvSpPr>
              <a:spLocks noChangeShapeType="1"/>
            </p:cNvSpPr>
            <p:nvPr/>
          </p:nvSpPr>
          <p:spPr bwMode="auto">
            <a:xfrm>
              <a:off x="1247" y="3566"/>
              <a:ext cx="16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8" name="Line 203"/>
            <p:cNvSpPr>
              <a:spLocks noChangeShapeType="1"/>
            </p:cNvSpPr>
            <p:nvPr/>
          </p:nvSpPr>
          <p:spPr bwMode="auto">
            <a:xfrm>
              <a:off x="2857" y="3566"/>
              <a:ext cx="204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994" y="457200"/>
            <a:ext cx="6142037" cy="7191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BST search </a:t>
            </a:r>
            <a:r>
              <a:rPr lang="en-US" altLang="en-US" i="1" dirty="0" smtClean="0"/>
              <a:t>(4)</a:t>
            </a:r>
            <a:endParaRPr lang="en-GB" altLang="en-US" i="1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484313"/>
            <a:ext cx="7197725" cy="4837112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Animation (unsuccessful search):</a:t>
            </a:r>
          </a:p>
        </p:txBody>
      </p:sp>
      <p:grpSp>
        <p:nvGrpSpPr>
          <p:cNvPr id="2" name="Group 176"/>
          <p:cNvGrpSpPr>
            <a:grpSpLocks/>
          </p:cNvGrpSpPr>
          <p:nvPr/>
        </p:nvGrpSpPr>
        <p:grpSpPr bwMode="auto">
          <a:xfrm>
            <a:off x="1116013" y="1916113"/>
            <a:ext cx="7924800" cy="4584700"/>
            <a:chOff x="476" y="1071"/>
            <a:chExt cx="4992" cy="2888"/>
          </a:xfrm>
        </p:grpSpPr>
        <p:grpSp>
          <p:nvGrpSpPr>
            <p:cNvPr id="20583" name="Group 167"/>
            <p:cNvGrpSpPr>
              <a:grpSpLocks/>
            </p:cNvGrpSpPr>
            <p:nvPr/>
          </p:nvGrpSpPr>
          <p:grpSpPr bwMode="auto">
            <a:xfrm>
              <a:off x="476" y="1071"/>
              <a:ext cx="4992" cy="2888"/>
              <a:chOff x="476" y="1071"/>
              <a:chExt cx="4992" cy="2888"/>
            </a:xfrm>
          </p:grpSpPr>
          <p:sp>
            <p:nvSpPr>
              <p:cNvPr id="20616" name="Rectangle 34"/>
              <p:cNvSpPr>
                <a:spLocks noChangeArrowheads="1"/>
              </p:cNvSpPr>
              <p:nvPr/>
            </p:nvSpPr>
            <p:spPr bwMode="auto">
              <a:xfrm>
                <a:off x="476" y="1071"/>
                <a:ext cx="4989" cy="28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617" name="Rectangle 35"/>
              <p:cNvSpPr>
                <a:spLocks noChangeArrowheads="1"/>
              </p:cNvSpPr>
              <p:nvPr/>
            </p:nvSpPr>
            <p:spPr bwMode="auto">
              <a:xfrm>
                <a:off x="476" y="1095"/>
                <a:ext cx="4992" cy="1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ts val="1800"/>
                  </a:spcBef>
                </a:pP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To find which if any node of a BST contains an element equal to </a:t>
                </a:r>
                <a:r>
                  <a:rPr lang="en-US" altLang="en-US" i="1">
                    <a:latin typeface="Times New Roman" pitchFamily="18" charset="0"/>
                    <a:cs typeface="Times New Roman" pitchFamily="18" charset="0"/>
                  </a:rPr>
                  <a:t>target</a:t>
                </a: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:</a:t>
                </a:r>
                <a:br>
                  <a:rPr lang="en-US" altLang="en-US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1.	</a:t>
                </a:r>
                <a:r>
                  <a:rPr lang="en-US" altLang="en-US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Set </a:t>
                </a:r>
                <a:r>
                  <a:rPr lang="en-US" altLang="en-US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to the BST’s root.</a:t>
                </a: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altLang="en-US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2.	Repeat:</a:t>
                </a:r>
                <a:br>
                  <a:rPr lang="en-US" altLang="en-US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	2.1.	If </a:t>
                </a:r>
                <a:r>
                  <a:rPr lang="en-US" altLang="en-US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 is null, terminate yielding </a:t>
                </a:r>
                <a:r>
                  <a:rPr lang="en-US" altLang="en-US" i="1">
                    <a:latin typeface="Times New Roman" pitchFamily="18" charset="0"/>
                    <a:cs typeface="Times New Roman" pitchFamily="18" charset="0"/>
                  </a:rPr>
                  <a:t>none</a:t>
                </a: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	2.2.	Else, if </a:t>
                </a:r>
                <a:r>
                  <a:rPr lang="en-US" altLang="en-US" i="1">
                    <a:latin typeface="Times New Roman" pitchFamily="18" charset="0"/>
                    <a:cs typeface="Times New Roman" pitchFamily="18" charset="0"/>
                  </a:rPr>
                  <a:t>target</a:t>
                </a: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 is equal to </a:t>
                </a:r>
                <a:r>
                  <a:rPr lang="en-US" altLang="en-US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’s element, terminate yielding </a:t>
                </a:r>
                <a:r>
                  <a:rPr lang="en-US" altLang="en-US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altLang="en-US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	2.3.	Else, if </a:t>
                </a:r>
                <a:r>
                  <a:rPr lang="en-US" altLang="en-US" i="1">
                    <a:latin typeface="Times New Roman" pitchFamily="18" charset="0"/>
                    <a:cs typeface="Times New Roman" pitchFamily="18" charset="0"/>
                  </a:rPr>
                  <a:t>target</a:t>
                </a: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 is less than </a:t>
                </a:r>
                <a:r>
                  <a:rPr lang="en-US" altLang="en-US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’s element, set </a:t>
                </a:r>
                <a:r>
                  <a:rPr lang="en-US" altLang="en-US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’s left child.</a:t>
                </a:r>
                <a:br>
                  <a:rPr lang="en-US" altLang="en-US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	2.4.	Else, if </a:t>
                </a:r>
                <a:r>
                  <a:rPr lang="en-US" altLang="en-US" i="1">
                    <a:latin typeface="Times New Roman" pitchFamily="18" charset="0"/>
                    <a:cs typeface="Times New Roman" pitchFamily="18" charset="0"/>
                  </a:rPr>
                  <a:t>target</a:t>
                </a: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 is greater than </a:t>
                </a:r>
                <a:r>
                  <a:rPr lang="en-US" altLang="en-US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’s element, set </a:t>
                </a:r>
                <a:r>
                  <a:rPr lang="en-US" altLang="en-US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>
                    <a:latin typeface="Times New Roman" pitchFamily="18" charset="0"/>
                    <a:cs typeface="Times New Roman" pitchFamily="18" charset="0"/>
                  </a:rPr>
                  <a:t>’s right child.</a:t>
                </a:r>
                <a:endParaRPr lang="en-GB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618" name="Rectangle 36"/>
              <p:cNvSpPr>
                <a:spLocks noChangeArrowheads="1"/>
              </p:cNvSpPr>
              <p:nvPr/>
            </p:nvSpPr>
            <p:spPr bwMode="auto">
              <a:xfrm>
                <a:off x="812" y="2567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/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root</a:t>
                </a:r>
                <a:endParaRPr lang="en-US" altLang="en-US" sz="2000" i="1">
                  <a:latin typeface="Times New Roman" pitchFamily="18" charset="0"/>
                </a:endParaRPr>
              </a:p>
            </p:txBody>
          </p:sp>
          <p:sp>
            <p:nvSpPr>
              <p:cNvPr id="20619" name="Rectangle 37"/>
              <p:cNvSpPr>
                <a:spLocks noChangeArrowheads="1"/>
              </p:cNvSpPr>
              <p:nvPr/>
            </p:nvSpPr>
            <p:spPr bwMode="auto">
              <a:xfrm>
                <a:off x="1148" y="2567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620" name="Line 38"/>
              <p:cNvSpPr>
                <a:spLocks noChangeShapeType="1"/>
              </p:cNvSpPr>
              <p:nvPr/>
            </p:nvSpPr>
            <p:spPr bwMode="auto">
              <a:xfrm>
                <a:off x="1244" y="2663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21" name="Text Box 39"/>
              <p:cNvSpPr txBox="1">
                <a:spLocks noChangeArrowheads="1"/>
              </p:cNvSpPr>
              <p:nvPr/>
            </p:nvSpPr>
            <p:spPr bwMode="auto">
              <a:xfrm>
                <a:off x="2060" y="3713"/>
                <a:ext cx="576" cy="17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/>
                  <a:t>dog</a:t>
                </a:r>
              </a:p>
            </p:txBody>
          </p:sp>
          <p:sp>
            <p:nvSpPr>
              <p:cNvPr id="20622" name="Line 40"/>
              <p:cNvSpPr>
                <a:spLocks noChangeShapeType="1"/>
              </p:cNvSpPr>
              <p:nvPr/>
            </p:nvSpPr>
            <p:spPr bwMode="auto">
              <a:xfrm>
                <a:off x="2588" y="3857"/>
                <a:ext cx="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23" name="Line 41"/>
              <p:cNvSpPr>
                <a:spLocks noChangeShapeType="1"/>
              </p:cNvSpPr>
              <p:nvPr/>
            </p:nvSpPr>
            <p:spPr bwMode="auto">
              <a:xfrm>
                <a:off x="2108" y="3857"/>
                <a:ext cx="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24" name="Text Box 42"/>
              <p:cNvSpPr txBox="1">
                <a:spLocks noChangeArrowheads="1"/>
              </p:cNvSpPr>
              <p:nvPr/>
            </p:nvSpPr>
            <p:spPr bwMode="auto">
              <a:xfrm>
                <a:off x="1724" y="3329"/>
                <a:ext cx="576" cy="17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/>
                  <a:t>cat</a:t>
                </a:r>
              </a:p>
            </p:txBody>
          </p:sp>
          <p:sp>
            <p:nvSpPr>
              <p:cNvPr id="20625" name="Line 43"/>
              <p:cNvSpPr>
                <a:spLocks noChangeShapeType="1"/>
              </p:cNvSpPr>
              <p:nvPr/>
            </p:nvSpPr>
            <p:spPr bwMode="auto">
              <a:xfrm>
                <a:off x="1772" y="3473"/>
                <a:ext cx="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26" name="Text Box 44"/>
              <p:cNvSpPr txBox="1">
                <a:spLocks noChangeArrowheads="1"/>
              </p:cNvSpPr>
              <p:nvPr/>
            </p:nvSpPr>
            <p:spPr bwMode="auto">
              <a:xfrm>
                <a:off x="2396" y="2945"/>
                <a:ext cx="576" cy="17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/>
                  <a:t>fox</a:t>
                </a:r>
              </a:p>
            </p:txBody>
          </p:sp>
          <p:sp>
            <p:nvSpPr>
              <p:cNvPr id="20627" name="Line 45"/>
              <p:cNvSpPr>
                <a:spLocks noChangeShapeType="1"/>
              </p:cNvSpPr>
              <p:nvPr/>
            </p:nvSpPr>
            <p:spPr bwMode="auto">
              <a:xfrm>
                <a:off x="2924" y="3089"/>
                <a:ext cx="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28" name="Text Box 46"/>
              <p:cNvSpPr txBox="1">
                <a:spLocks noChangeArrowheads="1"/>
              </p:cNvSpPr>
              <p:nvPr/>
            </p:nvSpPr>
            <p:spPr bwMode="auto">
              <a:xfrm>
                <a:off x="2732" y="2561"/>
                <a:ext cx="576" cy="17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/>
                  <a:t>lion</a:t>
                </a:r>
              </a:p>
            </p:txBody>
          </p:sp>
          <p:sp>
            <p:nvSpPr>
              <p:cNvPr id="20629" name="Text Box 47"/>
              <p:cNvSpPr txBox="1">
                <a:spLocks noChangeArrowheads="1"/>
              </p:cNvSpPr>
              <p:nvPr/>
            </p:nvSpPr>
            <p:spPr bwMode="auto">
              <a:xfrm>
                <a:off x="3068" y="3329"/>
                <a:ext cx="576" cy="17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/>
                  <a:t>pig</a:t>
                </a:r>
              </a:p>
            </p:txBody>
          </p:sp>
          <p:sp>
            <p:nvSpPr>
              <p:cNvPr id="20630" name="Line 48"/>
              <p:cNvSpPr>
                <a:spLocks noChangeShapeType="1"/>
              </p:cNvSpPr>
              <p:nvPr/>
            </p:nvSpPr>
            <p:spPr bwMode="auto">
              <a:xfrm>
                <a:off x="3596" y="3473"/>
                <a:ext cx="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31" name="Line 49"/>
              <p:cNvSpPr>
                <a:spLocks noChangeShapeType="1"/>
              </p:cNvSpPr>
              <p:nvPr/>
            </p:nvSpPr>
            <p:spPr bwMode="auto">
              <a:xfrm>
                <a:off x="3116" y="3473"/>
                <a:ext cx="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32" name="Text Box 50"/>
              <p:cNvSpPr txBox="1">
                <a:spLocks noChangeArrowheads="1"/>
              </p:cNvSpPr>
              <p:nvPr/>
            </p:nvSpPr>
            <p:spPr bwMode="auto">
              <a:xfrm>
                <a:off x="3404" y="2945"/>
                <a:ext cx="576" cy="17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/>
                  <a:t>rat</a:t>
                </a:r>
              </a:p>
            </p:txBody>
          </p:sp>
          <p:sp>
            <p:nvSpPr>
              <p:cNvPr id="20633" name="Text Box 51"/>
              <p:cNvSpPr txBox="1">
                <a:spLocks noChangeArrowheads="1"/>
              </p:cNvSpPr>
              <p:nvPr/>
            </p:nvSpPr>
            <p:spPr bwMode="auto">
              <a:xfrm>
                <a:off x="3740" y="3329"/>
                <a:ext cx="576" cy="17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/>
                  <a:t>tiger</a:t>
                </a:r>
              </a:p>
            </p:txBody>
          </p:sp>
          <p:sp>
            <p:nvSpPr>
              <p:cNvPr id="20634" name="Line 52"/>
              <p:cNvSpPr>
                <a:spLocks noChangeShapeType="1"/>
              </p:cNvSpPr>
              <p:nvPr/>
            </p:nvSpPr>
            <p:spPr bwMode="auto">
              <a:xfrm>
                <a:off x="4268" y="3473"/>
                <a:ext cx="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35" name="Line 53"/>
              <p:cNvSpPr>
                <a:spLocks noChangeShapeType="1"/>
              </p:cNvSpPr>
              <p:nvPr/>
            </p:nvSpPr>
            <p:spPr bwMode="auto">
              <a:xfrm>
                <a:off x="3788" y="3473"/>
                <a:ext cx="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36" name="Line 54"/>
              <p:cNvSpPr>
                <a:spLocks noChangeShapeType="1"/>
              </p:cNvSpPr>
              <p:nvPr/>
            </p:nvSpPr>
            <p:spPr bwMode="auto">
              <a:xfrm>
                <a:off x="3260" y="2711"/>
                <a:ext cx="432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37" name="Line 55"/>
              <p:cNvSpPr>
                <a:spLocks noChangeShapeType="1"/>
              </p:cNvSpPr>
              <p:nvPr/>
            </p:nvSpPr>
            <p:spPr bwMode="auto">
              <a:xfrm>
                <a:off x="3932" y="3095"/>
                <a:ext cx="9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38" name="Line 56"/>
              <p:cNvSpPr>
                <a:spLocks noChangeShapeType="1"/>
              </p:cNvSpPr>
              <p:nvPr/>
            </p:nvSpPr>
            <p:spPr bwMode="auto">
              <a:xfrm flipH="1">
                <a:off x="3356" y="3095"/>
                <a:ext cx="9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39" name="Line 57"/>
              <p:cNvSpPr>
                <a:spLocks noChangeShapeType="1"/>
              </p:cNvSpPr>
              <p:nvPr/>
            </p:nvSpPr>
            <p:spPr bwMode="auto">
              <a:xfrm flipH="1">
                <a:off x="2012" y="3095"/>
                <a:ext cx="432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40" name="Line 58"/>
              <p:cNvSpPr>
                <a:spLocks noChangeShapeType="1"/>
              </p:cNvSpPr>
              <p:nvPr/>
            </p:nvSpPr>
            <p:spPr bwMode="auto">
              <a:xfrm>
                <a:off x="2252" y="3479"/>
                <a:ext cx="9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41" name="Line 59"/>
              <p:cNvSpPr>
                <a:spLocks noChangeShapeType="1"/>
              </p:cNvSpPr>
              <p:nvPr/>
            </p:nvSpPr>
            <p:spPr bwMode="auto">
              <a:xfrm flipH="1">
                <a:off x="2684" y="2711"/>
                <a:ext cx="9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42" name="Rectangle 60"/>
              <p:cNvSpPr>
                <a:spLocks noChangeArrowheads="1"/>
              </p:cNvSpPr>
              <p:nvPr/>
            </p:nvSpPr>
            <p:spPr bwMode="auto">
              <a:xfrm>
                <a:off x="812" y="3143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/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curr</a:t>
                </a:r>
                <a:endParaRPr lang="en-US" altLang="en-US" sz="2000" i="1">
                  <a:latin typeface="Times New Roman" pitchFamily="18" charset="0"/>
                </a:endParaRPr>
              </a:p>
            </p:txBody>
          </p:sp>
          <p:sp>
            <p:nvSpPr>
              <p:cNvPr id="20643" name="Rectangle 61"/>
              <p:cNvSpPr>
                <a:spLocks noChangeArrowheads="1"/>
              </p:cNvSpPr>
              <p:nvPr/>
            </p:nvSpPr>
            <p:spPr bwMode="auto">
              <a:xfrm>
                <a:off x="1148" y="3143"/>
                <a:ext cx="192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644" name="Freeform 62"/>
              <p:cNvSpPr>
                <a:spLocks/>
              </p:cNvSpPr>
              <p:nvPr/>
            </p:nvSpPr>
            <p:spPr bwMode="auto">
              <a:xfrm>
                <a:off x="1244" y="2711"/>
                <a:ext cx="1488" cy="528"/>
              </a:xfrm>
              <a:custGeom>
                <a:avLst/>
                <a:gdLst>
                  <a:gd name="T0" fmla="*/ 0 w 1488"/>
                  <a:gd name="T1" fmla="*/ 528 h 528"/>
                  <a:gd name="T2" fmla="*/ 192 w 1488"/>
                  <a:gd name="T3" fmla="*/ 528 h 528"/>
                  <a:gd name="T4" fmla="*/ 1488 w 1488"/>
                  <a:gd name="T5" fmla="*/ 0 h 528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528"/>
                  <a:gd name="T11" fmla="*/ 1488 w 1488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528">
                    <a:moveTo>
                      <a:pt x="0" y="528"/>
                    </a:moveTo>
                    <a:lnTo>
                      <a:pt x="192" y="528"/>
                    </a:lnTo>
                    <a:lnTo>
                      <a:pt x="148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645" name="Text Box 63"/>
              <p:cNvSpPr txBox="1">
                <a:spLocks noChangeArrowheads="1"/>
              </p:cNvSpPr>
              <p:nvPr/>
            </p:nvSpPr>
            <p:spPr bwMode="auto">
              <a:xfrm>
                <a:off x="4748" y="2565"/>
                <a:ext cx="576" cy="17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/>
                  <a:t>goat</a:t>
                </a:r>
              </a:p>
            </p:txBody>
          </p:sp>
          <p:sp>
            <p:nvSpPr>
              <p:cNvPr id="20646" name="Rectangle 64"/>
              <p:cNvSpPr>
                <a:spLocks noChangeArrowheads="1"/>
              </p:cNvSpPr>
              <p:nvPr/>
            </p:nvSpPr>
            <p:spPr bwMode="auto">
              <a:xfrm>
                <a:off x="4268" y="2565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/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target</a:t>
                </a:r>
                <a:endParaRPr lang="en-US" altLang="en-US" sz="2000" i="1">
                  <a:latin typeface="Times New Roman" pitchFamily="18" charset="0"/>
                </a:endParaRPr>
              </a:p>
            </p:txBody>
          </p:sp>
        </p:grpSp>
        <p:sp>
          <p:nvSpPr>
            <p:cNvPr id="20584" name="Rectangle 6"/>
            <p:cNvSpPr>
              <a:spLocks noChangeArrowheads="1"/>
            </p:cNvSpPr>
            <p:nvPr/>
          </p:nvSpPr>
          <p:spPr bwMode="auto">
            <a:xfrm>
              <a:off x="476" y="1071"/>
              <a:ext cx="4989" cy="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85" name="Rectangle 7"/>
            <p:cNvSpPr>
              <a:spLocks noChangeArrowheads="1"/>
            </p:cNvSpPr>
            <p:nvPr/>
          </p:nvSpPr>
          <p:spPr bwMode="auto">
            <a:xfrm>
              <a:off x="476" y="1095"/>
              <a:ext cx="499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To find which if any node of a BST contains an element equal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: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1.	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Set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the BST’s root.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null, terminate yielding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none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terminate yielding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2.3.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less than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left child.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2.4.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greater than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right child.</a:t>
              </a:r>
              <a:endParaRPr lang="en-GB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86" name="Rectangle 8"/>
            <p:cNvSpPr>
              <a:spLocks noChangeArrowheads="1"/>
            </p:cNvSpPr>
            <p:nvPr/>
          </p:nvSpPr>
          <p:spPr bwMode="auto">
            <a:xfrm>
              <a:off x="812" y="2567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0587" name="Rectangle 9"/>
            <p:cNvSpPr>
              <a:spLocks noChangeArrowheads="1"/>
            </p:cNvSpPr>
            <p:nvPr/>
          </p:nvSpPr>
          <p:spPr bwMode="auto">
            <a:xfrm>
              <a:off x="1148" y="256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88" name="Line 10"/>
            <p:cNvSpPr>
              <a:spLocks noChangeShapeType="1"/>
            </p:cNvSpPr>
            <p:nvPr/>
          </p:nvSpPr>
          <p:spPr bwMode="auto">
            <a:xfrm>
              <a:off x="1244" y="2663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89" name="Text Box 11"/>
            <p:cNvSpPr txBox="1">
              <a:spLocks noChangeArrowheads="1"/>
            </p:cNvSpPr>
            <p:nvPr/>
          </p:nvSpPr>
          <p:spPr bwMode="auto">
            <a:xfrm>
              <a:off x="2060" y="371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20590" name="Line 12"/>
            <p:cNvSpPr>
              <a:spLocks noChangeShapeType="1"/>
            </p:cNvSpPr>
            <p:nvPr/>
          </p:nvSpPr>
          <p:spPr bwMode="auto">
            <a:xfrm>
              <a:off x="2588" y="3857"/>
              <a:ext cx="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91" name="Line 13"/>
            <p:cNvSpPr>
              <a:spLocks noChangeShapeType="1"/>
            </p:cNvSpPr>
            <p:nvPr/>
          </p:nvSpPr>
          <p:spPr bwMode="auto">
            <a:xfrm>
              <a:off x="2108" y="3857"/>
              <a:ext cx="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92" name="Text Box 14"/>
            <p:cNvSpPr txBox="1">
              <a:spLocks noChangeArrowheads="1"/>
            </p:cNvSpPr>
            <p:nvPr/>
          </p:nvSpPr>
          <p:spPr bwMode="auto">
            <a:xfrm>
              <a:off x="1724" y="332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20593" name="Line 15"/>
            <p:cNvSpPr>
              <a:spLocks noChangeShapeType="1"/>
            </p:cNvSpPr>
            <p:nvPr/>
          </p:nvSpPr>
          <p:spPr bwMode="auto">
            <a:xfrm>
              <a:off x="1772" y="3473"/>
              <a:ext cx="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94" name="Text Box 16"/>
            <p:cNvSpPr txBox="1">
              <a:spLocks noChangeArrowheads="1"/>
            </p:cNvSpPr>
            <p:nvPr/>
          </p:nvSpPr>
          <p:spPr bwMode="auto">
            <a:xfrm>
              <a:off x="2396" y="294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20595" name="Line 17"/>
            <p:cNvSpPr>
              <a:spLocks noChangeShapeType="1"/>
            </p:cNvSpPr>
            <p:nvPr/>
          </p:nvSpPr>
          <p:spPr bwMode="auto">
            <a:xfrm>
              <a:off x="2924" y="3089"/>
              <a:ext cx="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96" name="Text Box 18"/>
            <p:cNvSpPr txBox="1">
              <a:spLocks noChangeArrowheads="1"/>
            </p:cNvSpPr>
            <p:nvPr/>
          </p:nvSpPr>
          <p:spPr bwMode="auto">
            <a:xfrm>
              <a:off x="2732" y="256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20597" name="Text Box 19"/>
            <p:cNvSpPr txBox="1">
              <a:spLocks noChangeArrowheads="1"/>
            </p:cNvSpPr>
            <p:nvPr/>
          </p:nvSpPr>
          <p:spPr bwMode="auto">
            <a:xfrm>
              <a:off x="3068" y="332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20598" name="Line 20"/>
            <p:cNvSpPr>
              <a:spLocks noChangeShapeType="1"/>
            </p:cNvSpPr>
            <p:nvPr/>
          </p:nvSpPr>
          <p:spPr bwMode="auto">
            <a:xfrm>
              <a:off x="3596" y="3473"/>
              <a:ext cx="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99" name="Line 21"/>
            <p:cNvSpPr>
              <a:spLocks noChangeShapeType="1"/>
            </p:cNvSpPr>
            <p:nvPr/>
          </p:nvSpPr>
          <p:spPr bwMode="auto">
            <a:xfrm>
              <a:off x="3116" y="3473"/>
              <a:ext cx="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600" name="Text Box 22"/>
            <p:cNvSpPr txBox="1">
              <a:spLocks noChangeArrowheads="1"/>
            </p:cNvSpPr>
            <p:nvPr/>
          </p:nvSpPr>
          <p:spPr bwMode="auto">
            <a:xfrm>
              <a:off x="3404" y="294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20601" name="Text Box 23"/>
            <p:cNvSpPr txBox="1">
              <a:spLocks noChangeArrowheads="1"/>
            </p:cNvSpPr>
            <p:nvPr/>
          </p:nvSpPr>
          <p:spPr bwMode="auto">
            <a:xfrm>
              <a:off x="3740" y="332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20602" name="Line 24"/>
            <p:cNvSpPr>
              <a:spLocks noChangeShapeType="1"/>
            </p:cNvSpPr>
            <p:nvPr/>
          </p:nvSpPr>
          <p:spPr bwMode="auto">
            <a:xfrm>
              <a:off x="4280" y="3577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603" name="Line 25"/>
            <p:cNvSpPr>
              <a:spLocks noChangeShapeType="1"/>
            </p:cNvSpPr>
            <p:nvPr/>
          </p:nvSpPr>
          <p:spPr bwMode="auto">
            <a:xfrm>
              <a:off x="3788" y="3473"/>
              <a:ext cx="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604" name="Line 26"/>
            <p:cNvSpPr>
              <a:spLocks noChangeShapeType="1"/>
            </p:cNvSpPr>
            <p:nvPr/>
          </p:nvSpPr>
          <p:spPr bwMode="auto">
            <a:xfrm>
              <a:off x="3260" y="2711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605" name="Line 27"/>
            <p:cNvSpPr>
              <a:spLocks noChangeShapeType="1"/>
            </p:cNvSpPr>
            <p:nvPr/>
          </p:nvSpPr>
          <p:spPr bwMode="auto">
            <a:xfrm>
              <a:off x="3932" y="3095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606" name="Line 28"/>
            <p:cNvSpPr>
              <a:spLocks noChangeShapeType="1"/>
            </p:cNvSpPr>
            <p:nvPr/>
          </p:nvSpPr>
          <p:spPr bwMode="auto">
            <a:xfrm flipH="1">
              <a:off x="3356" y="3095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607" name="Line 29"/>
            <p:cNvSpPr>
              <a:spLocks noChangeShapeType="1"/>
            </p:cNvSpPr>
            <p:nvPr/>
          </p:nvSpPr>
          <p:spPr bwMode="auto">
            <a:xfrm flipH="1">
              <a:off x="2012" y="3095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608" name="Line 30"/>
            <p:cNvSpPr>
              <a:spLocks noChangeShapeType="1"/>
            </p:cNvSpPr>
            <p:nvPr/>
          </p:nvSpPr>
          <p:spPr bwMode="auto">
            <a:xfrm>
              <a:off x="2252" y="3479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609" name="Line 31"/>
            <p:cNvSpPr>
              <a:spLocks noChangeShapeType="1"/>
            </p:cNvSpPr>
            <p:nvPr/>
          </p:nvSpPr>
          <p:spPr bwMode="auto">
            <a:xfrm flipH="1">
              <a:off x="2684" y="2711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610" name="Text Box 32"/>
            <p:cNvSpPr txBox="1">
              <a:spLocks noChangeArrowheads="1"/>
            </p:cNvSpPr>
            <p:nvPr/>
          </p:nvSpPr>
          <p:spPr bwMode="auto">
            <a:xfrm>
              <a:off x="4748" y="256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goat</a:t>
              </a:r>
            </a:p>
          </p:txBody>
        </p:sp>
        <p:sp>
          <p:nvSpPr>
            <p:cNvPr id="20611" name="Rectangle 33"/>
            <p:cNvSpPr>
              <a:spLocks noChangeArrowheads="1"/>
            </p:cNvSpPr>
            <p:nvPr/>
          </p:nvSpPr>
          <p:spPr bwMode="auto">
            <a:xfrm>
              <a:off x="4268" y="2565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target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0612" name="Line 169"/>
            <p:cNvSpPr>
              <a:spLocks noChangeShapeType="1"/>
            </p:cNvSpPr>
            <p:nvPr/>
          </p:nvSpPr>
          <p:spPr bwMode="auto">
            <a:xfrm>
              <a:off x="4275" y="3475"/>
              <a:ext cx="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613" name="Rectangle 171"/>
            <p:cNvSpPr>
              <a:spLocks noChangeArrowheads="1"/>
            </p:cNvSpPr>
            <p:nvPr/>
          </p:nvSpPr>
          <p:spPr bwMode="auto">
            <a:xfrm>
              <a:off x="824" y="3147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0614" name="Rectangle 172"/>
            <p:cNvSpPr>
              <a:spLocks noChangeArrowheads="1"/>
            </p:cNvSpPr>
            <p:nvPr/>
          </p:nvSpPr>
          <p:spPr bwMode="auto">
            <a:xfrm>
              <a:off x="1160" y="314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615" name="Line 173"/>
            <p:cNvSpPr>
              <a:spLocks noChangeShapeType="1"/>
            </p:cNvSpPr>
            <p:nvPr/>
          </p:nvSpPr>
          <p:spPr bwMode="auto">
            <a:xfrm flipV="1">
              <a:off x="1256" y="2704"/>
              <a:ext cx="1465" cy="5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83"/>
          <p:cNvGrpSpPr>
            <a:grpSpLocks/>
          </p:cNvGrpSpPr>
          <p:nvPr/>
        </p:nvGrpSpPr>
        <p:grpSpPr bwMode="auto">
          <a:xfrm>
            <a:off x="1116013" y="1927225"/>
            <a:ext cx="7921625" cy="4608513"/>
            <a:chOff x="703" y="1208"/>
            <a:chExt cx="4990" cy="2903"/>
          </a:xfrm>
        </p:grpSpPr>
        <p:sp>
          <p:nvSpPr>
            <p:cNvPr id="20552" name="Rectangle 66"/>
            <p:cNvSpPr>
              <a:spLocks noChangeArrowheads="1"/>
            </p:cNvSpPr>
            <p:nvPr/>
          </p:nvSpPr>
          <p:spPr bwMode="auto">
            <a:xfrm>
              <a:off x="703" y="1208"/>
              <a:ext cx="4990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53" name="Rectangle 67"/>
            <p:cNvSpPr>
              <a:spLocks noChangeArrowheads="1"/>
            </p:cNvSpPr>
            <p:nvPr/>
          </p:nvSpPr>
          <p:spPr bwMode="auto">
            <a:xfrm>
              <a:off x="703" y="1230"/>
              <a:ext cx="4879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To find which if any node of a BST contains an element equal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: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1.	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the BST’s root.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null, terminate yielding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none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terminate yielding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2.3.	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Else, if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is less than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’s left child.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2.4.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greater than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right child.</a:t>
              </a:r>
              <a:endParaRPr lang="en-GB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54" name="Rectangle 68"/>
            <p:cNvSpPr>
              <a:spLocks noChangeArrowheads="1"/>
            </p:cNvSpPr>
            <p:nvPr/>
          </p:nvSpPr>
          <p:spPr bwMode="auto">
            <a:xfrm>
              <a:off x="1039" y="26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0555" name="Rectangle 69"/>
            <p:cNvSpPr>
              <a:spLocks noChangeArrowheads="1"/>
            </p:cNvSpPr>
            <p:nvPr/>
          </p:nvSpPr>
          <p:spPr bwMode="auto">
            <a:xfrm>
              <a:off x="1375" y="268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56" name="Line 70"/>
            <p:cNvSpPr>
              <a:spLocks noChangeShapeType="1"/>
            </p:cNvSpPr>
            <p:nvPr/>
          </p:nvSpPr>
          <p:spPr bwMode="auto">
            <a:xfrm>
              <a:off x="1471" y="277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57" name="Text Box 71"/>
            <p:cNvSpPr txBox="1">
              <a:spLocks noChangeArrowheads="1"/>
            </p:cNvSpPr>
            <p:nvPr/>
          </p:nvSpPr>
          <p:spPr bwMode="auto">
            <a:xfrm>
              <a:off x="2287" y="382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20558" name="Line 72"/>
            <p:cNvSpPr>
              <a:spLocks noChangeShapeType="1"/>
            </p:cNvSpPr>
            <p:nvPr/>
          </p:nvSpPr>
          <p:spPr bwMode="auto">
            <a:xfrm>
              <a:off x="2815" y="397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59" name="Line 73"/>
            <p:cNvSpPr>
              <a:spLocks noChangeShapeType="1"/>
            </p:cNvSpPr>
            <p:nvPr/>
          </p:nvSpPr>
          <p:spPr bwMode="auto">
            <a:xfrm>
              <a:off x="2335" y="397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60" name="Text Box 74"/>
            <p:cNvSpPr txBox="1">
              <a:spLocks noChangeArrowheads="1"/>
            </p:cNvSpPr>
            <p:nvPr/>
          </p:nvSpPr>
          <p:spPr bwMode="auto">
            <a:xfrm>
              <a:off x="1951" y="344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20561" name="Line 75"/>
            <p:cNvSpPr>
              <a:spLocks noChangeShapeType="1"/>
            </p:cNvSpPr>
            <p:nvPr/>
          </p:nvSpPr>
          <p:spPr bwMode="auto">
            <a:xfrm>
              <a:off x="1999" y="358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62" name="Text Box 76"/>
            <p:cNvSpPr txBox="1">
              <a:spLocks noChangeArrowheads="1"/>
            </p:cNvSpPr>
            <p:nvPr/>
          </p:nvSpPr>
          <p:spPr bwMode="auto">
            <a:xfrm>
              <a:off x="2623" y="305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20563" name="Line 77"/>
            <p:cNvSpPr>
              <a:spLocks noChangeShapeType="1"/>
            </p:cNvSpPr>
            <p:nvPr/>
          </p:nvSpPr>
          <p:spPr bwMode="auto">
            <a:xfrm>
              <a:off x="3151" y="320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64" name="Text Box 78"/>
            <p:cNvSpPr txBox="1">
              <a:spLocks noChangeArrowheads="1"/>
            </p:cNvSpPr>
            <p:nvPr/>
          </p:nvSpPr>
          <p:spPr bwMode="auto">
            <a:xfrm>
              <a:off x="2959" y="267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20565" name="Text Box 79"/>
            <p:cNvSpPr txBox="1">
              <a:spLocks noChangeArrowheads="1"/>
            </p:cNvSpPr>
            <p:nvPr/>
          </p:nvSpPr>
          <p:spPr bwMode="auto">
            <a:xfrm>
              <a:off x="3295" y="344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20566" name="Line 80"/>
            <p:cNvSpPr>
              <a:spLocks noChangeShapeType="1"/>
            </p:cNvSpPr>
            <p:nvPr/>
          </p:nvSpPr>
          <p:spPr bwMode="auto">
            <a:xfrm>
              <a:off x="3823" y="358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67" name="Line 81"/>
            <p:cNvSpPr>
              <a:spLocks noChangeShapeType="1"/>
            </p:cNvSpPr>
            <p:nvPr/>
          </p:nvSpPr>
          <p:spPr bwMode="auto">
            <a:xfrm>
              <a:off x="3343" y="358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68" name="Text Box 82"/>
            <p:cNvSpPr txBox="1">
              <a:spLocks noChangeArrowheads="1"/>
            </p:cNvSpPr>
            <p:nvPr/>
          </p:nvSpPr>
          <p:spPr bwMode="auto">
            <a:xfrm>
              <a:off x="3631" y="305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20569" name="Text Box 83"/>
            <p:cNvSpPr txBox="1">
              <a:spLocks noChangeArrowheads="1"/>
            </p:cNvSpPr>
            <p:nvPr/>
          </p:nvSpPr>
          <p:spPr bwMode="auto">
            <a:xfrm>
              <a:off x="3967" y="344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20570" name="Line 84"/>
            <p:cNvSpPr>
              <a:spLocks noChangeShapeType="1"/>
            </p:cNvSpPr>
            <p:nvPr/>
          </p:nvSpPr>
          <p:spPr bwMode="auto">
            <a:xfrm>
              <a:off x="4495" y="358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71" name="Line 85"/>
            <p:cNvSpPr>
              <a:spLocks noChangeShapeType="1"/>
            </p:cNvSpPr>
            <p:nvPr/>
          </p:nvSpPr>
          <p:spPr bwMode="auto">
            <a:xfrm>
              <a:off x="4015" y="358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72" name="Line 86"/>
            <p:cNvSpPr>
              <a:spLocks noChangeShapeType="1"/>
            </p:cNvSpPr>
            <p:nvPr/>
          </p:nvSpPr>
          <p:spPr bwMode="auto">
            <a:xfrm>
              <a:off x="3487" y="28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73" name="Line 87"/>
            <p:cNvSpPr>
              <a:spLocks noChangeShapeType="1"/>
            </p:cNvSpPr>
            <p:nvPr/>
          </p:nvSpPr>
          <p:spPr bwMode="auto">
            <a:xfrm>
              <a:off x="4159" y="32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74" name="Line 88"/>
            <p:cNvSpPr>
              <a:spLocks noChangeShapeType="1"/>
            </p:cNvSpPr>
            <p:nvPr/>
          </p:nvSpPr>
          <p:spPr bwMode="auto">
            <a:xfrm flipH="1">
              <a:off x="3583" y="32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75" name="Line 89"/>
            <p:cNvSpPr>
              <a:spLocks noChangeShapeType="1"/>
            </p:cNvSpPr>
            <p:nvPr/>
          </p:nvSpPr>
          <p:spPr bwMode="auto">
            <a:xfrm flipH="1">
              <a:off x="2239" y="320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76" name="Line 90"/>
            <p:cNvSpPr>
              <a:spLocks noChangeShapeType="1"/>
            </p:cNvSpPr>
            <p:nvPr/>
          </p:nvSpPr>
          <p:spPr bwMode="auto">
            <a:xfrm>
              <a:off x="2479" y="359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77" name="Line 91"/>
            <p:cNvSpPr>
              <a:spLocks noChangeShapeType="1"/>
            </p:cNvSpPr>
            <p:nvPr/>
          </p:nvSpPr>
          <p:spPr bwMode="auto">
            <a:xfrm flipH="1">
              <a:off x="2911" y="282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78" name="Rectangle 92"/>
            <p:cNvSpPr>
              <a:spLocks noChangeArrowheads="1"/>
            </p:cNvSpPr>
            <p:nvPr/>
          </p:nvSpPr>
          <p:spPr bwMode="auto">
            <a:xfrm>
              <a:off x="1039" y="325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0579" name="Rectangle 93"/>
            <p:cNvSpPr>
              <a:spLocks noChangeArrowheads="1"/>
            </p:cNvSpPr>
            <p:nvPr/>
          </p:nvSpPr>
          <p:spPr bwMode="auto">
            <a:xfrm>
              <a:off x="1375" y="325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80" name="Freeform 94"/>
            <p:cNvSpPr>
              <a:spLocks/>
            </p:cNvSpPr>
            <p:nvPr/>
          </p:nvSpPr>
          <p:spPr bwMode="auto">
            <a:xfrm>
              <a:off x="1471" y="3158"/>
              <a:ext cx="1152" cy="194"/>
            </a:xfrm>
            <a:custGeom>
              <a:avLst/>
              <a:gdLst>
                <a:gd name="T0" fmla="*/ 0 w 1152"/>
                <a:gd name="T1" fmla="*/ 194 h 194"/>
                <a:gd name="T2" fmla="*/ 192 w 1152"/>
                <a:gd name="T3" fmla="*/ 194 h 194"/>
                <a:gd name="T4" fmla="*/ 1152 w 1152"/>
                <a:gd name="T5" fmla="*/ 0 h 194"/>
                <a:gd name="T6" fmla="*/ 0 60000 65536"/>
                <a:gd name="T7" fmla="*/ 0 60000 65536"/>
                <a:gd name="T8" fmla="*/ 0 60000 65536"/>
                <a:gd name="T9" fmla="*/ 0 w 1152"/>
                <a:gd name="T10" fmla="*/ 0 h 194"/>
                <a:gd name="T11" fmla="*/ 1152 w 1152"/>
                <a:gd name="T12" fmla="*/ 194 h 1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94">
                  <a:moveTo>
                    <a:pt x="0" y="194"/>
                  </a:moveTo>
                  <a:lnTo>
                    <a:pt x="192" y="194"/>
                  </a:lnTo>
                  <a:lnTo>
                    <a:pt x="115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81" name="Text Box 95"/>
            <p:cNvSpPr txBox="1">
              <a:spLocks noChangeArrowheads="1"/>
            </p:cNvSpPr>
            <p:nvPr/>
          </p:nvSpPr>
          <p:spPr bwMode="auto">
            <a:xfrm>
              <a:off x="4975" y="26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goat</a:t>
              </a:r>
            </a:p>
          </p:txBody>
        </p:sp>
        <p:sp>
          <p:nvSpPr>
            <p:cNvPr id="20582" name="Rectangle 96"/>
            <p:cNvSpPr>
              <a:spLocks noChangeArrowheads="1"/>
            </p:cNvSpPr>
            <p:nvPr/>
          </p:nvSpPr>
          <p:spPr bwMode="auto">
            <a:xfrm>
              <a:off x="4495" y="267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target</a:t>
              </a:r>
              <a:endParaRPr lang="en-US" altLang="en-US" sz="2000" i="1">
                <a:latin typeface="Times New Roman" pitchFamily="18" charset="0"/>
              </a:endParaRPr>
            </a:p>
          </p:txBody>
        </p:sp>
      </p:grpSp>
      <p:grpSp>
        <p:nvGrpSpPr>
          <p:cNvPr id="5" name="Group 165"/>
          <p:cNvGrpSpPr>
            <a:grpSpLocks/>
          </p:cNvGrpSpPr>
          <p:nvPr/>
        </p:nvGrpSpPr>
        <p:grpSpPr bwMode="auto">
          <a:xfrm>
            <a:off x="1116013" y="1917700"/>
            <a:ext cx="7924800" cy="4583113"/>
            <a:chOff x="476" y="1253"/>
            <a:chExt cx="4992" cy="2887"/>
          </a:xfrm>
        </p:grpSpPr>
        <p:sp>
          <p:nvSpPr>
            <p:cNvPr id="20521" name="Rectangle 98"/>
            <p:cNvSpPr>
              <a:spLocks noChangeArrowheads="1"/>
            </p:cNvSpPr>
            <p:nvPr/>
          </p:nvSpPr>
          <p:spPr bwMode="auto">
            <a:xfrm>
              <a:off x="476" y="1253"/>
              <a:ext cx="4989" cy="2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22" name="Rectangle 99"/>
            <p:cNvSpPr>
              <a:spLocks noChangeArrowheads="1"/>
            </p:cNvSpPr>
            <p:nvPr/>
          </p:nvSpPr>
          <p:spPr bwMode="auto">
            <a:xfrm>
              <a:off x="476" y="1277"/>
              <a:ext cx="499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To find which if any node of a BST contains an element equal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: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1.	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the BST’s root.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null, terminate yielding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none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terminate yielding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2.3.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less than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left child.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2.4.	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Else, if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is greater than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’s right child.</a:t>
              </a:r>
              <a:endParaRPr lang="en-GB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23" name="Rectangle 100"/>
            <p:cNvSpPr>
              <a:spLocks noChangeArrowheads="1"/>
            </p:cNvSpPr>
            <p:nvPr/>
          </p:nvSpPr>
          <p:spPr bwMode="auto">
            <a:xfrm>
              <a:off x="812" y="274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0524" name="Rectangle 101"/>
            <p:cNvSpPr>
              <a:spLocks noChangeArrowheads="1"/>
            </p:cNvSpPr>
            <p:nvPr/>
          </p:nvSpPr>
          <p:spPr bwMode="auto">
            <a:xfrm>
              <a:off x="1148" y="274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25" name="Line 102"/>
            <p:cNvSpPr>
              <a:spLocks noChangeShapeType="1"/>
            </p:cNvSpPr>
            <p:nvPr/>
          </p:nvSpPr>
          <p:spPr bwMode="auto">
            <a:xfrm>
              <a:off x="1244" y="284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26" name="Text Box 103"/>
            <p:cNvSpPr txBox="1">
              <a:spLocks noChangeArrowheads="1"/>
            </p:cNvSpPr>
            <p:nvPr/>
          </p:nvSpPr>
          <p:spPr bwMode="auto">
            <a:xfrm>
              <a:off x="2060" y="389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20527" name="Line 104"/>
            <p:cNvSpPr>
              <a:spLocks noChangeShapeType="1"/>
            </p:cNvSpPr>
            <p:nvPr/>
          </p:nvSpPr>
          <p:spPr bwMode="auto">
            <a:xfrm>
              <a:off x="2588" y="403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28" name="Line 105"/>
            <p:cNvSpPr>
              <a:spLocks noChangeShapeType="1"/>
            </p:cNvSpPr>
            <p:nvPr/>
          </p:nvSpPr>
          <p:spPr bwMode="auto">
            <a:xfrm>
              <a:off x="2108" y="403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29" name="Text Box 106"/>
            <p:cNvSpPr txBox="1">
              <a:spLocks noChangeArrowheads="1"/>
            </p:cNvSpPr>
            <p:nvPr/>
          </p:nvSpPr>
          <p:spPr bwMode="auto">
            <a:xfrm>
              <a:off x="1724" y="351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20530" name="Line 107"/>
            <p:cNvSpPr>
              <a:spLocks noChangeShapeType="1"/>
            </p:cNvSpPr>
            <p:nvPr/>
          </p:nvSpPr>
          <p:spPr bwMode="auto">
            <a:xfrm>
              <a:off x="1772" y="365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31" name="Text Box 108"/>
            <p:cNvSpPr txBox="1">
              <a:spLocks noChangeArrowheads="1"/>
            </p:cNvSpPr>
            <p:nvPr/>
          </p:nvSpPr>
          <p:spPr bwMode="auto">
            <a:xfrm>
              <a:off x="2396" y="312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20532" name="Line 109"/>
            <p:cNvSpPr>
              <a:spLocks noChangeShapeType="1"/>
            </p:cNvSpPr>
            <p:nvPr/>
          </p:nvSpPr>
          <p:spPr bwMode="auto">
            <a:xfrm>
              <a:off x="2924" y="3270"/>
              <a:ext cx="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33" name="Text Box 110"/>
            <p:cNvSpPr txBox="1">
              <a:spLocks noChangeArrowheads="1"/>
            </p:cNvSpPr>
            <p:nvPr/>
          </p:nvSpPr>
          <p:spPr bwMode="auto">
            <a:xfrm>
              <a:off x="2732" y="274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20534" name="Text Box 111"/>
            <p:cNvSpPr txBox="1">
              <a:spLocks noChangeArrowheads="1"/>
            </p:cNvSpPr>
            <p:nvPr/>
          </p:nvSpPr>
          <p:spPr bwMode="auto">
            <a:xfrm>
              <a:off x="3068" y="351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20535" name="Line 112"/>
            <p:cNvSpPr>
              <a:spLocks noChangeShapeType="1"/>
            </p:cNvSpPr>
            <p:nvPr/>
          </p:nvSpPr>
          <p:spPr bwMode="auto">
            <a:xfrm>
              <a:off x="3596" y="365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36" name="Line 113"/>
            <p:cNvSpPr>
              <a:spLocks noChangeShapeType="1"/>
            </p:cNvSpPr>
            <p:nvPr/>
          </p:nvSpPr>
          <p:spPr bwMode="auto">
            <a:xfrm>
              <a:off x="3116" y="365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37" name="Text Box 114"/>
            <p:cNvSpPr txBox="1">
              <a:spLocks noChangeArrowheads="1"/>
            </p:cNvSpPr>
            <p:nvPr/>
          </p:nvSpPr>
          <p:spPr bwMode="auto">
            <a:xfrm>
              <a:off x="3404" y="312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20538" name="Text Box 115"/>
            <p:cNvSpPr txBox="1">
              <a:spLocks noChangeArrowheads="1"/>
            </p:cNvSpPr>
            <p:nvPr/>
          </p:nvSpPr>
          <p:spPr bwMode="auto">
            <a:xfrm>
              <a:off x="3740" y="351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20539" name="Line 116"/>
            <p:cNvSpPr>
              <a:spLocks noChangeShapeType="1"/>
            </p:cNvSpPr>
            <p:nvPr/>
          </p:nvSpPr>
          <p:spPr bwMode="auto">
            <a:xfrm>
              <a:off x="4268" y="365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40" name="Line 117"/>
            <p:cNvSpPr>
              <a:spLocks noChangeShapeType="1"/>
            </p:cNvSpPr>
            <p:nvPr/>
          </p:nvSpPr>
          <p:spPr bwMode="auto">
            <a:xfrm>
              <a:off x="3788" y="365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41" name="Line 118"/>
            <p:cNvSpPr>
              <a:spLocks noChangeShapeType="1"/>
            </p:cNvSpPr>
            <p:nvPr/>
          </p:nvSpPr>
          <p:spPr bwMode="auto">
            <a:xfrm>
              <a:off x="3260" y="2892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42" name="Line 119"/>
            <p:cNvSpPr>
              <a:spLocks noChangeShapeType="1"/>
            </p:cNvSpPr>
            <p:nvPr/>
          </p:nvSpPr>
          <p:spPr bwMode="auto">
            <a:xfrm>
              <a:off x="3932" y="327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43" name="Line 120"/>
            <p:cNvSpPr>
              <a:spLocks noChangeShapeType="1"/>
            </p:cNvSpPr>
            <p:nvPr/>
          </p:nvSpPr>
          <p:spPr bwMode="auto">
            <a:xfrm flipH="1">
              <a:off x="3356" y="327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44" name="Line 121"/>
            <p:cNvSpPr>
              <a:spLocks noChangeShapeType="1"/>
            </p:cNvSpPr>
            <p:nvPr/>
          </p:nvSpPr>
          <p:spPr bwMode="auto">
            <a:xfrm flipH="1">
              <a:off x="2012" y="3276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45" name="Line 122"/>
            <p:cNvSpPr>
              <a:spLocks noChangeShapeType="1"/>
            </p:cNvSpPr>
            <p:nvPr/>
          </p:nvSpPr>
          <p:spPr bwMode="auto">
            <a:xfrm>
              <a:off x="2252" y="366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46" name="Line 123"/>
            <p:cNvSpPr>
              <a:spLocks noChangeShapeType="1"/>
            </p:cNvSpPr>
            <p:nvPr/>
          </p:nvSpPr>
          <p:spPr bwMode="auto">
            <a:xfrm flipH="1">
              <a:off x="2684" y="289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47" name="Rectangle 124"/>
            <p:cNvSpPr>
              <a:spLocks noChangeArrowheads="1"/>
            </p:cNvSpPr>
            <p:nvPr/>
          </p:nvSpPr>
          <p:spPr bwMode="auto">
            <a:xfrm>
              <a:off x="812" y="332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0548" name="Rectangle 125"/>
            <p:cNvSpPr>
              <a:spLocks noChangeArrowheads="1"/>
            </p:cNvSpPr>
            <p:nvPr/>
          </p:nvSpPr>
          <p:spPr bwMode="auto">
            <a:xfrm>
              <a:off x="1148" y="332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49" name="Text Box 126"/>
            <p:cNvSpPr txBox="1">
              <a:spLocks noChangeArrowheads="1"/>
            </p:cNvSpPr>
            <p:nvPr/>
          </p:nvSpPr>
          <p:spPr bwMode="auto">
            <a:xfrm>
              <a:off x="4748" y="274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goat</a:t>
              </a:r>
            </a:p>
          </p:txBody>
        </p:sp>
        <p:sp>
          <p:nvSpPr>
            <p:cNvPr id="20550" name="Rectangle 127"/>
            <p:cNvSpPr>
              <a:spLocks noChangeArrowheads="1"/>
            </p:cNvSpPr>
            <p:nvPr/>
          </p:nvSpPr>
          <p:spPr bwMode="auto">
            <a:xfrm>
              <a:off x="4268" y="274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target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0551" name="Line 128"/>
            <p:cNvSpPr>
              <a:spLocks noChangeShapeType="1"/>
            </p:cNvSpPr>
            <p:nvPr/>
          </p:nvSpPr>
          <p:spPr bwMode="auto">
            <a:xfrm>
              <a:off x="1244" y="341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164"/>
          <p:cNvGrpSpPr>
            <a:grpSpLocks/>
          </p:cNvGrpSpPr>
          <p:nvPr/>
        </p:nvGrpSpPr>
        <p:grpSpPr bwMode="auto">
          <a:xfrm>
            <a:off x="1116013" y="1928813"/>
            <a:ext cx="7924800" cy="4572000"/>
            <a:chOff x="476" y="1344"/>
            <a:chExt cx="4992" cy="2880"/>
          </a:xfrm>
        </p:grpSpPr>
        <p:sp>
          <p:nvSpPr>
            <p:cNvPr id="20488" name="Rectangle 130"/>
            <p:cNvSpPr>
              <a:spLocks noChangeArrowheads="1"/>
            </p:cNvSpPr>
            <p:nvPr/>
          </p:nvSpPr>
          <p:spPr bwMode="auto">
            <a:xfrm>
              <a:off x="476" y="1344"/>
              <a:ext cx="4989" cy="2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9" name="Rectangle 131"/>
            <p:cNvSpPr>
              <a:spLocks noChangeArrowheads="1"/>
            </p:cNvSpPr>
            <p:nvPr/>
          </p:nvSpPr>
          <p:spPr bwMode="auto">
            <a:xfrm>
              <a:off x="476" y="1367"/>
              <a:ext cx="499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To find which if any node of a BST contains an element equal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: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1.	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the BST’s root.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2.1.	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If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is null, terminate yielding </a:t>
              </a:r>
              <a:r>
                <a:rPr lang="en-US" altLang="en-US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none</a:t>
              </a:r>
              <a:r>
                <a:rPr lang="en-US" alt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terminate yielding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2.3.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less than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left child.</a:t>
              </a:r>
              <a:br>
                <a:rPr lang="en-US" altLang="en-US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	2.4.	Else, if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target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is greater than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’s right child.</a:t>
              </a:r>
              <a:endParaRPr lang="en-GB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90" name="Rectangle 132"/>
            <p:cNvSpPr>
              <a:spLocks noChangeArrowheads="1"/>
            </p:cNvSpPr>
            <p:nvPr/>
          </p:nvSpPr>
          <p:spPr bwMode="auto">
            <a:xfrm>
              <a:off x="812" y="28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0491" name="Rectangle 133"/>
            <p:cNvSpPr>
              <a:spLocks noChangeArrowheads="1"/>
            </p:cNvSpPr>
            <p:nvPr/>
          </p:nvSpPr>
          <p:spPr bwMode="auto">
            <a:xfrm>
              <a:off x="1148" y="283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2" name="Line 134"/>
            <p:cNvSpPr>
              <a:spLocks noChangeShapeType="1"/>
            </p:cNvSpPr>
            <p:nvPr/>
          </p:nvSpPr>
          <p:spPr bwMode="auto">
            <a:xfrm>
              <a:off x="1244" y="292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3" name="Text Box 135"/>
            <p:cNvSpPr txBox="1">
              <a:spLocks noChangeArrowheads="1"/>
            </p:cNvSpPr>
            <p:nvPr/>
          </p:nvSpPr>
          <p:spPr bwMode="auto">
            <a:xfrm>
              <a:off x="2060" y="39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20494" name="Line 136"/>
            <p:cNvSpPr>
              <a:spLocks noChangeShapeType="1"/>
            </p:cNvSpPr>
            <p:nvPr/>
          </p:nvSpPr>
          <p:spPr bwMode="auto">
            <a:xfrm>
              <a:off x="2588" y="412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5" name="Line 137"/>
            <p:cNvSpPr>
              <a:spLocks noChangeShapeType="1"/>
            </p:cNvSpPr>
            <p:nvPr/>
          </p:nvSpPr>
          <p:spPr bwMode="auto">
            <a:xfrm>
              <a:off x="2108" y="412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6" name="Text Box 138"/>
            <p:cNvSpPr txBox="1">
              <a:spLocks noChangeArrowheads="1"/>
            </p:cNvSpPr>
            <p:nvPr/>
          </p:nvSpPr>
          <p:spPr bwMode="auto">
            <a:xfrm>
              <a:off x="1724" y="359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20497" name="Line 139"/>
            <p:cNvSpPr>
              <a:spLocks noChangeShapeType="1"/>
            </p:cNvSpPr>
            <p:nvPr/>
          </p:nvSpPr>
          <p:spPr bwMode="auto">
            <a:xfrm>
              <a:off x="1772" y="373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8" name="Text Box 140"/>
            <p:cNvSpPr txBox="1">
              <a:spLocks noChangeArrowheads="1"/>
            </p:cNvSpPr>
            <p:nvPr/>
          </p:nvSpPr>
          <p:spPr bwMode="auto">
            <a:xfrm>
              <a:off x="2396" y="321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20499" name="Line 141"/>
            <p:cNvSpPr>
              <a:spLocks noChangeShapeType="1"/>
            </p:cNvSpPr>
            <p:nvPr/>
          </p:nvSpPr>
          <p:spPr bwMode="auto">
            <a:xfrm>
              <a:off x="2924" y="3354"/>
              <a:ext cx="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0" name="Text Box 142"/>
            <p:cNvSpPr txBox="1">
              <a:spLocks noChangeArrowheads="1"/>
            </p:cNvSpPr>
            <p:nvPr/>
          </p:nvSpPr>
          <p:spPr bwMode="auto">
            <a:xfrm>
              <a:off x="2732" y="282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20501" name="Text Box 143"/>
            <p:cNvSpPr txBox="1">
              <a:spLocks noChangeArrowheads="1"/>
            </p:cNvSpPr>
            <p:nvPr/>
          </p:nvSpPr>
          <p:spPr bwMode="auto">
            <a:xfrm>
              <a:off x="3068" y="359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20502" name="Line 144"/>
            <p:cNvSpPr>
              <a:spLocks noChangeShapeType="1"/>
            </p:cNvSpPr>
            <p:nvPr/>
          </p:nvSpPr>
          <p:spPr bwMode="auto">
            <a:xfrm>
              <a:off x="3596" y="373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3" name="Line 145"/>
            <p:cNvSpPr>
              <a:spLocks noChangeShapeType="1"/>
            </p:cNvSpPr>
            <p:nvPr/>
          </p:nvSpPr>
          <p:spPr bwMode="auto">
            <a:xfrm>
              <a:off x="3116" y="373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4" name="Text Box 146"/>
            <p:cNvSpPr txBox="1">
              <a:spLocks noChangeArrowheads="1"/>
            </p:cNvSpPr>
            <p:nvPr/>
          </p:nvSpPr>
          <p:spPr bwMode="auto">
            <a:xfrm>
              <a:off x="3404" y="321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20505" name="Text Box 147"/>
            <p:cNvSpPr txBox="1">
              <a:spLocks noChangeArrowheads="1"/>
            </p:cNvSpPr>
            <p:nvPr/>
          </p:nvSpPr>
          <p:spPr bwMode="auto">
            <a:xfrm>
              <a:off x="3740" y="359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20506" name="Line 148"/>
            <p:cNvSpPr>
              <a:spLocks noChangeShapeType="1"/>
            </p:cNvSpPr>
            <p:nvPr/>
          </p:nvSpPr>
          <p:spPr bwMode="auto">
            <a:xfrm>
              <a:off x="4268" y="373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7" name="Line 149"/>
            <p:cNvSpPr>
              <a:spLocks noChangeShapeType="1"/>
            </p:cNvSpPr>
            <p:nvPr/>
          </p:nvSpPr>
          <p:spPr bwMode="auto">
            <a:xfrm>
              <a:off x="3788" y="373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8" name="Line 150"/>
            <p:cNvSpPr>
              <a:spLocks noChangeShapeType="1"/>
            </p:cNvSpPr>
            <p:nvPr/>
          </p:nvSpPr>
          <p:spPr bwMode="auto">
            <a:xfrm>
              <a:off x="3260" y="2976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9" name="Line 151"/>
            <p:cNvSpPr>
              <a:spLocks noChangeShapeType="1"/>
            </p:cNvSpPr>
            <p:nvPr/>
          </p:nvSpPr>
          <p:spPr bwMode="auto">
            <a:xfrm>
              <a:off x="3932" y="336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0" name="Line 152"/>
            <p:cNvSpPr>
              <a:spLocks noChangeShapeType="1"/>
            </p:cNvSpPr>
            <p:nvPr/>
          </p:nvSpPr>
          <p:spPr bwMode="auto">
            <a:xfrm flipH="1">
              <a:off x="3356" y="336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1" name="Line 153"/>
            <p:cNvSpPr>
              <a:spLocks noChangeShapeType="1"/>
            </p:cNvSpPr>
            <p:nvPr/>
          </p:nvSpPr>
          <p:spPr bwMode="auto">
            <a:xfrm flipH="1">
              <a:off x="2012" y="336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2" name="Line 154"/>
            <p:cNvSpPr>
              <a:spLocks noChangeShapeType="1"/>
            </p:cNvSpPr>
            <p:nvPr/>
          </p:nvSpPr>
          <p:spPr bwMode="auto">
            <a:xfrm>
              <a:off x="2252" y="374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3" name="Line 155"/>
            <p:cNvSpPr>
              <a:spLocks noChangeShapeType="1"/>
            </p:cNvSpPr>
            <p:nvPr/>
          </p:nvSpPr>
          <p:spPr bwMode="auto">
            <a:xfrm flipH="1">
              <a:off x="2684" y="297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4" name="Rectangle 156"/>
            <p:cNvSpPr>
              <a:spLocks noChangeArrowheads="1"/>
            </p:cNvSpPr>
            <p:nvPr/>
          </p:nvSpPr>
          <p:spPr bwMode="auto">
            <a:xfrm>
              <a:off x="812" y="340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0515" name="Rectangle 157"/>
            <p:cNvSpPr>
              <a:spLocks noChangeArrowheads="1"/>
            </p:cNvSpPr>
            <p:nvPr/>
          </p:nvSpPr>
          <p:spPr bwMode="auto">
            <a:xfrm>
              <a:off x="1148" y="340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6" name="Text Box 158"/>
            <p:cNvSpPr txBox="1">
              <a:spLocks noChangeArrowheads="1"/>
            </p:cNvSpPr>
            <p:nvPr/>
          </p:nvSpPr>
          <p:spPr bwMode="auto">
            <a:xfrm>
              <a:off x="4748" y="283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goat</a:t>
              </a:r>
            </a:p>
          </p:txBody>
        </p:sp>
        <p:sp>
          <p:nvSpPr>
            <p:cNvPr id="20517" name="Rectangle 159"/>
            <p:cNvSpPr>
              <a:spLocks noChangeArrowheads="1"/>
            </p:cNvSpPr>
            <p:nvPr/>
          </p:nvSpPr>
          <p:spPr bwMode="auto">
            <a:xfrm>
              <a:off x="4268" y="283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target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0518" name="Line 160"/>
            <p:cNvSpPr>
              <a:spLocks noChangeShapeType="1"/>
            </p:cNvSpPr>
            <p:nvPr/>
          </p:nvSpPr>
          <p:spPr bwMode="auto">
            <a:xfrm>
              <a:off x="1244" y="350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9" name="Line 161"/>
            <p:cNvSpPr>
              <a:spLocks noChangeShapeType="1"/>
            </p:cNvSpPr>
            <p:nvPr/>
          </p:nvSpPr>
          <p:spPr bwMode="auto">
            <a:xfrm>
              <a:off x="1339" y="2969"/>
              <a:ext cx="140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20" name="Line 162"/>
            <p:cNvSpPr>
              <a:spLocks noChangeShapeType="1"/>
            </p:cNvSpPr>
            <p:nvPr/>
          </p:nvSpPr>
          <p:spPr bwMode="auto">
            <a:xfrm flipH="1">
              <a:off x="2745" y="3015"/>
              <a:ext cx="45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3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 search </a:t>
            </a:r>
            <a:r>
              <a:rPr lang="en-US" altLang="en-US" i="1" smtClean="0"/>
              <a:t>(5)</a:t>
            </a:r>
            <a:endParaRPr lang="en-GB" altLang="en-US" i="1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BST search efficiency is clearly related to the BST’s </a:t>
            </a:r>
            <a:r>
              <a:rPr lang="en-US" altLang="en-US" i="1" smtClean="0">
                <a:cs typeface="Times New Roman" pitchFamily="18" charset="0"/>
              </a:rPr>
              <a:t>depth</a:t>
            </a:r>
            <a:r>
              <a:rPr lang="en-US" altLang="en-US" smtClean="0">
                <a:cs typeface="Times New Roman" pitchFamily="18" charset="0"/>
              </a:rPr>
              <a:t>. But how is its </a:t>
            </a:r>
            <a:r>
              <a:rPr lang="en-US" altLang="en-US" i="1" smtClean="0">
                <a:cs typeface="Times New Roman" pitchFamily="18" charset="0"/>
              </a:rPr>
              <a:t>depth</a:t>
            </a:r>
            <a:r>
              <a:rPr lang="en-US" altLang="en-US" smtClean="0">
                <a:cs typeface="Times New Roman" pitchFamily="18" charset="0"/>
              </a:rPr>
              <a:t> related to its </a:t>
            </a:r>
            <a:r>
              <a:rPr lang="en-US" altLang="en-US" i="1" smtClean="0">
                <a:cs typeface="Times New Roman" pitchFamily="18" charset="0"/>
              </a:rPr>
              <a:t>size</a:t>
            </a:r>
            <a:r>
              <a:rPr lang="en-US" altLang="en-US" smtClean="0">
                <a:cs typeface="Times New Roman" pitchFamily="18" charset="0"/>
              </a:rPr>
              <a:t>? 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A </a:t>
            </a:r>
            <a:r>
              <a:rPr lang="en-US" altLang="en-US" i="1" smtClean="0">
                <a:cs typeface="Times New Roman" pitchFamily="18" charset="0"/>
              </a:rPr>
              <a:t>balanced</a:t>
            </a:r>
            <a:r>
              <a:rPr lang="en-US" altLang="en-US" smtClean="0">
                <a:cs typeface="Times New Roman" pitchFamily="18" charset="0"/>
              </a:rPr>
              <a:t> BST of depth </a:t>
            </a:r>
            <a:r>
              <a:rPr lang="en-US" altLang="en-US" i="1" smtClean="0">
                <a:cs typeface="Times New Roman" pitchFamily="18" charset="0"/>
              </a:rPr>
              <a:t>d</a:t>
            </a:r>
            <a:r>
              <a:rPr lang="en-US" altLang="en-US" smtClean="0">
                <a:cs typeface="Times New Roman" pitchFamily="18" charset="0"/>
              </a:rPr>
              <a:t> has at least 2</a:t>
            </a:r>
            <a:r>
              <a:rPr lang="en-US" altLang="en-US" i="1" baseline="30000" smtClean="0">
                <a:cs typeface="Times New Roman" pitchFamily="18" charset="0"/>
              </a:rPr>
              <a:t>d</a:t>
            </a:r>
            <a:r>
              <a:rPr lang="en-US" altLang="en-US" smtClean="0">
                <a:cs typeface="Times New Roman" pitchFamily="18" charset="0"/>
              </a:rPr>
              <a:t> and at most 2</a:t>
            </a:r>
            <a:r>
              <a:rPr lang="en-US" altLang="en-US" i="1" baseline="30000" smtClean="0">
                <a:cs typeface="Times New Roman" pitchFamily="18" charset="0"/>
              </a:rPr>
              <a:t>d</a:t>
            </a:r>
            <a:r>
              <a:rPr lang="en-US" altLang="en-US" baseline="30000" smtClean="0">
                <a:cs typeface="Times New Roman" pitchFamily="18" charset="0"/>
              </a:rPr>
              <a:t>+1</a:t>
            </a:r>
            <a:r>
              <a:rPr lang="en-US" altLang="en-US" smtClean="0">
                <a:cs typeface="Times New Roman" pitchFamily="18" charset="0"/>
              </a:rPr>
              <a:t>–1 nodes. Therefore: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	Depth of balanced BST of size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  =  floor(log</a:t>
            </a:r>
            <a:r>
              <a:rPr lang="en-US" altLang="en-US" baseline="-30000" smtClean="0">
                <a:cs typeface="Times New Roman" pitchFamily="18" charset="0"/>
              </a:rPr>
              <a:t>2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An </a:t>
            </a:r>
            <a:r>
              <a:rPr lang="en-US" altLang="en-US" i="1" smtClean="0">
                <a:cs typeface="Times New Roman" pitchFamily="18" charset="0"/>
              </a:rPr>
              <a:t>unbalanced</a:t>
            </a:r>
            <a:r>
              <a:rPr lang="en-US" altLang="en-US" smtClean="0">
                <a:cs typeface="Times New Roman" pitchFamily="18" charset="0"/>
              </a:rPr>
              <a:t> BST of depth </a:t>
            </a:r>
            <a:r>
              <a:rPr lang="en-US" altLang="en-US" i="1" smtClean="0">
                <a:cs typeface="Times New Roman" pitchFamily="18" charset="0"/>
              </a:rPr>
              <a:t>d</a:t>
            </a:r>
            <a:r>
              <a:rPr lang="en-US" altLang="en-US" smtClean="0">
                <a:cs typeface="Times New Roman" pitchFamily="18" charset="0"/>
              </a:rPr>
              <a:t> could have as few as </a:t>
            </a:r>
            <a:r>
              <a:rPr lang="en-US" altLang="en-US" i="1" smtClean="0">
                <a:cs typeface="Times New Roman" pitchFamily="18" charset="0"/>
              </a:rPr>
              <a:t>d</a:t>
            </a:r>
            <a:r>
              <a:rPr lang="en-US" altLang="en-US" smtClean="0">
                <a:cs typeface="Times New Roman" pitchFamily="18" charset="0"/>
              </a:rPr>
              <a:t>+1 nodes. Therefore: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	Max. depth of unbalanced BST of size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  = 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–1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Binary-trees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 </a:t>
            </a:r>
            <a:r>
              <a:rPr lang="en-US" altLang="en-US" b="1" smtClean="0">
                <a:cs typeface="Times New Roman" pitchFamily="18" charset="0"/>
              </a:rPr>
              <a:t>binary-tree</a:t>
            </a:r>
            <a:r>
              <a:rPr lang="en-US" altLang="en-US" smtClean="0">
                <a:cs typeface="Times New Roman" pitchFamily="18" charset="0"/>
              </a:rPr>
              <a:t> consists of a header together with a number of nodes connected as follows: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Each node contains an element, plus two (possibly null) links to other nodes (its </a:t>
            </a:r>
            <a:r>
              <a:rPr lang="en-US" altLang="en-US" b="1" smtClean="0">
                <a:cs typeface="Times New Roman" pitchFamily="18" charset="0"/>
              </a:rPr>
              <a:t>left child</a:t>
            </a:r>
            <a:r>
              <a:rPr lang="en-US" altLang="en-US" smtClean="0">
                <a:cs typeface="Times New Roman" pitchFamily="18" charset="0"/>
              </a:rPr>
              <a:t> and </a:t>
            </a:r>
            <a:r>
              <a:rPr lang="en-US" altLang="en-US" b="1" smtClean="0">
                <a:cs typeface="Times New Roman" pitchFamily="18" charset="0"/>
              </a:rPr>
              <a:t>right child</a:t>
            </a:r>
            <a:r>
              <a:rPr lang="en-US" altLang="en-US" smtClean="0">
                <a:cs typeface="Times New Roman" pitchFamily="18" charset="0"/>
              </a:rPr>
              <a:t>).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The header contains a (possibly null) link to a unique node designated as the binary-tree’s </a:t>
            </a:r>
            <a:r>
              <a:rPr lang="en-US" altLang="en-US" b="1" smtClean="0">
                <a:cs typeface="Times New Roman" pitchFamily="18" charset="0"/>
              </a:rPr>
              <a:t>root node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</p:txBody>
      </p:sp>
      <p:sp>
        <p:nvSpPr>
          <p:cNvPr id="305181" name="AutoShape 29"/>
          <p:cNvSpPr>
            <a:spLocks/>
          </p:cNvSpPr>
          <p:nvPr/>
        </p:nvSpPr>
        <p:spPr bwMode="auto">
          <a:xfrm>
            <a:off x="1906588" y="4932363"/>
            <a:ext cx="936625" cy="236537"/>
          </a:xfrm>
          <a:prstGeom prst="callout1">
            <a:avLst>
              <a:gd name="adj1" fmla="val 48324"/>
              <a:gd name="adj2" fmla="val 108134"/>
              <a:gd name="adj3" fmla="val -171810"/>
              <a:gd name="adj4" fmla="val 147796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/>
        </p:spPr>
        <p:txBody>
          <a:bodyPr lIns="36000" tIns="0" rIns="3600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ts val="1800"/>
              </a:lnSpc>
            </a:pPr>
            <a:r>
              <a:rPr lang="en-GB" altLang="en-US">
                <a:solidFill>
                  <a:schemeClr val="accent1">
                    <a:lumMod val="75000"/>
                  </a:schemeClr>
                </a:solidFill>
              </a:rPr>
              <a:t>header</a:t>
            </a:r>
            <a:endParaRPr lang="en-GB" altLang="en-US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157538" y="4160838"/>
            <a:ext cx="4800600" cy="2112962"/>
            <a:chOff x="1989" y="2621"/>
            <a:chExt cx="3024" cy="1331"/>
          </a:xfrm>
        </p:grpSpPr>
        <p:sp>
          <p:nvSpPr>
            <p:cNvPr id="4107" name="Rectangle 6"/>
            <p:cNvSpPr>
              <a:spLocks noChangeArrowheads="1"/>
            </p:cNvSpPr>
            <p:nvPr/>
          </p:nvSpPr>
          <p:spPr bwMode="auto">
            <a:xfrm>
              <a:off x="1989" y="262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8" name="Line 7"/>
            <p:cNvSpPr>
              <a:spLocks noChangeShapeType="1"/>
            </p:cNvSpPr>
            <p:nvPr/>
          </p:nvSpPr>
          <p:spPr bwMode="auto">
            <a:xfrm>
              <a:off x="2085" y="2723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09" name="Text Box 8"/>
            <p:cNvSpPr txBox="1">
              <a:spLocks noChangeArrowheads="1"/>
            </p:cNvSpPr>
            <p:nvPr/>
          </p:nvSpPr>
          <p:spPr bwMode="auto">
            <a:xfrm>
              <a:off x="2757" y="339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D</a:t>
              </a:r>
            </a:p>
          </p:txBody>
        </p:sp>
        <p:sp>
          <p:nvSpPr>
            <p:cNvPr id="4110" name="Line 9"/>
            <p:cNvSpPr>
              <a:spLocks noChangeShapeType="1"/>
            </p:cNvSpPr>
            <p:nvPr/>
          </p:nvSpPr>
          <p:spPr bwMode="auto">
            <a:xfrm>
              <a:off x="3285" y="353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11" name="Line 10"/>
            <p:cNvSpPr>
              <a:spLocks noChangeShapeType="1"/>
            </p:cNvSpPr>
            <p:nvPr/>
          </p:nvSpPr>
          <p:spPr bwMode="auto">
            <a:xfrm>
              <a:off x="2805" y="353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12" name="Text Box 11"/>
            <p:cNvSpPr txBox="1">
              <a:spLocks noChangeArrowheads="1"/>
            </p:cNvSpPr>
            <p:nvPr/>
          </p:nvSpPr>
          <p:spPr bwMode="auto">
            <a:xfrm>
              <a:off x="2421" y="301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B</a:t>
              </a:r>
            </a:p>
          </p:txBody>
        </p:sp>
        <p:sp>
          <p:nvSpPr>
            <p:cNvPr id="4113" name="Line 12"/>
            <p:cNvSpPr>
              <a:spLocks noChangeShapeType="1"/>
            </p:cNvSpPr>
            <p:nvPr/>
          </p:nvSpPr>
          <p:spPr bwMode="auto">
            <a:xfrm>
              <a:off x="2469" y="315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14" name="Text Box 13"/>
            <p:cNvSpPr txBox="1">
              <a:spLocks noChangeArrowheads="1"/>
            </p:cNvSpPr>
            <p:nvPr/>
          </p:nvSpPr>
          <p:spPr bwMode="auto">
            <a:xfrm>
              <a:off x="3093" y="262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A</a:t>
              </a:r>
            </a:p>
          </p:txBody>
        </p:sp>
        <p:sp>
          <p:nvSpPr>
            <p:cNvPr id="4115" name="Text Box 14"/>
            <p:cNvSpPr txBox="1">
              <a:spLocks noChangeArrowheads="1"/>
            </p:cNvSpPr>
            <p:nvPr/>
          </p:nvSpPr>
          <p:spPr bwMode="auto">
            <a:xfrm>
              <a:off x="3429" y="338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E</a:t>
              </a:r>
            </a:p>
          </p:txBody>
        </p:sp>
        <p:sp>
          <p:nvSpPr>
            <p:cNvPr id="4116" name="Line 15"/>
            <p:cNvSpPr>
              <a:spLocks noChangeShapeType="1"/>
            </p:cNvSpPr>
            <p:nvPr/>
          </p:nvSpPr>
          <p:spPr bwMode="auto">
            <a:xfrm>
              <a:off x="3957" y="353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17" name="Line 16"/>
            <p:cNvSpPr>
              <a:spLocks noChangeShapeType="1"/>
            </p:cNvSpPr>
            <p:nvPr/>
          </p:nvSpPr>
          <p:spPr bwMode="auto">
            <a:xfrm>
              <a:off x="3477" y="353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18" name="Text Box 17"/>
            <p:cNvSpPr txBox="1">
              <a:spLocks noChangeArrowheads="1"/>
            </p:cNvSpPr>
            <p:nvPr/>
          </p:nvSpPr>
          <p:spPr bwMode="auto">
            <a:xfrm>
              <a:off x="3765" y="300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C</a:t>
              </a:r>
            </a:p>
          </p:txBody>
        </p:sp>
        <p:sp>
          <p:nvSpPr>
            <p:cNvPr id="4119" name="Text Box 18"/>
            <p:cNvSpPr txBox="1">
              <a:spLocks noChangeArrowheads="1"/>
            </p:cNvSpPr>
            <p:nvPr/>
          </p:nvSpPr>
          <p:spPr bwMode="auto">
            <a:xfrm>
              <a:off x="4101" y="338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F</a:t>
              </a:r>
            </a:p>
          </p:txBody>
        </p:sp>
        <p:sp>
          <p:nvSpPr>
            <p:cNvPr id="4120" name="Line 19"/>
            <p:cNvSpPr>
              <a:spLocks noChangeShapeType="1"/>
            </p:cNvSpPr>
            <p:nvPr/>
          </p:nvSpPr>
          <p:spPr bwMode="auto">
            <a:xfrm>
              <a:off x="4149" y="353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1" name="Line 20"/>
            <p:cNvSpPr>
              <a:spLocks noChangeShapeType="1"/>
            </p:cNvSpPr>
            <p:nvPr/>
          </p:nvSpPr>
          <p:spPr bwMode="auto">
            <a:xfrm>
              <a:off x="3621" y="2771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2" name="Line 21"/>
            <p:cNvSpPr>
              <a:spLocks noChangeShapeType="1"/>
            </p:cNvSpPr>
            <p:nvPr/>
          </p:nvSpPr>
          <p:spPr bwMode="auto">
            <a:xfrm>
              <a:off x="4293" y="3155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3" name="Line 22"/>
            <p:cNvSpPr>
              <a:spLocks noChangeShapeType="1"/>
            </p:cNvSpPr>
            <p:nvPr/>
          </p:nvSpPr>
          <p:spPr bwMode="auto">
            <a:xfrm flipH="1">
              <a:off x="3717" y="3155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4" name="Line 23"/>
            <p:cNvSpPr>
              <a:spLocks noChangeShapeType="1"/>
            </p:cNvSpPr>
            <p:nvPr/>
          </p:nvSpPr>
          <p:spPr bwMode="auto">
            <a:xfrm>
              <a:off x="2949" y="3161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5" name="Line 24"/>
            <p:cNvSpPr>
              <a:spLocks noChangeShapeType="1"/>
            </p:cNvSpPr>
            <p:nvPr/>
          </p:nvSpPr>
          <p:spPr bwMode="auto">
            <a:xfrm flipH="1">
              <a:off x="2709" y="2771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6" name="Text Box 25"/>
            <p:cNvSpPr txBox="1">
              <a:spLocks noChangeArrowheads="1"/>
            </p:cNvSpPr>
            <p:nvPr/>
          </p:nvSpPr>
          <p:spPr bwMode="auto">
            <a:xfrm>
              <a:off x="4437" y="377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G</a:t>
              </a:r>
            </a:p>
          </p:txBody>
        </p:sp>
        <p:sp>
          <p:nvSpPr>
            <p:cNvPr id="4127" name="Line 26"/>
            <p:cNvSpPr>
              <a:spLocks noChangeShapeType="1"/>
            </p:cNvSpPr>
            <p:nvPr/>
          </p:nvSpPr>
          <p:spPr bwMode="auto">
            <a:xfrm>
              <a:off x="4965" y="391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8" name="Line 27"/>
            <p:cNvSpPr>
              <a:spLocks noChangeShapeType="1"/>
            </p:cNvSpPr>
            <p:nvPr/>
          </p:nvSpPr>
          <p:spPr bwMode="auto">
            <a:xfrm>
              <a:off x="4485" y="391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9" name="Line 28"/>
            <p:cNvSpPr>
              <a:spLocks noChangeShapeType="1"/>
            </p:cNvSpPr>
            <p:nvPr/>
          </p:nvSpPr>
          <p:spPr bwMode="auto">
            <a:xfrm>
              <a:off x="4629" y="3539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05182" name="AutoShape 30"/>
          <p:cNvSpPr>
            <a:spLocks/>
          </p:cNvSpPr>
          <p:nvPr/>
        </p:nvSpPr>
        <p:spPr bwMode="auto">
          <a:xfrm>
            <a:off x="7451725" y="4211638"/>
            <a:ext cx="1152525" cy="238125"/>
          </a:xfrm>
          <a:prstGeom prst="callout1">
            <a:avLst>
              <a:gd name="adj1" fmla="val 48000"/>
              <a:gd name="adj2" fmla="val -6611"/>
              <a:gd name="adj3" fmla="val 36000"/>
              <a:gd name="adj4" fmla="val -135125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</a:rPr>
              <a:t>root node</a:t>
            </a:r>
            <a:endParaRPr lang="en-GB" altLang="en-US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059113" y="5724525"/>
            <a:ext cx="3852862" cy="509588"/>
            <a:chOff x="1927" y="3606"/>
            <a:chExt cx="2427" cy="321"/>
          </a:xfrm>
        </p:grpSpPr>
        <p:sp>
          <p:nvSpPr>
            <p:cNvPr id="4104" name="AutoShape 32"/>
            <p:cNvSpPr>
              <a:spLocks/>
            </p:cNvSpPr>
            <p:nvPr/>
          </p:nvSpPr>
          <p:spPr bwMode="auto">
            <a:xfrm>
              <a:off x="1927" y="3778"/>
              <a:ext cx="738" cy="149"/>
            </a:xfrm>
            <a:prstGeom prst="callout1">
              <a:avLst>
                <a:gd name="adj1" fmla="val 48324"/>
                <a:gd name="adj2" fmla="val 106505"/>
                <a:gd name="adj3" fmla="val -100000"/>
                <a:gd name="adj4" fmla="val 150949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GB" altLang="en-US" dirty="0">
                  <a:solidFill>
                    <a:schemeClr val="accent1">
                      <a:lumMod val="75000"/>
                    </a:schemeClr>
                  </a:solidFill>
                </a:rPr>
                <a:t>leaf nodes</a:t>
              </a:r>
              <a:endParaRPr lang="en-GB" altLang="en-US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4105" name="Line 33"/>
            <p:cNvSpPr>
              <a:spLocks noChangeShapeType="1"/>
            </p:cNvSpPr>
            <p:nvPr/>
          </p:nvSpPr>
          <p:spPr bwMode="auto">
            <a:xfrm flipV="1">
              <a:off x="2698" y="3606"/>
              <a:ext cx="862" cy="26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06" name="Line 35"/>
            <p:cNvSpPr>
              <a:spLocks noChangeShapeType="1"/>
            </p:cNvSpPr>
            <p:nvPr/>
          </p:nvSpPr>
          <p:spPr bwMode="auto">
            <a:xfrm flipH="1">
              <a:off x="2698" y="3869"/>
              <a:ext cx="165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0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81" grpId="0" animBg="1" autoUpdateAnimBg="0"/>
      <p:bldP spid="30518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 search </a:t>
            </a:r>
            <a:r>
              <a:rPr lang="en-US" altLang="en-US" i="1" smtClean="0"/>
              <a:t>(6)</a:t>
            </a:r>
            <a:endParaRPr lang="en-GB" altLang="en-US" i="1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Analysis (counting comparisons):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	Let the BST’s size be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	If the BST has depth </a:t>
            </a:r>
            <a:r>
              <a:rPr lang="en-US" altLang="en-US" i="1" smtClean="0">
                <a:cs typeface="Times New Roman" pitchFamily="18" charset="0"/>
              </a:rPr>
              <a:t>d</a:t>
            </a:r>
            <a:r>
              <a:rPr lang="en-US" altLang="en-US" smtClean="0">
                <a:cs typeface="Times New Roman" pitchFamily="18" charset="0"/>
              </a:rPr>
              <a:t>, the max. no. of comparisons is </a:t>
            </a:r>
            <a:r>
              <a:rPr lang="en-US" altLang="en-US" i="1" smtClean="0">
                <a:cs typeface="Times New Roman" pitchFamily="18" charset="0"/>
              </a:rPr>
              <a:t>d</a:t>
            </a:r>
            <a:r>
              <a:rPr lang="en-US" altLang="en-US" smtClean="0">
                <a:cs typeface="Times New Roman" pitchFamily="18" charset="0"/>
              </a:rPr>
              <a:t>+1.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If the BST is </a:t>
            </a:r>
            <a:r>
              <a:rPr lang="en-US" altLang="en-US" i="1" smtClean="0">
                <a:cs typeface="Times New Roman" pitchFamily="18" charset="0"/>
              </a:rPr>
              <a:t>balanced</a:t>
            </a:r>
            <a:r>
              <a:rPr lang="en-US" altLang="en-US" smtClean="0">
                <a:cs typeface="Times New Roman" pitchFamily="18" charset="0"/>
              </a:rPr>
              <a:t>, </a:t>
            </a:r>
            <a:r>
              <a:rPr lang="en-US" altLang="en-US" i="1" smtClean="0">
                <a:cs typeface="Times New Roman" pitchFamily="18" charset="0"/>
              </a:rPr>
              <a:t>d</a:t>
            </a:r>
            <a:r>
              <a:rPr lang="en-US" altLang="en-US" smtClean="0">
                <a:cs typeface="Times New Roman" pitchFamily="18" charset="0"/>
              </a:rPr>
              <a:t> = floor(log</a:t>
            </a:r>
            <a:r>
              <a:rPr lang="en-US" altLang="en-US" baseline="-30000" smtClean="0">
                <a:cs typeface="Times New Roman" pitchFamily="18" charset="0"/>
              </a:rPr>
              <a:t>2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	Max. no. of comparisons  =  floor(log</a:t>
            </a:r>
            <a:r>
              <a:rPr lang="en-US" altLang="en-US" baseline="-30000" smtClean="0">
                <a:cs typeface="Times New Roman" pitchFamily="18" charset="0"/>
              </a:rPr>
              <a:t>2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 + 1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	Best-case time complexity is </a:t>
            </a:r>
            <a:r>
              <a:rPr lang="en-US" altLang="en-US" i="1" smtClean="0">
                <a:cs typeface="Times New Roman" pitchFamily="18" charset="0"/>
              </a:rPr>
              <a:t>O</a:t>
            </a:r>
            <a:r>
              <a:rPr lang="en-US" altLang="en-US" smtClean="0">
                <a:cs typeface="Times New Roman" pitchFamily="18" charset="0"/>
              </a:rPr>
              <a:t>(log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).</a:t>
            </a:r>
            <a:endParaRPr lang="en-GB" altLang="en-US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If the BST is </a:t>
            </a:r>
            <a:r>
              <a:rPr lang="en-US" altLang="en-US" i="1" smtClean="0">
                <a:cs typeface="Times New Roman" pitchFamily="18" charset="0"/>
              </a:rPr>
              <a:t>unbalanced</a:t>
            </a:r>
            <a:r>
              <a:rPr lang="en-US" altLang="en-US" smtClean="0">
                <a:cs typeface="Times New Roman" pitchFamily="18" charset="0"/>
              </a:rPr>
              <a:t>, </a:t>
            </a:r>
            <a:r>
              <a:rPr lang="en-US" altLang="en-US" i="1" smtClean="0">
                <a:cs typeface="Times New Roman" pitchFamily="18" charset="0"/>
              </a:rPr>
              <a:t>d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–1: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	Max. no. of comparisons  =  </a:t>
            </a:r>
            <a:r>
              <a:rPr lang="en-US" altLang="en-US" i="1" smtClean="0">
                <a:cs typeface="Times New Roman" pitchFamily="18" charset="0"/>
              </a:rPr>
              <a:t>n</a:t>
            </a:r>
            <a:endParaRPr lang="en-US" altLang="en-US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	Worst-case time complexity is </a:t>
            </a:r>
            <a:r>
              <a:rPr lang="en-US" altLang="en-US" i="1" smtClean="0">
                <a:cs typeface="Times New Roman" pitchFamily="18" charset="0"/>
              </a:rPr>
              <a:t>O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 search </a:t>
            </a:r>
            <a:r>
              <a:rPr lang="en-US" altLang="en-US" i="1" smtClean="0"/>
              <a:t>(7)</a:t>
            </a:r>
            <a:endParaRPr lang="en-GB" altLang="en-US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Implementation as a Java method (in class 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BST</a:t>
            </a:r>
            <a:r>
              <a:rPr lang="en-US" altLang="en-US" dirty="0" smtClean="0">
                <a:cs typeface="Times New Roman" pitchFamily="18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Node&lt;E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search (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target)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direction = 0;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Node&lt;E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root;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(;;)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direction =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target.compareTo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curr.element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(direction == 0)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(direction &lt; 0)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curr.left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curr.right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 insertion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Problem: I</a:t>
            </a:r>
            <a:r>
              <a:rPr lang="en-US" altLang="en-US" smtClean="0">
                <a:cs typeface="Times New Roman" pitchFamily="18" charset="0"/>
              </a:rPr>
              <a:t>nsert a new element into a BST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GB" altLang="en-US" smtClean="0"/>
              <a:t>We must create a new node, but we must link the new node to the BST in such a way that </a:t>
            </a:r>
            <a:r>
              <a:rPr lang="en-US" altLang="en-US" smtClean="0">
                <a:cs typeface="Times New Roman" pitchFamily="18" charset="0"/>
              </a:rPr>
              <a:t>it remains a BST.</a:t>
            </a:r>
            <a:endParaRPr lang="en-US" altLang="en-US" smtClean="0"/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Idea: Proceed as if searching for that element. If the element is not already present, the search will lead to a null link. Replace that null link by a link to a leaf node containing the new element.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 insertion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b="1" smtClean="0">
                <a:cs typeface="Times New Roman" pitchFamily="18" charset="0"/>
              </a:rPr>
              <a:t>BST insertion algorithm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To insert the element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into a BST: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	Set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null, and set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the BST’s root.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2.	Repeat: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2.1.	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null: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2.1.1.	Replace the null link from which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was taken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	(either the BST’s root or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left child or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right child) by a link to a newly-created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	leaf node with element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2.1.2.	Terminate.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2.2.	Else, 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equal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element: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2.2.1.	Terminate.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2.3.	Else, …</a:t>
            </a:r>
            <a:r>
              <a:rPr lang="en-GB" alt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 insertion </a:t>
            </a:r>
            <a:r>
              <a:rPr lang="en-US" altLang="en-US" i="1" smtClean="0"/>
              <a:t>(3)</a:t>
            </a:r>
            <a:endParaRPr lang="en-GB" altLang="en-US" i="1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mtClean="0">
                <a:cs typeface="Times New Roman" pitchFamily="18" charset="0"/>
              </a:rPr>
              <a:t>BST insertion algorithm </a:t>
            </a:r>
            <a:r>
              <a:rPr lang="en-US" altLang="en-US" i="1" smtClean="0">
                <a:cs typeface="Times New Roman" pitchFamily="18" charset="0"/>
              </a:rPr>
              <a:t>(continued)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2.3.	Else, 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less than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element: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2.3.1.	Set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, and set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left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	child.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2.4.	Else, 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greater than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element: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2.4.1.	Set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, and set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right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	child.</a:t>
            </a:r>
            <a:r>
              <a:rPr lang="en-GB" alt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8"/>
          <p:cNvGrpSpPr>
            <a:grpSpLocks/>
          </p:cNvGrpSpPr>
          <p:nvPr/>
        </p:nvGrpSpPr>
        <p:grpSpPr bwMode="auto">
          <a:xfrm>
            <a:off x="1111250" y="1689100"/>
            <a:ext cx="7924800" cy="4800600"/>
            <a:chOff x="700" y="1268"/>
            <a:chExt cx="4992" cy="3024"/>
          </a:xfrm>
        </p:grpSpPr>
        <p:grpSp>
          <p:nvGrpSpPr>
            <p:cNvPr id="27737" name="Group 5"/>
            <p:cNvGrpSpPr>
              <a:grpSpLocks/>
            </p:cNvGrpSpPr>
            <p:nvPr/>
          </p:nvGrpSpPr>
          <p:grpSpPr bwMode="auto">
            <a:xfrm>
              <a:off x="700" y="1268"/>
              <a:ext cx="4992" cy="3024"/>
              <a:chOff x="384" y="912"/>
              <a:chExt cx="4992" cy="3024"/>
            </a:xfrm>
          </p:grpSpPr>
          <p:sp>
            <p:nvSpPr>
              <p:cNvPr id="27763" name="Rectangle 6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4992" cy="29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764" name="Rectangle 7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4992" cy="1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2100" algn="l"/>
                    <a:tab pos="762000" algn="l"/>
                    <a:tab pos="14351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ts val="1800"/>
                  </a:spcBef>
                </a:pP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To insert the element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elem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into a BST: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1.	Set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parent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null, and set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the BST’s root.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2.	Repeat: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2.1.	If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is null, replace the null link from which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was taken by a 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	link to a newly-created leaf node with element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elem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, and terminate.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2.2.	Else, if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elem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is equal to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’s element, terminate.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2.3.	Else, if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elem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is less than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’s element, set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parent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	and set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’s left child.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2.4.	Else, if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elem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is greater than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’s element, set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parent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</a:t>
                </a:r>
                <a:b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		and set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altLang="en-US" sz="2000" i="1">
                    <a:latin typeface="Times New Roman" pitchFamily="18" charset="0"/>
                    <a:cs typeface="Times New Roman" pitchFamily="18" charset="0"/>
                  </a:rPr>
                  <a:t>curr</a:t>
                </a:r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’s right child.</a:t>
                </a:r>
                <a:endParaRPr lang="en-GB" alt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765" name="Rectangle 8"/>
              <p:cNvSpPr>
                <a:spLocks noChangeArrowheads="1"/>
              </p:cNvSpPr>
              <p:nvPr/>
            </p:nvSpPr>
            <p:spPr bwMode="auto">
              <a:xfrm>
                <a:off x="720" y="292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/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root</a:t>
                </a:r>
                <a:endParaRPr lang="en-US" altLang="en-US" sz="2000" i="1">
                  <a:latin typeface="Times New Roman" pitchFamily="18" charset="0"/>
                </a:endParaRPr>
              </a:p>
            </p:txBody>
          </p:sp>
          <p:sp>
            <p:nvSpPr>
              <p:cNvPr id="27766" name="Rectangle 9"/>
              <p:cNvSpPr>
                <a:spLocks noChangeArrowheads="1"/>
              </p:cNvSpPr>
              <p:nvPr/>
            </p:nvSpPr>
            <p:spPr bwMode="auto">
              <a:xfrm>
                <a:off x="1056" y="2928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767" name="Line 10"/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768" name="Text Box 11"/>
              <p:cNvSpPr txBox="1">
                <a:spLocks noChangeArrowheads="1"/>
              </p:cNvSpPr>
              <p:nvPr/>
            </p:nvSpPr>
            <p:spPr bwMode="auto">
              <a:xfrm>
                <a:off x="2304" y="3306"/>
                <a:ext cx="576" cy="19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 sz="2000">
                    <a:latin typeface="Times New Roman" pitchFamily="18" charset="0"/>
                  </a:rPr>
                  <a:t>fox</a:t>
                </a:r>
              </a:p>
            </p:txBody>
          </p:sp>
          <p:sp>
            <p:nvSpPr>
              <p:cNvPr id="27769" name="Line 12"/>
              <p:cNvSpPr>
                <a:spLocks noChangeShapeType="1"/>
              </p:cNvSpPr>
              <p:nvPr/>
            </p:nvSpPr>
            <p:spPr bwMode="auto">
              <a:xfrm>
                <a:off x="2832" y="3450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770" name="Text Box 13"/>
              <p:cNvSpPr txBox="1">
                <a:spLocks noChangeArrowheads="1"/>
              </p:cNvSpPr>
              <p:nvPr/>
            </p:nvSpPr>
            <p:spPr bwMode="auto">
              <a:xfrm>
                <a:off x="2640" y="2922"/>
                <a:ext cx="576" cy="19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 sz="2000">
                    <a:latin typeface="Times New Roman" pitchFamily="18" charset="0"/>
                  </a:rPr>
                  <a:t>lion</a:t>
                </a:r>
              </a:p>
            </p:txBody>
          </p:sp>
          <p:sp>
            <p:nvSpPr>
              <p:cNvPr id="27771" name="Text Box 14"/>
              <p:cNvSpPr txBox="1">
                <a:spLocks noChangeArrowheads="1"/>
              </p:cNvSpPr>
              <p:nvPr/>
            </p:nvSpPr>
            <p:spPr bwMode="auto">
              <a:xfrm>
                <a:off x="3312" y="3306"/>
                <a:ext cx="576" cy="19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 sz="2000">
                    <a:latin typeface="Times New Roman" pitchFamily="18" charset="0"/>
                  </a:rPr>
                  <a:t>rat</a:t>
                </a:r>
              </a:p>
            </p:txBody>
          </p:sp>
          <p:sp>
            <p:nvSpPr>
              <p:cNvPr id="27772" name="Line 15"/>
              <p:cNvSpPr>
                <a:spLocks noChangeShapeType="1"/>
              </p:cNvSpPr>
              <p:nvPr/>
            </p:nvSpPr>
            <p:spPr bwMode="auto">
              <a:xfrm>
                <a:off x="3168" y="3072"/>
                <a:ext cx="432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773" name="Line 16"/>
              <p:cNvSpPr>
                <a:spLocks noChangeShapeType="1"/>
              </p:cNvSpPr>
              <p:nvPr/>
            </p:nvSpPr>
            <p:spPr bwMode="auto">
              <a:xfrm flipH="1">
                <a:off x="2592" y="3072"/>
                <a:ext cx="9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774" name="Text Box 17"/>
              <p:cNvSpPr txBox="1">
                <a:spLocks noChangeArrowheads="1"/>
              </p:cNvSpPr>
              <p:nvPr/>
            </p:nvSpPr>
            <p:spPr bwMode="auto">
              <a:xfrm>
                <a:off x="4656" y="2926"/>
                <a:ext cx="576" cy="19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 sz="2000">
                    <a:latin typeface="Times New Roman" pitchFamily="18" charset="0"/>
                  </a:rPr>
                  <a:t>goat</a:t>
                </a:r>
              </a:p>
            </p:txBody>
          </p:sp>
          <p:sp>
            <p:nvSpPr>
              <p:cNvPr id="27775" name="Rectangle 18"/>
              <p:cNvSpPr>
                <a:spLocks noChangeArrowheads="1"/>
              </p:cNvSpPr>
              <p:nvPr/>
            </p:nvSpPr>
            <p:spPr bwMode="auto">
              <a:xfrm>
                <a:off x="4176" y="292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/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elem</a:t>
                </a:r>
                <a:endParaRPr lang="en-US" altLang="en-US" sz="2000" i="1">
                  <a:latin typeface="Times New Roman" pitchFamily="18" charset="0"/>
                </a:endParaRPr>
              </a:p>
            </p:txBody>
          </p:sp>
          <p:sp>
            <p:nvSpPr>
              <p:cNvPr id="27776" name="Line 19"/>
              <p:cNvSpPr>
                <a:spLocks noChangeShapeType="1"/>
              </p:cNvSpPr>
              <p:nvPr/>
            </p:nvSpPr>
            <p:spPr bwMode="auto">
              <a:xfrm>
                <a:off x="3840" y="3454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777" name="Line 20"/>
              <p:cNvSpPr>
                <a:spLocks noChangeShapeType="1"/>
              </p:cNvSpPr>
              <p:nvPr/>
            </p:nvSpPr>
            <p:spPr bwMode="auto">
              <a:xfrm>
                <a:off x="3360" y="3454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778" name="Text Box 21"/>
              <p:cNvSpPr txBox="1">
                <a:spLocks noChangeArrowheads="1"/>
              </p:cNvSpPr>
              <p:nvPr/>
            </p:nvSpPr>
            <p:spPr bwMode="auto">
              <a:xfrm>
                <a:off x="1968" y="3690"/>
                <a:ext cx="576" cy="19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 sz="2000">
                    <a:latin typeface="Times New Roman" pitchFamily="18" charset="0"/>
                  </a:rPr>
                  <a:t>cat</a:t>
                </a:r>
              </a:p>
            </p:txBody>
          </p:sp>
          <p:sp>
            <p:nvSpPr>
              <p:cNvPr id="27779" name="Line 22"/>
              <p:cNvSpPr>
                <a:spLocks noChangeShapeType="1"/>
              </p:cNvSpPr>
              <p:nvPr/>
            </p:nvSpPr>
            <p:spPr bwMode="auto">
              <a:xfrm flipH="1">
                <a:off x="2256" y="3456"/>
                <a:ext cx="9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780" name="Line 23"/>
              <p:cNvSpPr>
                <a:spLocks noChangeShapeType="1"/>
              </p:cNvSpPr>
              <p:nvPr/>
            </p:nvSpPr>
            <p:spPr bwMode="auto">
              <a:xfrm>
                <a:off x="2496" y="3838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781" name="Line 24"/>
              <p:cNvSpPr>
                <a:spLocks noChangeShapeType="1"/>
              </p:cNvSpPr>
              <p:nvPr/>
            </p:nvSpPr>
            <p:spPr bwMode="auto">
              <a:xfrm>
                <a:off x="2016" y="3838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7738" name="Rectangle 25"/>
            <p:cNvSpPr>
              <a:spLocks noChangeArrowheads="1"/>
            </p:cNvSpPr>
            <p:nvPr/>
          </p:nvSpPr>
          <p:spPr bwMode="auto">
            <a:xfrm>
              <a:off x="700" y="1316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39" name="Rectangle 26"/>
            <p:cNvSpPr>
              <a:spLocks noChangeArrowheads="1"/>
            </p:cNvSpPr>
            <p:nvPr/>
          </p:nvSpPr>
          <p:spPr bwMode="auto">
            <a:xfrm>
              <a:off x="700" y="1268"/>
              <a:ext cx="4992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To insert the element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into a BST: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null, and 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the BST’s root.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null, replace the null link from which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was taken by a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link to a newly-created leaf node with element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, and 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element, 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less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left child.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2.4.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greater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right child.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40" name="Rectangle 27"/>
            <p:cNvSpPr>
              <a:spLocks noChangeArrowheads="1"/>
            </p:cNvSpPr>
            <p:nvPr/>
          </p:nvSpPr>
          <p:spPr bwMode="auto">
            <a:xfrm>
              <a:off x="1036" y="328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7741" name="Rectangle 28"/>
            <p:cNvSpPr>
              <a:spLocks noChangeArrowheads="1"/>
            </p:cNvSpPr>
            <p:nvPr/>
          </p:nvSpPr>
          <p:spPr bwMode="auto">
            <a:xfrm>
              <a:off x="1372" y="328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42" name="Line 29"/>
            <p:cNvSpPr>
              <a:spLocks noChangeShapeType="1"/>
            </p:cNvSpPr>
            <p:nvPr/>
          </p:nvSpPr>
          <p:spPr bwMode="auto">
            <a:xfrm>
              <a:off x="1468" y="338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43" name="Text Box 30"/>
            <p:cNvSpPr txBox="1">
              <a:spLocks noChangeArrowheads="1"/>
            </p:cNvSpPr>
            <p:nvPr/>
          </p:nvSpPr>
          <p:spPr bwMode="auto">
            <a:xfrm>
              <a:off x="2620" y="366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27744" name="Line 31"/>
            <p:cNvSpPr>
              <a:spLocks noChangeShapeType="1"/>
            </p:cNvSpPr>
            <p:nvPr/>
          </p:nvSpPr>
          <p:spPr bwMode="auto">
            <a:xfrm>
              <a:off x="3148" y="38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45" name="Text Box 32"/>
            <p:cNvSpPr txBox="1">
              <a:spLocks noChangeArrowheads="1"/>
            </p:cNvSpPr>
            <p:nvPr/>
          </p:nvSpPr>
          <p:spPr bwMode="auto">
            <a:xfrm>
              <a:off x="2956" y="32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27746" name="Text Box 33"/>
            <p:cNvSpPr txBox="1">
              <a:spLocks noChangeArrowheads="1"/>
            </p:cNvSpPr>
            <p:nvPr/>
          </p:nvSpPr>
          <p:spPr bwMode="auto">
            <a:xfrm>
              <a:off x="3628" y="366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27747" name="Line 34"/>
            <p:cNvSpPr>
              <a:spLocks noChangeShapeType="1"/>
            </p:cNvSpPr>
            <p:nvPr/>
          </p:nvSpPr>
          <p:spPr bwMode="auto">
            <a:xfrm>
              <a:off x="3484" y="342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48" name="Line 35"/>
            <p:cNvSpPr>
              <a:spLocks noChangeShapeType="1"/>
            </p:cNvSpPr>
            <p:nvPr/>
          </p:nvSpPr>
          <p:spPr bwMode="auto">
            <a:xfrm flipH="1">
              <a:off x="2908" y="342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49" name="Rectangle 36"/>
            <p:cNvSpPr>
              <a:spLocks noChangeArrowheads="1"/>
            </p:cNvSpPr>
            <p:nvPr/>
          </p:nvSpPr>
          <p:spPr bwMode="auto">
            <a:xfrm>
              <a:off x="1036" y="386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7750" name="Rectangle 37"/>
            <p:cNvSpPr>
              <a:spLocks noChangeArrowheads="1"/>
            </p:cNvSpPr>
            <p:nvPr/>
          </p:nvSpPr>
          <p:spPr bwMode="auto">
            <a:xfrm>
              <a:off x="1372" y="386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51" name="Freeform 38"/>
            <p:cNvSpPr>
              <a:spLocks/>
            </p:cNvSpPr>
            <p:nvPr/>
          </p:nvSpPr>
          <p:spPr bwMode="auto">
            <a:xfrm>
              <a:off x="1468" y="3428"/>
              <a:ext cx="1488" cy="528"/>
            </a:xfrm>
            <a:custGeom>
              <a:avLst/>
              <a:gdLst>
                <a:gd name="T0" fmla="*/ 0 w 1488"/>
                <a:gd name="T1" fmla="*/ 528 h 528"/>
                <a:gd name="T2" fmla="*/ 192 w 1488"/>
                <a:gd name="T3" fmla="*/ 528 h 528"/>
                <a:gd name="T4" fmla="*/ 1488 w 1488"/>
                <a:gd name="T5" fmla="*/ 0 h 528"/>
                <a:gd name="T6" fmla="*/ 0 60000 65536"/>
                <a:gd name="T7" fmla="*/ 0 60000 65536"/>
                <a:gd name="T8" fmla="*/ 0 60000 65536"/>
                <a:gd name="T9" fmla="*/ 0 w 1488"/>
                <a:gd name="T10" fmla="*/ 0 h 528"/>
                <a:gd name="T11" fmla="*/ 1488 w 148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528">
                  <a:moveTo>
                    <a:pt x="0" y="528"/>
                  </a:moveTo>
                  <a:lnTo>
                    <a:pt x="192" y="528"/>
                  </a:lnTo>
                  <a:lnTo>
                    <a:pt x="148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52" name="Text Box 39"/>
            <p:cNvSpPr txBox="1">
              <a:spLocks noChangeArrowheads="1"/>
            </p:cNvSpPr>
            <p:nvPr/>
          </p:nvSpPr>
          <p:spPr bwMode="auto">
            <a:xfrm>
              <a:off x="4972" y="328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goat</a:t>
              </a:r>
            </a:p>
          </p:txBody>
        </p:sp>
        <p:sp>
          <p:nvSpPr>
            <p:cNvPr id="27753" name="Rectangle 40"/>
            <p:cNvSpPr>
              <a:spLocks noChangeArrowheads="1"/>
            </p:cNvSpPr>
            <p:nvPr/>
          </p:nvSpPr>
          <p:spPr bwMode="auto">
            <a:xfrm>
              <a:off x="4492" y="328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elem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7754" name="Line 41"/>
            <p:cNvSpPr>
              <a:spLocks noChangeShapeType="1"/>
            </p:cNvSpPr>
            <p:nvPr/>
          </p:nvSpPr>
          <p:spPr bwMode="auto">
            <a:xfrm>
              <a:off x="4156" y="381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55" name="Line 42"/>
            <p:cNvSpPr>
              <a:spLocks noChangeShapeType="1"/>
            </p:cNvSpPr>
            <p:nvPr/>
          </p:nvSpPr>
          <p:spPr bwMode="auto">
            <a:xfrm>
              <a:off x="3676" y="381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56" name="Rectangle 43"/>
            <p:cNvSpPr>
              <a:spLocks noChangeArrowheads="1"/>
            </p:cNvSpPr>
            <p:nvPr/>
          </p:nvSpPr>
          <p:spPr bwMode="auto">
            <a:xfrm>
              <a:off x="844" y="3620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parent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7757" name="Rectangle 44"/>
            <p:cNvSpPr>
              <a:spLocks noChangeArrowheads="1"/>
            </p:cNvSpPr>
            <p:nvPr/>
          </p:nvSpPr>
          <p:spPr bwMode="auto">
            <a:xfrm>
              <a:off x="1372" y="362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58" name="Line 45"/>
            <p:cNvSpPr>
              <a:spLocks noChangeShapeType="1"/>
            </p:cNvSpPr>
            <p:nvPr/>
          </p:nvSpPr>
          <p:spPr bwMode="auto">
            <a:xfrm>
              <a:off x="1468" y="371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59" name="Text Box 46"/>
            <p:cNvSpPr txBox="1">
              <a:spLocks noChangeArrowheads="1"/>
            </p:cNvSpPr>
            <p:nvPr/>
          </p:nvSpPr>
          <p:spPr bwMode="auto">
            <a:xfrm>
              <a:off x="2284" y="404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27760" name="Line 47"/>
            <p:cNvSpPr>
              <a:spLocks noChangeShapeType="1"/>
            </p:cNvSpPr>
            <p:nvPr/>
          </p:nvSpPr>
          <p:spPr bwMode="auto">
            <a:xfrm flipH="1">
              <a:off x="2572" y="381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61" name="Line 48"/>
            <p:cNvSpPr>
              <a:spLocks noChangeShapeType="1"/>
            </p:cNvSpPr>
            <p:nvPr/>
          </p:nvSpPr>
          <p:spPr bwMode="auto">
            <a:xfrm>
              <a:off x="2812" y="419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62" name="Line 49"/>
            <p:cNvSpPr>
              <a:spLocks noChangeShapeType="1"/>
            </p:cNvSpPr>
            <p:nvPr/>
          </p:nvSpPr>
          <p:spPr bwMode="auto">
            <a:xfrm>
              <a:off x="2332" y="419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37"/>
          <p:cNvGrpSpPr>
            <a:grpSpLocks/>
          </p:cNvGrpSpPr>
          <p:nvPr/>
        </p:nvGrpSpPr>
        <p:grpSpPr bwMode="auto">
          <a:xfrm>
            <a:off x="1111250" y="1689100"/>
            <a:ext cx="7924800" cy="4800600"/>
            <a:chOff x="700" y="1177"/>
            <a:chExt cx="4992" cy="3024"/>
          </a:xfrm>
        </p:grpSpPr>
        <p:sp>
          <p:nvSpPr>
            <p:cNvPr id="27712" name="Rectangle 51"/>
            <p:cNvSpPr>
              <a:spLocks noChangeArrowheads="1"/>
            </p:cNvSpPr>
            <p:nvPr/>
          </p:nvSpPr>
          <p:spPr bwMode="auto">
            <a:xfrm>
              <a:off x="700" y="1225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13" name="Rectangle 52"/>
            <p:cNvSpPr>
              <a:spLocks noChangeArrowheads="1"/>
            </p:cNvSpPr>
            <p:nvPr/>
          </p:nvSpPr>
          <p:spPr bwMode="auto">
            <a:xfrm>
              <a:off x="700" y="1177"/>
              <a:ext cx="4992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To insert the element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into a BST: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null, 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the BST’s root.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null, replace the null link from which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was taken by a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link to a newly-created leaf node with element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, and 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element, 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Else, if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is less than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		and 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’s left child.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2.4.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greater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right child.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14" name="Rectangle 53"/>
            <p:cNvSpPr>
              <a:spLocks noChangeArrowheads="1"/>
            </p:cNvSpPr>
            <p:nvPr/>
          </p:nvSpPr>
          <p:spPr bwMode="auto">
            <a:xfrm>
              <a:off x="1036" y="3193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7715" name="Rectangle 54"/>
            <p:cNvSpPr>
              <a:spLocks noChangeArrowheads="1"/>
            </p:cNvSpPr>
            <p:nvPr/>
          </p:nvSpPr>
          <p:spPr bwMode="auto">
            <a:xfrm>
              <a:off x="1372" y="319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16" name="Line 55"/>
            <p:cNvSpPr>
              <a:spLocks noChangeShapeType="1"/>
            </p:cNvSpPr>
            <p:nvPr/>
          </p:nvSpPr>
          <p:spPr bwMode="auto">
            <a:xfrm>
              <a:off x="1468" y="3289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17" name="Text Box 56"/>
            <p:cNvSpPr txBox="1">
              <a:spLocks noChangeArrowheads="1"/>
            </p:cNvSpPr>
            <p:nvPr/>
          </p:nvSpPr>
          <p:spPr bwMode="auto">
            <a:xfrm>
              <a:off x="2620" y="357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27718" name="Line 57"/>
            <p:cNvSpPr>
              <a:spLocks noChangeShapeType="1"/>
            </p:cNvSpPr>
            <p:nvPr/>
          </p:nvSpPr>
          <p:spPr bwMode="auto">
            <a:xfrm>
              <a:off x="3148" y="371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19" name="Text Box 58"/>
            <p:cNvSpPr txBox="1">
              <a:spLocks noChangeArrowheads="1"/>
            </p:cNvSpPr>
            <p:nvPr/>
          </p:nvSpPr>
          <p:spPr bwMode="auto">
            <a:xfrm>
              <a:off x="2956" y="31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27720" name="Text Box 59"/>
            <p:cNvSpPr txBox="1">
              <a:spLocks noChangeArrowheads="1"/>
            </p:cNvSpPr>
            <p:nvPr/>
          </p:nvSpPr>
          <p:spPr bwMode="auto">
            <a:xfrm>
              <a:off x="3628" y="357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27721" name="Line 60"/>
            <p:cNvSpPr>
              <a:spLocks noChangeShapeType="1"/>
            </p:cNvSpPr>
            <p:nvPr/>
          </p:nvSpPr>
          <p:spPr bwMode="auto">
            <a:xfrm>
              <a:off x="3484" y="3337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22" name="Line 61"/>
            <p:cNvSpPr>
              <a:spLocks noChangeShapeType="1"/>
            </p:cNvSpPr>
            <p:nvPr/>
          </p:nvSpPr>
          <p:spPr bwMode="auto">
            <a:xfrm flipH="1">
              <a:off x="2908" y="3337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23" name="Rectangle 62"/>
            <p:cNvSpPr>
              <a:spLocks noChangeArrowheads="1"/>
            </p:cNvSpPr>
            <p:nvPr/>
          </p:nvSpPr>
          <p:spPr bwMode="auto">
            <a:xfrm>
              <a:off x="1036" y="3769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7724" name="Rectangle 63"/>
            <p:cNvSpPr>
              <a:spLocks noChangeArrowheads="1"/>
            </p:cNvSpPr>
            <p:nvPr/>
          </p:nvSpPr>
          <p:spPr bwMode="auto">
            <a:xfrm>
              <a:off x="1372" y="376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25" name="Freeform 64"/>
            <p:cNvSpPr>
              <a:spLocks/>
            </p:cNvSpPr>
            <p:nvPr/>
          </p:nvSpPr>
          <p:spPr bwMode="auto">
            <a:xfrm>
              <a:off x="1468" y="3649"/>
              <a:ext cx="1144" cy="216"/>
            </a:xfrm>
            <a:custGeom>
              <a:avLst/>
              <a:gdLst>
                <a:gd name="T0" fmla="*/ 0 w 1144"/>
                <a:gd name="T1" fmla="*/ 216 h 216"/>
                <a:gd name="T2" fmla="*/ 192 w 1144"/>
                <a:gd name="T3" fmla="*/ 216 h 216"/>
                <a:gd name="T4" fmla="*/ 1144 w 1144"/>
                <a:gd name="T5" fmla="*/ 0 h 216"/>
                <a:gd name="T6" fmla="*/ 0 60000 65536"/>
                <a:gd name="T7" fmla="*/ 0 60000 65536"/>
                <a:gd name="T8" fmla="*/ 0 60000 65536"/>
                <a:gd name="T9" fmla="*/ 0 w 1144"/>
                <a:gd name="T10" fmla="*/ 0 h 216"/>
                <a:gd name="T11" fmla="*/ 1144 w 1144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4" h="216">
                  <a:moveTo>
                    <a:pt x="0" y="216"/>
                  </a:moveTo>
                  <a:lnTo>
                    <a:pt x="192" y="216"/>
                  </a:lnTo>
                  <a:lnTo>
                    <a:pt x="11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26" name="Text Box 65"/>
            <p:cNvSpPr txBox="1">
              <a:spLocks noChangeArrowheads="1"/>
            </p:cNvSpPr>
            <p:nvPr/>
          </p:nvSpPr>
          <p:spPr bwMode="auto">
            <a:xfrm>
              <a:off x="4972" y="319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goat</a:t>
              </a:r>
            </a:p>
          </p:txBody>
        </p:sp>
        <p:sp>
          <p:nvSpPr>
            <p:cNvPr id="27727" name="Rectangle 66"/>
            <p:cNvSpPr>
              <a:spLocks noChangeArrowheads="1"/>
            </p:cNvSpPr>
            <p:nvPr/>
          </p:nvSpPr>
          <p:spPr bwMode="auto">
            <a:xfrm>
              <a:off x="4492" y="3191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elem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7728" name="Line 67"/>
            <p:cNvSpPr>
              <a:spLocks noChangeShapeType="1"/>
            </p:cNvSpPr>
            <p:nvPr/>
          </p:nvSpPr>
          <p:spPr bwMode="auto">
            <a:xfrm>
              <a:off x="4156" y="371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29" name="Line 68"/>
            <p:cNvSpPr>
              <a:spLocks noChangeShapeType="1"/>
            </p:cNvSpPr>
            <p:nvPr/>
          </p:nvSpPr>
          <p:spPr bwMode="auto">
            <a:xfrm>
              <a:off x="3676" y="371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30" name="Rectangle 69"/>
            <p:cNvSpPr>
              <a:spLocks noChangeArrowheads="1"/>
            </p:cNvSpPr>
            <p:nvPr/>
          </p:nvSpPr>
          <p:spPr bwMode="auto">
            <a:xfrm>
              <a:off x="844" y="3529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parent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7731" name="Rectangle 70"/>
            <p:cNvSpPr>
              <a:spLocks noChangeArrowheads="1"/>
            </p:cNvSpPr>
            <p:nvPr/>
          </p:nvSpPr>
          <p:spPr bwMode="auto">
            <a:xfrm>
              <a:off x="1372" y="352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32" name="Freeform 71"/>
            <p:cNvSpPr>
              <a:spLocks/>
            </p:cNvSpPr>
            <p:nvPr/>
          </p:nvSpPr>
          <p:spPr bwMode="auto">
            <a:xfrm>
              <a:off x="1468" y="3345"/>
              <a:ext cx="1488" cy="280"/>
            </a:xfrm>
            <a:custGeom>
              <a:avLst/>
              <a:gdLst>
                <a:gd name="T0" fmla="*/ 0 w 1488"/>
                <a:gd name="T1" fmla="*/ 280 h 280"/>
                <a:gd name="T2" fmla="*/ 192 w 1488"/>
                <a:gd name="T3" fmla="*/ 280 h 280"/>
                <a:gd name="T4" fmla="*/ 1488 w 1488"/>
                <a:gd name="T5" fmla="*/ 0 h 280"/>
                <a:gd name="T6" fmla="*/ 0 60000 65536"/>
                <a:gd name="T7" fmla="*/ 0 60000 65536"/>
                <a:gd name="T8" fmla="*/ 0 60000 65536"/>
                <a:gd name="T9" fmla="*/ 0 w 1488"/>
                <a:gd name="T10" fmla="*/ 0 h 280"/>
                <a:gd name="T11" fmla="*/ 1488 w 1488"/>
                <a:gd name="T12" fmla="*/ 280 h 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280">
                  <a:moveTo>
                    <a:pt x="0" y="280"/>
                  </a:moveTo>
                  <a:lnTo>
                    <a:pt x="192" y="280"/>
                  </a:lnTo>
                  <a:lnTo>
                    <a:pt x="148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33" name="Text Box 72"/>
            <p:cNvSpPr txBox="1">
              <a:spLocks noChangeArrowheads="1"/>
            </p:cNvSpPr>
            <p:nvPr/>
          </p:nvSpPr>
          <p:spPr bwMode="auto">
            <a:xfrm>
              <a:off x="2284" y="395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27734" name="Line 73"/>
            <p:cNvSpPr>
              <a:spLocks noChangeShapeType="1"/>
            </p:cNvSpPr>
            <p:nvPr/>
          </p:nvSpPr>
          <p:spPr bwMode="auto">
            <a:xfrm flipH="1">
              <a:off x="2572" y="3721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35" name="Line 74"/>
            <p:cNvSpPr>
              <a:spLocks noChangeShapeType="1"/>
            </p:cNvSpPr>
            <p:nvPr/>
          </p:nvSpPr>
          <p:spPr bwMode="auto">
            <a:xfrm>
              <a:off x="2812" y="410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36" name="Line 75"/>
            <p:cNvSpPr>
              <a:spLocks noChangeShapeType="1"/>
            </p:cNvSpPr>
            <p:nvPr/>
          </p:nvSpPr>
          <p:spPr bwMode="auto">
            <a:xfrm>
              <a:off x="2332" y="410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36"/>
          <p:cNvGrpSpPr>
            <a:grpSpLocks/>
          </p:cNvGrpSpPr>
          <p:nvPr/>
        </p:nvGrpSpPr>
        <p:grpSpPr bwMode="auto">
          <a:xfrm>
            <a:off x="1111250" y="1689100"/>
            <a:ext cx="7924800" cy="4800600"/>
            <a:chOff x="700" y="1086"/>
            <a:chExt cx="4992" cy="3024"/>
          </a:xfrm>
        </p:grpSpPr>
        <p:sp>
          <p:nvSpPr>
            <p:cNvPr id="27687" name="Rectangle 77"/>
            <p:cNvSpPr>
              <a:spLocks noChangeArrowheads="1"/>
            </p:cNvSpPr>
            <p:nvPr/>
          </p:nvSpPr>
          <p:spPr bwMode="auto">
            <a:xfrm>
              <a:off x="700" y="1134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88" name="Rectangle 78"/>
            <p:cNvSpPr>
              <a:spLocks noChangeArrowheads="1"/>
            </p:cNvSpPr>
            <p:nvPr/>
          </p:nvSpPr>
          <p:spPr bwMode="auto">
            <a:xfrm>
              <a:off x="700" y="1086"/>
              <a:ext cx="4992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To insert the element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into a BST: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null, 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the BST’s root.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null, replace the null link from which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was taken by a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link to a newly-created leaf node with element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, and 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element, 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less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left child.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2.4.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Else, if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is greater than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		and 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’s right child.</a:t>
              </a:r>
              <a:endParaRPr lang="en-GB" alt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89" name="Rectangle 79"/>
            <p:cNvSpPr>
              <a:spLocks noChangeArrowheads="1"/>
            </p:cNvSpPr>
            <p:nvPr/>
          </p:nvSpPr>
          <p:spPr bwMode="auto">
            <a:xfrm>
              <a:off x="1036" y="310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7690" name="Rectangle 80"/>
            <p:cNvSpPr>
              <a:spLocks noChangeArrowheads="1"/>
            </p:cNvSpPr>
            <p:nvPr/>
          </p:nvSpPr>
          <p:spPr bwMode="auto">
            <a:xfrm>
              <a:off x="1372" y="310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91" name="Line 81"/>
            <p:cNvSpPr>
              <a:spLocks noChangeShapeType="1"/>
            </p:cNvSpPr>
            <p:nvPr/>
          </p:nvSpPr>
          <p:spPr bwMode="auto">
            <a:xfrm>
              <a:off x="1468" y="319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92" name="Text Box 82"/>
            <p:cNvSpPr txBox="1">
              <a:spLocks noChangeArrowheads="1"/>
            </p:cNvSpPr>
            <p:nvPr/>
          </p:nvSpPr>
          <p:spPr bwMode="auto">
            <a:xfrm>
              <a:off x="2620" y="348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27693" name="Line 83"/>
            <p:cNvSpPr>
              <a:spLocks noChangeShapeType="1"/>
            </p:cNvSpPr>
            <p:nvPr/>
          </p:nvSpPr>
          <p:spPr bwMode="auto">
            <a:xfrm>
              <a:off x="3148" y="362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94" name="Text Box 84"/>
            <p:cNvSpPr txBox="1">
              <a:spLocks noChangeArrowheads="1"/>
            </p:cNvSpPr>
            <p:nvPr/>
          </p:nvSpPr>
          <p:spPr bwMode="auto">
            <a:xfrm>
              <a:off x="2956" y="309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27695" name="Text Box 85"/>
            <p:cNvSpPr txBox="1">
              <a:spLocks noChangeArrowheads="1"/>
            </p:cNvSpPr>
            <p:nvPr/>
          </p:nvSpPr>
          <p:spPr bwMode="auto">
            <a:xfrm>
              <a:off x="3628" y="348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27696" name="Line 86"/>
            <p:cNvSpPr>
              <a:spLocks noChangeShapeType="1"/>
            </p:cNvSpPr>
            <p:nvPr/>
          </p:nvSpPr>
          <p:spPr bwMode="auto">
            <a:xfrm>
              <a:off x="3484" y="3246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97" name="Line 87"/>
            <p:cNvSpPr>
              <a:spLocks noChangeShapeType="1"/>
            </p:cNvSpPr>
            <p:nvPr/>
          </p:nvSpPr>
          <p:spPr bwMode="auto">
            <a:xfrm flipH="1">
              <a:off x="2908" y="324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98" name="Rectangle 88"/>
            <p:cNvSpPr>
              <a:spLocks noChangeArrowheads="1"/>
            </p:cNvSpPr>
            <p:nvPr/>
          </p:nvSpPr>
          <p:spPr bwMode="auto">
            <a:xfrm>
              <a:off x="1036" y="367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7699" name="Rectangle 89"/>
            <p:cNvSpPr>
              <a:spLocks noChangeArrowheads="1"/>
            </p:cNvSpPr>
            <p:nvPr/>
          </p:nvSpPr>
          <p:spPr bwMode="auto">
            <a:xfrm>
              <a:off x="1372" y="367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00" name="Text Box 90"/>
            <p:cNvSpPr txBox="1">
              <a:spLocks noChangeArrowheads="1"/>
            </p:cNvSpPr>
            <p:nvPr/>
          </p:nvSpPr>
          <p:spPr bwMode="auto">
            <a:xfrm>
              <a:off x="4972" y="310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goat</a:t>
              </a:r>
            </a:p>
          </p:txBody>
        </p:sp>
        <p:sp>
          <p:nvSpPr>
            <p:cNvPr id="27701" name="Rectangle 91"/>
            <p:cNvSpPr>
              <a:spLocks noChangeArrowheads="1"/>
            </p:cNvSpPr>
            <p:nvPr/>
          </p:nvSpPr>
          <p:spPr bwMode="auto">
            <a:xfrm>
              <a:off x="4492" y="31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elem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7702" name="Line 92"/>
            <p:cNvSpPr>
              <a:spLocks noChangeShapeType="1"/>
            </p:cNvSpPr>
            <p:nvPr/>
          </p:nvSpPr>
          <p:spPr bwMode="auto">
            <a:xfrm>
              <a:off x="4156" y="362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03" name="Line 93"/>
            <p:cNvSpPr>
              <a:spLocks noChangeShapeType="1"/>
            </p:cNvSpPr>
            <p:nvPr/>
          </p:nvSpPr>
          <p:spPr bwMode="auto">
            <a:xfrm>
              <a:off x="3676" y="362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04" name="Rectangle 94"/>
            <p:cNvSpPr>
              <a:spLocks noChangeArrowheads="1"/>
            </p:cNvSpPr>
            <p:nvPr/>
          </p:nvSpPr>
          <p:spPr bwMode="auto">
            <a:xfrm>
              <a:off x="844" y="3438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parent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7705" name="Rectangle 95"/>
            <p:cNvSpPr>
              <a:spLocks noChangeArrowheads="1"/>
            </p:cNvSpPr>
            <p:nvPr/>
          </p:nvSpPr>
          <p:spPr bwMode="auto">
            <a:xfrm>
              <a:off x="1372" y="343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06" name="Freeform 96"/>
            <p:cNvSpPr>
              <a:spLocks/>
            </p:cNvSpPr>
            <p:nvPr/>
          </p:nvSpPr>
          <p:spPr bwMode="auto">
            <a:xfrm>
              <a:off x="1468" y="3534"/>
              <a:ext cx="1144" cy="40"/>
            </a:xfrm>
            <a:custGeom>
              <a:avLst/>
              <a:gdLst>
                <a:gd name="T0" fmla="*/ 0 w 1144"/>
                <a:gd name="T1" fmla="*/ 0 h 40"/>
                <a:gd name="T2" fmla="*/ 192 w 1144"/>
                <a:gd name="T3" fmla="*/ 0 h 40"/>
                <a:gd name="T4" fmla="*/ 1144 w 1144"/>
                <a:gd name="T5" fmla="*/ 40 h 40"/>
                <a:gd name="T6" fmla="*/ 0 60000 65536"/>
                <a:gd name="T7" fmla="*/ 0 60000 65536"/>
                <a:gd name="T8" fmla="*/ 0 60000 65536"/>
                <a:gd name="T9" fmla="*/ 0 w 1144"/>
                <a:gd name="T10" fmla="*/ 0 h 40"/>
                <a:gd name="T11" fmla="*/ 1144 w 1144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4" h="40">
                  <a:moveTo>
                    <a:pt x="0" y="0"/>
                  </a:moveTo>
                  <a:lnTo>
                    <a:pt x="192" y="0"/>
                  </a:lnTo>
                  <a:lnTo>
                    <a:pt x="1144" y="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07" name="Line 97"/>
            <p:cNvSpPr>
              <a:spLocks noChangeShapeType="1"/>
            </p:cNvSpPr>
            <p:nvPr/>
          </p:nvSpPr>
          <p:spPr bwMode="auto">
            <a:xfrm>
              <a:off x="1468" y="377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08" name="Text Box 98"/>
            <p:cNvSpPr txBox="1">
              <a:spLocks noChangeArrowheads="1"/>
            </p:cNvSpPr>
            <p:nvPr/>
          </p:nvSpPr>
          <p:spPr bwMode="auto">
            <a:xfrm>
              <a:off x="2284" y="386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27709" name="Line 99"/>
            <p:cNvSpPr>
              <a:spLocks noChangeShapeType="1"/>
            </p:cNvSpPr>
            <p:nvPr/>
          </p:nvSpPr>
          <p:spPr bwMode="auto">
            <a:xfrm flipH="1">
              <a:off x="2572" y="363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10" name="Line 100"/>
            <p:cNvSpPr>
              <a:spLocks noChangeShapeType="1"/>
            </p:cNvSpPr>
            <p:nvPr/>
          </p:nvSpPr>
          <p:spPr bwMode="auto">
            <a:xfrm>
              <a:off x="2812" y="401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11" name="Line 101"/>
            <p:cNvSpPr>
              <a:spLocks noChangeShapeType="1"/>
            </p:cNvSpPr>
            <p:nvPr/>
          </p:nvSpPr>
          <p:spPr bwMode="auto">
            <a:xfrm>
              <a:off x="2332" y="401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135"/>
          <p:cNvGrpSpPr>
            <a:grpSpLocks/>
          </p:cNvGrpSpPr>
          <p:nvPr/>
        </p:nvGrpSpPr>
        <p:grpSpPr bwMode="auto">
          <a:xfrm>
            <a:off x="1111250" y="1689100"/>
            <a:ext cx="7924800" cy="4800600"/>
            <a:chOff x="700" y="1003"/>
            <a:chExt cx="4992" cy="3024"/>
          </a:xfrm>
        </p:grpSpPr>
        <p:sp>
          <p:nvSpPr>
            <p:cNvPr id="27656" name="Rectangle 103"/>
            <p:cNvSpPr>
              <a:spLocks noChangeArrowheads="1"/>
            </p:cNvSpPr>
            <p:nvPr/>
          </p:nvSpPr>
          <p:spPr bwMode="auto">
            <a:xfrm>
              <a:off x="700" y="1051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57" name="Rectangle 104"/>
            <p:cNvSpPr>
              <a:spLocks noChangeArrowheads="1"/>
            </p:cNvSpPr>
            <p:nvPr/>
          </p:nvSpPr>
          <p:spPr bwMode="auto">
            <a:xfrm>
              <a:off x="700" y="1003"/>
              <a:ext cx="4992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To insert the element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into a BST: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null, 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the BST’s root.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If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is null, replace the null link from which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was taken by a 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		link to a newly-created leaf node with element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, and terminate.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element, 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less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left child.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2.4.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greater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right child.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58" name="Rectangle 105"/>
            <p:cNvSpPr>
              <a:spLocks noChangeArrowheads="1"/>
            </p:cNvSpPr>
            <p:nvPr/>
          </p:nvSpPr>
          <p:spPr bwMode="auto">
            <a:xfrm>
              <a:off x="1036" y="3019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7659" name="Rectangle 106"/>
            <p:cNvSpPr>
              <a:spLocks noChangeArrowheads="1"/>
            </p:cNvSpPr>
            <p:nvPr/>
          </p:nvSpPr>
          <p:spPr bwMode="auto">
            <a:xfrm>
              <a:off x="1372" y="301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0" name="Line 107"/>
            <p:cNvSpPr>
              <a:spLocks noChangeShapeType="1"/>
            </p:cNvSpPr>
            <p:nvPr/>
          </p:nvSpPr>
          <p:spPr bwMode="auto">
            <a:xfrm>
              <a:off x="1468" y="3115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61" name="Text Box 108"/>
            <p:cNvSpPr txBox="1">
              <a:spLocks noChangeArrowheads="1"/>
            </p:cNvSpPr>
            <p:nvPr/>
          </p:nvSpPr>
          <p:spPr bwMode="auto">
            <a:xfrm>
              <a:off x="2284" y="378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27662" name="Text Box 109"/>
            <p:cNvSpPr txBox="1">
              <a:spLocks noChangeArrowheads="1"/>
            </p:cNvSpPr>
            <p:nvPr/>
          </p:nvSpPr>
          <p:spPr bwMode="auto">
            <a:xfrm>
              <a:off x="2620" y="339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27663" name="Text Box 110"/>
            <p:cNvSpPr txBox="1">
              <a:spLocks noChangeArrowheads="1"/>
            </p:cNvSpPr>
            <p:nvPr/>
          </p:nvSpPr>
          <p:spPr bwMode="auto">
            <a:xfrm>
              <a:off x="2956" y="301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27664" name="Text Box 111"/>
            <p:cNvSpPr txBox="1">
              <a:spLocks noChangeArrowheads="1"/>
            </p:cNvSpPr>
            <p:nvPr/>
          </p:nvSpPr>
          <p:spPr bwMode="auto">
            <a:xfrm>
              <a:off x="3628" y="339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27665" name="Line 112"/>
            <p:cNvSpPr>
              <a:spLocks noChangeShapeType="1"/>
            </p:cNvSpPr>
            <p:nvPr/>
          </p:nvSpPr>
          <p:spPr bwMode="auto">
            <a:xfrm>
              <a:off x="3484" y="3163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66" name="Line 113"/>
            <p:cNvSpPr>
              <a:spLocks noChangeShapeType="1"/>
            </p:cNvSpPr>
            <p:nvPr/>
          </p:nvSpPr>
          <p:spPr bwMode="auto">
            <a:xfrm flipH="1">
              <a:off x="2572" y="3547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67" name="Line 114"/>
            <p:cNvSpPr>
              <a:spLocks noChangeShapeType="1"/>
            </p:cNvSpPr>
            <p:nvPr/>
          </p:nvSpPr>
          <p:spPr bwMode="auto">
            <a:xfrm flipH="1">
              <a:off x="2908" y="316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68" name="Rectangle 115"/>
            <p:cNvSpPr>
              <a:spLocks noChangeArrowheads="1"/>
            </p:cNvSpPr>
            <p:nvPr/>
          </p:nvSpPr>
          <p:spPr bwMode="auto">
            <a:xfrm>
              <a:off x="1036" y="3595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7669" name="Rectangle 116"/>
            <p:cNvSpPr>
              <a:spLocks noChangeArrowheads="1"/>
            </p:cNvSpPr>
            <p:nvPr/>
          </p:nvSpPr>
          <p:spPr bwMode="auto">
            <a:xfrm>
              <a:off x="1372" y="359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70" name="Text Box 117"/>
            <p:cNvSpPr txBox="1">
              <a:spLocks noChangeArrowheads="1"/>
            </p:cNvSpPr>
            <p:nvPr/>
          </p:nvSpPr>
          <p:spPr bwMode="auto">
            <a:xfrm>
              <a:off x="4972" y="301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goat</a:t>
              </a:r>
            </a:p>
          </p:txBody>
        </p:sp>
        <p:sp>
          <p:nvSpPr>
            <p:cNvPr id="27671" name="Rectangle 118"/>
            <p:cNvSpPr>
              <a:spLocks noChangeArrowheads="1"/>
            </p:cNvSpPr>
            <p:nvPr/>
          </p:nvSpPr>
          <p:spPr bwMode="auto">
            <a:xfrm>
              <a:off x="4492" y="3017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elem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7672" name="Line 119"/>
            <p:cNvSpPr>
              <a:spLocks noChangeShapeType="1"/>
            </p:cNvSpPr>
            <p:nvPr/>
          </p:nvSpPr>
          <p:spPr bwMode="auto">
            <a:xfrm>
              <a:off x="4156" y="354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73" name="Line 120"/>
            <p:cNvSpPr>
              <a:spLocks noChangeShapeType="1"/>
            </p:cNvSpPr>
            <p:nvPr/>
          </p:nvSpPr>
          <p:spPr bwMode="auto">
            <a:xfrm>
              <a:off x="3676" y="354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74" name="Line 121"/>
            <p:cNvSpPr>
              <a:spLocks noChangeShapeType="1"/>
            </p:cNvSpPr>
            <p:nvPr/>
          </p:nvSpPr>
          <p:spPr bwMode="auto">
            <a:xfrm>
              <a:off x="2812" y="392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75" name="Line 122"/>
            <p:cNvSpPr>
              <a:spLocks noChangeShapeType="1"/>
            </p:cNvSpPr>
            <p:nvPr/>
          </p:nvSpPr>
          <p:spPr bwMode="auto">
            <a:xfrm>
              <a:off x="2332" y="392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76" name="Rectangle 123"/>
            <p:cNvSpPr>
              <a:spLocks noChangeArrowheads="1"/>
            </p:cNvSpPr>
            <p:nvPr/>
          </p:nvSpPr>
          <p:spPr bwMode="auto">
            <a:xfrm>
              <a:off x="844" y="3355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parent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27677" name="Rectangle 124"/>
            <p:cNvSpPr>
              <a:spLocks noChangeArrowheads="1"/>
            </p:cNvSpPr>
            <p:nvPr/>
          </p:nvSpPr>
          <p:spPr bwMode="auto">
            <a:xfrm>
              <a:off x="1372" y="335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78" name="Freeform 125"/>
            <p:cNvSpPr>
              <a:spLocks/>
            </p:cNvSpPr>
            <p:nvPr/>
          </p:nvSpPr>
          <p:spPr bwMode="auto">
            <a:xfrm>
              <a:off x="1468" y="3451"/>
              <a:ext cx="1144" cy="40"/>
            </a:xfrm>
            <a:custGeom>
              <a:avLst/>
              <a:gdLst>
                <a:gd name="T0" fmla="*/ 0 w 1144"/>
                <a:gd name="T1" fmla="*/ 0 h 40"/>
                <a:gd name="T2" fmla="*/ 192 w 1144"/>
                <a:gd name="T3" fmla="*/ 0 h 40"/>
                <a:gd name="T4" fmla="*/ 1144 w 1144"/>
                <a:gd name="T5" fmla="*/ 40 h 40"/>
                <a:gd name="T6" fmla="*/ 0 60000 65536"/>
                <a:gd name="T7" fmla="*/ 0 60000 65536"/>
                <a:gd name="T8" fmla="*/ 0 60000 65536"/>
                <a:gd name="T9" fmla="*/ 0 w 1144"/>
                <a:gd name="T10" fmla="*/ 0 h 40"/>
                <a:gd name="T11" fmla="*/ 1144 w 1144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4" h="40">
                  <a:moveTo>
                    <a:pt x="0" y="0"/>
                  </a:moveTo>
                  <a:lnTo>
                    <a:pt x="192" y="0"/>
                  </a:lnTo>
                  <a:lnTo>
                    <a:pt x="1144" y="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79" name="Line 126"/>
            <p:cNvSpPr>
              <a:spLocks noChangeShapeType="1"/>
            </p:cNvSpPr>
            <p:nvPr/>
          </p:nvSpPr>
          <p:spPr bwMode="auto">
            <a:xfrm>
              <a:off x="1468" y="369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80" name="Line 127"/>
            <p:cNvSpPr>
              <a:spLocks noChangeShapeType="1"/>
            </p:cNvSpPr>
            <p:nvPr/>
          </p:nvSpPr>
          <p:spPr bwMode="auto">
            <a:xfrm>
              <a:off x="3148" y="3547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81" name="Text Box 128"/>
            <p:cNvSpPr txBox="1">
              <a:spLocks noChangeArrowheads="1"/>
            </p:cNvSpPr>
            <p:nvPr/>
          </p:nvSpPr>
          <p:spPr bwMode="auto">
            <a:xfrm>
              <a:off x="2956" y="37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goat</a:t>
              </a:r>
            </a:p>
          </p:txBody>
        </p:sp>
        <p:sp>
          <p:nvSpPr>
            <p:cNvPr id="27682" name="Line 129"/>
            <p:cNvSpPr>
              <a:spLocks noChangeShapeType="1"/>
            </p:cNvSpPr>
            <p:nvPr/>
          </p:nvSpPr>
          <p:spPr bwMode="auto">
            <a:xfrm>
              <a:off x="3484" y="393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83" name="Line 130"/>
            <p:cNvSpPr>
              <a:spLocks noChangeShapeType="1"/>
            </p:cNvSpPr>
            <p:nvPr/>
          </p:nvSpPr>
          <p:spPr bwMode="auto">
            <a:xfrm>
              <a:off x="3004" y="393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84" name="Line 131"/>
            <p:cNvSpPr>
              <a:spLocks noChangeShapeType="1"/>
            </p:cNvSpPr>
            <p:nvPr/>
          </p:nvSpPr>
          <p:spPr bwMode="auto">
            <a:xfrm>
              <a:off x="1563" y="3180"/>
              <a:ext cx="139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85" name="Line 132"/>
            <p:cNvSpPr>
              <a:spLocks noChangeShapeType="1"/>
            </p:cNvSpPr>
            <p:nvPr/>
          </p:nvSpPr>
          <p:spPr bwMode="auto">
            <a:xfrm flipH="1">
              <a:off x="2969" y="3203"/>
              <a:ext cx="68" cy="2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86" name="Line 133"/>
            <p:cNvSpPr>
              <a:spLocks noChangeShapeType="1"/>
            </p:cNvSpPr>
            <p:nvPr/>
          </p:nvSpPr>
          <p:spPr bwMode="auto">
            <a:xfrm>
              <a:off x="3105" y="3588"/>
              <a:ext cx="74" cy="1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 insertion </a:t>
            </a:r>
            <a:r>
              <a:rPr lang="en-US" altLang="en-US" i="1" smtClean="0"/>
              <a:t>(4)</a:t>
            </a:r>
            <a:endParaRPr lang="en-GB" altLang="en-US" i="1" smtClean="0"/>
          </a:p>
        </p:txBody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376363"/>
            <a:ext cx="7197725" cy="4945062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Animation: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 insertion </a:t>
            </a:r>
            <a:r>
              <a:rPr lang="en-US" altLang="en-US" i="1" smtClean="0"/>
              <a:t>(5)</a:t>
            </a:r>
            <a:endParaRPr lang="en-GB" altLang="en-US" i="1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Analysis (counting comparisons):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 smtClean="0">
                <a:cs typeface="Times New Roman" pitchFamily="18" charset="0"/>
              </a:rPr>
              <a:t>	No. of comparisons is the same as for BST search.</a:t>
            </a:r>
            <a:r>
              <a:rPr lang="en-GB" altLang="en-US" dirty="0" smtClean="0"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If the BST is </a:t>
            </a:r>
            <a:r>
              <a:rPr lang="en-US" altLang="en-US" i="1" dirty="0" smtClean="0">
                <a:cs typeface="Times New Roman" pitchFamily="18" charset="0"/>
              </a:rPr>
              <a:t>balanced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 smtClean="0">
                <a:cs typeface="Times New Roman" pitchFamily="18" charset="0"/>
              </a:rPr>
              <a:t>	Best-case time complexity is </a:t>
            </a:r>
            <a:r>
              <a:rPr lang="en-US" altLang="en-US" i="1" dirty="0" smtClean="0">
                <a:cs typeface="Times New Roman" pitchFamily="18" charset="0"/>
              </a:rPr>
              <a:t>O</a:t>
            </a:r>
            <a:r>
              <a:rPr lang="en-US" altLang="en-US" dirty="0" smtClean="0">
                <a:cs typeface="Times New Roman" pitchFamily="18" charset="0"/>
              </a:rPr>
              <a:t>(log 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).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endParaRPr lang="en-GB" altLang="en-US" dirty="0" smtClean="0">
              <a:cs typeface="Times New Roman" pitchFamily="18" charset="0"/>
            </a:endParaRP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If the BST is </a:t>
            </a:r>
            <a:r>
              <a:rPr lang="en-US" altLang="en-US" i="1" dirty="0" smtClean="0">
                <a:cs typeface="Times New Roman" pitchFamily="18" charset="0"/>
              </a:rPr>
              <a:t>unbalanced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 smtClean="0">
                <a:cs typeface="Times New Roman" pitchFamily="18" charset="0"/>
              </a:rPr>
              <a:t>	Max. no. of comparisons  =  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endParaRPr lang="en-US" altLang="en-US" dirty="0" smtClean="0">
              <a:cs typeface="Times New Roman" pitchFamily="18" charset="0"/>
            </a:endParaRP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 smtClean="0">
                <a:cs typeface="Times New Roman" pitchFamily="18" charset="0"/>
              </a:rPr>
              <a:t>	Worst-case time complexity is </a:t>
            </a:r>
            <a:r>
              <a:rPr lang="en-US" altLang="en-US" i="1" dirty="0" smtClean="0">
                <a:cs typeface="Times New Roman" pitchFamily="18" charset="0"/>
              </a:rPr>
              <a:t>O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 insertion </a:t>
            </a:r>
            <a:r>
              <a:rPr lang="en-US" altLang="en-US" i="1" smtClean="0"/>
              <a:t>(6)</a:t>
            </a:r>
            <a:endParaRPr lang="en-GB" altLang="en-US" i="1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Implementation as a Java method (in class 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BST</a:t>
            </a:r>
            <a:r>
              <a:rPr lang="en-US" altLang="en-US" dirty="0" smtClean="0">
                <a:cs typeface="Times New Roman" pitchFamily="18" charset="0"/>
              </a:rPr>
              <a:t>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insert (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direction = 0;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parent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root;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(;;)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Node&lt;E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ins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Node&lt;E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(root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root = ins;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(direction &lt; 0)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parent.left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ins;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parent.right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ins;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 insertion </a:t>
            </a:r>
            <a:r>
              <a:rPr lang="en-US" altLang="en-US" i="1" smtClean="0"/>
              <a:t>(7)</a:t>
            </a:r>
            <a:endParaRPr lang="en-GB" altLang="en-US" i="1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direction =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elem.compareTo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curr.element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(direction == 0)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parent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		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(direction &lt; 0)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curr.left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curr.right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successive insertions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Animation (inserting ‘lion’, ‘fox’, ‘rat’, ‘cat’, ‘pig’, ‘dog’, ‘tiger’ in that order):</a:t>
            </a:r>
            <a:endParaRPr lang="en-US" altLang="en-US" smtClean="0"/>
          </a:p>
        </p:txBody>
      </p:sp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1965325" y="2600325"/>
            <a:ext cx="5486400" cy="2971800"/>
            <a:chOff x="1238" y="1638"/>
            <a:chExt cx="3456" cy="1872"/>
          </a:xfrm>
        </p:grpSpPr>
        <p:sp>
          <p:nvSpPr>
            <p:cNvPr id="31868" name="Rectangle 5"/>
            <p:cNvSpPr>
              <a:spLocks noChangeArrowheads="1"/>
            </p:cNvSpPr>
            <p:nvPr/>
          </p:nvSpPr>
          <p:spPr bwMode="auto">
            <a:xfrm>
              <a:off x="1238" y="1638"/>
              <a:ext cx="3456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69" name="Rectangle 6"/>
            <p:cNvSpPr>
              <a:spLocks noChangeArrowheads="1"/>
            </p:cNvSpPr>
            <p:nvPr/>
          </p:nvSpPr>
          <p:spPr bwMode="auto">
            <a:xfrm>
              <a:off x="1238" y="1638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Initially: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31870" name="Rectangle 7"/>
            <p:cNvSpPr>
              <a:spLocks noChangeArrowheads="1"/>
            </p:cNvSpPr>
            <p:nvPr/>
          </p:nvSpPr>
          <p:spPr bwMode="auto">
            <a:xfrm>
              <a:off x="1526" y="207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71" name="Line 8"/>
            <p:cNvSpPr>
              <a:spLocks noChangeShapeType="1"/>
            </p:cNvSpPr>
            <p:nvPr/>
          </p:nvSpPr>
          <p:spPr bwMode="auto">
            <a:xfrm>
              <a:off x="1622" y="216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35"/>
          <p:cNvGrpSpPr>
            <a:grpSpLocks/>
          </p:cNvGrpSpPr>
          <p:nvPr/>
        </p:nvGrpSpPr>
        <p:grpSpPr bwMode="auto">
          <a:xfrm>
            <a:off x="1965325" y="2600325"/>
            <a:ext cx="5486400" cy="2971800"/>
            <a:chOff x="1238" y="1729"/>
            <a:chExt cx="3456" cy="1872"/>
          </a:xfrm>
        </p:grpSpPr>
        <p:sp>
          <p:nvSpPr>
            <p:cNvPr id="31861" name="Rectangle 10"/>
            <p:cNvSpPr>
              <a:spLocks noChangeArrowheads="1"/>
            </p:cNvSpPr>
            <p:nvPr/>
          </p:nvSpPr>
          <p:spPr bwMode="auto">
            <a:xfrm>
              <a:off x="1238" y="1729"/>
              <a:ext cx="3456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62" name="Rectangle 11"/>
            <p:cNvSpPr>
              <a:spLocks noChangeArrowheads="1"/>
            </p:cNvSpPr>
            <p:nvPr/>
          </p:nvSpPr>
          <p:spPr bwMode="auto">
            <a:xfrm>
              <a:off x="1238" y="1729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After inserting ‘lion’: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31863" name="Rectangle 12"/>
            <p:cNvSpPr>
              <a:spLocks noChangeArrowheads="1"/>
            </p:cNvSpPr>
            <p:nvPr/>
          </p:nvSpPr>
          <p:spPr bwMode="auto">
            <a:xfrm>
              <a:off x="1526" y="216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64" name="Line 13"/>
            <p:cNvSpPr>
              <a:spLocks noChangeShapeType="1"/>
            </p:cNvSpPr>
            <p:nvPr/>
          </p:nvSpPr>
          <p:spPr bwMode="auto">
            <a:xfrm>
              <a:off x="1622" y="2263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65" name="Text Box 14"/>
            <p:cNvSpPr txBox="1">
              <a:spLocks noChangeArrowheads="1"/>
            </p:cNvSpPr>
            <p:nvPr/>
          </p:nvSpPr>
          <p:spPr bwMode="auto">
            <a:xfrm>
              <a:off x="2918" y="216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1866" name="Line 15"/>
            <p:cNvSpPr>
              <a:spLocks noChangeShapeType="1"/>
            </p:cNvSpPr>
            <p:nvPr/>
          </p:nvSpPr>
          <p:spPr bwMode="auto">
            <a:xfrm>
              <a:off x="2966" y="230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67" name="Line 16"/>
            <p:cNvSpPr>
              <a:spLocks noChangeShapeType="1"/>
            </p:cNvSpPr>
            <p:nvPr/>
          </p:nvSpPr>
          <p:spPr bwMode="auto">
            <a:xfrm>
              <a:off x="3446" y="230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34"/>
          <p:cNvGrpSpPr>
            <a:grpSpLocks/>
          </p:cNvGrpSpPr>
          <p:nvPr/>
        </p:nvGrpSpPr>
        <p:grpSpPr bwMode="auto">
          <a:xfrm>
            <a:off x="1965325" y="2600325"/>
            <a:ext cx="5486400" cy="2971800"/>
            <a:chOff x="1238" y="1820"/>
            <a:chExt cx="3456" cy="1872"/>
          </a:xfrm>
        </p:grpSpPr>
        <p:sp>
          <p:nvSpPr>
            <p:cNvPr id="31851" name="Rectangle 18"/>
            <p:cNvSpPr>
              <a:spLocks noChangeArrowheads="1"/>
            </p:cNvSpPr>
            <p:nvPr/>
          </p:nvSpPr>
          <p:spPr bwMode="auto">
            <a:xfrm>
              <a:off x="1238" y="1820"/>
              <a:ext cx="3456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52" name="Rectangle 19"/>
            <p:cNvSpPr>
              <a:spLocks noChangeArrowheads="1"/>
            </p:cNvSpPr>
            <p:nvPr/>
          </p:nvSpPr>
          <p:spPr bwMode="auto">
            <a:xfrm>
              <a:off x="1238" y="1820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After inserting ‘fox’: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31853" name="Rectangle 20"/>
            <p:cNvSpPr>
              <a:spLocks noChangeArrowheads="1"/>
            </p:cNvSpPr>
            <p:nvPr/>
          </p:nvSpPr>
          <p:spPr bwMode="auto">
            <a:xfrm>
              <a:off x="1526" y="225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54" name="Line 21"/>
            <p:cNvSpPr>
              <a:spLocks noChangeShapeType="1"/>
            </p:cNvSpPr>
            <p:nvPr/>
          </p:nvSpPr>
          <p:spPr bwMode="auto">
            <a:xfrm>
              <a:off x="1622" y="2354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55" name="Text Box 22"/>
            <p:cNvSpPr txBox="1">
              <a:spLocks noChangeArrowheads="1"/>
            </p:cNvSpPr>
            <p:nvPr/>
          </p:nvSpPr>
          <p:spPr bwMode="auto">
            <a:xfrm>
              <a:off x="2582" y="263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1856" name="Line 23"/>
            <p:cNvSpPr>
              <a:spLocks noChangeShapeType="1"/>
            </p:cNvSpPr>
            <p:nvPr/>
          </p:nvSpPr>
          <p:spPr bwMode="auto">
            <a:xfrm>
              <a:off x="3110" y="278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57" name="Text Box 24"/>
            <p:cNvSpPr txBox="1">
              <a:spLocks noChangeArrowheads="1"/>
            </p:cNvSpPr>
            <p:nvPr/>
          </p:nvSpPr>
          <p:spPr bwMode="auto">
            <a:xfrm>
              <a:off x="2918" y="225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1858" name="Line 25"/>
            <p:cNvSpPr>
              <a:spLocks noChangeShapeType="1"/>
            </p:cNvSpPr>
            <p:nvPr/>
          </p:nvSpPr>
          <p:spPr bwMode="auto">
            <a:xfrm flipH="1">
              <a:off x="2870" y="240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59" name="Line 26"/>
            <p:cNvSpPr>
              <a:spLocks noChangeShapeType="1"/>
            </p:cNvSpPr>
            <p:nvPr/>
          </p:nvSpPr>
          <p:spPr bwMode="auto">
            <a:xfrm>
              <a:off x="2630" y="278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60" name="Line 27"/>
            <p:cNvSpPr>
              <a:spLocks noChangeShapeType="1"/>
            </p:cNvSpPr>
            <p:nvPr/>
          </p:nvSpPr>
          <p:spPr bwMode="auto">
            <a:xfrm>
              <a:off x="3446" y="239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1965325" y="2600325"/>
            <a:ext cx="5486400" cy="2971800"/>
            <a:chOff x="1238" y="1910"/>
            <a:chExt cx="3456" cy="1872"/>
          </a:xfrm>
        </p:grpSpPr>
        <p:sp>
          <p:nvSpPr>
            <p:cNvPr id="31838" name="Rectangle 29"/>
            <p:cNvSpPr>
              <a:spLocks noChangeArrowheads="1"/>
            </p:cNvSpPr>
            <p:nvPr/>
          </p:nvSpPr>
          <p:spPr bwMode="auto">
            <a:xfrm>
              <a:off x="1238" y="1910"/>
              <a:ext cx="3456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39" name="Rectangle 30"/>
            <p:cNvSpPr>
              <a:spLocks noChangeArrowheads="1"/>
            </p:cNvSpPr>
            <p:nvPr/>
          </p:nvSpPr>
          <p:spPr bwMode="auto">
            <a:xfrm>
              <a:off x="1238" y="1910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After inserting ‘rat’: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31840" name="Rectangle 31"/>
            <p:cNvSpPr>
              <a:spLocks noChangeArrowheads="1"/>
            </p:cNvSpPr>
            <p:nvPr/>
          </p:nvSpPr>
          <p:spPr bwMode="auto">
            <a:xfrm>
              <a:off x="1526" y="234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41" name="Line 32"/>
            <p:cNvSpPr>
              <a:spLocks noChangeShapeType="1"/>
            </p:cNvSpPr>
            <p:nvPr/>
          </p:nvSpPr>
          <p:spPr bwMode="auto">
            <a:xfrm>
              <a:off x="1622" y="2444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42" name="Text Box 33"/>
            <p:cNvSpPr txBox="1">
              <a:spLocks noChangeArrowheads="1"/>
            </p:cNvSpPr>
            <p:nvPr/>
          </p:nvSpPr>
          <p:spPr bwMode="auto">
            <a:xfrm>
              <a:off x="2582" y="272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1843" name="Line 34"/>
            <p:cNvSpPr>
              <a:spLocks noChangeShapeType="1"/>
            </p:cNvSpPr>
            <p:nvPr/>
          </p:nvSpPr>
          <p:spPr bwMode="auto">
            <a:xfrm>
              <a:off x="3110" y="287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44" name="Text Box 35"/>
            <p:cNvSpPr txBox="1">
              <a:spLocks noChangeArrowheads="1"/>
            </p:cNvSpPr>
            <p:nvPr/>
          </p:nvSpPr>
          <p:spPr bwMode="auto">
            <a:xfrm>
              <a:off x="2918" y="234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1845" name="Text Box 36"/>
            <p:cNvSpPr txBox="1">
              <a:spLocks noChangeArrowheads="1"/>
            </p:cNvSpPr>
            <p:nvPr/>
          </p:nvSpPr>
          <p:spPr bwMode="auto">
            <a:xfrm>
              <a:off x="3590" y="272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31846" name="Line 37"/>
            <p:cNvSpPr>
              <a:spLocks noChangeShapeType="1"/>
            </p:cNvSpPr>
            <p:nvPr/>
          </p:nvSpPr>
          <p:spPr bwMode="auto">
            <a:xfrm>
              <a:off x="3446" y="2492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47" name="Line 38"/>
            <p:cNvSpPr>
              <a:spLocks noChangeShapeType="1"/>
            </p:cNvSpPr>
            <p:nvPr/>
          </p:nvSpPr>
          <p:spPr bwMode="auto">
            <a:xfrm flipH="1">
              <a:off x="2870" y="249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48" name="Line 39"/>
            <p:cNvSpPr>
              <a:spLocks noChangeShapeType="1"/>
            </p:cNvSpPr>
            <p:nvPr/>
          </p:nvSpPr>
          <p:spPr bwMode="auto">
            <a:xfrm>
              <a:off x="4118" y="287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49" name="Line 40"/>
            <p:cNvSpPr>
              <a:spLocks noChangeShapeType="1"/>
            </p:cNvSpPr>
            <p:nvPr/>
          </p:nvSpPr>
          <p:spPr bwMode="auto">
            <a:xfrm>
              <a:off x="2630" y="287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50" name="Line 41"/>
            <p:cNvSpPr>
              <a:spLocks noChangeShapeType="1"/>
            </p:cNvSpPr>
            <p:nvPr/>
          </p:nvSpPr>
          <p:spPr bwMode="auto">
            <a:xfrm>
              <a:off x="3638" y="287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132"/>
          <p:cNvGrpSpPr>
            <a:grpSpLocks/>
          </p:cNvGrpSpPr>
          <p:nvPr/>
        </p:nvGrpSpPr>
        <p:grpSpPr bwMode="auto">
          <a:xfrm>
            <a:off x="1965325" y="2601913"/>
            <a:ext cx="5486400" cy="2971800"/>
            <a:chOff x="1238" y="2001"/>
            <a:chExt cx="3456" cy="1872"/>
          </a:xfrm>
        </p:grpSpPr>
        <p:sp>
          <p:nvSpPr>
            <p:cNvPr id="31822" name="Rectangle 43"/>
            <p:cNvSpPr>
              <a:spLocks noChangeArrowheads="1"/>
            </p:cNvSpPr>
            <p:nvPr/>
          </p:nvSpPr>
          <p:spPr bwMode="auto">
            <a:xfrm>
              <a:off x="1238" y="2001"/>
              <a:ext cx="3456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23" name="Rectangle 44"/>
            <p:cNvSpPr>
              <a:spLocks noChangeArrowheads="1"/>
            </p:cNvSpPr>
            <p:nvPr/>
          </p:nvSpPr>
          <p:spPr bwMode="auto">
            <a:xfrm>
              <a:off x="1238" y="2001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After inserting ‘cat’: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31824" name="Rectangle 45"/>
            <p:cNvSpPr>
              <a:spLocks noChangeArrowheads="1"/>
            </p:cNvSpPr>
            <p:nvPr/>
          </p:nvSpPr>
          <p:spPr bwMode="auto">
            <a:xfrm>
              <a:off x="1526" y="243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25" name="Line 46"/>
            <p:cNvSpPr>
              <a:spLocks noChangeShapeType="1"/>
            </p:cNvSpPr>
            <p:nvPr/>
          </p:nvSpPr>
          <p:spPr bwMode="auto">
            <a:xfrm>
              <a:off x="1622" y="2535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26" name="Text Box 47"/>
            <p:cNvSpPr txBox="1">
              <a:spLocks noChangeArrowheads="1"/>
            </p:cNvSpPr>
            <p:nvPr/>
          </p:nvSpPr>
          <p:spPr bwMode="auto">
            <a:xfrm>
              <a:off x="1910" y="320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31827" name="Line 48"/>
            <p:cNvSpPr>
              <a:spLocks noChangeShapeType="1"/>
            </p:cNvSpPr>
            <p:nvPr/>
          </p:nvSpPr>
          <p:spPr bwMode="auto">
            <a:xfrm>
              <a:off x="1958" y="334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28" name="Text Box 49"/>
            <p:cNvSpPr txBox="1">
              <a:spLocks noChangeArrowheads="1"/>
            </p:cNvSpPr>
            <p:nvPr/>
          </p:nvSpPr>
          <p:spPr bwMode="auto">
            <a:xfrm>
              <a:off x="2582" y="281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1829" name="Line 50"/>
            <p:cNvSpPr>
              <a:spLocks noChangeShapeType="1"/>
            </p:cNvSpPr>
            <p:nvPr/>
          </p:nvSpPr>
          <p:spPr bwMode="auto">
            <a:xfrm>
              <a:off x="3110" y="296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30" name="Text Box 51"/>
            <p:cNvSpPr txBox="1">
              <a:spLocks noChangeArrowheads="1"/>
            </p:cNvSpPr>
            <p:nvPr/>
          </p:nvSpPr>
          <p:spPr bwMode="auto">
            <a:xfrm>
              <a:off x="2918" y="243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1831" name="Text Box 52"/>
            <p:cNvSpPr txBox="1">
              <a:spLocks noChangeArrowheads="1"/>
            </p:cNvSpPr>
            <p:nvPr/>
          </p:nvSpPr>
          <p:spPr bwMode="auto">
            <a:xfrm>
              <a:off x="3590" y="281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31832" name="Line 53"/>
            <p:cNvSpPr>
              <a:spLocks noChangeShapeType="1"/>
            </p:cNvSpPr>
            <p:nvPr/>
          </p:nvSpPr>
          <p:spPr bwMode="auto">
            <a:xfrm>
              <a:off x="3446" y="2583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33" name="Line 54"/>
            <p:cNvSpPr>
              <a:spLocks noChangeShapeType="1"/>
            </p:cNvSpPr>
            <p:nvPr/>
          </p:nvSpPr>
          <p:spPr bwMode="auto">
            <a:xfrm flipH="1">
              <a:off x="2198" y="2967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34" name="Line 55"/>
            <p:cNvSpPr>
              <a:spLocks noChangeShapeType="1"/>
            </p:cNvSpPr>
            <p:nvPr/>
          </p:nvSpPr>
          <p:spPr bwMode="auto">
            <a:xfrm flipH="1">
              <a:off x="2870" y="258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35" name="Line 56"/>
            <p:cNvSpPr>
              <a:spLocks noChangeShapeType="1"/>
            </p:cNvSpPr>
            <p:nvPr/>
          </p:nvSpPr>
          <p:spPr bwMode="auto">
            <a:xfrm>
              <a:off x="4118" y="296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36" name="Line 57"/>
            <p:cNvSpPr>
              <a:spLocks noChangeShapeType="1"/>
            </p:cNvSpPr>
            <p:nvPr/>
          </p:nvSpPr>
          <p:spPr bwMode="auto">
            <a:xfrm>
              <a:off x="2438" y="334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37" name="Line 58"/>
            <p:cNvSpPr>
              <a:spLocks noChangeShapeType="1"/>
            </p:cNvSpPr>
            <p:nvPr/>
          </p:nvSpPr>
          <p:spPr bwMode="auto">
            <a:xfrm>
              <a:off x="3638" y="296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131"/>
          <p:cNvGrpSpPr>
            <a:grpSpLocks/>
          </p:cNvGrpSpPr>
          <p:nvPr/>
        </p:nvGrpSpPr>
        <p:grpSpPr bwMode="auto">
          <a:xfrm>
            <a:off x="1965325" y="2601913"/>
            <a:ext cx="5486400" cy="2971800"/>
            <a:chOff x="1238" y="2092"/>
            <a:chExt cx="3456" cy="1872"/>
          </a:xfrm>
        </p:grpSpPr>
        <p:sp>
          <p:nvSpPr>
            <p:cNvPr id="31803" name="Rectangle 60"/>
            <p:cNvSpPr>
              <a:spLocks noChangeArrowheads="1"/>
            </p:cNvSpPr>
            <p:nvPr/>
          </p:nvSpPr>
          <p:spPr bwMode="auto">
            <a:xfrm>
              <a:off x="1238" y="2092"/>
              <a:ext cx="3456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04" name="Rectangle 61"/>
            <p:cNvSpPr>
              <a:spLocks noChangeArrowheads="1"/>
            </p:cNvSpPr>
            <p:nvPr/>
          </p:nvSpPr>
          <p:spPr bwMode="auto">
            <a:xfrm>
              <a:off x="1238" y="2092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After inserting ‘pig’: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31805" name="Rectangle 62"/>
            <p:cNvSpPr>
              <a:spLocks noChangeArrowheads="1"/>
            </p:cNvSpPr>
            <p:nvPr/>
          </p:nvSpPr>
          <p:spPr bwMode="auto">
            <a:xfrm>
              <a:off x="1526" y="253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06" name="Line 63"/>
            <p:cNvSpPr>
              <a:spLocks noChangeShapeType="1"/>
            </p:cNvSpPr>
            <p:nvPr/>
          </p:nvSpPr>
          <p:spPr bwMode="auto">
            <a:xfrm>
              <a:off x="1622" y="262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07" name="Text Box 64"/>
            <p:cNvSpPr txBox="1">
              <a:spLocks noChangeArrowheads="1"/>
            </p:cNvSpPr>
            <p:nvPr/>
          </p:nvSpPr>
          <p:spPr bwMode="auto">
            <a:xfrm>
              <a:off x="1910" y="329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31808" name="Line 65"/>
            <p:cNvSpPr>
              <a:spLocks noChangeShapeType="1"/>
            </p:cNvSpPr>
            <p:nvPr/>
          </p:nvSpPr>
          <p:spPr bwMode="auto">
            <a:xfrm>
              <a:off x="1958" y="343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09" name="Text Box 66"/>
            <p:cNvSpPr txBox="1">
              <a:spLocks noChangeArrowheads="1"/>
            </p:cNvSpPr>
            <p:nvPr/>
          </p:nvSpPr>
          <p:spPr bwMode="auto">
            <a:xfrm>
              <a:off x="2582" y="290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1810" name="Line 67"/>
            <p:cNvSpPr>
              <a:spLocks noChangeShapeType="1"/>
            </p:cNvSpPr>
            <p:nvPr/>
          </p:nvSpPr>
          <p:spPr bwMode="auto">
            <a:xfrm>
              <a:off x="3110" y="305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11" name="Text Box 68"/>
            <p:cNvSpPr txBox="1">
              <a:spLocks noChangeArrowheads="1"/>
            </p:cNvSpPr>
            <p:nvPr/>
          </p:nvSpPr>
          <p:spPr bwMode="auto">
            <a:xfrm>
              <a:off x="2918" y="252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1812" name="Text Box 69"/>
            <p:cNvSpPr txBox="1">
              <a:spLocks noChangeArrowheads="1"/>
            </p:cNvSpPr>
            <p:nvPr/>
          </p:nvSpPr>
          <p:spPr bwMode="auto">
            <a:xfrm>
              <a:off x="3254" y="329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31813" name="Line 70"/>
            <p:cNvSpPr>
              <a:spLocks noChangeShapeType="1"/>
            </p:cNvSpPr>
            <p:nvPr/>
          </p:nvSpPr>
          <p:spPr bwMode="auto">
            <a:xfrm>
              <a:off x="3782" y="343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14" name="Line 71"/>
            <p:cNvSpPr>
              <a:spLocks noChangeShapeType="1"/>
            </p:cNvSpPr>
            <p:nvPr/>
          </p:nvSpPr>
          <p:spPr bwMode="auto">
            <a:xfrm>
              <a:off x="3302" y="343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15" name="Text Box 72"/>
            <p:cNvSpPr txBox="1">
              <a:spLocks noChangeArrowheads="1"/>
            </p:cNvSpPr>
            <p:nvPr/>
          </p:nvSpPr>
          <p:spPr bwMode="auto">
            <a:xfrm>
              <a:off x="3590" y="290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31816" name="Line 73"/>
            <p:cNvSpPr>
              <a:spLocks noChangeShapeType="1"/>
            </p:cNvSpPr>
            <p:nvPr/>
          </p:nvSpPr>
          <p:spPr bwMode="auto">
            <a:xfrm>
              <a:off x="3446" y="267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17" name="Line 74"/>
            <p:cNvSpPr>
              <a:spLocks noChangeShapeType="1"/>
            </p:cNvSpPr>
            <p:nvPr/>
          </p:nvSpPr>
          <p:spPr bwMode="auto">
            <a:xfrm flipH="1">
              <a:off x="3542" y="305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18" name="Line 75"/>
            <p:cNvSpPr>
              <a:spLocks noChangeShapeType="1"/>
            </p:cNvSpPr>
            <p:nvPr/>
          </p:nvSpPr>
          <p:spPr bwMode="auto">
            <a:xfrm flipH="1">
              <a:off x="2198" y="305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19" name="Line 76"/>
            <p:cNvSpPr>
              <a:spLocks noChangeShapeType="1"/>
            </p:cNvSpPr>
            <p:nvPr/>
          </p:nvSpPr>
          <p:spPr bwMode="auto">
            <a:xfrm flipH="1">
              <a:off x="2870" y="267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20" name="Line 77"/>
            <p:cNvSpPr>
              <a:spLocks noChangeShapeType="1"/>
            </p:cNvSpPr>
            <p:nvPr/>
          </p:nvSpPr>
          <p:spPr bwMode="auto">
            <a:xfrm>
              <a:off x="4118" y="305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21" name="Line 78"/>
            <p:cNvSpPr>
              <a:spLocks noChangeShapeType="1"/>
            </p:cNvSpPr>
            <p:nvPr/>
          </p:nvSpPr>
          <p:spPr bwMode="auto">
            <a:xfrm>
              <a:off x="2438" y="343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130"/>
          <p:cNvGrpSpPr>
            <a:grpSpLocks/>
          </p:cNvGrpSpPr>
          <p:nvPr/>
        </p:nvGrpSpPr>
        <p:grpSpPr bwMode="auto">
          <a:xfrm>
            <a:off x="1965325" y="2601913"/>
            <a:ext cx="5486400" cy="2971800"/>
            <a:chOff x="1238" y="2182"/>
            <a:chExt cx="3456" cy="1872"/>
          </a:xfrm>
        </p:grpSpPr>
        <p:sp>
          <p:nvSpPr>
            <p:cNvPr id="31781" name="Rectangle 80"/>
            <p:cNvSpPr>
              <a:spLocks noChangeArrowheads="1"/>
            </p:cNvSpPr>
            <p:nvPr/>
          </p:nvSpPr>
          <p:spPr bwMode="auto">
            <a:xfrm>
              <a:off x="1238" y="2182"/>
              <a:ext cx="3456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82" name="Rectangle 81"/>
            <p:cNvSpPr>
              <a:spLocks noChangeArrowheads="1"/>
            </p:cNvSpPr>
            <p:nvPr/>
          </p:nvSpPr>
          <p:spPr bwMode="auto">
            <a:xfrm>
              <a:off x="1238" y="2182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After inserting ‘dog’: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31783" name="Rectangle 82"/>
            <p:cNvSpPr>
              <a:spLocks noChangeArrowheads="1"/>
            </p:cNvSpPr>
            <p:nvPr/>
          </p:nvSpPr>
          <p:spPr bwMode="auto">
            <a:xfrm>
              <a:off x="1526" y="262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84" name="Line 83"/>
            <p:cNvSpPr>
              <a:spLocks noChangeShapeType="1"/>
            </p:cNvSpPr>
            <p:nvPr/>
          </p:nvSpPr>
          <p:spPr bwMode="auto">
            <a:xfrm>
              <a:off x="1622" y="271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5" name="Text Box 84"/>
            <p:cNvSpPr txBox="1">
              <a:spLocks noChangeArrowheads="1"/>
            </p:cNvSpPr>
            <p:nvPr/>
          </p:nvSpPr>
          <p:spPr bwMode="auto">
            <a:xfrm>
              <a:off x="2246" y="376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1786" name="Line 85"/>
            <p:cNvSpPr>
              <a:spLocks noChangeShapeType="1"/>
            </p:cNvSpPr>
            <p:nvPr/>
          </p:nvSpPr>
          <p:spPr bwMode="auto">
            <a:xfrm>
              <a:off x="2774" y="391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7" name="Line 86"/>
            <p:cNvSpPr>
              <a:spLocks noChangeShapeType="1"/>
            </p:cNvSpPr>
            <p:nvPr/>
          </p:nvSpPr>
          <p:spPr bwMode="auto">
            <a:xfrm>
              <a:off x="2294" y="391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8" name="Text Box 87"/>
            <p:cNvSpPr txBox="1">
              <a:spLocks noChangeArrowheads="1"/>
            </p:cNvSpPr>
            <p:nvPr/>
          </p:nvSpPr>
          <p:spPr bwMode="auto">
            <a:xfrm>
              <a:off x="1910" y="338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31789" name="Line 88"/>
            <p:cNvSpPr>
              <a:spLocks noChangeShapeType="1"/>
            </p:cNvSpPr>
            <p:nvPr/>
          </p:nvSpPr>
          <p:spPr bwMode="auto">
            <a:xfrm>
              <a:off x="1958" y="352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90" name="Text Box 89"/>
            <p:cNvSpPr txBox="1">
              <a:spLocks noChangeArrowheads="1"/>
            </p:cNvSpPr>
            <p:nvPr/>
          </p:nvSpPr>
          <p:spPr bwMode="auto">
            <a:xfrm>
              <a:off x="2582" y="299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1791" name="Line 90"/>
            <p:cNvSpPr>
              <a:spLocks noChangeShapeType="1"/>
            </p:cNvSpPr>
            <p:nvPr/>
          </p:nvSpPr>
          <p:spPr bwMode="auto">
            <a:xfrm>
              <a:off x="3110" y="314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92" name="Text Box 91"/>
            <p:cNvSpPr txBox="1">
              <a:spLocks noChangeArrowheads="1"/>
            </p:cNvSpPr>
            <p:nvPr/>
          </p:nvSpPr>
          <p:spPr bwMode="auto">
            <a:xfrm>
              <a:off x="2918" y="261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1793" name="Text Box 92"/>
            <p:cNvSpPr txBox="1">
              <a:spLocks noChangeArrowheads="1"/>
            </p:cNvSpPr>
            <p:nvPr/>
          </p:nvSpPr>
          <p:spPr bwMode="auto">
            <a:xfrm>
              <a:off x="3254" y="338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31794" name="Line 93"/>
            <p:cNvSpPr>
              <a:spLocks noChangeShapeType="1"/>
            </p:cNvSpPr>
            <p:nvPr/>
          </p:nvSpPr>
          <p:spPr bwMode="auto">
            <a:xfrm>
              <a:off x="3782" y="352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95" name="Line 94"/>
            <p:cNvSpPr>
              <a:spLocks noChangeShapeType="1"/>
            </p:cNvSpPr>
            <p:nvPr/>
          </p:nvSpPr>
          <p:spPr bwMode="auto">
            <a:xfrm>
              <a:off x="3302" y="352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96" name="Text Box 95"/>
            <p:cNvSpPr txBox="1">
              <a:spLocks noChangeArrowheads="1"/>
            </p:cNvSpPr>
            <p:nvPr/>
          </p:nvSpPr>
          <p:spPr bwMode="auto">
            <a:xfrm>
              <a:off x="3590" y="299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31797" name="Line 96"/>
            <p:cNvSpPr>
              <a:spLocks noChangeShapeType="1"/>
            </p:cNvSpPr>
            <p:nvPr/>
          </p:nvSpPr>
          <p:spPr bwMode="auto">
            <a:xfrm>
              <a:off x="3446" y="27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98" name="Line 97"/>
            <p:cNvSpPr>
              <a:spLocks noChangeShapeType="1"/>
            </p:cNvSpPr>
            <p:nvPr/>
          </p:nvSpPr>
          <p:spPr bwMode="auto">
            <a:xfrm flipH="1">
              <a:off x="3542" y="314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99" name="Line 98"/>
            <p:cNvSpPr>
              <a:spLocks noChangeShapeType="1"/>
            </p:cNvSpPr>
            <p:nvPr/>
          </p:nvSpPr>
          <p:spPr bwMode="auto">
            <a:xfrm flipH="1">
              <a:off x="2198" y="314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00" name="Line 99"/>
            <p:cNvSpPr>
              <a:spLocks noChangeShapeType="1"/>
            </p:cNvSpPr>
            <p:nvPr/>
          </p:nvSpPr>
          <p:spPr bwMode="auto">
            <a:xfrm>
              <a:off x="2438" y="353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01" name="Line 100"/>
            <p:cNvSpPr>
              <a:spLocks noChangeShapeType="1"/>
            </p:cNvSpPr>
            <p:nvPr/>
          </p:nvSpPr>
          <p:spPr bwMode="auto">
            <a:xfrm flipH="1">
              <a:off x="2870" y="276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02" name="Line 101"/>
            <p:cNvSpPr>
              <a:spLocks noChangeShapeType="1"/>
            </p:cNvSpPr>
            <p:nvPr/>
          </p:nvSpPr>
          <p:spPr bwMode="auto">
            <a:xfrm>
              <a:off x="4118" y="314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129"/>
          <p:cNvGrpSpPr>
            <a:grpSpLocks/>
          </p:cNvGrpSpPr>
          <p:nvPr/>
        </p:nvGrpSpPr>
        <p:grpSpPr bwMode="auto">
          <a:xfrm>
            <a:off x="1965325" y="2603500"/>
            <a:ext cx="5486400" cy="2971800"/>
            <a:chOff x="1238" y="2273"/>
            <a:chExt cx="3456" cy="1872"/>
          </a:xfrm>
        </p:grpSpPr>
        <p:sp>
          <p:nvSpPr>
            <p:cNvPr id="31756" name="Rectangle 103"/>
            <p:cNvSpPr>
              <a:spLocks noChangeArrowheads="1"/>
            </p:cNvSpPr>
            <p:nvPr/>
          </p:nvSpPr>
          <p:spPr bwMode="auto">
            <a:xfrm>
              <a:off x="1238" y="2273"/>
              <a:ext cx="3456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7" name="Rectangle 104"/>
            <p:cNvSpPr>
              <a:spLocks noChangeArrowheads="1"/>
            </p:cNvSpPr>
            <p:nvPr/>
          </p:nvSpPr>
          <p:spPr bwMode="auto">
            <a:xfrm>
              <a:off x="1238" y="2273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After inserting ‘tiger’: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31758" name="Rectangle 105"/>
            <p:cNvSpPr>
              <a:spLocks noChangeArrowheads="1"/>
            </p:cNvSpPr>
            <p:nvPr/>
          </p:nvSpPr>
          <p:spPr bwMode="auto">
            <a:xfrm>
              <a:off x="1526" y="2711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9" name="Line 106"/>
            <p:cNvSpPr>
              <a:spLocks noChangeShapeType="1"/>
            </p:cNvSpPr>
            <p:nvPr/>
          </p:nvSpPr>
          <p:spPr bwMode="auto">
            <a:xfrm>
              <a:off x="1622" y="2807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60" name="Text Box 107"/>
            <p:cNvSpPr txBox="1">
              <a:spLocks noChangeArrowheads="1"/>
            </p:cNvSpPr>
            <p:nvPr/>
          </p:nvSpPr>
          <p:spPr bwMode="auto">
            <a:xfrm>
              <a:off x="2246" y="385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1761" name="Line 108"/>
            <p:cNvSpPr>
              <a:spLocks noChangeShapeType="1"/>
            </p:cNvSpPr>
            <p:nvPr/>
          </p:nvSpPr>
          <p:spPr bwMode="auto">
            <a:xfrm>
              <a:off x="2774" y="400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62" name="Line 109"/>
            <p:cNvSpPr>
              <a:spLocks noChangeShapeType="1"/>
            </p:cNvSpPr>
            <p:nvPr/>
          </p:nvSpPr>
          <p:spPr bwMode="auto">
            <a:xfrm>
              <a:off x="2294" y="400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63" name="Text Box 110"/>
            <p:cNvSpPr txBox="1">
              <a:spLocks noChangeArrowheads="1"/>
            </p:cNvSpPr>
            <p:nvPr/>
          </p:nvSpPr>
          <p:spPr bwMode="auto">
            <a:xfrm>
              <a:off x="1910" y="347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31764" name="Line 111"/>
            <p:cNvSpPr>
              <a:spLocks noChangeShapeType="1"/>
            </p:cNvSpPr>
            <p:nvPr/>
          </p:nvSpPr>
          <p:spPr bwMode="auto">
            <a:xfrm>
              <a:off x="1958" y="361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65" name="Text Box 112"/>
            <p:cNvSpPr txBox="1">
              <a:spLocks noChangeArrowheads="1"/>
            </p:cNvSpPr>
            <p:nvPr/>
          </p:nvSpPr>
          <p:spPr bwMode="auto">
            <a:xfrm>
              <a:off x="2582" y="308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1766" name="Line 113"/>
            <p:cNvSpPr>
              <a:spLocks noChangeShapeType="1"/>
            </p:cNvSpPr>
            <p:nvPr/>
          </p:nvSpPr>
          <p:spPr bwMode="auto">
            <a:xfrm>
              <a:off x="3110" y="323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67" name="Text Box 114"/>
            <p:cNvSpPr txBox="1">
              <a:spLocks noChangeArrowheads="1"/>
            </p:cNvSpPr>
            <p:nvPr/>
          </p:nvSpPr>
          <p:spPr bwMode="auto">
            <a:xfrm>
              <a:off x="2918" y="270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1768" name="Text Box 115"/>
            <p:cNvSpPr txBox="1">
              <a:spLocks noChangeArrowheads="1"/>
            </p:cNvSpPr>
            <p:nvPr/>
          </p:nvSpPr>
          <p:spPr bwMode="auto">
            <a:xfrm>
              <a:off x="3254" y="347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31769" name="Line 116"/>
            <p:cNvSpPr>
              <a:spLocks noChangeShapeType="1"/>
            </p:cNvSpPr>
            <p:nvPr/>
          </p:nvSpPr>
          <p:spPr bwMode="auto">
            <a:xfrm>
              <a:off x="3782" y="361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0" name="Line 117"/>
            <p:cNvSpPr>
              <a:spLocks noChangeShapeType="1"/>
            </p:cNvSpPr>
            <p:nvPr/>
          </p:nvSpPr>
          <p:spPr bwMode="auto">
            <a:xfrm>
              <a:off x="3302" y="361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1" name="Text Box 118"/>
            <p:cNvSpPr txBox="1">
              <a:spLocks noChangeArrowheads="1"/>
            </p:cNvSpPr>
            <p:nvPr/>
          </p:nvSpPr>
          <p:spPr bwMode="auto">
            <a:xfrm>
              <a:off x="3590" y="308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31772" name="Text Box 119"/>
            <p:cNvSpPr txBox="1">
              <a:spLocks noChangeArrowheads="1"/>
            </p:cNvSpPr>
            <p:nvPr/>
          </p:nvSpPr>
          <p:spPr bwMode="auto">
            <a:xfrm>
              <a:off x="3926" y="347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31773" name="Line 120"/>
            <p:cNvSpPr>
              <a:spLocks noChangeShapeType="1"/>
            </p:cNvSpPr>
            <p:nvPr/>
          </p:nvSpPr>
          <p:spPr bwMode="auto">
            <a:xfrm>
              <a:off x="4454" y="361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4" name="Line 121"/>
            <p:cNvSpPr>
              <a:spLocks noChangeShapeType="1"/>
            </p:cNvSpPr>
            <p:nvPr/>
          </p:nvSpPr>
          <p:spPr bwMode="auto">
            <a:xfrm>
              <a:off x="3974" y="361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5" name="Line 122"/>
            <p:cNvSpPr>
              <a:spLocks noChangeShapeType="1"/>
            </p:cNvSpPr>
            <p:nvPr/>
          </p:nvSpPr>
          <p:spPr bwMode="auto">
            <a:xfrm>
              <a:off x="3446" y="2855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6" name="Line 123"/>
            <p:cNvSpPr>
              <a:spLocks noChangeShapeType="1"/>
            </p:cNvSpPr>
            <p:nvPr/>
          </p:nvSpPr>
          <p:spPr bwMode="auto">
            <a:xfrm>
              <a:off x="4118" y="3239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7" name="Line 124"/>
            <p:cNvSpPr>
              <a:spLocks noChangeShapeType="1"/>
            </p:cNvSpPr>
            <p:nvPr/>
          </p:nvSpPr>
          <p:spPr bwMode="auto">
            <a:xfrm flipH="1">
              <a:off x="3542" y="3239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8" name="Line 125"/>
            <p:cNvSpPr>
              <a:spLocks noChangeShapeType="1"/>
            </p:cNvSpPr>
            <p:nvPr/>
          </p:nvSpPr>
          <p:spPr bwMode="auto">
            <a:xfrm flipH="1">
              <a:off x="2198" y="3239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9" name="Line 126"/>
            <p:cNvSpPr>
              <a:spLocks noChangeShapeType="1"/>
            </p:cNvSpPr>
            <p:nvPr/>
          </p:nvSpPr>
          <p:spPr bwMode="auto">
            <a:xfrm>
              <a:off x="2438" y="362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0" name="Line 127"/>
            <p:cNvSpPr>
              <a:spLocks noChangeShapeType="1"/>
            </p:cNvSpPr>
            <p:nvPr/>
          </p:nvSpPr>
          <p:spPr bwMode="auto">
            <a:xfrm flipH="1">
              <a:off x="2870" y="2855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3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Binary-trees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 </a:t>
            </a:r>
            <a:r>
              <a:rPr lang="en-US" altLang="en-US" b="1" smtClean="0">
                <a:cs typeface="Times New Roman" pitchFamily="18" charset="0"/>
              </a:rPr>
              <a:t>leaf node</a:t>
            </a:r>
            <a:r>
              <a:rPr lang="en-US" altLang="en-US" smtClean="0">
                <a:cs typeface="Times New Roman" pitchFamily="18" charset="0"/>
              </a:rPr>
              <a:t> is one that has no children (i.e., both its links are null).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Every node, except the root node, is the left or right child of exactly one other node (its </a:t>
            </a:r>
            <a:r>
              <a:rPr lang="en-US" altLang="en-US" b="1" smtClean="0">
                <a:cs typeface="Times New Roman" pitchFamily="18" charset="0"/>
              </a:rPr>
              <a:t>parent</a:t>
            </a:r>
            <a:r>
              <a:rPr lang="en-US" altLang="en-US" smtClean="0">
                <a:cs typeface="Times New Roman" pitchFamily="18" charset="0"/>
              </a:rPr>
              <a:t>).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root node has no parent; the only link to it is in the header.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</a:t>
            </a:r>
            <a:r>
              <a:rPr lang="en-US" altLang="en-US" b="1" smtClean="0">
                <a:cs typeface="Times New Roman" pitchFamily="18" charset="0"/>
              </a:rPr>
              <a:t>size</a:t>
            </a:r>
            <a:r>
              <a:rPr lang="en-US" altLang="en-US" smtClean="0">
                <a:cs typeface="Times New Roman" pitchFamily="18" charset="0"/>
              </a:rPr>
              <a:t> of a binary-tree is the number of nodes (elements).</a:t>
            </a:r>
          </a:p>
          <a:p>
            <a:pPr algn="just" eaLnBrk="1" hangingPunct="1"/>
            <a:r>
              <a:rPr lang="en-US" altLang="en-US" smtClean="0">
                <a:cs typeface="Times New Roman" pitchFamily="18" charset="0"/>
              </a:rPr>
              <a:t>An </a:t>
            </a:r>
            <a:r>
              <a:rPr lang="en-US" altLang="en-US" b="1" smtClean="0">
                <a:cs typeface="Times New Roman" pitchFamily="18" charset="0"/>
              </a:rPr>
              <a:t>empty</a:t>
            </a:r>
            <a:r>
              <a:rPr lang="en-US" altLang="en-US" smtClean="0">
                <a:cs typeface="Times New Roman" pitchFamily="18" charset="0"/>
              </a:rPr>
              <a:t> binary-tree has no nodes. Its header contains a null link.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successive insertions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Animation (inserting ‘cat’, ‘dog’, ‘fox’, ‘lion’, ‘pig’, ‘rat’ in that order):</a:t>
            </a: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943100" y="2528888"/>
            <a:ext cx="5486400" cy="3962400"/>
            <a:chOff x="1224" y="1185"/>
            <a:chExt cx="3456" cy="2496"/>
          </a:xfrm>
        </p:grpSpPr>
        <p:sp>
          <p:nvSpPr>
            <p:cNvPr id="32866" name="Rectangle 5"/>
            <p:cNvSpPr>
              <a:spLocks noChangeArrowheads="1"/>
            </p:cNvSpPr>
            <p:nvPr/>
          </p:nvSpPr>
          <p:spPr bwMode="auto">
            <a:xfrm>
              <a:off x="1224" y="1185"/>
              <a:ext cx="345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67" name="Rectangle 6"/>
            <p:cNvSpPr>
              <a:spLocks noChangeArrowheads="1"/>
            </p:cNvSpPr>
            <p:nvPr/>
          </p:nvSpPr>
          <p:spPr bwMode="auto">
            <a:xfrm>
              <a:off x="1224" y="1185"/>
              <a:ext cx="1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Initially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: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68" name="Rectangle 7"/>
            <p:cNvSpPr>
              <a:spLocks noChangeArrowheads="1"/>
            </p:cNvSpPr>
            <p:nvPr/>
          </p:nvSpPr>
          <p:spPr bwMode="auto">
            <a:xfrm>
              <a:off x="1512" y="1521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69" name="Line 8"/>
            <p:cNvSpPr>
              <a:spLocks noChangeShapeType="1"/>
            </p:cNvSpPr>
            <p:nvPr/>
          </p:nvSpPr>
          <p:spPr bwMode="auto">
            <a:xfrm>
              <a:off x="1608" y="161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1935163" y="2528888"/>
            <a:ext cx="5494337" cy="3962400"/>
            <a:chOff x="1224" y="1276"/>
            <a:chExt cx="3461" cy="2496"/>
          </a:xfrm>
        </p:grpSpPr>
        <p:sp>
          <p:nvSpPr>
            <p:cNvPr id="32859" name="Rectangle 10"/>
            <p:cNvSpPr>
              <a:spLocks noChangeArrowheads="1"/>
            </p:cNvSpPr>
            <p:nvPr/>
          </p:nvSpPr>
          <p:spPr bwMode="auto">
            <a:xfrm>
              <a:off x="1229" y="1276"/>
              <a:ext cx="345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60" name="Rectangle 11"/>
            <p:cNvSpPr>
              <a:spLocks noChangeArrowheads="1"/>
            </p:cNvSpPr>
            <p:nvPr/>
          </p:nvSpPr>
          <p:spPr bwMode="auto">
            <a:xfrm>
              <a:off x="1224" y="1276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After inserting ‘cat’: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32861" name="Rectangle 12"/>
            <p:cNvSpPr>
              <a:spLocks noChangeArrowheads="1"/>
            </p:cNvSpPr>
            <p:nvPr/>
          </p:nvSpPr>
          <p:spPr bwMode="auto">
            <a:xfrm>
              <a:off x="1512" y="161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62" name="Text Box 13"/>
            <p:cNvSpPr txBox="1">
              <a:spLocks noChangeArrowheads="1"/>
            </p:cNvSpPr>
            <p:nvPr/>
          </p:nvSpPr>
          <p:spPr bwMode="auto">
            <a:xfrm>
              <a:off x="2280" y="160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32863" name="Line 14"/>
            <p:cNvSpPr>
              <a:spLocks noChangeShapeType="1"/>
            </p:cNvSpPr>
            <p:nvPr/>
          </p:nvSpPr>
          <p:spPr bwMode="auto">
            <a:xfrm>
              <a:off x="2328" y="175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64" name="Line 15"/>
            <p:cNvSpPr>
              <a:spLocks noChangeShapeType="1"/>
            </p:cNvSpPr>
            <p:nvPr/>
          </p:nvSpPr>
          <p:spPr bwMode="auto">
            <a:xfrm>
              <a:off x="2808" y="175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65" name="Line 16"/>
            <p:cNvSpPr>
              <a:spLocks noChangeShapeType="1"/>
            </p:cNvSpPr>
            <p:nvPr/>
          </p:nvSpPr>
          <p:spPr bwMode="auto">
            <a:xfrm>
              <a:off x="1608" y="170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1943100" y="2528888"/>
            <a:ext cx="5486400" cy="3962400"/>
            <a:chOff x="1229" y="1367"/>
            <a:chExt cx="3456" cy="2496"/>
          </a:xfrm>
        </p:grpSpPr>
        <p:sp>
          <p:nvSpPr>
            <p:cNvPr id="32849" name="Rectangle 18"/>
            <p:cNvSpPr>
              <a:spLocks noChangeArrowheads="1"/>
            </p:cNvSpPr>
            <p:nvPr/>
          </p:nvSpPr>
          <p:spPr bwMode="auto">
            <a:xfrm>
              <a:off x="1229" y="1367"/>
              <a:ext cx="345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50" name="Rectangle 19"/>
            <p:cNvSpPr>
              <a:spLocks noChangeArrowheads="1"/>
            </p:cNvSpPr>
            <p:nvPr/>
          </p:nvSpPr>
          <p:spPr bwMode="auto">
            <a:xfrm>
              <a:off x="1229" y="1367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After inserting ‘dog’: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32851" name="Rectangle 20"/>
            <p:cNvSpPr>
              <a:spLocks noChangeArrowheads="1"/>
            </p:cNvSpPr>
            <p:nvPr/>
          </p:nvSpPr>
          <p:spPr bwMode="auto">
            <a:xfrm>
              <a:off x="1517" y="170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52" name="Line 21"/>
            <p:cNvSpPr>
              <a:spLocks noChangeShapeType="1"/>
            </p:cNvSpPr>
            <p:nvPr/>
          </p:nvSpPr>
          <p:spPr bwMode="auto">
            <a:xfrm>
              <a:off x="1613" y="1799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53" name="Text Box 22"/>
            <p:cNvSpPr txBox="1">
              <a:spLocks noChangeArrowheads="1"/>
            </p:cNvSpPr>
            <p:nvPr/>
          </p:nvSpPr>
          <p:spPr bwMode="auto">
            <a:xfrm>
              <a:off x="2621" y="208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2854" name="Text Box 23"/>
            <p:cNvSpPr txBox="1">
              <a:spLocks noChangeArrowheads="1"/>
            </p:cNvSpPr>
            <p:nvPr/>
          </p:nvSpPr>
          <p:spPr bwMode="auto">
            <a:xfrm>
              <a:off x="2285" y="169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32855" name="Line 24"/>
            <p:cNvSpPr>
              <a:spLocks noChangeShapeType="1"/>
            </p:cNvSpPr>
            <p:nvPr/>
          </p:nvSpPr>
          <p:spPr bwMode="auto">
            <a:xfrm>
              <a:off x="2348" y="184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56" name="Line 25"/>
            <p:cNvSpPr>
              <a:spLocks noChangeShapeType="1"/>
            </p:cNvSpPr>
            <p:nvPr/>
          </p:nvSpPr>
          <p:spPr bwMode="auto">
            <a:xfrm>
              <a:off x="2813" y="1847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57" name="Line 26"/>
            <p:cNvSpPr>
              <a:spLocks noChangeShapeType="1"/>
            </p:cNvSpPr>
            <p:nvPr/>
          </p:nvSpPr>
          <p:spPr bwMode="auto">
            <a:xfrm>
              <a:off x="2666" y="220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58" name="Line 27"/>
            <p:cNvSpPr>
              <a:spLocks noChangeShapeType="1"/>
            </p:cNvSpPr>
            <p:nvPr/>
          </p:nvSpPr>
          <p:spPr bwMode="auto">
            <a:xfrm>
              <a:off x="3146" y="220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06"/>
          <p:cNvGrpSpPr>
            <a:grpSpLocks/>
          </p:cNvGrpSpPr>
          <p:nvPr/>
        </p:nvGrpSpPr>
        <p:grpSpPr bwMode="auto">
          <a:xfrm>
            <a:off x="1943100" y="2528888"/>
            <a:ext cx="5486400" cy="3962400"/>
            <a:chOff x="1224" y="1457"/>
            <a:chExt cx="3456" cy="2496"/>
          </a:xfrm>
        </p:grpSpPr>
        <p:sp>
          <p:nvSpPr>
            <p:cNvPr id="32836" name="Rectangle 29"/>
            <p:cNvSpPr>
              <a:spLocks noChangeArrowheads="1"/>
            </p:cNvSpPr>
            <p:nvPr/>
          </p:nvSpPr>
          <p:spPr bwMode="auto">
            <a:xfrm>
              <a:off x="1224" y="1457"/>
              <a:ext cx="345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37" name="Rectangle 30"/>
            <p:cNvSpPr>
              <a:spLocks noChangeArrowheads="1"/>
            </p:cNvSpPr>
            <p:nvPr/>
          </p:nvSpPr>
          <p:spPr bwMode="auto">
            <a:xfrm>
              <a:off x="1224" y="1457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After inserting ‘fox’: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32838" name="Rectangle 31"/>
            <p:cNvSpPr>
              <a:spLocks noChangeArrowheads="1"/>
            </p:cNvSpPr>
            <p:nvPr/>
          </p:nvSpPr>
          <p:spPr bwMode="auto">
            <a:xfrm>
              <a:off x="1512" y="179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39" name="Line 32"/>
            <p:cNvSpPr>
              <a:spLocks noChangeShapeType="1"/>
            </p:cNvSpPr>
            <p:nvPr/>
          </p:nvSpPr>
          <p:spPr bwMode="auto">
            <a:xfrm>
              <a:off x="1608" y="1895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0" name="Text Box 33"/>
            <p:cNvSpPr txBox="1">
              <a:spLocks noChangeArrowheads="1"/>
            </p:cNvSpPr>
            <p:nvPr/>
          </p:nvSpPr>
          <p:spPr bwMode="auto">
            <a:xfrm>
              <a:off x="2616" y="217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2841" name="Line 34"/>
            <p:cNvSpPr>
              <a:spLocks noChangeShapeType="1"/>
            </p:cNvSpPr>
            <p:nvPr/>
          </p:nvSpPr>
          <p:spPr bwMode="auto">
            <a:xfrm>
              <a:off x="2664" y="232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2" name="Text Box 35"/>
            <p:cNvSpPr txBox="1">
              <a:spLocks noChangeArrowheads="1"/>
            </p:cNvSpPr>
            <p:nvPr/>
          </p:nvSpPr>
          <p:spPr bwMode="auto">
            <a:xfrm>
              <a:off x="2280" y="179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32843" name="Line 36"/>
            <p:cNvSpPr>
              <a:spLocks noChangeShapeType="1"/>
            </p:cNvSpPr>
            <p:nvPr/>
          </p:nvSpPr>
          <p:spPr bwMode="auto">
            <a:xfrm>
              <a:off x="2328" y="193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4" name="Line 37"/>
            <p:cNvSpPr>
              <a:spLocks noChangeShapeType="1"/>
            </p:cNvSpPr>
            <p:nvPr/>
          </p:nvSpPr>
          <p:spPr bwMode="auto">
            <a:xfrm>
              <a:off x="2808" y="194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5" name="Text Box 38"/>
            <p:cNvSpPr txBox="1">
              <a:spLocks noChangeArrowheads="1"/>
            </p:cNvSpPr>
            <p:nvPr/>
          </p:nvSpPr>
          <p:spPr bwMode="auto">
            <a:xfrm>
              <a:off x="2952" y="255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2846" name="Line 39"/>
            <p:cNvSpPr>
              <a:spLocks noChangeShapeType="1"/>
            </p:cNvSpPr>
            <p:nvPr/>
          </p:nvSpPr>
          <p:spPr bwMode="auto">
            <a:xfrm>
              <a:off x="3000" y="269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7" name="Line 40"/>
            <p:cNvSpPr>
              <a:spLocks noChangeShapeType="1"/>
            </p:cNvSpPr>
            <p:nvPr/>
          </p:nvSpPr>
          <p:spPr bwMode="auto">
            <a:xfrm>
              <a:off x="3144" y="2321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8" name="Line 41"/>
            <p:cNvSpPr>
              <a:spLocks noChangeShapeType="1"/>
            </p:cNvSpPr>
            <p:nvPr/>
          </p:nvSpPr>
          <p:spPr bwMode="auto">
            <a:xfrm>
              <a:off x="3480" y="269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1943100" y="2528888"/>
            <a:ext cx="5486400" cy="3962400"/>
            <a:chOff x="1224" y="1548"/>
            <a:chExt cx="3456" cy="2496"/>
          </a:xfrm>
        </p:grpSpPr>
        <p:sp>
          <p:nvSpPr>
            <p:cNvPr id="32820" name="Rectangle 43"/>
            <p:cNvSpPr>
              <a:spLocks noChangeArrowheads="1"/>
            </p:cNvSpPr>
            <p:nvPr/>
          </p:nvSpPr>
          <p:spPr bwMode="auto">
            <a:xfrm>
              <a:off x="1224" y="1548"/>
              <a:ext cx="345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21" name="Rectangle 44"/>
            <p:cNvSpPr>
              <a:spLocks noChangeArrowheads="1"/>
            </p:cNvSpPr>
            <p:nvPr/>
          </p:nvSpPr>
          <p:spPr bwMode="auto">
            <a:xfrm>
              <a:off x="1224" y="1548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After inserting ‘lion’: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32822" name="Rectangle 45"/>
            <p:cNvSpPr>
              <a:spLocks noChangeArrowheads="1"/>
            </p:cNvSpPr>
            <p:nvPr/>
          </p:nvSpPr>
          <p:spPr bwMode="auto">
            <a:xfrm>
              <a:off x="1512" y="189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23" name="Line 46"/>
            <p:cNvSpPr>
              <a:spLocks noChangeShapeType="1"/>
            </p:cNvSpPr>
            <p:nvPr/>
          </p:nvSpPr>
          <p:spPr bwMode="auto">
            <a:xfrm>
              <a:off x="1608" y="1992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24" name="Text Box 47"/>
            <p:cNvSpPr txBox="1">
              <a:spLocks noChangeArrowheads="1"/>
            </p:cNvSpPr>
            <p:nvPr/>
          </p:nvSpPr>
          <p:spPr bwMode="auto">
            <a:xfrm>
              <a:off x="2616" y="227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2825" name="Line 48"/>
            <p:cNvSpPr>
              <a:spLocks noChangeShapeType="1"/>
            </p:cNvSpPr>
            <p:nvPr/>
          </p:nvSpPr>
          <p:spPr bwMode="auto">
            <a:xfrm>
              <a:off x="2664" y="241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26" name="Text Box 49"/>
            <p:cNvSpPr txBox="1">
              <a:spLocks noChangeArrowheads="1"/>
            </p:cNvSpPr>
            <p:nvPr/>
          </p:nvSpPr>
          <p:spPr bwMode="auto">
            <a:xfrm>
              <a:off x="2280" y="189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32827" name="Line 50"/>
            <p:cNvSpPr>
              <a:spLocks noChangeShapeType="1"/>
            </p:cNvSpPr>
            <p:nvPr/>
          </p:nvSpPr>
          <p:spPr bwMode="auto">
            <a:xfrm>
              <a:off x="2328" y="203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28" name="Line 51"/>
            <p:cNvSpPr>
              <a:spLocks noChangeShapeType="1"/>
            </p:cNvSpPr>
            <p:nvPr/>
          </p:nvSpPr>
          <p:spPr bwMode="auto">
            <a:xfrm>
              <a:off x="2808" y="204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29" name="Text Box 52"/>
            <p:cNvSpPr txBox="1">
              <a:spLocks noChangeArrowheads="1"/>
            </p:cNvSpPr>
            <p:nvPr/>
          </p:nvSpPr>
          <p:spPr bwMode="auto">
            <a:xfrm>
              <a:off x="2952" y="265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2830" name="Line 53"/>
            <p:cNvSpPr>
              <a:spLocks noChangeShapeType="1"/>
            </p:cNvSpPr>
            <p:nvPr/>
          </p:nvSpPr>
          <p:spPr bwMode="auto">
            <a:xfrm>
              <a:off x="3000" y="279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31" name="Line 54"/>
            <p:cNvSpPr>
              <a:spLocks noChangeShapeType="1"/>
            </p:cNvSpPr>
            <p:nvPr/>
          </p:nvSpPr>
          <p:spPr bwMode="auto">
            <a:xfrm>
              <a:off x="3144" y="241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32" name="Text Box 55"/>
            <p:cNvSpPr txBox="1">
              <a:spLocks noChangeArrowheads="1"/>
            </p:cNvSpPr>
            <p:nvPr/>
          </p:nvSpPr>
          <p:spPr bwMode="auto">
            <a:xfrm>
              <a:off x="3288" y="303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2833" name="Line 56"/>
            <p:cNvSpPr>
              <a:spLocks noChangeShapeType="1"/>
            </p:cNvSpPr>
            <p:nvPr/>
          </p:nvSpPr>
          <p:spPr bwMode="auto">
            <a:xfrm>
              <a:off x="3336" y="317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34" name="Line 57"/>
            <p:cNvSpPr>
              <a:spLocks noChangeShapeType="1"/>
            </p:cNvSpPr>
            <p:nvPr/>
          </p:nvSpPr>
          <p:spPr bwMode="auto">
            <a:xfrm>
              <a:off x="3480" y="279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35" name="Line 58"/>
            <p:cNvSpPr>
              <a:spLocks noChangeShapeType="1"/>
            </p:cNvSpPr>
            <p:nvPr/>
          </p:nvSpPr>
          <p:spPr bwMode="auto">
            <a:xfrm flipV="1">
              <a:off x="3816" y="316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104"/>
          <p:cNvGrpSpPr>
            <a:grpSpLocks/>
          </p:cNvGrpSpPr>
          <p:nvPr/>
        </p:nvGrpSpPr>
        <p:grpSpPr bwMode="auto">
          <a:xfrm>
            <a:off x="1943100" y="2528888"/>
            <a:ext cx="5486400" cy="3962400"/>
            <a:chOff x="1224" y="1639"/>
            <a:chExt cx="3456" cy="2496"/>
          </a:xfrm>
        </p:grpSpPr>
        <p:sp>
          <p:nvSpPr>
            <p:cNvPr id="32801" name="Rectangle 60"/>
            <p:cNvSpPr>
              <a:spLocks noChangeArrowheads="1"/>
            </p:cNvSpPr>
            <p:nvPr/>
          </p:nvSpPr>
          <p:spPr bwMode="auto">
            <a:xfrm>
              <a:off x="1224" y="1639"/>
              <a:ext cx="345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02" name="Rectangle 61"/>
            <p:cNvSpPr>
              <a:spLocks noChangeArrowheads="1"/>
            </p:cNvSpPr>
            <p:nvPr/>
          </p:nvSpPr>
          <p:spPr bwMode="auto">
            <a:xfrm>
              <a:off x="1224" y="1639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After inserting ‘pig’: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32803" name="Rectangle 62"/>
            <p:cNvSpPr>
              <a:spLocks noChangeArrowheads="1"/>
            </p:cNvSpPr>
            <p:nvPr/>
          </p:nvSpPr>
          <p:spPr bwMode="auto">
            <a:xfrm>
              <a:off x="1512" y="199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804" name="Line 63"/>
            <p:cNvSpPr>
              <a:spLocks noChangeShapeType="1"/>
            </p:cNvSpPr>
            <p:nvPr/>
          </p:nvSpPr>
          <p:spPr bwMode="auto">
            <a:xfrm>
              <a:off x="1608" y="2089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5" name="Text Box 64"/>
            <p:cNvSpPr txBox="1">
              <a:spLocks noChangeArrowheads="1"/>
            </p:cNvSpPr>
            <p:nvPr/>
          </p:nvSpPr>
          <p:spPr bwMode="auto">
            <a:xfrm>
              <a:off x="2616" y="237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2806" name="Line 65"/>
            <p:cNvSpPr>
              <a:spLocks noChangeShapeType="1"/>
            </p:cNvSpPr>
            <p:nvPr/>
          </p:nvSpPr>
          <p:spPr bwMode="auto">
            <a:xfrm>
              <a:off x="2664" y="251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7" name="Text Box 66"/>
            <p:cNvSpPr txBox="1">
              <a:spLocks noChangeArrowheads="1"/>
            </p:cNvSpPr>
            <p:nvPr/>
          </p:nvSpPr>
          <p:spPr bwMode="auto">
            <a:xfrm>
              <a:off x="2280" y="19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32808" name="Line 67"/>
            <p:cNvSpPr>
              <a:spLocks noChangeShapeType="1"/>
            </p:cNvSpPr>
            <p:nvPr/>
          </p:nvSpPr>
          <p:spPr bwMode="auto">
            <a:xfrm>
              <a:off x="2328" y="213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9" name="Line 68"/>
            <p:cNvSpPr>
              <a:spLocks noChangeShapeType="1"/>
            </p:cNvSpPr>
            <p:nvPr/>
          </p:nvSpPr>
          <p:spPr bwMode="auto">
            <a:xfrm>
              <a:off x="2808" y="2137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0" name="Text Box 69"/>
            <p:cNvSpPr txBox="1">
              <a:spLocks noChangeArrowheads="1"/>
            </p:cNvSpPr>
            <p:nvPr/>
          </p:nvSpPr>
          <p:spPr bwMode="auto">
            <a:xfrm>
              <a:off x="2952" y="274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2811" name="Line 70"/>
            <p:cNvSpPr>
              <a:spLocks noChangeShapeType="1"/>
            </p:cNvSpPr>
            <p:nvPr/>
          </p:nvSpPr>
          <p:spPr bwMode="auto">
            <a:xfrm>
              <a:off x="3000" y="289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2" name="Line 71"/>
            <p:cNvSpPr>
              <a:spLocks noChangeShapeType="1"/>
            </p:cNvSpPr>
            <p:nvPr/>
          </p:nvSpPr>
          <p:spPr bwMode="auto">
            <a:xfrm>
              <a:off x="3144" y="2515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3" name="Text Box 72"/>
            <p:cNvSpPr txBox="1">
              <a:spLocks noChangeArrowheads="1"/>
            </p:cNvSpPr>
            <p:nvPr/>
          </p:nvSpPr>
          <p:spPr bwMode="auto">
            <a:xfrm>
              <a:off x="3288" y="312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2814" name="Line 73"/>
            <p:cNvSpPr>
              <a:spLocks noChangeShapeType="1"/>
            </p:cNvSpPr>
            <p:nvPr/>
          </p:nvSpPr>
          <p:spPr bwMode="auto">
            <a:xfrm>
              <a:off x="3336" y="327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5" name="Line 74"/>
            <p:cNvSpPr>
              <a:spLocks noChangeShapeType="1"/>
            </p:cNvSpPr>
            <p:nvPr/>
          </p:nvSpPr>
          <p:spPr bwMode="auto">
            <a:xfrm>
              <a:off x="3480" y="289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6" name="Text Box 75"/>
            <p:cNvSpPr txBox="1">
              <a:spLocks noChangeArrowheads="1"/>
            </p:cNvSpPr>
            <p:nvPr/>
          </p:nvSpPr>
          <p:spPr bwMode="auto">
            <a:xfrm>
              <a:off x="3624" y="350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32817" name="Line 76"/>
            <p:cNvSpPr>
              <a:spLocks noChangeShapeType="1"/>
            </p:cNvSpPr>
            <p:nvPr/>
          </p:nvSpPr>
          <p:spPr bwMode="auto">
            <a:xfrm>
              <a:off x="3672" y="364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8" name="Line 77"/>
            <p:cNvSpPr>
              <a:spLocks noChangeShapeType="1"/>
            </p:cNvSpPr>
            <p:nvPr/>
          </p:nvSpPr>
          <p:spPr bwMode="auto">
            <a:xfrm>
              <a:off x="3816" y="3271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9" name="Line 78"/>
            <p:cNvSpPr>
              <a:spLocks noChangeShapeType="1"/>
            </p:cNvSpPr>
            <p:nvPr/>
          </p:nvSpPr>
          <p:spPr bwMode="auto">
            <a:xfrm>
              <a:off x="4152" y="364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103"/>
          <p:cNvGrpSpPr>
            <a:grpSpLocks/>
          </p:cNvGrpSpPr>
          <p:nvPr/>
        </p:nvGrpSpPr>
        <p:grpSpPr bwMode="auto">
          <a:xfrm>
            <a:off x="1943100" y="2528888"/>
            <a:ext cx="5486400" cy="3962400"/>
            <a:chOff x="1224" y="1728"/>
            <a:chExt cx="3456" cy="2496"/>
          </a:xfrm>
        </p:grpSpPr>
        <p:sp>
          <p:nvSpPr>
            <p:cNvPr id="32779" name="Rectangle 80"/>
            <p:cNvSpPr>
              <a:spLocks noChangeArrowheads="1"/>
            </p:cNvSpPr>
            <p:nvPr/>
          </p:nvSpPr>
          <p:spPr bwMode="auto">
            <a:xfrm>
              <a:off x="1224" y="1728"/>
              <a:ext cx="345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0" name="Rectangle 81"/>
            <p:cNvSpPr>
              <a:spLocks noChangeArrowheads="1"/>
            </p:cNvSpPr>
            <p:nvPr/>
          </p:nvSpPr>
          <p:spPr bwMode="auto">
            <a:xfrm>
              <a:off x="1224" y="1728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After inserting ‘rat’: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32781" name="Rectangle 82"/>
            <p:cNvSpPr>
              <a:spLocks noChangeArrowheads="1"/>
            </p:cNvSpPr>
            <p:nvPr/>
          </p:nvSpPr>
          <p:spPr bwMode="auto">
            <a:xfrm>
              <a:off x="1512" y="207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2" name="Line 83"/>
            <p:cNvSpPr>
              <a:spLocks noChangeShapeType="1"/>
            </p:cNvSpPr>
            <p:nvPr/>
          </p:nvSpPr>
          <p:spPr bwMode="auto">
            <a:xfrm>
              <a:off x="1608" y="216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83" name="Text Box 84"/>
            <p:cNvSpPr txBox="1">
              <a:spLocks noChangeArrowheads="1"/>
            </p:cNvSpPr>
            <p:nvPr/>
          </p:nvSpPr>
          <p:spPr bwMode="auto">
            <a:xfrm>
              <a:off x="2616" y="244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2784" name="Line 85"/>
            <p:cNvSpPr>
              <a:spLocks noChangeShapeType="1"/>
            </p:cNvSpPr>
            <p:nvPr/>
          </p:nvSpPr>
          <p:spPr bwMode="auto">
            <a:xfrm>
              <a:off x="2664" y="259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85" name="Text Box 86"/>
            <p:cNvSpPr txBox="1">
              <a:spLocks noChangeArrowheads="1"/>
            </p:cNvSpPr>
            <p:nvPr/>
          </p:nvSpPr>
          <p:spPr bwMode="auto">
            <a:xfrm>
              <a:off x="2280" y="206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32786" name="Line 87"/>
            <p:cNvSpPr>
              <a:spLocks noChangeShapeType="1"/>
            </p:cNvSpPr>
            <p:nvPr/>
          </p:nvSpPr>
          <p:spPr bwMode="auto">
            <a:xfrm>
              <a:off x="2328" y="220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87" name="Line 88"/>
            <p:cNvSpPr>
              <a:spLocks noChangeShapeType="1"/>
            </p:cNvSpPr>
            <p:nvPr/>
          </p:nvSpPr>
          <p:spPr bwMode="auto">
            <a:xfrm>
              <a:off x="2808" y="221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88" name="Text Box 89"/>
            <p:cNvSpPr txBox="1">
              <a:spLocks noChangeArrowheads="1"/>
            </p:cNvSpPr>
            <p:nvPr/>
          </p:nvSpPr>
          <p:spPr bwMode="auto">
            <a:xfrm>
              <a:off x="2952" y="282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2789" name="Line 90"/>
            <p:cNvSpPr>
              <a:spLocks noChangeShapeType="1"/>
            </p:cNvSpPr>
            <p:nvPr/>
          </p:nvSpPr>
          <p:spPr bwMode="auto">
            <a:xfrm>
              <a:off x="3000" y="297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0" name="Line 91"/>
            <p:cNvSpPr>
              <a:spLocks noChangeShapeType="1"/>
            </p:cNvSpPr>
            <p:nvPr/>
          </p:nvSpPr>
          <p:spPr bwMode="auto">
            <a:xfrm>
              <a:off x="3144" y="259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1" name="Text Box 92"/>
            <p:cNvSpPr txBox="1">
              <a:spLocks noChangeArrowheads="1"/>
            </p:cNvSpPr>
            <p:nvPr/>
          </p:nvSpPr>
          <p:spPr bwMode="auto">
            <a:xfrm>
              <a:off x="3288" y="320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2792" name="Line 93"/>
            <p:cNvSpPr>
              <a:spLocks noChangeShapeType="1"/>
            </p:cNvSpPr>
            <p:nvPr/>
          </p:nvSpPr>
          <p:spPr bwMode="auto">
            <a:xfrm>
              <a:off x="3336" y="334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3" name="Line 94"/>
            <p:cNvSpPr>
              <a:spLocks noChangeShapeType="1"/>
            </p:cNvSpPr>
            <p:nvPr/>
          </p:nvSpPr>
          <p:spPr bwMode="auto">
            <a:xfrm>
              <a:off x="3480" y="297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4" name="Text Box 95"/>
            <p:cNvSpPr txBox="1">
              <a:spLocks noChangeArrowheads="1"/>
            </p:cNvSpPr>
            <p:nvPr/>
          </p:nvSpPr>
          <p:spPr bwMode="auto">
            <a:xfrm>
              <a:off x="3624" y="358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32795" name="Line 96"/>
            <p:cNvSpPr>
              <a:spLocks noChangeShapeType="1"/>
            </p:cNvSpPr>
            <p:nvPr/>
          </p:nvSpPr>
          <p:spPr bwMode="auto">
            <a:xfrm>
              <a:off x="3672" y="372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6" name="Line 97"/>
            <p:cNvSpPr>
              <a:spLocks noChangeShapeType="1"/>
            </p:cNvSpPr>
            <p:nvPr/>
          </p:nvSpPr>
          <p:spPr bwMode="auto">
            <a:xfrm>
              <a:off x="3816" y="334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7" name="Text Box 98"/>
            <p:cNvSpPr txBox="1">
              <a:spLocks noChangeArrowheads="1"/>
            </p:cNvSpPr>
            <p:nvPr/>
          </p:nvSpPr>
          <p:spPr bwMode="auto">
            <a:xfrm>
              <a:off x="3960" y="396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32798" name="Line 99"/>
            <p:cNvSpPr>
              <a:spLocks noChangeShapeType="1"/>
            </p:cNvSpPr>
            <p:nvPr/>
          </p:nvSpPr>
          <p:spPr bwMode="auto">
            <a:xfrm>
              <a:off x="4008" y="410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9" name="Line 100"/>
            <p:cNvSpPr>
              <a:spLocks noChangeShapeType="1"/>
            </p:cNvSpPr>
            <p:nvPr/>
          </p:nvSpPr>
          <p:spPr bwMode="auto">
            <a:xfrm>
              <a:off x="4152" y="372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0" name="Line 101"/>
            <p:cNvSpPr>
              <a:spLocks noChangeShapeType="1"/>
            </p:cNvSpPr>
            <p:nvPr/>
          </p:nvSpPr>
          <p:spPr bwMode="auto">
            <a:xfrm>
              <a:off x="4488" y="411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 deletion</a:t>
            </a:r>
            <a:endParaRPr lang="en-GB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Problem: Delete</a:t>
            </a:r>
            <a:r>
              <a:rPr lang="en-US" altLang="en-US" smtClean="0">
                <a:cs typeface="Times New Roman" pitchFamily="18" charset="0"/>
              </a:rPr>
              <a:t> a given element from a BST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Idea: Search for the given element. Then delete the node containing it.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If that node has one child (or none), deleting it is easy.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But if that node has two children, we must take care not to leave two disconnected subtrees.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Deleting a given element </a:t>
            </a:r>
            <a:r>
              <a:rPr lang="en-US" altLang="en-US" i="1" smtClean="0">
                <a:cs typeface="Times New Roman" pitchFamily="18" charset="0"/>
              </a:rPr>
              <a:t>(1)</a:t>
            </a:r>
            <a:endParaRPr lang="en-GB" altLang="en-US" i="1" smtClean="0">
              <a:cs typeface="Times New Roman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b="1" smtClean="0">
                <a:cs typeface="Times New Roman" pitchFamily="18" charset="0"/>
              </a:rPr>
              <a:t>BST deletion algorithm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smtClean="0">
                <a:cs typeface="Times New Roman" pitchFamily="18" charset="0"/>
              </a:rPr>
              <a:t>	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To delete the element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in a BST: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	Set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null, and set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the BST’s root node.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2.	Repeat: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2.1.	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null: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2.1.1.	Terminate.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2.2.	Else, 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equal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element: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2.2.1.	Delete the topmost element in the subtree whose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	topmost node is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, and let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be a link to the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	remaining subtree.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2.2.2.	Replace the link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2.2.3.	Terminate.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2.3.	Else,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Deleting a given element </a:t>
            </a:r>
            <a:r>
              <a:rPr lang="en-US" altLang="en-US" i="1" smtClean="0">
                <a:cs typeface="Times New Roman" pitchFamily="18" charset="0"/>
              </a:rPr>
              <a:t>(2)</a:t>
            </a:r>
            <a:endParaRPr lang="en-GB" altLang="en-US" i="1" smtClean="0"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mtClean="0">
                <a:cs typeface="Times New Roman" pitchFamily="18" charset="0"/>
              </a:rPr>
              <a:t>BST deletion algorithm </a:t>
            </a:r>
            <a:r>
              <a:rPr lang="en-US" altLang="en-US" i="1" smtClean="0">
                <a:cs typeface="Times New Roman" pitchFamily="18" charset="0"/>
              </a:rPr>
              <a:t>(continued)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mtClean="0">
                <a:cs typeface="Times New Roman" pitchFamily="18" charset="0"/>
              </a:rPr>
              <a:t>	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2.3.	Else, 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less than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element: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2.3.1.	Set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, and set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left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	child.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2.4.	Else, 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greater than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element: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2.4.1.	Set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, and set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right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	child.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Deleting a given element </a:t>
            </a:r>
            <a:r>
              <a:rPr lang="en-US" altLang="en-US" i="1" smtClean="0">
                <a:cs typeface="Times New Roman" pitchFamily="18" charset="0"/>
              </a:rPr>
              <a:t>(3)</a:t>
            </a:r>
            <a:endParaRPr lang="en-GB" altLang="en-US" i="1" smtClean="0"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376363"/>
            <a:ext cx="7197725" cy="4945062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Animation:</a:t>
            </a:r>
          </a:p>
        </p:txBody>
      </p:sp>
      <p:grpSp>
        <p:nvGrpSpPr>
          <p:cNvPr id="2" name="Group 228"/>
          <p:cNvGrpSpPr>
            <a:grpSpLocks/>
          </p:cNvGrpSpPr>
          <p:nvPr/>
        </p:nvGrpSpPr>
        <p:grpSpPr bwMode="auto">
          <a:xfrm>
            <a:off x="1150938" y="1677988"/>
            <a:ext cx="7924800" cy="4800600"/>
            <a:chOff x="223" y="709"/>
            <a:chExt cx="4992" cy="3024"/>
          </a:xfrm>
        </p:grpSpPr>
        <p:sp>
          <p:nvSpPr>
            <p:cNvPr id="37061" name="Rectangle 5"/>
            <p:cNvSpPr>
              <a:spLocks noChangeArrowheads="1"/>
            </p:cNvSpPr>
            <p:nvPr/>
          </p:nvSpPr>
          <p:spPr bwMode="auto">
            <a:xfrm>
              <a:off x="223" y="757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062" name="Rectangle 6"/>
            <p:cNvSpPr>
              <a:spLocks noChangeArrowheads="1"/>
            </p:cNvSpPr>
            <p:nvPr/>
          </p:nvSpPr>
          <p:spPr bwMode="auto">
            <a:xfrm>
              <a:off x="223" y="709"/>
              <a:ext cx="4992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To delete the element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in a BST: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null, 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the BST’s root node.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null, 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…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less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,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left child.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2.4.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greater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,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right child.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63" name="Rectangle 7"/>
            <p:cNvSpPr>
              <a:spLocks noChangeArrowheads="1"/>
            </p:cNvSpPr>
            <p:nvPr/>
          </p:nvSpPr>
          <p:spPr bwMode="auto">
            <a:xfrm>
              <a:off x="511" y="2725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7064" name="Rectangle 8"/>
            <p:cNvSpPr>
              <a:spLocks noChangeArrowheads="1"/>
            </p:cNvSpPr>
            <p:nvPr/>
          </p:nvSpPr>
          <p:spPr bwMode="auto">
            <a:xfrm>
              <a:off x="847" y="272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065" name="Line 9"/>
            <p:cNvSpPr>
              <a:spLocks noChangeShapeType="1"/>
            </p:cNvSpPr>
            <p:nvPr/>
          </p:nvSpPr>
          <p:spPr bwMode="auto">
            <a:xfrm>
              <a:off x="943" y="2821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66" name="Text Box 10"/>
            <p:cNvSpPr txBox="1">
              <a:spLocks noChangeArrowheads="1"/>
            </p:cNvSpPr>
            <p:nvPr/>
          </p:nvSpPr>
          <p:spPr bwMode="auto">
            <a:xfrm>
              <a:off x="1759" y="310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7067" name="Text Box 11"/>
            <p:cNvSpPr txBox="1">
              <a:spLocks noChangeArrowheads="1"/>
            </p:cNvSpPr>
            <p:nvPr/>
          </p:nvSpPr>
          <p:spPr bwMode="auto">
            <a:xfrm>
              <a:off x="2431" y="271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7068" name="Line 12"/>
            <p:cNvSpPr>
              <a:spLocks noChangeShapeType="1"/>
            </p:cNvSpPr>
            <p:nvPr/>
          </p:nvSpPr>
          <p:spPr bwMode="auto">
            <a:xfrm>
              <a:off x="2959" y="2869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69" name="Line 13"/>
            <p:cNvSpPr>
              <a:spLocks noChangeShapeType="1"/>
            </p:cNvSpPr>
            <p:nvPr/>
          </p:nvSpPr>
          <p:spPr bwMode="auto">
            <a:xfrm flipH="1">
              <a:off x="2047" y="2869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70" name="Text Box 14"/>
            <p:cNvSpPr txBox="1">
              <a:spLocks noChangeArrowheads="1"/>
            </p:cNvSpPr>
            <p:nvPr/>
          </p:nvSpPr>
          <p:spPr bwMode="auto">
            <a:xfrm>
              <a:off x="4447" y="272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7071" name="Rectangle 15"/>
            <p:cNvSpPr>
              <a:spLocks noChangeArrowheads="1"/>
            </p:cNvSpPr>
            <p:nvPr/>
          </p:nvSpPr>
          <p:spPr bwMode="auto">
            <a:xfrm>
              <a:off x="3967" y="2723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elem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7072" name="Text Box 16"/>
            <p:cNvSpPr txBox="1">
              <a:spLocks noChangeArrowheads="1"/>
            </p:cNvSpPr>
            <p:nvPr/>
          </p:nvSpPr>
          <p:spPr bwMode="auto">
            <a:xfrm>
              <a:off x="2095" y="34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7073" name="Line 17"/>
            <p:cNvSpPr>
              <a:spLocks noChangeShapeType="1"/>
            </p:cNvSpPr>
            <p:nvPr/>
          </p:nvSpPr>
          <p:spPr bwMode="auto">
            <a:xfrm>
              <a:off x="2623" y="363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74" name="Line 18"/>
            <p:cNvSpPr>
              <a:spLocks noChangeShapeType="1"/>
            </p:cNvSpPr>
            <p:nvPr/>
          </p:nvSpPr>
          <p:spPr bwMode="auto">
            <a:xfrm>
              <a:off x="2143" y="363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75" name="Line 19"/>
            <p:cNvSpPr>
              <a:spLocks noChangeShapeType="1"/>
            </p:cNvSpPr>
            <p:nvPr/>
          </p:nvSpPr>
          <p:spPr bwMode="auto">
            <a:xfrm>
              <a:off x="2287" y="325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76" name="Text Box 20"/>
            <p:cNvSpPr txBox="1">
              <a:spLocks noChangeArrowheads="1"/>
            </p:cNvSpPr>
            <p:nvPr/>
          </p:nvSpPr>
          <p:spPr bwMode="auto">
            <a:xfrm>
              <a:off x="3103" y="310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37077" name="Text Box 21"/>
            <p:cNvSpPr txBox="1">
              <a:spLocks noChangeArrowheads="1"/>
            </p:cNvSpPr>
            <p:nvPr/>
          </p:nvSpPr>
          <p:spPr bwMode="auto">
            <a:xfrm>
              <a:off x="2767" y="34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37078" name="Line 22"/>
            <p:cNvSpPr>
              <a:spLocks noChangeShapeType="1"/>
            </p:cNvSpPr>
            <p:nvPr/>
          </p:nvSpPr>
          <p:spPr bwMode="auto">
            <a:xfrm flipH="1">
              <a:off x="3055" y="325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79" name="Line 23"/>
            <p:cNvSpPr>
              <a:spLocks noChangeShapeType="1"/>
            </p:cNvSpPr>
            <p:nvPr/>
          </p:nvSpPr>
          <p:spPr bwMode="auto">
            <a:xfrm>
              <a:off x="3295" y="363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80" name="Line 24"/>
            <p:cNvSpPr>
              <a:spLocks noChangeShapeType="1"/>
            </p:cNvSpPr>
            <p:nvPr/>
          </p:nvSpPr>
          <p:spPr bwMode="auto">
            <a:xfrm>
              <a:off x="2815" y="363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81" name="Text Box 25"/>
            <p:cNvSpPr txBox="1">
              <a:spLocks noChangeArrowheads="1"/>
            </p:cNvSpPr>
            <p:nvPr/>
          </p:nvSpPr>
          <p:spPr bwMode="auto">
            <a:xfrm>
              <a:off x="3439" y="34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37082" name="Line 26"/>
            <p:cNvSpPr>
              <a:spLocks noChangeShapeType="1"/>
            </p:cNvSpPr>
            <p:nvPr/>
          </p:nvSpPr>
          <p:spPr bwMode="auto">
            <a:xfrm>
              <a:off x="3967" y="363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83" name="Line 27"/>
            <p:cNvSpPr>
              <a:spLocks noChangeShapeType="1"/>
            </p:cNvSpPr>
            <p:nvPr/>
          </p:nvSpPr>
          <p:spPr bwMode="auto">
            <a:xfrm>
              <a:off x="3487" y="363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84" name="Line 28"/>
            <p:cNvSpPr>
              <a:spLocks noChangeShapeType="1"/>
            </p:cNvSpPr>
            <p:nvPr/>
          </p:nvSpPr>
          <p:spPr bwMode="auto">
            <a:xfrm>
              <a:off x="3631" y="325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85" name="Line 29"/>
            <p:cNvSpPr>
              <a:spLocks noChangeShapeType="1"/>
            </p:cNvSpPr>
            <p:nvPr/>
          </p:nvSpPr>
          <p:spPr bwMode="auto">
            <a:xfrm>
              <a:off x="1807" y="325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227"/>
          <p:cNvGrpSpPr>
            <a:grpSpLocks/>
          </p:cNvGrpSpPr>
          <p:nvPr/>
        </p:nvGrpSpPr>
        <p:grpSpPr bwMode="auto">
          <a:xfrm>
            <a:off x="1150938" y="1681163"/>
            <a:ext cx="7926387" cy="4797425"/>
            <a:chOff x="223" y="794"/>
            <a:chExt cx="4993" cy="3022"/>
          </a:xfrm>
        </p:grpSpPr>
        <p:sp>
          <p:nvSpPr>
            <p:cNvPr id="37030" name="Rectangle 31"/>
            <p:cNvSpPr>
              <a:spLocks noChangeArrowheads="1"/>
            </p:cNvSpPr>
            <p:nvPr/>
          </p:nvSpPr>
          <p:spPr bwMode="auto">
            <a:xfrm>
              <a:off x="224" y="840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031" name="Rectangle 32"/>
            <p:cNvSpPr>
              <a:spLocks noChangeArrowheads="1"/>
            </p:cNvSpPr>
            <p:nvPr/>
          </p:nvSpPr>
          <p:spPr bwMode="auto">
            <a:xfrm>
              <a:off x="223" y="794"/>
              <a:ext cx="4992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To delete the element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in a BST: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null, and 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the BST’s root node.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null, 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…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less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,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left child.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2.4.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greater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,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right child.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32" name="Rectangle 33"/>
            <p:cNvSpPr>
              <a:spLocks noChangeArrowheads="1"/>
            </p:cNvSpPr>
            <p:nvPr/>
          </p:nvSpPr>
          <p:spPr bwMode="auto">
            <a:xfrm>
              <a:off x="511" y="281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7033" name="Rectangle 34"/>
            <p:cNvSpPr>
              <a:spLocks noChangeArrowheads="1"/>
            </p:cNvSpPr>
            <p:nvPr/>
          </p:nvSpPr>
          <p:spPr bwMode="auto">
            <a:xfrm>
              <a:off x="847" y="281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034" name="Line 35"/>
            <p:cNvSpPr>
              <a:spLocks noChangeShapeType="1"/>
            </p:cNvSpPr>
            <p:nvPr/>
          </p:nvSpPr>
          <p:spPr bwMode="auto">
            <a:xfrm>
              <a:off x="943" y="290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35" name="Text Box 36"/>
            <p:cNvSpPr txBox="1">
              <a:spLocks noChangeArrowheads="1"/>
            </p:cNvSpPr>
            <p:nvPr/>
          </p:nvSpPr>
          <p:spPr bwMode="auto">
            <a:xfrm>
              <a:off x="1759" y="318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7036" name="Text Box 37"/>
            <p:cNvSpPr txBox="1">
              <a:spLocks noChangeArrowheads="1"/>
            </p:cNvSpPr>
            <p:nvPr/>
          </p:nvSpPr>
          <p:spPr bwMode="auto">
            <a:xfrm>
              <a:off x="2431" y="280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7037" name="Line 38"/>
            <p:cNvSpPr>
              <a:spLocks noChangeShapeType="1"/>
            </p:cNvSpPr>
            <p:nvPr/>
          </p:nvSpPr>
          <p:spPr bwMode="auto">
            <a:xfrm>
              <a:off x="2959" y="295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38" name="Line 39"/>
            <p:cNvSpPr>
              <a:spLocks noChangeShapeType="1"/>
            </p:cNvSpPr>
            <p:nvPr/>
          </p:nvSpPr>
          <p:spPr bwMode="auto">
            <a:xfrm flipH="1">
              <a:off x="2047" y="295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39" name="Text Box 40"/>
            <p:cNvSpPr txBox="1">
              <a:spLocks noChangeArrowheads="1"/>
            </p:cNvSpPr>
            <p:nvPr/>
          </p:nvSpPr>
          <p:spPr bwMode="auto">
            <a:xfrm>
              <a:off x="4447" y="280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7040" name="Rectangle 41"/>
            <p:cNvSpPr>
              <a:spLocks noChangeArrowheads="1"/>
            </p:cNvSpPr>
            <p:nvPr/>
          </p:nvSpPr>
          <p:spPr bwMode="auto">
            <a:xfrm>
              <a:off x="3967" y="280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elem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7041" name="Text Box 42"/>
            <p:cNvSpPr txBox="1">
              <a:spLocks noChangeArrowheads="1"/>
            </p:cNvSpPr>
            <p:nvPr/>
          </p:nvSpPr>
          <p:spPr bwMode="auto">
            <a:xfrm>
              <a:off x="2095" y="357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7042" name="Line 43"/>
            <p:cNvSpPr>
              <a:spLocks noChangeShapeType="1"/>
            </p:cNvSpPr>
            <p:nvPr/>
          </p:nvSpPr>
          <p:spPr bwMode="auto">
            <a:xfrm>
              <a:off x="2287" y="333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43" name="Text Box 44"/>
            <p:cNvSpPr txBox="1">
              <a:spLocks noChangeArrowheads="1"/>
            </p:cNvSpPr>
            <p:nvPr/>
          </p:nvSpPr>
          <p:spPr bwMode="auto">
            <a:xfrm>
              <a:off x="3103" y="318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37044" name="Text Box 45"/>
            <p:cNvSpPr txBox="1">
              <a:spLocks noChangeArrowheads="1"/>
            </p:cNvSpPr>
            <p:nvPr/>
          </p:nvSpPr>
          <p:spPr bwMode="auto">
            <a:xfrm>
              <a:off x="2767" y="357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37045" name="Line 46"/>
            <p:cNvSpPr>
              <a:spLocks noChangeShapeType="1"/>
            </p:cNvSpPr>
            <p:nvPr/>
          </p:nvSpPr>
          <p:spPr bwMode="auto">
            <a:xfrm flipH="1">
              <a:off x="3055" y="333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46" name="Text Box 47"/>
            <p:cNvSpPr txBox="1">
              <a:spLocks noChangeArrowheads="1"/>
            </p:cNvSpPr>
            <p:nvPr/>
          </p:nvSpPr>
          <p:spPr bwMode="auto">
            <a:xfrm>
              <a:off x="3439" y="357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37047" name="Rectangle 48"/>
            <p:cNvSpPr>
              <a:spLocks noChangeArrowheads="1"/>
            </p:cNvSpPr>
            <p:nvPr/>
          </p:nvSpPr>
          <p:spPr bwMode="auto">
            <a:xfrm>
              <a:off x="319" y="3050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parent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7048" name="Rectangle 49"/>
            <p:cNvSpPr>
              <a:spLocks noChangeArrowheads="1"/>
            </p:cNvSpPr>
            <p:nvPr/>
          </p:nvSpPr>
          <p:spPr bwMode="auto">
            <a:xfrm>
              <a:off x="847" y="305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049" name="Rectangle 50"/>
            <p:cNvSpPr>
              <a:spLocks noChangeArrowheads="1"/>
            </p:cNvSpPr>
            <p:nvPr/>
          </p:nvSpPr>
          <p:spPr bwMode="auto">
            <a:xfrm>
              <a:off x="511" y="329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7050" name="Rectangle 51"/>
            <p:cNvSpPr>
              <a:spLocks noChangeArrowheads="1"/>
            </p:cNvSpPr>
            <p:nvPr/>
          </p:nvSpPr>
          <p:spPr bwMode="auto">
            <a:xfrm>
              <a:off x="847" y="329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051" name="Line 52"/>
            <p:cNvSpPr>
              <a:spLocks noChangeShapeType="1"/>
            </p:cNvSpPr>
            <p:nvPr/>
          </p:nvSpPr>
          <p:spPr bwMode="auto">
            <a:xfrm flipV="1">
              <a:off x="943" y="2954"/>
              <a:ext cx="14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2" name="Line 53"/>
            <p:cNvSpPr>
              <a:spLocks noChangeShapeType="1"/>
            </p:cNvSpPr>
            <p:nvPr/>
          </p:nvSpPr>
          <p:spPr bwMode="auto">
            <a:xfrm>
              <a:off x="943" y="314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3" name="Line 54"/>
            <p:cNvSpPr>
              <a:spLocks noChangeShapeType="1"/>
            </p:cNvSpPr>
            <p:nvPr/>
          </p:nvSpPr>
          <p:spPr bwMode="auto">
            <a:xfrm>
              <a:off x="2623" y="372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4" name="Line 55"/>
            <p:cNvSpPr>
              <a:spLocks noChangeShapeType="1"/>
            </p:cNvSpPr>
            <p:nvPr/>
          </p:nvSpPr>
          <p:spPr bwMode="auto">
            <a:xfrm>
              <a:off x="2143" y="372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5" name="Line 56"/>
            <p:cNvSpPr>
              <a:spLocks noChangeShapeType="1"/>
            </p:cNvSpPr>
            <p:nvPr/>
          </p:nvSpPr>
          <p:spPr bwMode="auto">
            <a:xfrm>
              <a:off x="3295" y="372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6" name="Line 57"/>
            <p:cNvSpPr>
              <a:spLocks noChangeShapeType="1"/>
            </p:cNvSpPr>
            <p:nvPr/>
          </p:nvSpPr>
          <p:spPr bwMode="auto">
            <a:xfrm>
              <a:off x="2815" y="372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7" name="Line 58"/>
            <p:cNvSpPr>
              <a:spLocks noChangeShapeType="1"/>
            </p:cNvSpPr>
            <p:nvPr/>
          </p:nvSpPr>
          <p:spPr bwMode="auto">
            <a:xfrm>
              <a:off x="3967" y="372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8" name="Line 59"/>
            <p:cNvSpPr>
              <a:spLocks noChangeShapeType="1"/>
            </p:cNvSpPr>
            <p:nvPr/>
          </p:nvSpPr>
          <p:spPr bwMode="auto">
            <a:xfrm>
              <a:off x="3487" y="372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9" name="Line 60"/>
            <p:cNvSpPr>
              <a:spLocks noChangeShapeType="1"/>
            </p:cNvSpPr>
            <p:nvPr/>
          </p:nvSpPr>
          <p:spPr bwMode="auto">
            <a:xfrm>
              <a:off x="3631" y="333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60" name="Line 61"/>
            <p:cNvSpPr>
              <a:spLocks noChangeShapeType="1"/>
            </p:cNvSpPr>
            <p:nvPr/>
          </p:nvSpPr>
          <p:spPr bwMode="auto">
            <a:xfrm>
              <a:off x="1807" y="333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226"/>
          <p:cNvGrpSpPr>
            <a:grpSpLocks/>
          </p:cNvGrpSpPr>
          <p:nvPr/>
        </p:nvGrpSpPr>
        <p:grpSpPr bwMode="auto">
          <a:xfrm>
            <a:off x="1150938" y="1682750"/>
            <a:ext cx="7926387" cy="4795838"/>
            <a:chOff x="223" y="883"/>
            <a:chExt cx="4993" cy="3021"/>
          </a:xfrm>
        </p:grpSpPr>
        <p:sp>
          <p:nvSpPr>
            <p:cNvPr id="36999" name="Rectangle 63"/>
            <p:cNvSpPr>
              <a:spLocks noChangeArrowheads="1"/>
            </p:cNvSpPr>
            <p:nvPr/>
          </p:nvSpPr>
          <p:spPr bwMode="auto">
            <a:xfrm>
              <a:off x="224" y="928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000" name="Rectangle 64"/>
            <p:cNvSpPr>
              <a:spLocks noChangeArrowheads="1"/>
            </p:cNvSpPr>
            <p:nvPr/>
          </p:nvSpPr>
          <p:spPr bwMode="auto">
            <a:xfrm>
              <a:off x="223" y="883"/>
              <a:ext cx="4992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To delete the element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in a BST: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null, 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the BST’s root node.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null, 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…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Else, if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is less than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		and 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’s left child.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2.4.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greater than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element,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,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right child.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01" name="Rectangle 65"/>
            <p:cNvSpPr>
              <a:spLocks noChangeArrowheads="1"/>
            </p:cNvSpPr>
            <p:nvPr/>
          </p:nvSpPr>
          <p:spPr bwMode="auto">
            <a:xfrm>
              <a:off x="511" y="2899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7002" name="Rectangle 66"/>
            <p:cNvSpPr>
              <a:spLocks noChangeArrowheads="1"/>
            </p:cNvSpPr>
            <p:nvPr/>
          </p:nvSpPr>
          <p:spPr bwMode="auto">
            <a:xfrm>
              <a:off x="847" y="289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003" name="Line 67"/>
            <p:cNvSpPr>
              <a:spLocks noChangeShapeType="1"/>
            </p:cNvSpPr>
            <p:nvPr/>
          </p:nvSpPr>
          <p:spPr bwMode="auto">
            <a:xfrm>
              <a:off x="943" y="2995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04" name="Text Box 68"/>
            <p:cNvSpPr txBox="1">
              <a:spLocks noChangeArrowheads="1"/>
            </p:cNvSpPr>
            <p:nvPr/>
          </p:nvSpPr>
          <p:spPr bwMode="auto">
            <a:xfrm>
              <a:off x="1759" y="327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7005" name="Text Box 69"/>
            <p:cNvSpPr txBox="1">
              <a:spLocks noChangeArrowheads="1"/>
            </p:cNvSpPr>
            <p:nvPr/>
          </p:nvSpPr>
          <p:spPr bwMode="auto">
            <a:xfrm>
              <a:off x="2431" y="289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7006" name="Line 70"/>
            <p:cNvSpPr>
              <a:spLocks noChangeShapeType="1"/>
            </p:cNvSpPr>
            <p:nvPr/>
          </p:nvSpPr>
          <p:spPr bwMode="auto">
            <a:xfrm>
              <a:off x="2959" y="3043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07" name="Line 71"/>
            <p:cNvSpPr>
              <a:spLocks noChangeShapeType="1"/>
            </p:cNvSpPr>
            <p:nvPr/>
          </p:nvSpPr>
          <p:spPr bwMode="auto">
            <a:xfrm flipH="1">
              <a:off x="2047" y="3043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08" name="Text Box 72"/>
            <p:cNvSpPr txBox="1">
              <a:spLocks noChangeArrowheads="1"/>
            </p:cNvSpPr>
            <p:nvPr/>
          </p:nvSpPr>
          <p:spPr bwMode="auto">
            <a:xfrm>
              <a:off x="4447" y="289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7009" name="Rectangle 73"/>
            <p:cNvSpPr>
              <a:spLocks noChangeArrowheads="1"/>
            </p:cNvSpPr>
            <p:nvPr/>
          </p:nvSpPr>
          <p:spPr bwMode="auto">
            <a:xfrm>
              <a:off x="3967" y="2897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elem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7010" name="Text Box 74"/>
            <p:cNvSpPr txBox="1">
              <a:spLocks noChangeArrowheads="1"/>
            </p:cNvSpPr>
            <p:nvPr/>
          </p:nvSpPr>
          <p:spPr bwMode="auto">
            <a:xfrm>
              <a:off x="2095" y="366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7011" name="Line 75"/>
            <p:cNvSpPr>
              <a:spLocks noChangeShapeType="1"/>
            </p:cNvSpPr>
            <p:nvPr/>
          </p:nvSpPr>
          <p:spPr bwMode="auto">
            <a:xfrm>
              <a:off x="2623" y="380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12" name="Line 76"/>
            <p:cNvSpPr>
              <a:spLocks noChangeShapeType="1"/>
            </p:cNvSpPr>
            <p:nvPr/>
          </p:nvSpPr>
          <p:spPr bwMode="auto">
            <a:xfrm>
              <a:off x="2143" y="380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13" name="Line 77"/>
            <p:cNvSpPr>
              <a:spLocks noChangeShapeType="1"/>
            </p:cNvSpPr>
            <p:nvPr/>
          </p:nvSpPr>
          <p:spPr bwMode="auto">
            <a:xfrm>
              <a:off x="2287" y="3427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14" name="Text Box 78"/>
            <p:cNvSpPr txBox="1">
              <a:spLocks noChangeArrowheads="1"/>
            </p:cNvSpPr>
            <p:nvPr/>
          </p:nvSpPr>
          <p:spPr bwMode="auto">
            <a:xfrm>
              <a:off x="3103" y="327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37015" name="Text Box 79"/>
            <p:cNvSpPr txBox="1">
              <a:spLocks noChangeArrowheads="1"/>
            </p:cNvSpPr>
            <p:nvPr/>
          </p:nvSpPr>
          <p:spPr bwMode="auto">
            <a:xfrm>
              <a:off x="2767" y="366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37016" name="Line 80"/>
            <p:cNvSpPr>
              <a:spLocks noChangeShapeType="1"/>
            </p:cNvSpPr>
            <p:nvPr/>
          </p:nvSpPr>
          <p:spPr bwMode="auto">
            <a:xfrm flipH="1">
              <a:off x="3055" y="3427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17" name="Line 81"/>
            <p:cNvSpPr>
              <a:spLocks noChangeShapeType="1"/>
            </p:cNvSpPr>
            <p:nvPr/>
          </p:nvSpPr>
          <p:spPr bwMode="auto">
            <a:xfrm>
              <a:off x="3295" y="380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18" name="Line 82"/>
            <p:cNvSpPr>
              <a:spLocks noChangeShapeType="1"/>
            </p:cNvSpPr>
            <p:nvPr/>
          </p:nvSpPr>
          <p:spPr bwMode="auto">
            <a:xfrm>
              <a:off x="2815" y="380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19" name="Text Box 83"/>
            <p:cNvSpPr txBox="1">
              <a:spLocks noChangeArrowheads="1"/>
            </p:cNvSpPr>
            <p:nvPr/>
          </p:nvSpPr>
          <p:spPr bwMode="auto">
            <a:xfrm>
              <a:off x="3439" y="366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37020" name="Line 84"/>
            <p:cNvSpPr>
              <a:spLocks noChangeShapeType="1"/>
            </p:cNvSpPr>
            <p:nvPr/>
          </p:nvSpPr>
          <p:spPr bwMode="auto">
            <a:xfrm>
              <a:off x="3967" y="380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21" name="Line 85"/>
            <p:cNvSpPr>
              <a:spLocks noChangeShapeType="1"/>
            </p:cNvSpPr>
            <p:nvPr/>
          </p:nvSpPr>
          <p:spPr bwMode="auto">
            <a:xfrm>
              <a:off x="3487" y="380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22" name="Line 86"/>
            <p:cNvSpPr>
              <a:spLocks noChangeShapeType="1"/>
            </p:cNvSpPr>
            <p:nvPr/>
          </p:nvSpPr>
          <p:spPr bwMode="auto">
            <a:xfrm>
              <a:off x="3631" y="3427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23" name="Rectangle 87"/>
            <p:cNvSpPr>
              <a:spLocks noChangeArrowheads="1"/>
            </p:cNvSpPr>
            <p:nvPr/>
          </p:nvSpPr>
          <p:spPr bwMode="auto">
            <a:xfrm>
              <a:off x="319" y="3139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parent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7024" name="Rectangle 88"/>
            <p:cNvSpPr>
              <a:spLocks noChangeArrowheads="1"/>
            </p:cNvSpPr>
            <p:nvPr/>
          </p:nvSpPr>
          <p:spPr bwMode="auto">
            <a:xfrm>
              <a:off x="847" y="313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025" name="Rectangle 89"/>
            <p:cNvSpPr>
              <a:spLocks noChangeArrowheads="1"/>
            </p:cNvSpPr>
            <p:nvPr/>
          </p:nvSpPr>
          <p:spPr bwMode="auto">
            <a:xfrm>
              <a:off x="511" y="3379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7026" name="Rectangle 90"/>
            <p:cNvSpPr>
              <a:spLocks noChangeArrowheads="1"/>
            </p:cNvSpPr>
            <p:nvPr/>
          </p:nvSpPr>
          <p:spPr bwMode="auto">
            <a:xfrm>
              <a:off x="847" y="337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027" name="Line 91"/>
            <p:cNvSpPr>
              <a:spLocks noChangeShapeType="1"/>
            </p:cNvSpPr>
            <p:nvPr/>
          </p:nvSpPr>
          <p:spPr bwMode="auto">
            <a:xfrm flipV="1">
              <a:off x="943" y="3379"/>
              <a:ext cx="81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28" name="Line 92"/>
            <p:cNvSpPr>
              <a:spLocks noChangeShapeType="1"/>
            </p:cNvSpPr>
            <p:nvPr/>
          </p:nvSpPr>
          <p:spPr bwMode="auto">
            <a:xfrm flipV="1">
              <a:off x="943" y="3043"/>
              <a:ext cx="14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29" name="Line 93"/>
            <p:cNvSpPr>
              <a:spLocks noChangeShapeType="1"/>
            </p:cNvSpPr>
            <p:nvPr/>
          </p:nvSpPr>
          <p:spPr bwMode="auto">
            <a:xfrm>
              <a:off x="1807" y="342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230"/>
          <p:cNvGrpSpPr>
            <a:grpSpLocks/>
          </p:cNvGrpSpPr>
          <p:nvPr/>
        </p:nvGrpSpPr>
        <p:grpSpPr bwMode="auto">
          <a:xfrm>
            <a:off x="1152525" y="1677988"/>
            <a:ext cx="7924800" cy="4800600"/>
            <a:chOff x="451" y="791"/>
            <a:chExt cx="4992" cy="3024"/>
          </a:xfrm>
        </p:grpSpPr>
        <p:sp>
          <p:nvSpPr>
            <p:cNvPr id="36968" name="Rectangle 95"/>
            <p:cNvSpPr>
              <a:spLocks noChangeArrowheads="1"/>
            </p:cNvSpPr>
            <p:nvPr/>
          </p:nvSpPr>
          <p:spPr bwMode="auto">
            <a:xfrm>
              <a:off x="451" y="839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69" name="Rectangle 96"/>
            <p:cNvSpPr>
              <a:spLocks noChangeArrowheads="1"/>
            </p:cNvSpPr>
            <p:nvPr/>
          </p:nvSpPr>
          <p:spPr bwMode="auto">
            <a:xfrm>
              <a:off x="451" y="791"/>
              <a:ext cx="4992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To delete the element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in a BST: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null, 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the BST’s root node.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null, 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Else, if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’s element: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2.2.1.	Delete the topmost element in the subtree whose topmost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	node is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, and let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be a link to the remaining subtree.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2.2.2.	Replace the link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by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2.2.3.	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Else, …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70" name="Rectangle 97"/>
            <p:cNvSpPr>
              <a:spLocks noChangeArrowheads="1"/>
            </p:cNvSpPr>
            <p:nvPr/>
          </p:nvSpPr>
          <p:spPr bwMode="auto">
            <a:xfrm>
              <a:off x="739" y="2807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6971" name="Rectangle 98"/>
            <p:cNvSpPr>
              <a:spLocks noChangeArrowheads="1"/>
            </p:cNvSpPr>
            <p:nvPr/>
          </p:nvSpPr>
          <p:spPr bwMode="auto">
            <a:xfrm>
              <a:off x="1075" y="280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72" name="Line 99"/>
            <p:cNvSpPr>
              <a:spLocks noChangeShapeType="1"/>
            </p:cNvSpPr>
            <p:nvPr/>
          </p:nvSpPr>
          <p:spPr bwMode="auto">
            <a:xfrm>
              <a:off x="1171" y="2903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73" name="Text Box 100"/>
            <p:cNvSpPr txBox="1">
              <a:spLocks noChangeArrowheads="1"/>
            </p:cNvSpPr>
            <p:nvPr/>
          </p:nvSpPr>
          <p:spPr bwMode="auto">
            <a:xfrm>
              <a:off x="1987" y="318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6974" name="Text Box 101"/>
            <p:cNvSpPr txBox="1">
              <a:spLocks noChangeArrowheads="1"/>
            </p:cNvSpPr>
            <p:nvPr/>
          </p:nvSpPr>
          <p:spPr bwMode="auto">
            <a:xfrm>
              <a:off x="2659" y="280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6975" name="Line 102"/>
            <p:cNvSpPr>
              <a:spLocks noChangeShapeType="1"/>
            </p:cNvSpPr>
            <p:nvPr/>
          </p:nvSpPr>
          <p:spPr bwMode="auto">
            <a:xfrm>
              <a:off x="3187" y="2951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76" name="Line 103"/>
            <p:cNvSpPr>
              <a:spLocks noChangeShapeType="1"/>
            </p:cNvSpPr>
            <p:nvPr/>
          </p:nvSpPr>
          <p:spPr bwMode="auto">
            <a:xfrm flipH="1">
              <a:off x="2275" y="2951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77" name="Text Box 104"/>
            <p:cNvSpPr txBox="1">
              <a:spLocks noChangeArrowheads="1"/>
            </p:cNvSpPr>
            <p:nvPr/>
          </p:nvSpPr>
          <p:spPr bwMode="auto">
            <a:xfrm>
              <a:off x="4675" y="280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6978" name="Rectangle 105"/>
            <p:cNvSpPr>
              <a:spLocks noChangeArrowheads="1"/>
            </p:cNvSpPr>
            <p:nvPr/>
          </p:nvSpPr>
          <p:spPr bwMode="auto">
            <a:xfrm>
              <a:off x="4195" y="2805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elem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6979" name="Text Box 106"/>
            <p:cNvSpPr txBox="1">
              <a:spLocks noChangeArrowheads="1"/>
            </p:cNvSpPr>
            <p:nvPr/>
          </p:nvSpPr>
          <p:spPr bwMode="auto">
            <a:xfrm>
              <a:off x="2323" y="356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6980" name="Line 107"/>
            <p:cNvSpPr>
              <a:spLocks noChangeShapeType="1"/>
            </p:cNvSpPr>
            <p:nvPr/>
          </p:nvSpPr>
          <p:spPr bwMode="auto">
            <a:xfrm>
              <a:off x="2851" y="371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81" name="Line 108"/>
            <p:cNvSpPr>
              <a:spLocks noChangeShapeType="1"/>
            </p:cNvSpPr>
            <p:nvPr/>
          </p:nvSpPr>
          <p:spPr bwMode="auto">
            <a:xfrm>
              <a:off x="2371" y="371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82" name="Line 109"/>
            <p:cNvSpPr>
              <a:spLocks noChangeShapeType="1"/>
            </p:cNvSpPr>
            <p:nvPr/>
          </p:nvSpPr>
          <p:spPr bwMode="auto">
            <a:xfrm>
              <a:off x="2515" y="3335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83" name="Text Box 110"/>
            <p:cNvSpPr txBox="1">
              <a:spLocks noChangeArrowheads="1"/>
            </p:cNvSpPr>
            <p:nvPr/>
          </p:nvSpPr>
          <p:spPr bwMode="auto">
            <a:xfrm>
              <a:off x="3331" y="318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36984" name="Text Box 111"/>
            <p:cNvSpPr txBox="1">
              <a:spLocks noChangeArrowheads="1"/>
            </p:cNvSpPr>
            <p:nvPr/>
          </p:nvSpPr>
          <p:spPr bwMode="auto">
            <a:xfrm>
              <a:off x="2995" y="356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36985" name="Line 112"/>
            <p:cNvSpPr>
              <a:spLocks noChangeShapeType="1"/>
            </p:cNvSpPr>
            <p:nvPr/>
          </p:nvSpPr>
          <p:spPr bwMode="auto">
            <a:xfrm flipH="1">
              <a:off x="3283" y="3335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86" name="Line 113"/>
            <p:cNvSpPr>
              <a:spLocks noChangeShapeType="1"/>
            </p:cNvSpPr>
            <p:nvPr/>
          </p:nvSpPr>
          <p:spPr bwMode="auto">
            <a:xfrm>
              <a:off x="3523" y="371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87" name="Line 114"/>
            <p:cNvSpPr>
              <a:spLocks noChangeShapeType="1"/>
            </p:cNvSpPr>
            <p:nvPr/>
          </p:nvSpPr>
          <p:spPr bwMode="auto">
            <a:xfrm>
              <a:off x="3043" y="371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88" name="Text Box 115"/>
            <p:cNvSpPr txBox="1">
              <a:spLocks noChangeArrowheads="1"/>
            </p:cNvSpPr>
            <p:nvPr/>
          </p:nvSpPr>
          <p:spPr bwMode="auto">
            <a:xfrm>
              <a:off x="3667" y="356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36989" name="Line 116"/>
            <p:cNvSpPr>
              <a:spLocks noChangeShapeType="1"/>
            </p:cNvSpPr>
            <p:nvPr/>
          </p:nvSpPr>
          <p:spPr bwMode="auto">
            <a:xfrm>
              <a:off x="4195" y="371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90" name="Line 117"/>
            <p:cNvSpPr>
              <a:spLocks noChangeShapeType="1"/>
            </p:cNvSpPr>
            <p:nvPr/>
          </p:nvSpPr>
          <p:spPr bwMode="auto">
            <a:xfrm>
              <a:off x="3715" y="371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91" name="Line 118"/>
            <p:cNvSpPr>
              <a:spLocks noChangeShapeType="1"/>
            </p:cNvSpPr>
            <p:nvPr/>
          </p:nvSpPr>
          <p:spPr bwMode="auto">
            <a:xfrm>
              <a:off x="3859" y="3335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92" name="Rectangle 119"/>
            <p:cNvSpPr>
              <a:spLocks noChangeArrowheads="1"/>
            </p:cNvSpPr>
            <p:nvPr/>
          </p:nvSpPr>
          <p:spPr bwMode="auto">
            <a:xfrm>
              <a:off x="547" y="3047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parent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6993" name="Rectangle 120"/>
            <p:cNvSpPr>
              <a:spLocks noChangeArrowheads="1"/>
            </p:cNvSpPr>
            <p:nvPr/>
          </p:nvSpPr>
          <p:spPr bwMode="auto">
            <a:xfrm>
              <a:off x="1075" y="304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94" name="Rectangle 121"/>
            <p:cNvSpPr>
              <a:spLocks noChangeArrowheads="1"/>
            </p:cNvSpPr>
            <p:nvPr/>
          </p:nvSpPr>
          <p:spPr bwMode="auto">
            <a:xfrm>
              <a:off x="739" y="3287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6995" name="Rectangle 122"/>
            <p:cNvSpPr>
              <a:spLocks noChangeArrowheads="1"/>
            </p:cNvSpPr>
            <p:nvPr/>
          </p:nvSpPr>
          <p:spPr bwMode="auto">
            <a:xfrm>
              <a:off x="1075" y="328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96" name="Line 123"/>
            <p:cNvSpPr>
              <a:spLocks noChangeShapeType="1"/>
            </p:cNvSpPr>
            <p:nvPr/>
          </p:nvSpPr>
          <p:spPr bwMode="auto">
            <a:xfrm flipV="1">
              <a:off x="1171" y="3287"/>
              <a:ext cx="81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97" name="Line 124"/>
            <p:cNvSpPr>
              <a:spLocks noChangeShapeType="1"/>
            </p:cNvSpPr>
            <p:nvPr/>
          </p:nvSpPr>
          <p:spPr bwMode="auto">
            <a:xfrm flipV="1">
              <a:off x="1171" y="2951"/>
              <a:ext cx="14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98" name="Line 125"/>
            <p:cNvSpPr>
              <a:spLocks noChangeShapeType="1"/>
            </p:cNvSpPr>
            <p:nvPr/>
          </p:nvSpPr>
          <p:spPr bwMode="auto">
            <a:xfrm>
              <a:off x="2035" y="333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225"/>
          <p:cNvGrpSpPr>
            <a:grpSpLocks/>
          </p:cNvGrpSpPr>
          <p:nvPr/>
        </p:nvGrpSpPr>
        <p:grpSpPr bwMode="auto">
          <a:xfrm>
            <a:off x="1152525" y="1689100"/>
            <a:ext cx="7924800" cy="4800600"/>
            <a:chOff x="224" y="1064"/>
            <a:chExt cx="4992" cy="3024"/>
          </a:xfrm>
        </p:grpSpPr>
        <p:sp>
          <p:nvSpPr>
            <p:cNvPr id="36934" name="Rectangle 127"/>
            <p:cNvSpPr>
              <a:spLocks noChangeArrowheads="1"/>
            </p:cNvSpPr>
            <p:nvPr/>
          </p:nvSpPr>
          <p:spPr bwMode="auto">
            <a:xfrm>
              <a:off x="224" y="1112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5" name="Rectangle 128"/>
            <p:cNvSpPr>
              <a:spLocks noChangeArrowheads="1"/>
            </p:cNvSpPr>
            <p:nvPr/>
          </p:nvSpPr>
          <p:spPr bwMode="auto">
            <a:xfrm>
              <a:off x="224" y="1064"/>
              <a:ext cx="4992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To delete the element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in a BST: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null, 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the BST’s root node.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null, 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2.2.1.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Delete the topmost element in the subtree whose topmost 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			node is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, and let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del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be a link to the remaining subtree.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2.2.2.	Replace the link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by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2.2.3.	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Else, …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36" name="Rectangle 129"/>
            <p:cNvSpPr>
              <a:spLocks noChangeArrowheads="1"/>
            </p:cNvSpPr>
            <p:nvPr/>
          </p:nvSpPr>
          <p:spPr bwMode="auto">
            <a:xfrm>
              <a:off x="512" y="30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6937" name="Rectangle 130"/>
            <p:cNvSpPr>
              <a:spLocks noChangeArrowheads="1"/>
            </p:cNvSpPr>
            <p:nvPr/>
          </p:nvSpPr>
          <p:spPr bwMode="auto">
            <a:xfrm>
              <a:off x="848" y="308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8" name="Line 131"/>
            <p:cNvSpPr>
              <a:spLocks noChangeShapeType="1"/>
            </p:cNvSpPr>
            <p:nvPr/>
          </p:nvSpPr>
          <p:spPr bwMode="auto">
            <a:xfrm>
              <a:off x="944" y="317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39" name="Text Box 132"/>
            <p:cNvSpPr txBox="1">
              <a:spLocks noChangeArrowheads="1"/>
            </p:cNvSpPr>
            <p:nvPr/>
          </p:nvSpPr>
          <p:spPr bwMode="auto">
            <a:xfrm>
              <a:off x="1760" y="345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6940" name="Text Box 133"/>
            <p:cNvSpPr txBox="1">
              <a:spLocks noChangeArrowheads="1"/>
            </p:cNvSpPr>
            <p:nvPr/>
          </p:nvSpPr>
          <p:spPr bwMode="auto">
            <a:xfrm>
              <a:off x="2432" y="307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6941" name="Line 134"/>
            <p:cNvSpPr>
              <a:spLocks noChangeShapeType="1"/>
            </p:cNvSpPr>
            <p:nvPr/>
          </p:nvSpPr>
          <p:spPr bwMode="auto">
            <a:xfrm>
              <a:off x="2960" y="32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42" name="Line 135"/>
            <p:cNvSpPr>
              <a:spLocks noChangeShapeType="1"/>
            </p:cNvSpPr>
            <p:nvPr/>
          </p:nvSpPr>
          <p:spPr bwMode="auto">
            <a:xfrm flipH="1">
              <a:off x="2048" y="322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43" name="Text Box 136"/>
            <p:cNvSpPr txBox="1">
              <a:spLocks noChangeArrowheads="1"/>
            </p:cNvSpPr>
            <p:nvPr/>
          </p:nvSpPr>
          <p:spPr bwMode="auto">
            <a:xfrm>
              <a:off x="4448" y="30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6944" name="Rectangle 137"/>
            <p:cNvSpPr>
              <a:spLocks noChangeArrowheads="1"/>
            </p:cNvSpPr>
            <p:nvPr/>
          </p:nvSpPr>
          <p:spPr bwMode="auto">
            <a:xfrm>
              <a:off x="3968" y="307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elem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6945" name="Text Box 138"/>
            <p:cNvSpPr txBox="1">
              <a:spLocks noChangeArrowheads="1"/>
            </p:cNvSpPr>
            <p:nvPr/>
          </p:nvSpPr>
          <p:spPr bwMode="auto">
            <a:xfrm>
              <a:off x="2096" y="384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6946" name="Line 139"/>
            <p:cNvSpPr>
              <a:spLocks noChangeShapeType="1"/>
            </p:cNvSpPr>
            <p:nvPr/>
          </p:nvSpPr>
          <p:spPr bwMode="auto">
            <a:xfrm>
              <a:off x="2624" y="399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47" name="Line 140"/>
            <p:cNvSpPr>
              <a:spLocks noChangeShapeType="1"/>
            </p:cNvSpPr>
            <p:nvPr/>
          </p:nvSpPr>
          <p:spPr bwMode="auto">
            <a:xfrm>
              <a:off x="2144" y="399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48" name="Text Box 141"/>
            <p:cNvSpPr txBox="1">
              <a:spLocks noChangeArrowheads="1"/>
            </p:cNvSpPr>
            <p:nvPr/>
          </p:nvSpPr>
          <p:spPr bwMode="auto">
            <a:xfrm>
              <a:off x="3104" y="345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36949" name="Text Box 142"/>
            <p:cNvSpPr txBox="1">
              <a:spLocks noChangeArrowheads="1"/>
            </p:cNvSpPr>
            <p:nvPr/>
          </p:nvSpPr>
          <p:spPr bwMode="auto">
            <a:xfrm>
              <a:off x="2768" y="384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36950" name="Line 143"/>
            <p:cNvSpPr>
              <a:spLocks noChangeShapeType="1"/>
            </p:cNvSpPr>
            <p:nvPr/>
          </p:nvSpPr>
          <p:spPr bwMode="auto">
            <a:xfrm flipH="1">
              <a:off x="3056" y="36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51" name="Line 144"/>
            <p:cNvSpPr>
              <a:spLocks noChangeShapeType="1"/>
            </p:cNvSpPr>
            <p:nvPr/>
          </p:nvSpPr>
          <p:spPr bwMode="auto">
            <a:xfrm>
              <a:off x="3296" y="399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52" name="Line 145"/>
            <p:cNvSpPr>
              <a:spLocks noChangeShapeType="1"/>
            </p:cNvSpPr>
            <p:nvPr/>
          </p:nvSpPr>
          <p:spPr bwMode="auto">
            <a:xfrm>
              <a:off x="2816" y="399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53" name="Text Box 146"/>
            <p:cNvSpPr txBox="1">
              <a:spLocks noChangeArrowheads="1"/>
            </p:cNvSpPr>
            <p:nvPr/>
          </p:nvSpPr>
          <p:spPr bwMode="auto">
            <a:xfrm>
              <a:off x="3440" y="384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36954" name="Line 147"/>
            <p:cNvSpPr>
              <a:spLocks noChangeShapeType="1"/>
            </p:cNvSpPr>
            <p:nvPr/>
          </p:nvSpPr>
          <p:spPr bwMode="auto">
            <a:xfrm>
              <a:off x="3968" y="399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55" name="Line 148"/>
            <p:cNvSpPr>
              <a:spLocks noChangeShapeType="1"/>
            </p:cNvSpPr>
            <p:nvPr/>
          </p:nvSpPr>
          <p:spPr bwMode="auto">
            <a:xfrm>
              <a:off x="3488" y="399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56" name="Line 149"/>
            <p:cNvSpPr>
              <a:spLocks noChangeShapeType="1"/>
            </p:cNvSpPr>
            <p:nvPr/>
          </p:nvSpPr>
          <p:spPr bwMode="auto">
            <a:xfrm>
              <a:off x="3632" y="36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57" name="Rectangle 150"/>
            <p:cNvSpPr>
              <a:spLocks noChangeArrowheads="1"/>
            </p:cNvSpPr>
            <p:nvPr/>
          </p:nvSpPr>
          <p:spPr bwMode="auto">
            <a:xfrm>
              <a:off x="320" y="3320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parent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6958" name="Rectangle 151"/>
            <p:cNvSpPr>
              <a:spLocks noChangeArrowheads="1"/>
            </p:cNvSpPr>
            <p:nvPr/>
          </p:nvSpPr>
          <p:spPr bwMode="auto">
            <a:xfrm>
              <a:off x="848" y="332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59" name="Rectangle 152"/>
            <p:cNvSpPr>
              <a:spLocks noChangeArrowheads="1"/>
            </p:cNvSpPr>
            <p:nvPr/>
          </p:nvSpPr>
          <p:spPr bwMode="auto">
            <a:xfrm>
              <a:off x="512" y="356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6960" name="Rectangle 153"/>
            <p:cNvSpPr>
              <a:spLocks noChangeArrowheads="1"/>
            </p:cNvSpPr>
            <p:nvPr/>
          </p:nvSpPr>
          <p:spPr bwMode="auto">
            <a:xfrm>
              <a:off x="848" y="356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61" name="Line 154"/>
            <p:cNvSpPr>
              <a:spLocks noChangeShapeType="1"/>
            </p:cNvSpPr>
            <p:nvPr/>
          </p:nvSpPr>
          <p:spPr bwMode="auto">
            <a:xfrm flipV="1">
              <a:off x="944" y="3560"/>
              <a:ext cx="81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62" name="Line 155"/>
            <p:cNvSpPr>
              <a:spLocks noChangeShapeType="1"/>
            </p:cNvSpPr>
            <p:nvPr/>
          </p:nvSpPr>
          <p:spPr bwMode="auto">
            <a:xfrm flipV="1">
              <a:off x="944" y="3224"/>
              <a:ext cx="14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63" name="Rectangle 156"/>
            <p:cNvSpPr>
              <a:spLocks noChangeArrowheads="1"/>
            </p:cNvSpPr>
            <p:nvPr/>
          </p:nvSpPr>
          <p:spPr bwMode="auto">
            <a:xfrm>
              <a:off x="512" y="38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del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6964" name="Rectangle 157"/>
            <p:cNvSpPr>
              <a:spLocks noChangeArrowheads="1"/>
            </p:cNvSpPr>
            <p:nvPr/>
          </p:nvSpPr>
          <p:spPr bwMode="auto">
            <a:xfrm>
              <a:off x="848" y="380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65" name="Line 158"/>
            <p:cNvSpPr>
              <a:spLocks noChangeShapeType="1"/>
            </p:cNvSpPr>
            <p:nvPr/>
          </p:nvSpPr>
          <p:spPr bwMode="auto">
            <a:xfrm>
              <a:off x="944" y="3896"/>
              <a:ext cx="115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66" name="Line 159"/>
            <p:cNvSpPr>
              <a:spLocks noChangeShapeType="1"/>
            </p:cNvSpPr>
            <p:nvPr/>
          </p:nvSpPr>
          <p:spPr bwMode="auto">
            <a:xfrm>
              <a:off x="1808" y="360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67" name="Line 160"/>
            <p:cNvSpPr>
              <a:spLocks noChangeShapeType="1"/>
            </p:cNvSpPr>
            <p:nvPr/>
          </p:nvSpPr>
          <p:spPr bwMode="auto">
            <a:xfrm>
              <a:off x="2288" y="36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224"/>
          <p:cNvGrpSpPr>
            <a:grpSpLocks/>
          </p:cNvGrpSpPr>
          <p:nvPr/>
        </p:nvGrpSpPr>
        <p:grpSpPr bwMode="auto">
          <a:xfrm>
            <a:off x="1152525" y="1677988"/>
            <a:ext cx="7924800" cy="4800600"/>
            <a:chOff x="224" y="1147"/>
            <a:chExt cx="4992" cy="3024"/>
          </a:xfrm>
        </p:grpSpPr>
        <p:sp>
          <p:nvSpPr>
            <p:cNvPr id="36900" name="Rectangle 162"/>
            <p:cNvSpPr>
              <a:spLocks noChangeArrowheads="1"/>
            </p:cNvSpPr>
            <p:nvPr/>
          </p:nvSpPr>
          <p:spPr bwMode="auto">
            <a:xfrm>
              <a:off x="224" y="1195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1" name="Rectangle 163"/>
            <p:cNvSpPr>
              <a:spLocks noChangeArrowheads="1"/>
            </p:cNvSpPr>
            <p:nvPr/>
          </p:nvSpPr>
          <p:spPr bwMode="auto">
            <a:xfrm>
              <a:off x="224" y="1147"/>
              <a:ext cx="4992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To delete the element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in a BST: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null, 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the BST’s root node.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null, 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2.2.1.	Delete the topmost element in the subtree whose topmost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	node is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, and let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be a link to the remaining subtree.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2.2.2.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Replace the link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by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del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2.2.3.	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Else, …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02" name="Rectangle 164"/>
            <p:cNvSpPr>
              <a:spLocks noChangeArrowheads="1"/>
            </p:cNvSpPr>
            <p:nvPr/>
          </p:nvSpPr>
          <p:spPr bwMode="auto">
            <a:xfrm>
              <a:off x="512" y="3163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6903" name="Rectangle 165"/>
            <p:cNvSpPr>
              <a:spLocks noChangeArrowheads="1"/>
            </p:cNvSpPr>
            <p:nvPr/>
          </p:nvSpPr>
          <p:spPr bwMode="auto">
            <a:xfrm>
              <a:off x="848" y="316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4" name="Line 166"/>
            <p:cNvSpPr>
              <a:spLocks noChangeShapeType="1"/>
            </p:cNvSpPr>
            <p:nvPr/>
          </p:nvSpPr>
          <p:spPr bwMode="auto">
            <a:xfrm>
              <a:off x="944" y="3259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5" name="Text Box 167"/>
            <p:cNvSpPr txBox="1">
              <a:spLocks noChangeArrowheads="1"/>
            </p:cNvSpPr>
            <p:nvPr/>
          </p:nvSpPr>
          <p:spPr bwMode="auto">
            <a:xfrm>
              <a:off x="1760" y="354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6906" name="Text Box 168"/>
            <p:cNvSpPr txBox="1">
              <a:spLocks noChangeArrowheads="1"/>
            </p:cNvSpPr>
            <p:nvPr/>
          </p:nvSpPr>
          <p:spPr bwMode="auto">
            <a:xfrm>
              <a:off x="2432" y="315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6907" name="Line 169"/>
            <p:cNvSpPr>
              <a:spLocks noChangeShapeType="1"/>
            </p:cNvSpPr>
            <p:nvPr/>
          </p:nvSpPr>
          <p:spPr bwMode="auto">
            <a:xfrm>
              <a:off x="2960" y="3307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8" name="Line 170"/>
            <p:cNvSpPr>
              <a:spLocks noChangeShapeType="1"/>
            </p:cNvSpPr>
            <p:nvPr/>
          </p:nvSpPr>
          <p:spPr bwMode="auto">
            <a:xfrm flipH="1">
              <a:off x="2432" y="3307"/>
              <a:ext cx="4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9" name="Text Box 171"/>
            <p:cNvSpPr txBox="1">
              <a:spLocks noChangeArrowheads="1"/>
            </p:cNvSpPr>
            <p:nvPr/>
          </p:nvSpPr>
          <p:spPr bwMode="auto">
            <a:xfrm>
              <a:off x="4448" y="316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6910" name="Rectangle 172"/>
            <p:cNvSpPr>
              <a:spLocks noChangeArrowheads="1"/>
            </p:cNvSpPr>
            <p:nvPr/>
          </p:nvSpPr>
          <p:spPr bwMode="auto">
            <a:xfrm>
              <a:off x="3968" y="3161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elem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6911" name="Text Box 173"/>
            <p:cNvSpPr txBox="1">
              <a:spLocks noChangeArrowheads="1"/>
            </p:cNvSpPr>
            <p:nvPr/>
          </p:nvSpPr>
          <p:spPr bwMode="auto">
            <a:xfrm>
              <a:off x="2096" y="392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6912" name="Line 174"/>
            <p:cNvSpPr>
              <a:spLocks noChangeShapeType="1"/>
            </p:cNvSpPr>
            <p:nvPr/>
          </p:nvSpPr>
          <p:spPr bwMode="auto">
            <a:xfrm>
              <a:off x="2624" y="407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3" name="Line 175"/>
            <p:cNvSpPr>
              <a:spLocks noChangeShapeType="1"/>
            </p:cNvSpPr>
            <p:nvPr/>
          </p:nvSpPr>
          <p:spPr bwMode="auto">
            <a:xfrm>
              <a:off x="2144" y="407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4" name="Text Box 176"/>
            <p:cNvSpPr txBox="1">
              <a:spLocks noChangeArrowheads="1"/>
            </p:cNvSpPr>
            <p:nvPr/>
          </p:nvSpPr>
          <p:spPr bwMode="auto">
            <a:xfrm>
              <a:off x="3104" y="354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36915" name="Text Box 177"/>
            <p:cNvSpPr txBox="1">
              <a:spLocks noChangeArrowheads="1"/>
            </p:cNvSpPr>
            <p:nvPr/>
          </p:nvSpPr>
          <p:spPr bwMode="auto">
            <a:xfrm>
              <a:off x="2768" y="392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36916" name="Line 178"/>
            <p:cNvSpPr>
              <a:spLocks noChangeShapeType="1"/>
            </p:cNvSpPr>
            <p:nvPr/>
          </p:nvSpPr>
          <p:spPr bwMode="auto">
            <a:xfrm flipH="1">
              <a:off x="3056" y="3691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7" name="Line 179"/>
            <p:cNvSpPr>
              <a:spLocks noChangeShapeType="1"/>
            </p:cNvSpPr>
            <p:nvPr/>
          </p:nvSpPr>
          <p:spPr bwMode="auto">
            <a:xfrm>
              <a:off x="3296" y="407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8" name="Line 180"/>
            <p:cNvSpPr>
              <a:spLocks noChangeShapeType="1"/>
            </p:cNvSpPr>
            <p:nvPr/>
          </p:nvSpPr>
          <p:spPr bwMode="auto">
            <a:xfrm>
              <a:off x="2816" y="407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9" name="Text Box 181"/>
            <p:cNvSpPr txBox="1">
              <a:spLocks noChangeArrowheads="1"/>
            </p:cNvSpPr>
            <p:nvPr/>
          </p:nvSpPr>
          <p:spPr bwMode="auto">
            <a:xfrm>
              <a:off x="3440" y="392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36920" name="Line 182"/>
            <p:cNvSpPr>
              <a:spLocks noChangeShapeType="1"/>
            </p:cNvSpPr>
            <p:nvPr/>
          </p:nvSpPr>
          <p:spPr bwMode="auto">
            <a:xfrm>
              <a:off x="3968" y="407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1" name="Line 183"/>
            <p:cNvSpPr>
              <a:spLocks noChangeShapeType="1"/>
            </p:cNvSpPr>
            <p:nvPr/>
          </p:nvSpPr>
          <p:spPr bwMode="auto">
            <a:xfrm>
              <a:off x="3488" y="407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2" name="Line 184"/>
            <p:cNvSpPr>
              <a:spLocks noChangeShapeType="1"/>
            </p:cNvSpPr>
            <p:nvPr/>
          </p:nvSpPr>
          <p:spPr bwMode="auto">
            <a:xfrm>
              <a:off x="3632" y="3691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3" name="Rectangle 185"/>
            <p:cNvSpPr>
              <a:spLocks noChangeArrowheads="1"/>
            </p:cNvSpPr>
            <p:nvPr/>
          </p:nvSpPr>
          <p:spPr bwMode="auto">
            <a:xfrm>
              <a:off x="320" y="3403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parent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6924" name="Rectangle 186"/>
            <p:cNvSpPr>
              <a:spLocks noChangeArrowheads="1"/>
            </p:cNvSpPr>
            <p:nvPr/>
          </p:nvSpPr>
          <p:spPr bwMode="auto">
            <a:xfrm>
              <a:off x="848" y="340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5" name="Rectangle 187"/>
            <p:cNvSpPr>
              <a:spLocks noChangeArrowheads="1"/>
            </p:cNvSpPr>
            <p:nvPr/>
          </p:nvSpPr>
          <p:spPr bwMode="auto">
            <a:xfrm>
              <a:off x="512" y="3643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curr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6926" name="Rectangle 188"/>
            <p:cNvSpPr>
              <a:spLocks noChangeArrowheads="1"/>
            </p:cNvSpPr>
            <p:nvPr/>
          </p:nvSpPr>
          <p:spPr bwMode="auto">
            <a:xfrm>
              <a:off x="848" y="364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7" name="Line 189"/>
            <p:cNvSpPr>
              <a:spLocks noChangeShapeType="1"/>
            </p:cNvSpPr>
            <p:nvPr/>
          </p:nvSpPr>
          <p:spPr bwMode="auto">
            <a:xfrm flipV="1">
              <a:off x="944" y="3643"/>
              <a:ext cx="81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8" name="Line 190"/>
            <p:cNvSpPr>
              <a:spLocks noChangeShapeType="1"/>
            </p:cNvSpPr>
            <p:nvPr/>
          </p:nvSpPr>
          <p:spPr bwMode="auto">
            <a:xfrm flipV="1">
              <a:off x="944" y="3307"/>
              <a:ext cx="14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9" name="Rectangle 191"/>
            <p:cNvSpPr>
              <a:spLocks noChangeArrowheads="1"/>
            </p:cNvSpPr>
            <p:nvPr/>
          </p:nvSpPr>
          <p:spPr bwMode="auto">
            <a:xfrm>
              <a:off x="512" y="3883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del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6930" name="Rectangle 192"/>
            <p:cNvSpPr>
              <a:spLocks noChangeArrowheads="1"/>
            </p:cNvSpPr>
            <p:nvPr/>
          </p:nvSpPr>
          <p:spPr bwMode="auto">
            <a:xfrm>
              <a:off x="848" y="388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1" name="Line 193"/>
            <p:cNvSpPr>
              <a:spLocks noChangeShapeType="1"/>
            </p:cNvSpPr>
            <p:nvPr/>
          </p:nvSpPr>
          <p:spPr bwMode="auto">
            <a:xfrm>
              <a:off x="944" y="3979"/>
              <a:ext cx="115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32" name="Line 194"/>
            <p:cNvSpPr>
              <a:spLocks noChangeShapeType="1"/>
            </p:cNvSpPr>
            <p:nvPr/>
          </p:nvSpPr>
          <p:spPr bwMode="auto">
            <a:xfrm>
              <a:off x="1808" y="369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33" name="Line 195"/>
            <p:cNvSpPr>
              <a:spLocks noChangeShapeType="1"/>
            </p:cNvSpPr>
            <p:nvPr/>
          </p:nvSpPr>
          <p:spPr bwMode="auto">
            <a:xfrm>
              <a:off x="2288" y="3691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223"/>
          <p:cNvGrpSpPr>
            <a:grpSpLocks/>
          </p:cNvGrpSpPr>
          <p:nvPr/>
        </p:nvGrpSpPr>
        <p:grpSpPr bwMode="auto">
          <a:xfrm>
            <a:off x="1152525" y="1677988"/>
            <a:ext cx="7924800" cy="4800600"/>
            <a:chOff x="224" y="1238"/>
            <a:chExt cx="4992" cy="3024"/>
          </a:xfrm>
        </p:grpSpPr>
        <p:sp>
          <p:nvSpPr>
            <p:cNvPr id="36875" name="Rectangle 197"/>
            <p:cNvSpPr>
              <a:spLocks noChangeArrowheads="1"/>
            </p:cNvSpPr>
            <p:nvPr/>
          </p:nvSpPr>
          <p:spPr bwMode="auto">
            <a:xfrm>
              <a:off x="224" y="1286"/>
              <a:ext cx="4992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6" name="Rectangle 198"/>
            <p:cNvSpPr>
              <a:spLocks noChangeArrowheads="1"/>
            </p:cNvSpPr>
            <p:nvPr/>
          </p:nvSpPr>
          <p:spPr bwMode="auto">
            <a:xfrm>
              <a:off x="224" y="1238"/>
              <a:ext cx="4992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To delete the element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in a BST: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null, and set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to the BST’s root node.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2.	Repeat: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2.1.	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null, terminate.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2.2.	Else, if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is equal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’s element: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2.2.1.	Delete the topmost element in the subtree whose topmost 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	node is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, and let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be a link to the remaining subtree.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2.2.2.	Replace the link to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curr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 by </a:t>
              </a:r>
              <a:r>
                <a:rPr lang="en-US" altLang="en-US" sz="2000" i="1">
                  <a:latin typeface="Times New Roman" pitchFamily="18" charset="0"/>
                  <a:cs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	2.2.3.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Terminate.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	2.3.	Else, …</a:t>
              </a:r>
              <a:endParaRPr lang="en-GB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77" name="Rectangle 199"/>
            <p:cNvSpPr>
              <a:spLocks noChangeArrowheads="1"/>
            </p:cNvSpPr>
            <p:nvPr/>
          </p:nvSpPr>
          <p:spPr bwMode="auto">
            <a:xfrm>
              <a:off x="512" y="325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root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6878" name="Rectangle 200"/>
            <p:cNvSpPr>
              <a:spLocks noChangeArrowheads="1"/>
            </p:cNvSpPr>
            <p:nvPr/>
          </p:nvSpPr>
          <p:spPr bwMode="auto">
            <a:xfrm>
              <a:off x="848" y="325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9" name="Line 201"/>
            <p:cNvSpPr>
              <a:spLocks noChangeShapeType="1"/>
            </p:cNvSpPr>
            <p:nvPr/>
          </p:nvSpPr>
          <p:spPr bwMode="auto">
            <a:xfrm>
              <a:off x="944" y="335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0" name="Text Box 202"/>
            <p:cNvSpPr txBox="1">
              <a:spLocks noChangeArrowheads="1"/>
            </p:cNvSpPr>
            <p:nvPr/>
          </p:nvSpPr>
          <p:spPr bwMode="auto">
            <a:xfrm>
              <a:off x="1760" y="3632"/>
              <a:ext cx="576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6881" name="Text Box 203"/>
            <p:cNvSpPr txBox="1">
              <a:spLocks noChangeArrowheads="1"/>
            </p:cNvSpPr>
            <p:nvPr/>
          </p:nvSpPr>
          <p:spPr bwMode="auto">
            <a:xfrm>
              <a:off x="2432" y="324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36882" name="Line 204"/>
            <p:cNvSpPr>
              <a:spLocks noChangeShapeType="1"/>
            </p:cNvSpPr>
            <p:nvPr/>
          </p:nvSpPr>
          <p:spPr bwMode="auto">
            <a:xfrm>
              <a:off x="2960" y="339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3" name="Line 205"/>
            <p:cNvSpPr>
              <a:spLocks noChangeShapeType="1"/>
            </p:cNvSpPr>
            <p:nvPr/>
          </p:nvSpPr>
          <p:spPr bwMode="auto">
            <a:xfrm flipH="1">
              <a:off x="2432" y="3398"/>
              <a:ext cx="4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4" name="Text Box 206"/>
            <p:cNvSpPr txBox="1">
              <a:spLocks noChangeArrowheads="1"/>
            </p:cNvSpPr>
            <p:nvPr/>
          </p:nvSpPr>
          <p:spPr bwMode="auto">
            <a:xfrm>
              <a:off x="4448" y="325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36885" name="Rectangle 207"/>
            <p:cNvSpPr>
              <a:spLocks noChangeArrowheads="1"/>
            </p:cNvSpPr>
            <p:nvPr/>
          </p:nvSpPr>
          <p:spPr bwMode="auto">
            <a:xfrm>
              <a:off x="3968" y="325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elem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sp>
          <p:nvSpPr>
            <p:cNvPr id="36886" name="Text Box 208"/>
            <p:cNvSpPr txBox="1">
              <a:spLocks noChangeArrowheads="1"/>
            </p:cNvSpPr>
            <p:nvPr/>
          </p:nvSpPr>
          <p:spPr bwMode="auto">
            <a:xfrm>
              <a:off x="2096" y="401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36887" name="Line 209"/>
            <p:cNvSpPr>
              <a:spLocks noChangeShapeType="1"/>
            </p:cNvSpPr>
            <p:nvPr/>
          </p:nvSpPr>
          <p:spPr bwMode="auto">
            <a:xfrm>
              <a:off x="2624" y="416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8" name="Line 210"/>
            <p:cNvSpPr>
              <a:spLocks noChangeShapeType="1"/>
            </p:cNvSpPr>
            <p:nvPr/>
          </p:nvSpPr>
          <p:spPr bwMode="auto">
            <a:xfrm>
              <a:off x="2144" y="416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9" name="Text Box 211"/>
            <p:cNvSpPr txBox="1">
              <a:spLocks noChangeArrowheads="1"/>
            </p:cNvSpPr>
            <p:nvPr/>
          </p:nvSpPr>
          <p:spPr bwMode="auto">
            <a:xfrm>
              <a:off x="3104" y="363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36890" name="Text Box 212"/>
            <p:cNvSpPr txBox="1">
              <a:spLocks noChangeArrowheads="1"/>
            </p:cNvSpPr>
            <p:nvPr/>
          </p:nvSpPr>
          <p:spPr bwMode="auto">
            <a:xfrm>
              <a:off x="2768" y="401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36891" name="Line 213"/>
            <p:cNvSpPr>
              <a:spLocks noChangeShapeType="1"/>
            </p:cNvSpPr>
            <p:nvPr/>
          </p:nvSpPr>
          <p:spPr bwMode="auto">
            <a:xfrm flipH="1">
              <a:off x="3056" y="378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2" name="Line 214"/>
            <p:cNvSpPr>
              <a:spLocks noChangeShapeType="1"/>
            </p:cNvSpPr>
            <p:nvPr/>
          </p:nvSpPr>
          <p:spPr bwMode="auto">
            <a:xfrm>
              <a:off x="3296" y="416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3" name="Line 215"/>
            <p:cNvSpPr>
              <a:spLocks noChangeShapeType="1"/>
            </p:cNvSpPr>
            <p:nvPr/>
          </p:nvSpPr>
          <p:spPr bwMode="auto">
            <a:xfrm>
              <a:off x="2816" y="416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4" name="Text Box 216"/>
            <p:cNvSpPr txBox="1">
              <a:spLocks noChangeArrowheads="1"/>
            </p:cNvSpPr>
            <p:nvPr/>
          </p:nvSpPr>
          <p:spPr bwMode="auto">
            <a:xfrm>
              <a:off x="3440" y="401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36895" name="Line 217"/>
            <p:cNvSpPr>
              <a:spLocks noChangeShapeType="1"/>
            </p:cNvSpPr>
            <p:nvPr/>
          </p:nvSpPr>
          <p:spPr bwMode="auto">
            <a:xfrm>
              <a:off x="3968" y="416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6" name="Line 218"/>
            <p:cNvSpPr>
              <a:spLocks noChangeShapeType="1"/>
            </p:cNvSpPr>
            <p:nvPr/>
          </p:nvSpPr>
          <p:spPr bwMode="auto">
            <a:xfrm>
              <a:off x="3488" y="416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7" name="Line 219"/>
            <p:cNvSpPr>
              <a:spLocks noChangeShapeType="1"/>
            </p:cNvSpPr>
            <p:nvPr/>
          </p:nvSpPr>
          <p:spPr bwMode="auto">
            <a:xfrm>
              <a:off x="3632" y="378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8" name="Line 220"/>
            <p:cNvSpPr>
              <a:spLocks noChangeShapeType="1"/>
            </p:cNvSpPr>
            <p:nvPr/>
          </p:nvSpPr>
          <p:spPr bwMode="auto">
            <a:xfrm>
              <a:off x="1808" y="378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9" name="Line 221"/>
            <p:cNvSpPr>
              <a:spLocks noChangeShapeType="1"/>
            </p:cNvSpPr>
            <p:nvPr/>
          </p:nvSpPr>
          <p:spPr bwMode="auto">
            <a:xfrm>
              <a:off x="2288" y="378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Deleting a given element </a:t>
            </a:r>
            <a:r>
              <a:rPr lang="en-US" altLang="en-US" i="1" smtClean="0">
                <a:cs typeface="Times New Roman" pitchFamily="18" charset="0"/>
              </a:rPr>
              <a:t>(4)</a:t>
            </a:r>
            <a:endParaRPr lang="en-GB" altLang="en-US" i="1" smtClean="0">
              <a:cs typeface="Times New Roman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1"/>
            <a:ext cx="7200900" cy="6096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Implementation as a Java method (in class 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BST</a:t>
            </a:r>
            <a:r>
              <a:rPr lang="en-US" altLang="en-US" dirty="0" smtClean="0">
                <a:cs typeface="Times New Roman" pitchFamily="18" charset="0"/>
              </a:rPr>
              <a:t>):</a:t>
            </a:r>
            <a:endParaRPr lang="en-US" altLang="en-US" dirty="0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2133600"/>
            <a:ext cx="800100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delete (E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1600" b="1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direction = 0;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Node&lt;E&gt; parent = 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= root;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(;;) {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	direction = 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elem.compareTo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curr.element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(direction == 0) {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Node&lt;E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&gt; del =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curr.deleteTopmost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();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== root)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			root = del;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parent.left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parent.left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= del;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parent.right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= del;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1600" dirty="0" smtClean="0">
                <a:latin typeface="Courier New" pitchFamily="49" charset="0"/>
                <a:cs typeface="Times New Roman" pitchFamily="18" charset="0"/>
              </a:rPr>
              <a:t>;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Deleting a given element </a:t>
            </a:r>
            <a:r>
              <a:rPr lang="en-US" altLang="en-US" i="1" smtClean="0">
                <a:cs typeface="Times New Roman" pitchFamily="18" charset="0"/>
              </a:rPr>
              <a:t>(5)</a:t>
            </a:r>
            <a:endParaRPr lang="en-GB" altLang="en-US" i="1" smtClean="0">
              <a:cs typeface="Times New Roman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06057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Implementation </a:t>
            </a:r>
            <a:r>
              <a:rPr lang="en-US" altLang="en-US" i="1" dirty="0" smtClean="0">
                <a:cs typeface="Times New Roman" pitchFamily="18" charset="0"/>
              </a:rPr>
              <a:t>(continued</a:t>
            </a:r>
            <a:r>
              <a:rPr lang="en-US" altLang="en-US" i="1" dirty="0" smtClean="0">
                <a:cs typeface="Times New Roman" pitchFamily="18" charset="0"/>
              </a:rPr>
              <a:t>)</a:t>
            </a:r>
            <a:r>
              <a:rPr lang="en-US" altLang="en-US" dirty="0" smtClean="0">
                <a:cs typeface="Times New Roman" pitchFamily="18" charset="0"/>
              </a:rPr>
              <a:t>:</a:t>
            </a:r>
            <a:endParaRPr lang="en-US" altLang="en-US" dirty="0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" y="2362200"/>
            <a:ext cx="80772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}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	parent =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;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1600" b="1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		if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(direction &lt; 0)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parent.left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1600" b="1" dirty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 // direction &gt; 0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parent.right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}</a:t>
            </a:r>
            <a:r>
              <a:rPr lang="en-GB" altLang="en-US" sz="1600" dirty="0">
                <a:latin typeface="Courier New" pitchFamily="49" charset="0"/>
                <a:cs typeface="Times New Roman" pitchFamily="18" charset="0"/>
              </a:rPr>
              <a:t>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019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Deleting the topmost element </a:t>
            </a:r>
            <a:r>
              <a:rPr lang="en-US" altLang="en-US" i="1" smtClean="0">
                <a:cs typeface="Times New Roman" pitchFamily="18" charset="0"/>
              </a:rPr>
              <a:t>(1)</a:t>
            </a:r>
            <a:endParaRPr lang="en-GB" altLang="en-US" i="1" smtClean="0">
              <a:cs typeface="Times New Roman" pitchFamily="18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indent="-457200" eaLnBrk="1" hangingPunct="1"/>
            <a:r>
              <a:rPr lang="en-US" altLang="en-US" smtClean="0">
                <a:cs typeface="Times New Roman" pitchFamily="18" charset="0"/>
              </a:rPr>
              <a:t>Problem: Delete the topmost element in a BST subtree.</a:t>
            </a:r>
          </a:p>
          <a:p>
            <a:pPr marL="457200" indent="-457200" eaLnBrk="1" hangingPunct="1"/>
            <a:r>
              <a:rPr lang="en-US" altLang="en-US" smtClean="0">
                <a:cs typeface="Times New Roman" pitchFamily="18" charset="0"/>
              </a:rPr>
              <a:t>Four cases to consider:</a:t>
            </a:r>
          </a:p>
          <a:p>
            <a:pPr marL="838200" lvl="1" indent="-381000" eaLnBrk="1" hangingPunct="1">
              <a:buFont typeface="Wingdings" pitchFamily="2" charset="2"/>
              <a:buAutoNum type="alphaUcPeriod"/>
            </a:pPr>
            <a:r>
              <a:rPr lang="en-US" altLang="en-US" smtClean="0">
                <a:cs typeface="Times New Roman" pitchFamily="18" charset="0"/>
              </a:rPr>
              <a:t>The topmost node has no children.</a:t>
            </a:r>
          </a:p>
          <a:p>
            <a:pPr marL="838200" lvl="1" indent="-381000" eaLnBrk="1" hangingPunct="1">
              <a:buFont typeface="Wingdings" pitchFamily="2" charset="2"/>
              <a:buAutoNum type="alphaUcPeriod"/>
            </a:pPr>
            <a:r>
              <a:rPr lang="en-US" altLang="en-US" smtClean="0">
                <a:cs typeface="Times New Roman" pitchFamily="18" charset="0"/>
              </a:rPr>
              <a:t>The topmost node has a right child but no left child.</a:t>
            </a:r>
          </a:p>
          <a:p>
            <a:pPr marL="838200" lvl="1" indent="-381000" eaLnBrk="1" hangingPunct="1">
              <a:buFont typeface="Wingdings" pitchFamily="2" charset="2"/>
              <a:buAutoNum type="alphaUcPeriod"/>
            </a:pPr>
            <a:r>
              <a:rPr lang="en-US" altLang="en-US" smtClean="0">
                <a:cs typeface="Times New Roman" pitchFamily="18" charset="0"/>
              </a:rPr>
              <a:t>The topmost node has a left child but no right child.</a:t>
            </a:r>
          </a:p>
          <a:p>
            <a:pPr marL="838200" lvl="1" indent="-381000" eaLnBrk="1" hangingPunct="1">
              <a:buFont typeface="Wingdings" pitchFamily="2" charset="2"/>
              <a:buAutoNum type="alphaUcPeriod"/>
            </a:pPr>
            <a:r>
              <a:rPr lang="en-US" altLang="en-US" smtClean="0">
                <a:cs typeface="Times New Roman" pitchFamily="18" charset="0"/>
              </a:rPr>
              <a:t>The topmost node has two children.</a:t>
            </a:r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Deleting the topmost element </a:t>
            </a:r>
            <a:r>
              <a:rPr lang="en-US" altLang="en-US" i="1" smtClean="0">
                <a:cs typeface="Times New Roman" pitchFamily="18" charset="0"/>
              </a:rPr>
              <a:t>(2)</a:t>
            </a:r>
            <a:endParaRPr lang="en-GB" altLang="en-US" i="1" smtClean="0"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Case A (topmost node has no children): 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The answer is an empty subtree. E.g.: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81200" y="2751138"/>
            <a:ext cx="3154363" cy="284162"/>
            <a:chOff x="1248" y="1733"/>
            <a:chExt cx="1987" cy="179"/>
          </a:xfrm>
        </p:grpSpPr>
        <p:sp>
          <p:nvSpPr>
            <p:cNvPr id="40971" name="Line 7"/>
            <p:cNvSpPr>
              <a:spLocks noChangeShapeType="1"/>
            </p:cNvSpPr>
            <p:nvPr/>
          </p:nvSpPr>
          <p:spPr bwMode="auto">
            <a:xfrm>
              <a:off x="1987" y="1835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72" name="Text Box 8"/>
            <p:cNvSpPr txBox="1">
              <a:spLocks noChangeArrowheads="1"/>
            </p:cNvSpPr>
            <p:nvPr/>
          </p:nvSpPr>
          <p:spPr bwMode="auto">
            <a:xfrm>
              <a:off x="2659" y="173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40973" name="Line 9"/>
            <p:cNvSpPr>
              <a:spLocks noChangeShapeType="1"/>
            </p:cNvSpPr>
            <p:nvPr/>
          </p:nvSpPr>
          <p:spPr bwMode="auto">
            <a:xfrm>
              <a:off x="2707" y="187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74" name="Line 10"/>
            <p:cNvSpPr>
              <a:spLocks noChangeShapeType="1"/>
            </p:cNvSpPr>
            <p:nvPr/>
          </p:nvSpPr>
          <p:spPr bwMode="auto">
            <a:xfrm>
              <a:off x="3187" y="187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75" name="Rectangle 19"/>
            <p:cNvSpPr>
              <a:spLocks noChangeArrowheads="1"/>
            </p:cNvSpPr>
            <p:nvPr/>
          </p:nvSpPr>
          <p:spPr bwMode="auto">
            <a:xfrm>
              <a:off x="1248" y="1752"/>
              <a:ext cx="61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ts val="1800"/>
                </a:spcBef>
              </a:pPr>
              <a:r>
                <a:rPr lang="en-US" altLang="en-US" sz="2000">
                  <a:cs typeface="Times New Roman" pitchFamily="18" charset="0"/>
                </a:rPr>
                <a:t>Subtree:</a:t>
              </a:r>
              <a:endParaRPr lang="en-GB" altLang="en-US" sz="2000">
                <a:cs typeface="Times New Roman" pitchFamily="18" charset="0"/>
              </a:endParaRP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981200" y="3446463"/>
            <a:ext cx="3154363" cy="284162"/>
            <a:chOff x="1248" y="2171"/>
            <a:chExt cx="1987" cy="179"/>
          </a:xfrm>
        </p:grpSpPr>
        <p:sp>
          <p:nvSpPr>
            <p:cNvPr id="40966" name="Text Box 14"/>
            <p:cNvSpPr txBox="1">
              <a:spLocks noChangeArrowheads="1"/>
            </p:cNvSpPr>
            <p:nvPr/>
          </p:nvSpPr>
          <p:spPr bwMode="auto">
            <a:xfrm>
              <a:off x="2659" y="2171"/>
              <a:ext cx="576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40967" name="Line 15"/>
            <p:cNvSpPr>
              <a:spLocks noChangeShapeType="1"/>
            </p:cNvSpPr>
            <p:nvPr/>
          </p:nvSpPr>
          <p:spPr bwMode="auto">
            <a:xfrm>
              <a:off x="2707" y="231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68" name="Line 16"/>
            <p:cNvSpPr>
              <a:spLocks noChangeShapeType="1"/>
            </p:cNvSpPr>
            <p:nvPr/>
          </p:nvSpPr>
          <p:spPr bwMode="auto">
            <a:xfrm>
              <a:off x="3187" y="231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69" name="Line 17"/>
            <p:cNvSpPr>
              <a:spLocks noChangeShapeType="1"/>
            </p:cNvSpPr>
            <p:nvPr/>
          </p:nvSpPr>
          <p:spPr bwMode="auto">
            <a:xfrm>
              <a:off x="1987" y="226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70" name="Rectangle 20"/>
            <p:cNvSpPr>
              <a:spLocks noChangeArrowheads="1"/>
            </p:cNvSpPr>
            <p:nvPr/>
          </p:nvSpPr>
          <p:spPr bwMode="auto">
            <a:xfrm>
              <a:off x="1248" y="2183"/>
              <a:ext cx="61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2000"/>
                </a:lnSpc>
                <a:spcBef>
                  <a:spcPts val="1800"/>
                </a:spcBef>
              </a:pPr>
              <a:r>
                <a:rPr lang="en-US" altLang="en-US" sz="2000">
                  <a:cs typeface="Times New Roman" pitchFamily="18" charset="0"/>
                </a:rPr>
                <a:t>Answer:</a:t>
              </a:r>
              <a:endParaRPr lang="en-GB" altLang="en-US" sz="2000">
                <a:cs typeface="Times New Roman" pitchFamily="18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4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Deleting the topmost element </a:t>
            </a:r>
            <a:r>
              <a:rPr lang="en-US" altLang="en-US" i="1" smtClean="0">
                <a:cs typeface="Times New Roman" pitchFamily="18" charset="0"/>
              </a:rPr>
              <a:t>(3)</a:t>
            </a:r>
            <a:endParaRPr lang="en-GB" altLang="en-US" i="1" smtClean="0">
              <a:cs typeface="Times New Roman" pitchFamily="18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Case B (topmost node has a right child only):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Discard the topmost node, but retain a link to its right subtree. E.g.: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981200" y="2951163"/>
            <a:ext cx="4722813" cy="1503362"/>
            <a:chOff x="1248" y="1859"/>
            <a:chExt cx="2975" cy="947"/>
          </a:xfrm>
        </p:grpSpPr>
        <p:sp>
          <p:nvSpPr>
            <p:cNvPr id="42004" name="Line 7"/>
            <p:cNvSpPr>
              <a:spLocks noChangeShapeType="1"/>
            </p:cNvSpPr>
            <p:nvPr/>
          </p:nvSpPr>
          <p:spPr bwMode="auto">
            <a:xfrm>
              <a:off x="1967" y="1961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05" name="Text Box 8"/>
            <p:cNvSpPr txBox="1">
              <a:spLocks noChangeArrowheads="1"/>
            </p:cNvSpPr>
            <p:nvPr/>
          </p:nvSpPr>
          <p:spPr bwMode="auto">
            <a:xfrm>
              <a:off x="2639" y="185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42006" name="Text Box 9"/>
            <p:cNvSpPr txBox="1">
              <a:spLocks noChangeArrowheads="1"/>
            </p:cNvSpPr>
            <p:nvPr/>
          </p:nvSpPr>
          <p:spPr bwMode="auto">
            <a:xfrm>
              <a:off x="2975" y="262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42007" name="Line 10"/>
            <p:cNvSpPr>
              <a:spLocks noChangeShapeType="1"/>
            </p:cNvSpPr>
            <p:nvPr/>
          </p:nvSpPr>
          <p:spPr bwMode="auto">
            <a:xfrm>
              <a:off x="3503" y="277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08" name="Line 11"/>
            <p:cNvSpPr>
              <a:spLocks noChangeShapeType="1"/>
            </p:cNvSpPr>
            <p:nvPr/>
          </p:nvSpPr>
          <p:spPr bwMode="auto">
            <a:xfrm>
              <a:off x="3023" y="277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09" name="Text Box 12"/>
            <p:cNvSpPr txBox="1">
              <a:spLocks noChangeArrowheads="1"/>
            </p:cNvSpPr>
            <p:nvPr/>
          </p:nvSpPr>
          <p:spPr bwMode="auto">
            <a:xfrm>
              <a:off x="3311" y="224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42010" name="Text Box 13"/>
            <p:cNvSpPr txBox="1">
              <a:spLocks noChangeArrowheads="1"/>
            </p:cNvSpPr>
            <p:nvPr/>
          </p:nvSpPr>
          <p:spPr bwMode="auto">
            <a:xfrm>
              <a:off x="3647" y="262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42011" name="Line 14"/>
            <p:cNvSpPr>
              <a:spLocks noChangeShapeType="1"/>
            </p:cNvSpPr>
            <p:nvPr/>
          </p:nvSpPr>
          <p:spPr bwMode="auto">
            <a:xfrm>
              <a:off x="4175" y="277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12" name="Line 15"/>
            <p:cNvSpPr>
              <a:spLocks noChangeShapeType="1"/>
            </p:cNvSpPr>
            <p:nvPr/>
          </p:nvSpPr>
          <p:spPr bwMode="auto">
            <a:xfrm>
              <a:off x="3695" y="277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13" name="Line 16"/>
            <p:cNvSpPr>
              <a:spLocks noChangeShapeType="1"/>
            </p:cNvSpPr>
            <p:nvPr/>
          </p:nvSpPr>
          <p:spPr bwMode="auto">
            <a:xfrm>
              <a:off x="3167" y="2009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14" name="Line 17"/>
            <p:cNvSpPr>
              <a:spLocks noChangeShapeType="1"/>
            </p:cNvSpPr>
            <p:nvPr/>
          </p:nvSpPr>
          <p:spPr bwMode="auto">
            <a:xfrm>
              <a:off x="3839" y="239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15" name="Line 18"/>
            <p:cNvSpPr>
              <a:spLocks noChangeShapeType="1"/>
            </p:cNvSpPr>
            <p:nvPr/>
          </p:nvSpPr>
          <p:spPr bwMode="auto">
            <a:xfrm flipH="1">
              <a:off x="3263" y="239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16" name="Line 19"/>
            <p:cNvSpPr>
              <a:spLocks noChangeShapeType="1"/>
            </p:cNvSpPr>
            <p:nvPr/>
          </p:nvSpPr>
          <p:spPr bwMode="auto">
            <a:xfrm>
              <a:off x="2687" y="200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17" name="Rectangle 36"/>
            <p:cNvSpPr>
              <a:spLocks noChangeArrowheads="1"/>
            </p:cNvSpPr>
            <p:nvPr/>
          </p:nvSpPr>
          <p:spPr bwMode="auto">
            <a:xfrm>
              <a:off x="1248" y="1888"/>
              <a:ext cx="61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ts val="1800"/>
                </a:spcBef>
              </a:pPr>
              <a:r>
                <a:rPr lang="en-US" altLang="en-US" sz="2000">
                  <a:cs typeface="Times New Roman" pitchFamily="18" charset="0"/>
                </a:rPr>
                <a:t>Subtree:</a:t>
              </a:r>
              <a:endParaRPr lang="en-GB" altLang="en-US" sz="2000">
                <a:cs typeface="Times New Roman" pitchFamily="18" charset="0"/>
              </a:endParaRP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981200" y="4797425"/>
            <a:ext cx="4722813" cy="1503363"/>
            <a:chOff x="1248" y="3022"/>
            <a:chExt cx="2975" cy="947"/>
          </a:xfrm>
        </p:grpSpPr>
        <p:sp>
          <p:nvSpPr>
            <p:cNvPr id="41990" name="Text Box 23"/>
            <p:cNvSpPr txBox="1">
              <a:spLocks noChangeArrowheads="1"/>
            </p:cNvSpPr>
            <p:nvPr/>
          </p:nvSpPr>
          <p:spPr bwMode="auto">
            <a:xfrm>
              <a:off x="2639" y="3022"/>
              <a:ext cx="576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41991" name="Text Box 24"/>
            <p:cNvSpPr txBox="1">
              <a:spLocks noChangeArrowheads="1"/>
            </p:cNvSpPr>
            <p:nvPr/>
          </p:nvSpPr>
          <p:spPr bwMode="auto">
            <a:xfrm>
              <a:off x="2975" y="379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41992" name="Line 25"/>
            <p:cNvSpPr>
              <a:spLocks noChangeShapeType="1"/>
            </p:cNvSpPr>
            <p:nvPr/>
          </p:nvSpPr>
          <p:spPr bwMode="auto">
            <a:xfrm>
              <a:off x="3503" y="393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93" name="Line 26"/>
            <p:cNvSpPr>
              <a:spLocks noChangeShapeType="1"/>
            </p:cNvSpPr>
            <p:nvPr/>
          </p:nvSpPr>
          <p:spPr bwMode="auto">
            <a:xfrm>
              <a:off x="3023" y="393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94" name="Text Box 27"/>
            <p:cNvSpPr txBox="1">
              <a:spLocks noChangeArrowheads="1"/>
            </p:cNvSpPr>
            <p:nvPr/>
          </p:nvSpPr>
          <p:spPr bwMode="auto">
            <a:xfrm>
              <a:off x="3311" y="340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41995" name="Text Box 28"/>
            <p:cNvSpPr txBox="1">
              <a:spLocks noChangeArrowheads="1"/>
            </p:cNvSpPr>
            <p:nvPr/>
          </p:nvSpPr>
          <p:spPr bwMode="auto">
            <a:xfrm>
              <a:off x="3647" y="379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41996" name="Line 29"/>
            <p:cNvSpPr>
              <a:spLocks noChangeShapeType="1"/>
            </p:cNvSpPr>
            <p:nvPr/>
          </p:nvSpPr>
          <p:spPr bwMode="auto">
            <a:xfrm>
              <a:off x="4175" y="393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97" name="Line 30"/>
            <p:cNvSpPr>
              <a:spLocks noChangeShapeType="1"/>
            </p:cNvSpPr>
            <p:nvPr/>
          </p:nvSpPr>
          <p:spPr bwMode="auto">
            <a:xfrm>
              <a:off x="3695" y="393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98" name="Line 31"/>
            <p:cNvSpPr>
              <a:spLocks noChangeShapeType="1"/>
            </p:cNvSpPr>
            <p:nvPr/>
          </p:nvSpPr>
          <p:spPr bwMode="auto">
            <a:xfrm>
              <a:off x="3167" y="3172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99" name="Line 32"/>
            <p:cNvSpPr>
              <a:spLocks noChangeShapeType="1"/>
            </p:cNvSpPr>
            <p:nvPr/>
          </p:nvSpPr>
          <p:spPr bwMode="auto">
            <a:xfrm>
              <a:off x="3839" y="355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00" name="Line 33"/>
            <p:cNvSpPr>
              <a:spLocks noChangeShapeType="1"/>
            </p:cNvSpPr>
            <p:nvPr/>
          </p:nvSpPr>
          <p:spPr bwMode="auto">
            <a:xfrm flipH="1">
              <a:off x="3263" y="355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01" name="Line 34"/>
            <p:cNvSpPr>
              <a:spLocks noChangeShapeType="1"/>
            </p:cNvSpPr>
            <p:nvPr/>
          </p:nvSpPr>
          <p:spPr bwMode="auto">
            <a:xfrm>
              <a:off x="2687" y="316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02" name="Line 35"/>
            <p:cNvSpPr>
              <a:spLocks noChangeShapeType="1"/>
            </p:cNvSpPr>
            <p:nvPr/>
          </p:nvSpPr>
          <p:spPr bwMode="auto">
            <a:xfrm>
              <a:off x="1967" y="3118"/>
              <a:ext cx="13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03" name="Rectangle 37"/>
            <p:cNvSpPr>
              <a:spLocks noChangeArrowheads="1"/>
            </p:cNvSpPr>
            <p:nvPr/>
          </p:nvSpPr>
          <p:spPr bwMode="auto">
            <a:xfrm>
              <a:off x="1248" y="3059"/>
              <a:ext cx="61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ts val="1800"/>
                </a:spcBef>
              </a:pPr>
              <a:r>
                <a:rPr lang="en-US" altLang="en-US" sz="2000">
                  <a:cs typeface="Times New Roman" pitchFamily="18" charset="0"/>
                </a:rPr>
                <a:t>Answer:</a:t>
              </a:r>
              <a:endParaRPr lang="en-GB" altLang="en-US" sz="2000">
                <a:cs typeface="Times New Roman" pitchFamily="18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6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Binary-trees and subtrees</a:t>
            </a:r>
            <a:endParaRPr lang="en-GB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Every node has a left subtree (possibly empty) and a right subtree (possibly empty). The node’s </a:t>
            </a:r>
            <a:r>
              <a:rPr lang="en-US" altLang="en-US" b="1" smtClean="0">
                <a:cs typeface="Times New Roman" pitchFamily="18" charset="0"/>
              </a:rPr>
              <a:t>left subtree</a:t>
            </a:r>
            <a:r>
              <a:rPr lang="en-US" altLang="en-US" smtClean="0">
                <a:cs typeface="Times New Roman" pitchFamily="18" charset="0"/>
              </a:rPr>
              <a:t> (</a:t>
            </a:r>
            <a:r>
              <a:rPr lang="en-US" altLang="en-US" b="1" smtClean="0">
                <a:cs typeface="Times New Roman" pitchFamily="18" charset="0"/>
              </a:rPr>
              <a:t>right subtree</a:t>
            </a:r>
            <a:r>
              <a:rPr lang="en-US" altLang="en-US" smtClean="0">
                <a:cs typeface="Times New Roman" pitchFamily="18" charset="0"/>
              </a:rPr>
              <a:t>) consists of the node’s left child (right child) together with that child’s own children, grandchildren, etc.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755650" y="4060825"/>
            <a:ext cx="3422650" cy="1371600"/>
            <a:chOff x="476" y="2558"/>
            <a:chExt cx="2156" cy="864"/>
          </a:xfrm>
        </p:grpSpPr>
        <p:sp>
          <p:nvSpPr>
            <p:cNvPr id="6186" name="Freeform 6"/>
            <p:cNvSpPr>
              <a:spLocks/>
            </p:cNvSpPr>
            <p:nvPr/>
          </p:nvSpPr>
          <p:spPr bwMode="auto">
            <a:xfrm>
              <a:off x="1288" y="2558"/>
              <a:ext cx="1344" cy="864"/>
            </a:xfrm>
            <a:custGeom>
              <a:avLst/>
              <a:gdLst>
                <a:gd name="T0" fmla="*/ 230 w 1296"/>
                <a:gd name="T1" fmla="*/ 0 h 768"/>
                <a:gd name="T2" fmla="*/ 0 w 1296"/>
                <a:gd name="T3" fmla="*/ 1384 h 768"/>
                <a:gd name="T4" fmla="*/ 1556 w 1296"/>
                <a:gd name="T5" fmla="*/ 1384 h 768"/>
                <a:gd name="T6" fmla="*/ 1324 w 1296"/>
                <a:gd name="T7" fmla="*/ 0 h 768"/>
                <a:gd name="T8" fmla="*/ 230 w 1296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6"/>
                <a:gd name="T16" fmla="*/ 0 h 768"/>
                <a:gd name="T17" fmla="*/ 1296 w 1296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6" h="768">
                  <a:moveTo>
                    <a:pt x="192" y="0"/>
                  </a:moveTo>
                  <a:lnTo>
                    <a:pt x="0" y="768"/>
                  </a:lnTo>
                  <a:lnTo>
                    <a:pt x="1296" y="768"/>
                  </a:lnTo>
                  <a:lnTo>
                    <a:pt x="1104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87" name="AutoShape 7"/>
            <p:cNvSpPr>
              <a:spLocks/>
            </p:cNvSpPr>
            <p:nvPr/>
          </p:nvSpPr>
          <p:spPr bwMode="auto">
            <a:xfrm>
              <a:off x="476" y="2659"/>
              <a:ext cx="567" cy="295"/>
            </a:xfrm>
            <a:prstGeom prst="callout1">
              <a:avLst>
                <a:gd name="adj1" fmla="val 24407"/>
                <a:gd name="adj2" fmla="val 108468"/>
                <a:gd name="adj3" fmla="val 32542"/>
                <a:gd name="adj4" fmla="val 165787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GB" altLang="en-US" i="1" dirty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  <a:r>
                <a:rPr lang="en-GB" altLang="en-US" dirty="0">
                  <a:solidFill>
                    <a:schemeClr val="accent1">
                      <a:lumMod val="75000"/>
                    </a:schemeClr>
                  </a:solidFill>
                </a:rPr>
                <a:t>’s left </a:t>
              </a:r>
              <a:r>
                <a:rPr lang="en-GB" altLang="en-US" dirty="0" err="1">
                  <a:solidFill>
                    <a:schemeClr val="accent1">
                      <a:lumMod val="75000"/>
                    </a:schemeClr>
                  </a:solidFill>
                </a:rPr>
                <a:t>subtree</a:t>
              </a:r>
              <a:endParaRPr lang="en-GB" altLang="en-US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178300" y="4060825"/>
            <a:ext cx="4679950" cy="1981200"/>
            <a:chOff x="2632" y="2558"/>
            <a:chExt cx="2948" cy="1248"/>
          </a:xfrm>
        </p:grpSpPr>
        <p:sp>
          <p:nvSpPr>
            <p:cNvPr id="6184" name="Freeform 9"/>
            <p:cNvSpPr>
              <a:spLocks/>
            </p:cNvSpPr>
            <p:nvPr/>
          </p:nvSpPr>
          <p:spPr bwMode="auto">
            <a:xfrm>
              <a:off x="2632" y="2558"/>
              <a:ext cx="2256" cy="1248"/>
            </a:xfrm>
            <a:custGeom>
              <a:avLst/>
              <a:gdLst>
                <a:gd name="T0" fmla="*/ 336 w 2256"/>
                <a:gd name="T1" fmla="*/ 0 h 1152"/>
                <a:gd name="T2" fmla="*/ 0 w 2256"/>
                <a:gd name="T3" fmla="*/ 1719 h 1152"/>
                <a:gd name="T4" fmla="*/ 2256 w 2256"/>
                <a:gd name="T5" fmla="*/ 1719 h 1152"/>
                <a:gd name="T6" fmla="*/ 1936 w 2256"/>
                <a:gd name="T7" fmla="*/ 0 h 1152"/>
                <a:gd name="T8" fmla="*/ 336 w 2256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6"/>
                <a:gd name="T16" fmla="*/ 0 h 1152"/>
                <a:gd name="T17" fmla="*/ 2256 w 225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6" h="1152">
                  <a:moveTo>
                    <a:pt x="336" y="0"/>
                  </a:moveTo>
                  <a:lnTo>
                    <a:pt x="0" y="1152"/>
                  </a:lnTo>
                  <a:lnTo>
                    <a:pt x="2256" y="1152"/>
                  </a:lnTo>
                  <a:lnTo>
                    <a:pt x="19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99FF9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85" name="AutoShape 10"/>
            <p:cNvSpPr>
              <a:spLocks/>
            </p:cNvSpPr>
            <p:nvPr/>
          </p:nvSpPr>
          <p:spPr bwMode="auto">
            <a:xfrm>
              <a:off x="4966" y="2636"/>
              <a:ext cx="614" cy="295"/>
            </a:xfrm>
            <a:prstGeom prst="callout1">
              <a:avLst>
                <a:gd name="adj1" fmla="val 24407"/>
                <a:gd name="adj2" fmla="val -7819"/>
                <a:gd name="adj3" fmla="val 43051"/>
                <a:gd name="adj4" fmla="val -56028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en-GB" altLang="en-US" i="1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  <a:r>
                <a:rPr lang="en-GB" altLang="en-US">
                  <a:solidFill>
                    <a:schemeClr val="accent1">
                      <a:lumMod val="75000"/>
                    </a:schemeClr>
                  </a:solidFill>
                </a:rPr>
                <a:t>’s right subtree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3382963" y="4670425"/>
            <a:ext cx="2319337" cy="1746250"/>
            <a:chOff x="2131" y="2942"/>
            <a:chExt cx="1461" cy="1100"/>
          </a:xfrm>
        </p:grpSpPr>
        <p:sp>
          <p:nvSpPr>
            <p:cNvPr id="6182" name="Freeform 12"/>
            <p:cNvSpPr>
              <a:spLocks/>
            </p:cNvSpPr>
            <p:nvPr/>
          </p:nvSpPr>
          <p:spPr bwMode="auto">
            <a:xfrm>
              <a:off x="2824" y="2942"/>
              <a:ext cx="768" cy="384"/>
            </a:xfrm>
            <a:custGeom>
              <a:avLst/>
              <a:gdLst>
                <a:gd name="T0" fmla="*/ 96 w 768"/>
                <a:gd name="T1" fmla="*/ 0 h 336"/>
                <a:gd name="T2" fmla="*/ 0 w 768"/>
                <a:gd name="T3" fmla="*/ 656 h 336"/>
                <a:gd name="T4" fmla="*/ 768 w 768"/>
                <a:gd name="T5" fmla="*/ 656 h 336"/>
                <a:gd name="T6" fmla="*/ 672 w 768"/>
                <a:gd name="T7" fmla="*/ 0 h 336"/>
                <a:gd name="T8" fmla="*/ 96 w 768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336"/>
                <a:gd name="T17" fmla="*/ 768 w 768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336">
                  <a:moveTo>
                    <a:pt x="96" y="0"/>
                  </a:moveTo>
                  <a:lnTo>
                    <a:pt x="0" y="336"/>
                  </a:lnTo>
                  <a:lnTo>
                    <a:pt x="768" y="336"/>
                  </a:lnTo>
                  <a:lnTo>
                    <a:pt x="672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83" name="AutoShape 13"/>
            <p:cNvSpPr>
              <a:spLocks/>
            </p:cNvSpPr>
            <p:nvPr/>
          </p:nvSpPr>
          <p:spPr bwMode="auto">
            <a:xfrm>
              <a:off x="2131" y="3883"/>
              <a:ext cx="1040" cy="159"/>
            </a:xfrm>
            <a:prstGeom prst="callout1">
              <a:avLst>
                <a:gd name="adj1" fmla="val 45282"/>
                <a:gd name="adj2" fmla="val 104616"/>
                <a:gd name="adj3" fmla="val -352199"/>
                <a:gd name="adj4" fmla="val 121347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GB" altLang="en-US" i="1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  <a:r>
                <a:rPr lang="en-GB" altLang="en-US">
                  <a:solidFill>
                    <a:schemeClr val="accent1">
                      <a:lumMod val="75000"/>
                    </a:schemeClr>
                  </a:solidFill>
                </a:rPr>
                <a:t>’s left subtree</a:t>
              </a:r>
              <a:endParaRPr lang="en-GB" altLang="en-US" i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5702300" y="4670425"/>
            <a:ext cx="3190875" cy="1746250"/>
            <a:chOff x="3592" y="2942"/>
            <a:chExt cx="2010" cy="1100"/>
          </a:xfrm>
        </p:grpSpPr>
        <p:sp>
          <p:nvSpPr>
            <p:cNvPr id="6180" name="Freeform 15"/>
            <p:cNvSpPr>
              <a:spLocks/>
            </p:cNvSpPr>
            <p:nvPr/>
          </p:nvSpPr>
          <p:spPr bwMode="auto">
            <a:xfrm>
              <a:off x="3592" y="2942"/>
              <a:ext cx="1200" cy="768"/>
            </a:xfrm>
            <a:custGeom>
              <a:avLst/>
              <a:gdLst>
                <a:gd name="T0" fmla="*/ 192 w 1200"/>
                <a:gd name="T1" fmla="*/ 0 h 720"/>
                <a:gd name="T2" fmla="*/ 0 w 1200"/>
                <a:gd name="T3" fmla="*/ 994 h 720"/>
                <a:gd name="T4" fmla="*/ 1200 w 1200"/>
                <a:gd name="T5" fmla="*/ 994 h 720"/>
                <a:gd name="T6" fmla="*/ 1008 w 1200"/>
                <a:gd name="T7" fmla="*/ 0 h 720"/>
                <a:gd name="T8" fmla="*/ 192 w 1200"/>
                <a:gd name="T9" fmla="*/ 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720"/>
                <a:gd name="T17" fmla="*/ 1200 w 1200"/>
                <a:gd name="T18" fmla="*/ 720 h 7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720">
                  <a:moveTo>
                    <a:pt x="192" y="0"/>
                  </a:moveTo>
                  <a:lnTo>
                    <a:pt x="0" y="720"/>
                  </a:lnTo>
                  <a:lnTo>
                    <a:pt x="1200" y="720"/>
                  </a:lnTo>
                  <a:lnTo>
                    <a:pt x="1008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81" name="AutoShape 16"/>
            <p:cNvSpPr>
              <a:spLocks/>
            </p:cNvSpPr>
            <p:nvPr/>
          </p:nvSpPr>
          <p:spPr bwMode="auto">
            <a:xfrm>
              <a:off x="4468" y="3883"/>
              <a:ext cx="1134" cy="159"/>
            </a:xfrm>
            <a:prstGeom prst="callout1">
              <a:avLst>
                <a:gd name="adj1" fmla="val 45282"/>
                <a:gd name="adj2" fmla="val -4231"/>
                <a:gd name="adj3" fmla="val -110065"/>
                <a:gd name="adj4" fmla="val -22750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en-GB" altLang="en-US" i="1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  <a:r>
                <a:rPr lang="en-GB" altLang="en-US">
                  <a:solidFill>
                    <a:schemeClr val="accent1">
                      <a:lumMod val="75000"/>
                    </a:schemeClr>
                  </a:solidFill>
                </a:rPr>
                <a:t>’s right subtree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2195513" y="4670425"/>
            <a:ext cx="1830387" cy="1709738"/>
            <a:chOff x="1383" y="2942"/>
            <a:chExt cx="1153" cy="1077"/>
          </a:xfrm>
        </p:grpSpPr>
        <p:sp>
          <p:nvSpPr>
            <p:cNvPr id="6178" name="Freeform 18"/>
            <p:cNvSpPr>
              <a:spLocks/>
            </p:cNvSpPr>
            <p:nvPr/>
          </p:nvSpPr>
          <p:spPr bwMode="auto">
            <a:xfrm>
              <a:off x="1768" y="2942"/>
              <a:ext cx="768" cy="384"/>
            </a:xfrm>
            <a:custGeom>
              <a:avLst/>
              <a:gdLst>
                <a:gd name="T0" fmla="*/ 96 w 768"/>
                <a:gd name="T1" fmla="*/ 0 h 336"/>
                <a:gd name="T2" fmla="*/ 0 w 768"/>
                <a:gd name="T3" fmla="*/ 656 h 336"/>
                <a:gd name="T4" fmla="*/ 768 w 768"/>
                <a:gd name="T5" fmla="*/ 656 h 336"/>
                <a:gd name="T6" fmla="*/ 672 w 768"/>
                <a:gd name="T7" fmla="*/ 0 h 336"/>
                <a:gd name="T8" fmla="*/ 96 w 768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336"/>
                <a:gd name="T17" fmla="*/ 768 w 768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336">
                  <a:moveTo>
                    <a:pt x="96" y="0"/>
                  </a:moveTo>
                  <a:lnTo>
                    <a:pt x="0" y="336"/>
                  </a:lnTo>
                  <a:lnTo>
                    <a:pt x="768" y="336"/>
                  </a:lnTo>
                  <a:lnTo>
                    <a:pt x="672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79" name="AutoShape 19"/>
            <p:cNvSpPr>
              <a:spLocks/>
            </p:cNvSpPr>
            <p:nvPr/>
          </p:nvSpPr>
          <p:spPr bwMode="auto">
            <a:xfrm>
              <a:off x="1383" y="3724"/>
              <a:ext cx="614" cy="295"/>
            </a:xfrm>
            <a:prstGeom prst="callout1">
              <a:avLst>
                <a:gd name="adj1" fmla="val 24407"/>
                <a:gd name="adj2" fmla="val 107819"/>
                <a:gd name="adj3" fmla="val -135931"/>
                <a:gd name="adj4" fmla="val 143157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en-GB" altLang="en-US" i="1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en-GB" altLang="en-US">
                  <a:solidFill>
                    <a:schemeClr val="accent1">
                      <a:lumMod val="75000"/>
                    </a:schemeClr>
                  </a:solidFill>
                </a:rPr>
                <a:t>’s right subtree</a:t>
              </a:r>
            </a:p>
          </p:txBody>
        </p:sp>
      </p:grpSp>
      <p:sp>
        <p:nvSpPr>
          <p:cNvPr id="382996" name="AutoShape 20"/>
          <p:cNvSpPr>
            <a:spLocks/>
          </p:cNvSpPr>
          <p:nvPr/>
        </p:nvSpPr>
        <p:spPr bwMode="auto">
          <a:xfrm>
            <a:off x="755650" y="5695950"/>
            <a:ext cx="1008063" cy="684213"/>
          </a:xfrm>
          <a:prstGeom prst="callout1">
            <a:avLst>
              <a:gd name="adj1" fmla="val 16704"/>
              <a:gd name="adj2" fmla="val 107560"/>
              <a:gd name="adj3" fmla="val -176565"/>
              <a:gd name="adj4" fmla="val 172912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ts val="1800"/>
              </a:lnSpc>
            </a:pPr>
            <a:r>
              <a:rPr lang="en-GB" altLang="en-US" i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</a:rPr>
              <a:t>’s left </a:t>
            </a:r>
            <a:r>
              <a:rPr lang="en-GB" altLang="en-US" dirty="0" err="1">
                <a:solidFill>
                  <a:schemeClr val="accent1">
                    <a:lumMod val="75000"/>
                  </a:schemeClr>
                </a:solidFill>
              </a:rPr>
              <a:t>subtree</a:t>
            </a: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</a:rPr>
              <a:t> is empty</a:t>
            </a:r>
          </a:p>
        </p:txBody>
      </p: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1816100" y="3594100"/>
            <a:ext cx="5638800" cy="2112963"/>
            <a:chOff x="1144" y="2264"/>
            <a:chExt cx="3552" cy="1331"/>
          </a:xfrm>
        </p:grpSpPr>
        <p:sp>
          <p:nvSpPr>
            <p:cNvPr id="6155" name="Rectangle 22"/>
            <p:cNvSpPr>
              <a:spLocks noChangeArrowheads="1"/>
            </p:cNvSpPr>
            <p:nvPr/>
          </p:nvSpPr>
          <p:spPr bwMode="auto">
            <a:xfrm>
              <a:off x="1144" y="227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6" name="Line 23"/>
            <p:cNvSpPr>
              <a:spLocks noChangeShapeType="1"/>
            </p:cNvSpPr>
            <p:nvPr/>
          </p:nvSpPr>
          <p:spPr bwMode="auto">
            <a:xfrm>
              <a:off x="1240" y="236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7" name="Text Box 24"/>
            <p:cNvSpPr txBox="1">
              <a:spLocks noChangeArrowheads="1"/>
            </p:cNvSpPr>
            <p:nvPr/>
          </p:nvSpPr>
          <p:spPr bwMode="auto">
            <a:xfrm>
              <a:off x="1864" y="303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D</a:t>
              </a:r>
            </a:p>
          </p:txBody>
        </p:sp>
        <p:sp>
          <p:nvSpPr>
            <p:cNvPr id="6158" name="Line 25"/>
            <p:cNvSpPr>
              <a:spLocks noChangeShapeType="1"/>
            </p:cNvSpPr>
            <p:nvPr/>
          </p:nvSpPr>
          <p:spPr bwMode="auto">
            <a:xfrm>
              <a:off x="2392" y="317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9" name="Line 26"/>
            <p:cNvSpPr>
              <a:spLocks noChangeShapeType="1"/>
            </p:cNvSpPr>
            <p:nvPr/>
          </p:nvSpPr>
          <p:spPr bwMode="auto">
            <a:xfrm>
              <a:off x="1912" y="317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0" name="Text Box 27"/>
            <p:cNvSpPr txBox="1">
              <a:spLocks noChangeArrowheads="1"/>
            </p:cNvSpPr>
            <p:nvPr/>
          </p:nvSpPr>
          <p:spPr bwMode="auto">
            <a:xfrm>
              <a:off x="1528" y="264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B</a:t>
              </a:r>
            </a:p>
          </p:txBody>
        </p:sp>
        <p:sp>
          <p:nvSpPr>
            <p:cNvPr id="6161" name="Line 28"/>
            <p:cNvSpPr>
              <a:spLocks noChangeShapeType="1"/>
            </p:cNvSpPr>
            <p:nvPr/>
          </p:nvSpPr>
          <p:spPr bwMode="auto">
            <a:xfrm>
              <a:off x="1576" y="279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2" name="Text Box 29"/>
            <p:cNvSpPr txBox="1">
              <a:spLocks noChangeArrowheads="1"/>
            </p:cNvSpPr>
            <p:nvPr/>
          </p:nvSpPr>
          <p:spPr bwMode="auto">
            <a:xfrm>
              <a:off x="2392" y="226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A</a:t>
              </a:r>
            </a:p>
          </p:txBody>
        </p:sp>
        <p:sp>
          <p:nvSpPr>
            <p:cNvPr id="6163" name="Text Box 30"/>
            <p:cNvSpPr txBox="1">
              <a:spLocks noChangeArrowheads="1"/>
            </p:cNvSpPr>
            <p:nvPr/>
          </p:nvSpPr>
          <p:spPr bwMode="auto">
            <a:xfrm>
              <a:off x="2920" y="303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E</a:t>
              </a:r>
            </a:p>
          </p:txBody>
        </p:sp>
        <p:sp>
          <p:nvSpPr>
            <p:cNvPr id="6164" name="Line 31"/>
            <p:cNvSpPr>
              <a:spLocks noChangeShapeType="1"/>
            </p:cNvSpPr>
            <p:nvPr/>
          </p:nvSpPr>
          <p:spPr bwMode="auto">
            <a:xfrm>
              <a:off x="3448" y="317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5" name="Line 32"/>
            <p:cNvSpPr>
              <a:spLocks noChangeShapeType="1"/>
            </p:cNvSpPr>
            <p:nvPr/>
          </p:nvSpPr>
          <p:spPr bwMode="auto">
            <a:xfrm>
              <a:off x="2968" y="317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6" name="Text Box 33"/>
            <p:cNvSpPr txBox="1">
              <a:spLocks noChangeArrowheads="1"/>
            </p:cNvSpPr>
            <p:nvPr/>
          </p:nvSpPr>
          <p:spPr bwMode="auto">
            <a:xfrm>
              <a:off x="3352" y="264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C</a:t>
              </a:r>
            </a:p>
          </p:txBody>
        </p:sp>
        <p:sp>
          <p:nvSpPr>
            <p:cNvPr id="6167" name="Text Box 34"/>
            <p:cNvSpPr txBox="1">
              <a:spLocks noChangeArrowheads="1"/>
            </p:cNvSpPr>
            <p:nvPr/>
          </p:nvSpPr>
          <p:spPr bwMode="auto">
            <a:xfrm>
              <a:off x="3784" y="303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F</a:t>
              </a:r>
            </a:p>
          </p:txBody>
        </p:sp>
        <p:sp>
          <p:nvSpPr>
            <p:cNvPr id="6168" name="Line 35"/>
            <p:cNvSpPr>
              <a:spLocks noChangeShapeType="1"/>
            </p:cNvSpPr>
            <p:nvPr/>
          </p:nvSpPr>
          <p:spPr bwMode="auto">
            <a:xfrm>
              <a:off x="3832" y="317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9" name="Line 36"/>
            <p:cNvSpPr>
              <a:spLocks noChangeShapeType="1"/>
            </p:cNvSpPr>
            <p:nvPr/>
          </p:nvSpPr>
          <p:spPr bwMode="auto">
            <a:xfrm>
              <a:off x="2920" y="2414"/>
              <a:ext cx="72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0" name="Line 37"/>
            <p:cNvSpPr>
              <a:spLocks noChangeShapeType="1"/>
            </p:cNvSpPr>
            <p:nvPr/>
          </p:nvSpPr>
          <p:spPr bwMode="auto">
            <a:xfrm>
              <a:off x="3880" y="2798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1" name="Line 38"/>
            <p:cNvSpPr>
              <a:spLocks noChangeShapeType="1"/>
            </p:cNvSpPr>
            <p:nvPr/>
          </p:nvSpPr>
          <p:spPr bwMode="auto">
            <a:xfrm flipH="1">
              <a:off x="3208" y="2798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2" name="Line 39"/>
            <p:cNvSpPr>
              <a:spLocks noChangeShapeType="1"/>
            </p:cNvSpPr>
            <p:nvPr/>
          </p:nvSpPr>
          <p:spPr bwMode="auto">
            <a:xfrm>
              <a:off x="2056" y="279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3" name="Line 40"/>
            <p:cNvSpPr>
              <a:spLocks noChangeShapeType="1"/>
            </p:cNvSpPr>
            <p:nvPr/>
          </p:nvSpPr>
          <p:spPr bwMode="auto">
            <a:xfrm flipH="1">
              <a:off x="1768" y="2414"/>
              <a:ext cx="67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4" name="Text Box 41"/>
            <p:cNvSpPr txBox="1">
              <a:spLocks noChangeArrowheads="1"/>
            </p:cNvSpPr>
            <p:nvPr/>
          </p:nvSpPr>
          <p:spPr bwMode="auto">
            <a:xfrm>
              <a:off x="4120" y="341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G</a:t>
              </a:r>
            </a:p>
          </p:txBody>
        </p:sp>
        <p:sp>
          <p:nvSpPr>
            <p:cNvPr id="6175" name="Line 42"/>
            <p:cNvSpPr>
              <a:spLocks noChangeShapeType="1"/>
            </p:cNvSpPr>
            <p:nvPr/>
          </p:nvSpPr>
          <p:spPr bwMode="auto">
            <a:xfrm>
              <a:off x="4648" y="356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6" name="Line 43"/>
            <p:cNvSpPr>
              <a:spLocks noChangeShapeType="1"/>
            </p:cNvSpPr>
            <p:nvPr/>
          </p:nvSpPr>
          <p:spPr bwMode="auto">
            <a:xfrm>
              <a:off x="4168" y="356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7" name="Line 44"/>
            <p:cNvSpPr>
              <a:spLocks noChangeShapeType="1"/>
            </p:cNvSpPr>
            <p:nvPr/>
          </p:nvSpPr>
          <p:spPr bwMode="auto">
            <a:xfrm>
              <a:off x="4312" y="318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Deleting the topmost element </a:t>
            </a:r>
            <a:r>
              <a:rPr lang="en-US" altLang="en-US" i="1" smtClean="0">
                <a:cs typeface="Times New Roman" pitchFamily="18" charset="0"/>
              </a:rPr>
              <a:t>(4)</a:t>
            </a:r>
            <a:endParaRPr lang="en-GB" altLang="en-US" i="1" smtClean="0">
              <a:cs typeface="Times New Roman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Case C (topmost node has a left child only):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Discard the topmost node, but retain a link to its left subtree. E.g.: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981200" y="2960688"/>
            <a:ext cx="4184650" cy="1503362"/>
            <a:chOff x="1248" y="1865"/>
            <a:chExt cx="2636" cy="947"/>
          </a:xfrm>
        </p:grpSpPr>
        <p:sp>
          <p:nvSpPr>
            <p:cNvPr id="43028" name="Line 7"/>
            <p:cNvSpPr>
              <a:spLocks noChangeShapeType="1"/>
            </p:cNvSpPr>
            <p:nvPr/>
          </p:nvSpPr>
          <p:spPr bwMode="auto">
            <a:xfrm>
              <a:off x="2012" y="1967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29" name="Text Box 8"/>
            <p:cNvSpPr txBox="1">
              <a:spLocks noChangeArrowheads="1"/>
            </p:cNvSpPr>
            <p:nvPr/>
          </p:nvSpPr>
          <p:spPr bwMode="auto">
            <a:xfrm>
              <a:off x="3308" y="186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43030" name="Text Box 9"/>
            <p:cNvSpPr txBox="1">
              <a:spLocks noChangeArrowheads="1"/>
            </p:cNvSpPr>
            <p:nvPr/>
          </p:nvSpPr>
          <p:spPr bwMode="auto">
            <a:xfrm>
              <a:off x="2300" y="263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43031" name="Line 10"/>
            <p:cNvSpPr>
              <a:spLocks noChangeShapeType="1"/>
            </p:cNvSpPr>
            <p:nvPr/>
          </p:nvSpPr>
          <p:spPr bwMode="auto">
            <a:xfrm>
              <a:off x="2828" y="277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32" name="Line 11"/>
            <p:cNvSpPr>
              <a:spLocks noChangeShapeType="1"/>
            </p:cNvSpPr>
            <p:nvPr/>
          </p:nvSpPr>
          <p:spPr bwMode="auto">
            <a:xfrm>
              <a:off x="2348" y="277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33" name="Text Box 12"/>
            <p:cNvSpPr txBox="1">
              <a:spLocks noChangeArrowheads="1"/>
            </p:cNvSpPr>
            <p:nvPr/>
          </p:nvSpPr>
          <p:spPr bwMode="auto">
            <a:xfrm>
              <a:off x="2636" y="224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43034" name="Text Box 13"/>
            <p:cNvSpPr txBox="1">
              <a:spLocks noChangeArrowheads="1"/>
            </p:cNvSpPr>
            <p:nvPr/>
          </p:nvSpPr>
          <p:spPr bwMode="auto">
            <a:xfrm>
              <a:off x="2972" y="263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goat</a:t>
              </a:r>
            </a:p>
          </p:txBody>
        </p:sp>
        <p:sp>
          <p:nvSpPr>
            <p:cNvPr id="43035" name="Line 14"/>
            <p:cNvSpPr>
              <a:spLocks noChangeShapeType="1"/>
            </p:cNvSpPr>
            <p:nvPr/>
          </p:nvSpPr>
          <p:spPr bwMode="auto">
            <a:xfrm>
              <a:off x="3500" y="277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36" name="Line 15"/>
            <p:cNvSpPr>
              <a:spLocks noChangeShapeType="1"/>
            </p:cNvSpPr>
            <p:nvPr/>
          </p:nvSpPr>
          <p:spPr bwMode="auto">
            <a:xfrm>
              <a:off x="3020" y="277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37" name="Line 16"/>
            <p:cNvSpPr>
              <a:spLocks noChangeShapeType="1"/>
            </p:cNvSpPr>
            <p:nvPr/>
          </p:nvSpPr>
          <p:spPr bwMode="auto">
            <a:xfrm flipH="1">
              <a:off x="2924" y="2015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38" name="Line 17"/>
            <p:cNvSpPr>
              <a:spLocks noChangeShapeType="1"/>
            </p:cNvSpPr>
            <p:nvPr/>
          </p:nvSpPr>
          <p:spPr bwMode="auto">
            <a:xfrm>
              <a:off x="3164" y="2399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39" name="Line 18"/>
            <p:cNvSpPr>
              <a:spLocks noChangeShapeType="1"/>
            </p:cNvSpPr>
            <p:nvPr/>
          </p:nvSpPr>
          <p:spPr bwMode="auto">
            <a:xfrm flipH="1">
              <a:off x="2588" y="2399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40" name="Line 19"/>
            <p:cNvSpPr>
              <a:spLocks noChangeShapeType="1"/>
            </p:cNvSpPr>
            <p:nvPr/>
          </p:nvSpPr>
          <p:spPr bwMode="auto">
            <a:xfrm>
              <a:off x="3836" y="201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41" name="Rectangle 37"/>
            <p:cNvSpPr>
              <a:spLocks noChangeArrowheads="1"/>
            </p:cNvSpPr>
            <p:nvPr/>
          </p:nvSpPr>
          <p:spPr bwMode="auto">
            <a:xfrm>
              <a:off x="1248" y="1888"/>
              <a:ext cx="61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ts val="1800"/>
                </a:spcBef>
              </a:pPr>
              <a:r>
                <a:rPr lang="en-US" altLang="en-US" sz="2000">
                  <a:cs typeface="Times New Roman" pitchFamily="18" charset="0"/>
                </a:rPr>
                <a:t>Subtree:</a:t>
              </a:r>
              <a:endParaRPr lang="en-GB" altLang="en-US" sz="2000">
                <a:cs typeface="Times New Roman" pitchFamily="18" charset="0"/>
              </a:endParaRP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981200" y="4833938"/>
            <a:ext cx="4184650" cy="1503362"/>
            <a:chOff x="1248" y="3045"/>
            <a:chExt cx="2636" cy="947"/>
          </a:xfrm>
        </p:grpSpPr>
        <p:sp>
          <p:nvSpPr>
            <p:cNvPr id="43014" name="Line 23"/>
            <p:cNvSpPr>
              <a:spLocks noChangeShapeType="1"/>
            </p:cNvSpPr>
            <p:nvPr/>
          </p:nvSpPr>
          <p:spPr bwMode="auto">
            <a:xfrm>
              <a:off x="2012" y="3147"/>
              <a:ext cx="62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15" name="Text Box 24"/>
            <p:cNvSpPr txBox="1">
              <a:spLocks noChangeArrowheads="1"/>
            </p:cNvSpPr>
            <p:nvPr/>
          </p:nvSpPr>
          <p:spPr bwMode="auto">
            <a:xfrm>
              <a:off x="3308" y="3045"/>
              <a:ext cx="576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43016" name="Text Box 25"/>
            <p:cNvSpPr txBox="1">
              <a:spLocks noChangeArrowheads="1"/>
            </p:cNvSpPr>
            <p:nvPr/>
          </p:nvSpPr>
          <p:spPr bwMode="auto">
            <a:xfrm>
              <a:off x="2300" y="381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43017" name="Line 26"/>
            <p:cNvSpPr>
              <a:spLocks noChangeShapeType="1"/>
            </p:cNvSpPr>
            <p:nvPr/>
          </p:nvSpPr>
          <p:spPr bwMode="auto">
            <a:xfrm>
              <a:off x="2828" y="395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18" name="Line 27"/>
            <p:cNvSpPr>
              <a:spLocks noChangeShapeType="1"/>
            </p:cNvSpPr>
            <p:nvPr/>
          </p:nvSpPr>
          <p:spPr bwMode="auto">
            <a:xfrm>
              <a:off x="2348" y="395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19" name="Text Box 28"/>
            <p:cNvSpPr txBox="1">
              <a:spLocks noChangeArrowheads="1"/>
            </p:cNvSpPr>
            <p:nvPr/>
          </p:nvSpPr>
          <p:spPr bwMode="auto">
            <a:xfrm>
              <a:off x="2636" y="342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43020" name="Text Box 29"/>
            <p:cNvSpPr txBox="1">
              <a:spLocks noChangeArrowheads="1"/>
            </p:cNvSpPr>
            <p:nvPr/>
          </p:nvSpPr>
          <p:spPr bwMode="auto">
            <a:xfrm>
              <a:off x="2972" y="381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goat</a:t>
              </a:r>
            </a:p>
          </p:txBody>
        </p:sp>
        <p:sp>
          <p:nvSpPr>
            <p:cNvPr id="43021" name="Line 30"/>
            <p:cNvSpPr>
              <a:spLocks noChangeShapeType="1"/>
            </p:cNvSpPr>
            <p:nvPr/>
          </p:nvSpPr>
          <p:spPr bwMode="auto">
            <a:xfrm>
              <a:off x="3500" y="395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22" name="Line 31"/>
            <p:cNvSpPr>
              <a:spLocks noChangeShapeType="1"/>
            </p:cNvSpPr>
            <p:nvPr/>
          </p:nvSpPr>
          <p:spPr bwMode="auto">
            <a:xfrm>
              <a:off x="3020" y="395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23" name="Line 32"/>
            <p:cNvSpPr>
              <a:spLocks noChangeShapeType="1"/>
            </p:cNvSpPr>
            <p:nvPr/>
          </p:nvSpPr>
          <p:spPr bwMode="auto">
            <a:xfrm flipH="1">
              <a:off x="2924" y="3195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24" name="Line 33"/>
            <p:cNvSpPr>
              <a:spLocks noChangeShapeType="1"/>
            </p:cNvSpPr>
            <p:nvPr/>
          </p:nvSpPr>
          <p:spPr bwMode="auto">
            <a:xfrm>
              <a:off x="3164" y="3579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25" name="Line 34"/>
            <p:cNvSpPr>
              <a:spLocks noChangeShapeType="1"/>
            </p:cNvSpPr>
            <p:nvPr/>
          </p:nvSpPr>
          <p:spPr bwMode="auto">
            <a:xfrm flipH="1">
              <a:off x="2588" y="3579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26" name="Line 35"/>
            <p:cNvSpPr>
              <a:spLocks noChangeShapeType="1"/>
            </p:cNvSpPr>
            <p:nvPr/>
          </p:nvSpPr>
          <p:spPr bwMode="auto">
            <a:xfrm>
              <a:off x="3836" y="319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27" name="Rectangle 38"/>
            <p:cNvSpPr>
              <a:spLocks noChangeArrowheads="1"/>
            </p:cNvSpPr>
            <p:nvPr/>
          </p:nvSpPr>
          <p:spPr bwMode="auto">
            <a:xfrm>
              <a:off x="1248" y="3059"/>
              <a:ext cx="61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ts val="1800"/>
                </a:spcBef>
              </a:pPr>
              <a:r>
                <a:rPr lang="en-US" altLang="en-US" sz="2000">
                  <a:cs typeface="Times New Roman" pitchFamily="18" charset="0"/>
                </a:rPr>
                <a:t>Answer:</a:t>
              </a:r>
              <a:endParaRPr lang="en-GB" altLang="en-US" sz="2000">
                <a:cs typeface="Times New Roman" pitchFamily="18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7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Deleting the topmost element </a:t>
            </a:r>
            <a:r>
              <a:rPr lang="en-US" altLang="en-US" i="1" smtClean="0">
                <a:cs typeface="Times New Roman" pitchFamily="18" charset="0"/>
              </a:rPr>
              <a:t>(5)</a:t>
            </a:r>
            <a:endParaRPr lang="en-GB" altLang="en-US" i="1" smtClean="0">
              <a:cs typeface="Times New Roman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Case D (topmost node has two children): 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Copy the right subtree’s leftmost element into the topmost node, then delete the right subtree’s leftmost element. E.g.: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981200" y="3284538"/>
            <a:ext cx="5368925" cy="1512887"/>
            <a:chOff x="1248" y="2069"/>
            <a:chExt cx="3382" cy="953"/>
          </a:xfrm>
        </p:grpSpPr>
        <p:sp>
          <p:nvSpPr>
            <p:cNvPr id="44061" name="Line 8"/>
            <p:cNvSpPr>
              <a:spLocks noChangeShapeType="1"/>
            </p:cNvSpPr>
            <p:nvPr/>
          </p:nvSpPr>
          <p:spPr bwMode="auto">
            <a:xfrm>
              <a:off x="1990" y="2171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62" name="Text Box 9"/>
            <p:cNvSpPr txBox="1">
              <a:spLocks noChangeArrowheads="1"/>
            </p:cNvSpPr>
            <p:nvPr/>
          </p:nvSpPr>
          <p:spPr bwMode="auto">
            <a:xfrm>
              <a:off x="2710" y="245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44063" name="Line 10"/>
            <p:cNvSpPr>
              <a:spLocks noChangeShapeType="1"/>
            </p:cNvSpPr>
            <p:nvPr/>
          </p:nvSpPr>
          <p:spPr bwMode="auto">
            <a:xfrm>
              <a:off x="3238" y="260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64" name="Text Box 11"/>
            <p:cNvSpPr txBox="1">
              <a:spLocks noChangeArrowheads="1"/>
            </p:cNvSpPr>
            <p:nvPr/>
          </p:nvSpPr>
          <p:spPr bwMode="auto">
            <a:xfrm>
              <a:off x="2374" y="283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44065" name="Text Box 12"/>
            <p:cNvSpPr txBox="1">
              <a:spLocks noChangeArrowheads="1"/>
            </p:cNvSpPr>
            <p:nvPr/>
          </p:nvSpPr>
          <p:spPr bwMode="auto">
            <a:xfrm>
              <a:off x="3046" y="206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44066" name="Text Box 13"/>
            <p:cNvSpPr txBox="1">
              <a:spLocks noChangeArrowheads="1"/>
            </p:cNvSpPr>
            <p:nvPr/>
          </p:nvSpPr>
          <p:spPr bwMode="auto">
            <a:xfrm>
              <a:off x="3718" y="245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44067" name="Text Box 14"/>
            <p:cNvSpPr txBox="1">
              <a:spLocks noChangeArrowheads="1"/>
            </p:cNvSpPr>
            <p:nvPr/>
          </p:nvSpPr>
          <p:spPr bwMode="auto">
            <a:xfrm>
              <a:off x="4054" y="283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44068" name="Line 15"/>
            <p:cNvSpPr>
              <a:spLocks noChangeShapeType="1"/>
            </p:cNvSpPr>
            <p:nvPr/>
          </p:nvSpPr>
          <p:spPr bwMode="auto">
            <a:xfrm>
              <a:off x="4582" y="298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69" name="Line 16"/>
            <p:cNvSpPr>
              <a:spLocks noChangeShapeType="1"/>
            </p:cNvSpPr>
            <p:nvPr/>
          </p:nvSpPr>
          <p:spPr bwMode="auto">
            <a:xfrm>
              <a:off x="4102" y="298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0" name="Line 17"/>
            <p:cNvSpPr>
              <a:spLocks noChangeShapeType="1"/>
            </p:cNvSpPr>
            <p:nvPr/>
          </p:nvSpPr>
          <p:spPr bwMode="auto">
            <a:xfrm>
              <a:off x="3574" y="2219"/>
              <a:ext cx="432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1" name="Line 18"/>
            <p:cNvSpPr>
              <a:spLocks noChangeShapeType="1"/>
            </p:cNvSpPr>
            <p:nvPr/>
          </p:nvSpPr>
          <p:spPr bwMode="auto">
            <a:xfrm>
              <a:off x="4246" y="260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2" name="Line 19"/>
            <p:cNvSpPr>
              <a:spLocks noChangeShapeType="1"/>
            </p:cNvSpPr>
            <p:nvPr/>
          </p:nvSpPr>
          <p:spPr bwMode="auto">
            <a:xfrm flipH="1">
              <a:off x="3670" y="2609"/>
              <a:ext cx="9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3" name="Line 20"/>
            <p:cNvSpPr>
              <a:spLocks noChangeShapeType="1"/>
            </p:cNvSpPr>
            <p:nvPr/>
          </p:nvSpPr>
          <p:spPr bwMode="auto">
            <a:xfrm flipH="1">
              <a:off x="2662" y="2603"/>
              <a:ext cx="96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4" name="Line 21"/>
            <p:cNvSpPr>
              <a:spLocks noChangeShapeType="1"/>
            </p:cNvSpPr>
            <p:nvPr/>
          </p:nvSpPr>
          <p:spPr bwMode="auto">
            <a:xfrm flipH="1">
              <a:off x="2998" y="2219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5" name="Line 22"/>
            <p:cNvSpPr>
              <a:spLocks noChangeShapeType="1"/>
            </p:cNvSpPr>
            <p:nvPr/>
          </p:nvSpPr>
          <p:spPr bwMode="auto">
            <a:xfrm>
              <a:off x="2422" y="298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6" name="Text Box 23"/>
            <p:cNvSpPr txBox="1">
              <a:spLocks noChangeArrowheads="1"/>
            </p:cNvSpPr>
            <p:nvPr/>
          </p:nvSpPr>
          <p:spPr bwMode="auto">
            <a:xfrm>
              <a:off x="3382" y="284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44077" name="Line 24"/>
            <p:cNvSpPr>
              <a:spLocks noChangeShapeType="1"/>
            </p:cNvSpPr>
            <p:nvPr/>
          </p:nvSpPr>
          <p:spPr bwMode="auto">
            <a:xfrm>
              <a:off x="3430" y="299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8" name="Line 25"/>
            <p:cNvSpPr>
              <a:spLocks noChangeShapeType="1"/>
            </p:cNvSpPr>
            <p:nvPr/>
          </p:nvSpPr>
          <p:spPr bwMode="auto">
            <a:xfrm>
              <a:off x="3910" y="299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9" name="Line 26"/>
            <p:cNvSpPr>
              <a:spLocks noChangeShapeType="1"/>
            </p:cNvSpPr>
            <p:nvPr/>
          </p:nvSpPr>
          <p:spPr bwMode="auto">
            <a:xfrm>
              <a:off x="2902" y="299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80" name="Rectangle 49"/>
            <p:cNvSpPr>
              <a:spLocks noChangeArrowheads="1"/>
            </p:cNvSpPr>
            <p:nvPr/>
          </p:nvSpPr>
          <p:spPr bwMode="auto">
            <a:xfrm>
              <a:off x="1248" y="2100"/>
              <a:ext cx="61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ts val="1800"/>
                </a:spcBef>
              </a:pPr>
              <a:r>
                <a:rPr lang="en-US" altLang="en-US" sz="2000">
                  <a:cs typeface="Times New Roman" pitchFamily="18" charset="0"/>
                </a:rPr>
                <a:t>Subtree:</a:t>
              </a:r>
              <a:endParaRPr lang="en-GB" altLang="en-US" sz="2000">
                <a:cs typeface="Times New Roman" pitchFamily="18" charset="0"/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1981200" y="4976813"/>
            <a:ext cx="5368925" cy="1512887"/>
            <a:chOff x="1981200" y="4977172"/>
            <a:chExt cx="5368925" cy="1512887"/>
          </a:xfrm>
        </p:grpSpPr>
        <p:sp>
          <p:nvSpPr>
            <p:cNvPr id="44038" name="Line 30"/>
            <p:cNvSpPr>
              <a:spLocks noChangeShapeType="1"/>
            </p:cNvSpPr>
            <p:nvPr/>
          </p:nvSpPr>
          <p:spPr bwMode="auto">
            <a:xfrm>
              <a:off x="3159125" y="5129572"/>
              <a:ext cx="1676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39" name="Text Box 31"/>
            <p:cNvSpPr txBox="1">
              <a:spLocks noChangeArrowheads="1"/>
            </p:cNvSpPr>
            <p:nvPr/>
          </p:nvSpPr>
          <p:spPr bwMode="auto">
            <a:xfrm>
              <a:off x="4302125" y="5596297"/>
              <a:ext cx="914400" cy="284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44040" name="Line 32"/>
            <p:cNvSpPr>
              <a:spLocks noChangeShapeType="1"/>
            </p:cNvSpPr>
            <p:nvPr/>
          </p:nvSpPr>
          <p:spPr bwMode="auto">
            <a:xfrm>
              <a:off x="5140325" y="5824897"/>
              <a:ext cx="36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41" name="Text Box 33"/>
            <p:cNvSpPr txBox="1">
              <a:spLocks noChangeArrowheads="1"/>
            </p:cNvSpPr>
            <p:nvPr/>
          </p:nvSpPr>
          <p:spPr bwMode="auto">
            <a:xfrm>
              <a:off x="3768725" y="6196372"/>
              <a:ext cx="914400" cy="284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44042" name="Text Box 34"/>
            <p:cNvSpPr txBox="1">
              <a:spLocks noChangeArrowheads="1"/>
            </p:cNvSpPr>
            <p:nvPr/>
          </p:nvSpPr>
          <p:spPr bwMode="auto">
            <a:xfrm>
              <a:off x="4835525" y="4977172"/>
              <a:ext cx="914400" cy="284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44043" name="Text Box 35"/>
            <p:cNvSpPr txBox="1">
              <a:spLocks noChangeArrowheads="1"/>
            </p:cNvSpPr>
            <p:nvPr/>
          </p:nvSpPr>
          <p:spPr bwMode="auto">
            <a:xfrm>
              <a:off x="5902325" y="5586772"/>
              <a:ext cx="914400" cy="284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44044" name="Text Box 36"/>
            <p:cNvSpPr txBox="1">
              <a:spLocks noChangeArrowheads="1"/>
            </p:cNvSpPr>
            <p:nvPr/>
          </p:nvSpPr>
          <p:spPr bwMode="auto">
            <a:xfrm>
              <a:off x="6435725" y="6196372"/>
              <a:ext cx="914400" cy="2841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44045" name="Line 37"/>
            <p:cNvSpPr>
              <a:spLocks noChangeShapeType="1"/>
            </p:cNvSpPr>
            <p:nvPr/>
          </p:nvSpPr>
          <p:spPr bwMode="auto">
            <a:xfrm>
              <a:off x="7273925" y="638132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46" name="Line 38"/>
            <p:cNvSpPr>
              <a:spLocks noChangeShapeType="1"/>
            </p:cNvSpPr>
            <p:nvPr/>
          </p:nvSpPr>
          <p:spPr bwMode="auto">
            <a:xfrm>
              <a:off x="6511925" y="638132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47" name="Line 39"/>
            <p:cNvSpPr>
              <a:spLocks noChangeShapeType="1"/>
            </p:cNvSpPr>
            <p:nvPr/>
          </p:nvSpPr>
          <p:spPr bwMode="auto">
            <a:xfrm>
              <a:off x="5673725" y="5215297"/>
              <a:ext cx="685800" cy="390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48" name="Line 40"/>
            <p:cNvSpPr>
              <a:spLocks noChangeShapeType="1"/>
            </p:cNvSpPr>
            <p:nvPr/>
          </p:nvSpPr>
          <p:spPr bwMode="auto">
            <a:xfrm>
              <a:off x="6740525" y="5824897"/>
              <a:ext cx="1524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49" name="Line 41"/>
            <p:cNvSpPr>
              <a:spLocks noChangeShapeType="1"/>
            </p:cNvSpPr>
            <p:nvPr/>
          </p:nvSpPr>
          <p:spPr bwMode="auto">
            <a:xfrm flipH="1">
              <a:off x="4225925" y="5824897"/>
              <a:ext cx="152400" cy="390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0" name="Line 42"/>
            <p:cNvSpPr>
              <a:spLocks noChangeShapeType="1"/>
            </p:cNvSpPr>
            <p:nvPr/>
          </p:nvSpPr>
          <p:spPr bwMode="auto">
            <a:xfrm flipH="1">
              <a:off x="4759325" y="5215297"/>
              <a:ext cx="1524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1" name="Line 43"/>
            <p:cNvSpPr>
              <a:spLocks noChangeShapeType="1"/>
            </p:cNvSpPr>
            <p:nvPr/>
          </p:nvSpPr>
          <p:spPr bwMode="auto">
            <a:xfrm>
              <a:off x="3844925" y="64173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2" name="Text Box 44"/>
            <p:cNvSpPr txBox="1">
              <a:spLocks noChangeArrowheads="1"/>
            </p:cNvSpPr>
            <p:nvPr/>
          </p:nvSpPr>
          <p:spPr bwMode="auto">
            <a:xfrm>
              <a:off x="5368925" y="6205897"/>
              <a:ext cx="914400" cy="284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44053" name="Line 45"/>
            <p:cNvSpPr>
              <a:spLocks noChangeShapeType="1"/>
            </p:cNvSpPr>
            <p:nvPr/>
          </p:nvSpPr>
          <p:spPr bwMode="auto">
            <a:xfrm>
              <a:off x="5445125" y="6444022"/>
              <a:ext cx="36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4" name="Line 46"/>
            <p:cNvSpPr>
              <a:spLocks noChangeShapeType="1"/>
            </p:cNvSpPr>
            <p:nvPr/>
          </p:nvSpPr>
          <p:spPr bwMode="auto">
            <a:xfrm>
              <a:off x="6207125" y="6444022"/>
              <a:ext cx="36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5" name="Line 47"/>
            <p:cNvSpPr>
              <a:spLocks noChangeShapeType="1"/>
            </p:cNvSpPr>
            <p:nvPr/>
          </p:nvSpPr>
          <p:spPr bwMode="auto">
            <a:xfrm>
              <a:off x="4606925" y="6426857"/>
              <a:ext cx="36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6" name="Line 48"/>
            <p:cNvSpPr>
              <a:spLocks noChangeShapeType="1"/>
            </p:cNvSpPr>
            <p:nvPr/>
          </p:nvSpPr>
          <p:spPr bwMode="auto">
            <a:xfrm>
              <a:off x="5978525" y="5815372"/>
              <a:ext cx="36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7" name="Rectangle 50"/>
            <p:cNvSpPr>
              <a:spLocks noChangeArrowheads="1"/>
            </p:cNvSpPr>
            <p:nvPr/>
          </p:nvSpPr>
          <p:spPr bwMode="auto">
            <a:xfrm>
              <a:off x="1981200" y="5021622"/>
              <a:ext cx="969963" cy="25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ts val="1800"/>
                </a:spcBef>
              </a:pPr>
              <a:r>
                <a:rPr lang="en-US" altLang="en-US" sz="2000">
                  <a:cs typeface="Times New Roman" pitchFamily="18" charset="0"/>
                </a:rPr>
                <a:t>Answer:</a:t>
              </a:r>
              <a:endParaRPr lang="en-GB" altLang="en-US" sz="2000">
                <a:cs typeface="Times New Roman" pitchFamily="18" charset="0"/>
              </a:endParaRPr>
            </a:p>
          </p:txBody>
        </p:sp>
        <p:sp>
          <p:nvSpPr>
            <p:cNvPr id="44058" name="Line 48"/>
            <p:cNvSpPr>
              <a:spLocks noChangeShapeType="1"/>
            </p:cNvSpPr>
            <p:nvPr/>
          </p:nvSpPr>
          <p:spPr bwMode="auto">
            <a:xfrm>
              <a:off x="6515707" y="6409692"/>
              <a:ext cx="36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9" name="Line 48"/>
            <p:cNvSpPr>
              <a:spLocks noChangeShapeType="1"/>
            </p:cNvSpPr>
            <p:nvPr/>
          </p:nvSpPr>
          <p:spPr bwMode="auto">
            <a:xfrm>
              <a:off x="7271791" y="6409692"/>
              <a:ext cx="36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60" name="Line 48"/>
            <p:cNvSpPr>
              <a:spLocks noChangeShapeType="1"/>
            </p:cNvSpPr>
            <p:nvPr/>
          </p:nvSpPr>
          <p:spPr bwMode="auto">
            <a:xfrm>
              <a:off x="3851411" y="6436171"/>
              <a:ext cx="365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Deleting the topmost element </a:t>
            </a:r>
            <a:r>
              <a:rPr lang="en-US" altLang="en-US" i="1" smtClean="0">
                <a:cs typeface="Times New Roman" pitchFamily="18" charset="0"/>
              </a:rPr>
              <a:t>(6)</a:t>
            </a:r>
            <a:endParaRPr lang="en-GB" altLang="en-US" i="1" smtClean="0">
              <a:cs typeface="Times New Roman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dirty="0" smtClean="0">
                <a:cs typeface="Times New Roman" pitchFamily="18" charset="0"/>
              </a:rPr>
              <a:t>Algorithm: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To delete the topmost element in the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whose topmost node is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1.	If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has no left child: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1.1.	Terminate with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’s right child as answer.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2.	If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has no right child: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2.1.	Terminate with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’s left child as answer.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3.	If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has two children: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3.1.	Set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’s element to the leftmost element in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’s right 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3.2.	Delete the leftmost element in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’s right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3.3.	Terminate with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as answer.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596188" y="3033713"/>
            <a:ext cx="1189037" cy="1438275"/>
            <a:chOff x="4785" y="1911"/>
            <a:chExt cx="749" cy="906"/>
          </a:xfrm>
        </p:grpSpPr>
        <p:sp>
          <p:nvSpPr>
            <p:cNvPr id="45061" name="AutoShape 4"/>
            <p:cNvSpPr>
              <a:spLocks/>
            </p:cNvSpPr>
            <p:nvPr/>
          </p:nvSpPr>
          <p:spPr bwMode="auto">
            <a:xfrm>
              <a:off x="4785" y="1911"/>
              <a:ext cx="749" cy="136"/>
            </a:xfrm>
            <a:prstGeom prst="callout1">
              <a:avLst>
                <a:gd name="adj1" fmla="val 52940"/>
                <a:gd name="adj2" fmla="val -6407"/>
                <a:gd name="adj3" fmla="val 53676"/>
                <a:gd name="adj4" fmla="val -75699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en-GB" altLang="en-US" dirty="0">
                  <a:solidFill>
                    <a:schemeClr val="accent1">
                      <a:lumMod val="75000"/>
                    </a:schemeClr>
                  </a:solidFill>
                  <a:cs typeface="Times New Roman" pitchFamily="18" charset="0"/>
                </a:rPr>
                <a:t>cases A, B</a:t>
              </a:r>
              <a:endParaRPr lang="en-US" altLang="en-US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45062" name="AutoShape 5"/>
            <p:cNvSpPr>
              <a:spLocks/>
            </p:cNvSpPr>
            <p:nvPr/>
          </p:nvSpPr>
          <p:spPr bwMode="auto">
            <a:xfrm>
              <a:off x="4785" y="2296"/>
              <a:ext cx="749" cy="136"/>
            </a:xfrm>
            <a:prstGeom prst="callout1">
              <a:avLst>
                <a:gd name="adj1" fmla="val 52940"/>
                <a:gd name="adj2" fmla="val -6407"/>
                <a:gd name="adj3" fmla="val 54412"/>
                <a:gd name="adj4" fmla="val -76769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en-GB" altLang="en-US">
                  <a:solidFill>
                    <a:schemeClr val="accent1">
                      <a:lumMod val="75000"/>
                    </a:schemeClr>
                  </a:solidFill>
                  <a:cs typeface="Times New Roman" pitchFamily="18" charset="0"/>
                </a:rPr>
                <a:t>cases A, C</a:t>
              </a:r>
              <a:endParaRPr lang="en-US" altLang="en-US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45063" name="AutoShape 6"/>
            <p:cNvSpPr>
              <a:spLocks/>
            </p:cNvSpPr>
            <p:nvPr/>
          </p:nvSpPr>
          <p:spPr bwMode="auto">
            <a:xfrm>
              <a:off x="4785" y="2681"/>
              <a:ext cx="749" cy="136"/>
            </a:xfrm>
            <a:prstGeom prst="callout1">
              <a:avLst>
                <a:gd name="adj1" fmla="val 52940"/>
                <a:gd name="adj2" fmla="val -6407"/>
                <a:gd name="adj3" fmla="val 54412"/>
                <a:gd name="adj4" fmla="val -76903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en-GB" altLang="en-US">
                  <a:solidFill>
                    <a:schemeClr val="accent1">
                      <a:lumMod val="75000"/>
                    </a:schemeClr>
                  </a:solidFill>
                  <a:cs typeface="Times New Roman" pitchFamily="18" charset="0"/>
                </a:rPr>
                <a:t>case D</a:t>
              </a:r>
              <a:endParaRPr lang="en-US" altLang="en-US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Deleting the topmost element </a:t>
            </a:r>
            <a:r>
              <a:rPr lang="en-US" altLang="en-US" i="1" smtClean="0">
                <a:cs typeface="Times New Roman" pitchFamily="18" charset="0"/>
              </a:rPr>
              <a:t>(7)</a:t>
            </a:r>
            <a:endParaRPr lang="en-GB" altLang="en-US" i="1" smtClean="0">
              <a:cs typeface="Times New Roman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81000" indent="-381000"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mtClean="0">
                <a:cs typeface="Times New Roman" pitchFamily="18" charset="0"/>
              </a:rPr>
              <a:t>It is easy to locate the leftmost node (element) in a subtree:</a:t>
            </a:r>
          </a:p>
          <a:p>
            <a:pPr marL="800100" lvl="1" indent="-342900"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GB" altLang="en-US" smtClean="0">
                <a:cs typeface="Times New Roman" pitchFamily="18" charset="0"/>
              </a:rPr>
              <a:t>If </a:t>
            </a:r>
            <a:r>
              <a:rPr lang="en-US" altLang="en-US" smtClean="0">
                <a:cs typeface="Times New Roman" pitchFamily="18" charset="0"/>
              </a:rPr>
              <a:t>the subtree’s topmost node has no left child, the topmost node is itself the leftmost node.</a:t>
            </a:r>
          </a:p>
          <a:p>
            <a:pPr marL="800100" lvl="1" indent="-342900"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GB" altLang="en-US" smtClean="0">
                <a:cs typeface="Times New Roman" pitchFamily="18" charset="0"/>
              </a:rPr>
              <a:t>If </a:t>
            </a:r>
            <a:r>
              <a:rPr lang="en-US" altLang="en-US" smtClean="0">
                <a:cs typeface="Times New Roman" pitchFamily="18" charset="0"/>
              </a:rPr>
              <a:t>the subtree’s topmost node does have a left child, we follow left-child links until we find a node with no left child. That node is the leftmost node.</a:t>
            </a:r>
          </a:p>
          <a:p>
            <a:pPr marL="800100" lvl="1" indent="-342900" eaLnBrk="1" hangingPunct="1">
              <a:tabLst>
                <a:tab pos="723900" algn="l"/>
                <a:tab pos="1255713" algn="l"/>
                <a:tab pos="1979613" algn="l"/>
              </a:tabLst>
            </a:pPr>
            <a:endParaRPr lang="en-US" altLang="en-US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Deleting the topmost element </a:t>
            </a:r>
            <a:r>
              <a:rPr lang="en-US" altLang="en-US" i="1" smtClean="0">
                <a:cs typeface="Times New Roman" pitchFamily="18" charset="0"/>
              </a:rPr>
              <a:t>(8)</a:t>
            </a:r>
            <a:endParaRPr lang="en-GB" altLang="en-US" i="1" smtClean="0">
              <a:cs typeface="Times New Roman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Implementation as a Java method (in class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BST.Node</a:t>
            </a:r>
            <a:r>
              <a:rPr lang="en-US" altLang="en-US" dirty="0" smtClean="0">
                <a:cs typeface="Times New Roman" pitchFamily="18" charset="0"/>
              </a:rPr>
              <a:t>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Node&lt;E&gt;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deleteTopmost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.left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.right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.right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.left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{  // </a:t>
            </a:r>
            <a:r>
              <a:rPr lang="en-US" altLang="en-US" sz="2000" dirty="0" smtClean="0">
                <a:cs typeface="Times New Roman" pitchFamily="18" charset="0"/>
              </a:rPr>
              <a:t>this node has two children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.element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.right.getLeftmost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.right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.right.deleteLeftmost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Deleting the topmost element </a:t>
            </a:r>
            <a:r>
              <a:rPr lang="en-US" altLang="en-US" i="1" smtClean="0">
                <a:cs typeface="Times New Roman" pitchFamily="18" charset="0"/>
              </a:rPr>
              <a:t>(9)</a:t>
            </a:r>
            <a:endParaRPr lang="en-GB" altLang="en-US" i="1" smtClean="0">
              <a:cs typeface="Times New Roman" pitchFamily="18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Auxiliary method (in class 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Node</a:t>
            </a:r>
            <a:r>
              <a:rPr lang="en-US" altLang="en-US" dirty="0" smtClean="0">
                <a:cs typeface="Times New Roman" pitchFamily="18" charset="0"/>
              </a:rPr>
              <a:t>):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getLeftmost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Node&lt;E&gt;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curr.left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!=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curr.left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curr.element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Deleting the topmost element </a:t>
            </a:r>
            <a:r>
              <a:rPr lang="en-US" altLang="en-US" i="1" smtClean="0">
                <a:cs typeface="Times New Roman" pitchFamily="18" charset="0"/>
              </a:rPr>
              <a:t>(10)</a:t>
            </a:r>
            <a:endParaRPr lang="en-GB" altLang="en-US" i="1" smtClean="0">
              <a:cs typeface="Times New Roman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Auxiliary method (in class 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Node</a:t>
            </a:r>
            <a:r>
              <a:rPr lang="en-US" altLang="en-US" dirty="0" smtClean="0">
                <a:cs typeface="Times New Roman" pitchFamily="18" charset="0"/>
              </a:rPr>
              <a:t>):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Node&lt;E&gt;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deleteLeftmost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.left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.right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Node&lt;E&gt; parent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.left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curr.left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!=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parent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 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curr.left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parent.left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curr.right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Example: successive deletions</a:t>
            </a:r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Animation (deleting ‘lion’, ‘fox’, ‘pig’ in that order):</a:t>
            </a: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1979613" y="2241550"/>
            <a:ext cx="5791200" cy="3276600"/>
            <a:chOff x="1247" y="1412"/>
            <a:chExt cx="3648" cy="2064"/>
          </a:xfrm>
        </p:grpSpPr>
        <p:sp>
          <p:nvSpPr>
            <p:cNvPr id="50250" name="Rectangle 5"/>
            <p:cNvSpPr>
              <a:spLocks noChangeArrowheads="1"/>
            </p:cNvSpPr>
            <p:nvPr/>
          </p:nvSpPr>
          <p:spPr bwMode="auto">
            <a:xfrm>
              <a:off x="1247" y="1412"/>
              <a:ext cx="3648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51" name="Rectangle 6"/>
            <p:cNvSpPr>
              <a:spLocks noChangeArrowheads="1"/>
            </p:cNvSpPr>
            <p:nvPr/>
          </p:nvSpPr>
          <p:spPr bwMode="auto">
            <a:xfrm>
              <a:off x="1487" y="1550"/>
              <a:ext cx="14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Initially: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50252" name="Rectangle 7"/>
            <p:cNvSpPr>
              <a:spLocks noChangeArrowheads="1"/>
            </p:cNvSpPr>
            <p:nvPr/>
          </p:nvSpPr>
          <p:spPr bwMode="auto">
            <a:xfrm>
              <a:off x="1727" y="194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53" name="Line 8"/>
            <p:cNvSpPr>
              <a:spLocks noChangeShapeType="1"/>
            </p:cNvSpPr>
            <p:nvPr/>
          </p:nvSpPr>
          <p:spPr bwMode="auto">
            <a:xfrm>
              <a:off x="1823" y="203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54" name="Text Box 9"/>
            <p:cNvSpPr txBox="1">
              <a:spLocks noChangeArrowheads="1"/>
            </p:cNvSpPr>
            <p:nvPr/>
          </p:nvSpPr>
          <p:spPr bwMode="auto">
            <a:xfrm>
              <a:off x="2783" y="232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50255" name="Line 10"/>
            <p:cNvSpPr>
              <a:spLocks noChangeShapeType="1"/>
            </p:cNvSpPr>
            <p:nvPr/>
          </p:nvSpPr>
          <p:spPr bwMode="auto">
            <a:xfrm>
              <a:off x="3311" y="246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56" name="Text Box 11"/>
            <p:cNvSpPr txBox="1">
              <a:spLocks noChangeArrowheads="1"/>
            </p:cNvSpPr>
            <p:nvPr/>
          </p:nvSpPr>
          <p:spPr bwMode="auto">
            <a:xfrm>
              <a:off x="2111" y="270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50257" name="Text Box 12"/>
            <p:cNvSpPr txBox="1">
              <a:spLocks noChangeArrowheads="1"/>
            </p:cNvSpPr>
            <p:nvPr/>
          </p:nvSpPr>
          <p:spPr bwMode="auto">
            <a:xfrm>
              <a:off x="3119" y="193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50258" name="Text Box 13"/>
            <p:cNvSpPr txBox="1">
              <a:spLocks noChangeArrowheads="1"/>
            </p:cNvSpPr>
            <p:nvPr/>
          </p:nvSpPr>
          <p:spPr bwMode="auto">
            <a:xfrm>
              <a:off x="3791" y="231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50259" name="Text Box 14"/>
            <p:cNvSpPr txBox="1">
              <a:spLocks noChangeArrowheads="1"/>
            </p:cNvSpPr>
            <p:nvPr/>
          </p:nvSpPr>
          <p:spPr bwMode="auto">
            <a:xfrm>
              <a:off x="4127" y="270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50260" name="Line 15"/>
            <p:cNvSpPr>
              <a:spLocks noChangeShapeType="1"/>
            </p:cNvSpPr>
            <p:nvPr/>
          </p:nvSpPr>
          <p:spPr bwMode="auto">
            <a:xfrm>
              <a:off x="4655" y="284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61" name="Line 16"/>
            <p:cNvSpPr>
              <a:spLocks noChangeShapeType="1"/>
            </p:cNvSpPr>
            <p:nvPr/>
          </p:nvSpPr>
          <p:spPr bwMode="auto">
            <a:xfrm>
              <a:off x="4175" y="284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62" name="Line 17"/>
            <p:cNvSpPr>
              <a:spLocks noChangeShapeType="1"/>
            </p:cNvSpPr>
            <p:nvPr/>
          </p:nvSpPr>
          <p:spPr bwMode="auto">
            <a:xfrm>
              <a:off x="3647" y="208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63" name="Line 18"/>
            <p:cNvSpPr>
              <a:spLocks noChangeShapeType="1"/>
            </p:cNvSpPr>
            <p:nvPr/>
          </p:nvSpPr>
          <p:spPr bwMode="auto">
            <a:xfrm>
              <a:off x="4319" y="246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64" name="Line 19"/>
            <p:cNvSpPr>
              <a:spLocks noChangeShapeType="1"/>
            </p:cNvSpPr>
            <p:nvPr/>
          </p:nvSpPr>
          <p:spPr bwMode="auto">
            <a:xfrm flipH="1">
              <a:off x="3743" y="246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65" name="Line 20"/>
            <p:cNvSpPr>
              <a:spLocks noChangeShapeType="1"/>
            </p:cNvSpPr>
            <p:nvPr/>
          </p:nvSpPr>
          <p:spPr bwMode="auto">
            <a:xfrm flipH="1">
              <a:off x="2399" y="2468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66" name="Line 21"/>
            <p:cNvSpPr>
              <a:spLocks noChangeShapeType="1"/>
            </p:cNvSpPr>
            <p:nvPr/>
          </p:nvSpPr>
          <p:spPr bwMode="auto">
            <a:xfrm flipH="1">
              <a:off x="3071" y="208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67" name="Text Box 22"/>
            <p:cNvSpPr txBox="1">
              <a:spLocks noChangeArrowheads="1"/>
            </p:cNvSpPr>
            <p:nvPr/>
          </p:nvSpPr>
          <p:spPr bwMode="auto">
            <a:xfrm>
              <a:off x="2447" y="308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50268" name="Line 23"/>
            <p:cNvSpPr>
              <a:spLocks noChangeShapeType="1"/>
            </p:cNvSpPr>
            <p:nvPr/>
          </p:nvSpPr>
          <p:spPr bwMode="auto">
            <a:xfrm>
              <a:off x="2975" y="323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69" name="Line 24"/>
            <p:cNvSpPr>
              <a:spLocks noChangeShapeType="1"/>
            </p:cNvSpPr>
            <p:nvPr/>
          </p:nvSpPr>
          <p:spPr bwMode="auto">
            <a:xfrm>
              <a:off x="2495" y="323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70" name="Line 25"/>
            <p:cNvSpPr>
              <a:spLocks noChangeShapeType="1"/>
            </p:cNvSpPr>
            <p:nvPr/>
          </p:nvSpPr>
          <p:spPr bwMode="auto">
            <a:xfrm>
              <a:off x="2639" y="2852"/>
              <a:ext cx="9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71" name="Line 26"/>
            <p:cNvSpPr>
              <a:spLocks noChangeShapeType="1"/>
            </p:cNvSpPr>
            <p:nvPr/>
          </p:nvSpPr>
          <p:spPr bwMode="auto">
            <a:xfrm>
              <a:off x="2159" y="285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72" name="Text Box 27"/>
            <p:cNvSpPr txBox="1">
              <a:spLocks noChangeArrowheads="1"/>
            </p:cNvSpPr>
            <p:nvPr/>
          </p:nvSpPr>
          <p:spPr bwMode="auto">
            <a:xfrm>
              <a:off x="3455" y="270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50273" name="Line 28"/>
            <p:cNvSpPr>
              <a:spLocks noChangeShapeType="1"/>
            </p:cNvSpPr>
            <p:nvPr/>
          </p:nvSpPr>
          <p:spPr bwMode="auto">
            <a:xfrm>
              <a:off x="3503" y="285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74" name="Line 29"/>
            <p:cNvSpPr>
              <a:spLocks noChangeShapeType="1"/>
            </p:cNvSpPr>
            <p:nvPr/>
          </p:nvSpPr>
          <p:spPr bwMode="auto">
            <a:xfrm>
              <a:off x="3983" y="285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1979613" y="2241550"/>
            <a:ext cx="5791200" cy="3276600"/>
            <a:chOff x="1247" y="1505"/>
            <a:chExt cx="3648" cy="2064"/>
          </a:xfrm>
        </p:grpSpPr>
        <p:sp>
          <p:nvSpPr>
            <p:cNvPr id="50225" name="Rectangle 31"/>
            <p:cNvSpPr>
              <a:spLocks noChangeArrowheads="1"/>
            </p:cNvSpPr>
            <p:nvPr/>
          </p:nvSpPr>
          <p:spPr bwMode="auto">
            <a:xfrm>
              <a:off x="1247" y="1505"/>
              <a:ext cx="3648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26" name="Rectangle 32"/>
            <p:cNvSpPr>
              <a:spLocks noChangeArrowheads="1"/>
            </p:cNvSpPr>
            <p:nvPr/>
          </p:nvSpPr>
          <p:spPr bwMode="auto">
            <a:xfrm>
              <a:off x="1487" y="1643"/>
              <a:ext cx="14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After deleting ‘lion’: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50227" name="Rectangle 33"/>
            <p:cNvSpPr>
              <a:spLocks noChangeArrowheads="1"/>
            </p:cNvSpPr>
            <p:nvPr/>
          </p:nvSpPr>
          <p:spPr bwMode="auto">
            <a:xfrm>
              <a:off x="1727" y="203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28" name="Line 34"/>
            <p:cNvSpPr>
              <a:spLocks noChangeShapeType="1"/>
            </p:cNvSpPr>
            <p:nvPr/>
          </p:nvSpPr>
          <p:spPr bwMode="auto">
            <a:xfrm>
              <a:off x="1823" y="2129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29" name="Text Box 35"/>
            <p:cNvSpPr txBox="1">
              <a:spLocks noChangeArrowheads="1"/>
            </p:cNvSpPr>
            <p:nvPr/>
          </p:nvSpPr>
          <p:spPr bwMode="auto">
            <a:xfrm>
              <a:off x="2783" y="241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50230" name="Line 36"/>
            <p:cNvSpPr>
              <a:spLocks noChangeShapeType="1"/>
            </p:cNvSpPr>
            <p:nvPr/>
          </p:nvSpPr>
          <p:spPr bwMode="auto">
            <a:xfrm>
              <a:off x="3311" y="256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31" name="Text Box 37"/>
            <p:cNvSpPr txBox="1">
              <a:spLocks noChangeArrowheads="1"/>
            </p:cNvSpPr>
            <p:nvPr/>
          </p:nvSpPr>
          <p:spPr bwMode="auto">
            <a:xfrm>
              <a:off x="2111" y="279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50232" name="Text Box 38"/>
            <p:cNvSpPr txBox="1">
              <a:spLocks noChangeArrowheads="1"/>
            </p:cNvSpPr>
            <p:nvPr/>
          </p:nvSpPr>
          <p:spPr bwMode="auto">
            <a:xfrm>
              <a:off x="3119" y="202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50233" name="Text Box 39"/>
            <p:cNvSpPr txBox="1">
              <a:spLocks noChangeArrowheads="1"/>
            </p:cNvSpPr>
            <p:nvPr/>
          </p:nvSpPr>
          <p:spPr bwMode="auto">
            <a:xfrm>
              <a:off x="3791" y="241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50234" name="Text Box 40"/>
            <p:cNvSpPr txBox="1">
              <a:spLocks noChangeArrowheads="1"/>
            </p:cNvSpPr>
            <p:nvPr/>
          </p:nvSpPr>
          <p:spPr bwMode="auto">
            <a:xfrm>
              <a:off x="4127" y="279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50235" name="Line 41"/>
            <p:cNvSpPr>
              <a:spLocks noChangeShapeType="1"/>
            </p:cNvSpPr>
            <p:nvPr/>
          </p:nvSpPr>
          <p:spPr bwMode="auto">
            <a:xfrm>
              <a:off x="4655" y="293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36" name="Line 42"/>
            <p:cNvSpPr>
              <a:spLocks noChangeShapeType="1"/>
            </p:cNvSpPr>
            <p:nvPr/>
          </p:nvSpPr>
          <p:spPr bwMode="auto">
            <a:xfrm>
              <a:off x="4175" y="293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37" name="Line 43"/>
            <p:cNvSpPr>
              <a:spLocks noChangeShapeType="1"/>
            </p:cNvSpPr>
            <p:nvPr/>
          </p:nvSpPr>
          <p:spPr bwMode="auto">
            <a:xfrm>
              <a:off x="3647" y="2177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38" name="Line 44"/>
            <p:cNvSpPr>
              <a:spLocks noChangeShapeType="1"/>
            </p:cNvSpPr>
            <p:nvPr/>
          </p:nvSpPr>
          <p:spPr bwMode="auto">
            <a:xfrm>
              <a:off x="4319" y="2561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39" name="Line 45"/>
            <p:cNvSpPr>
              <a:spLocks noChangeShapeType="1"/>
            </p:cNvSpPr>
            <p:nvPr/>
          </p:nvSpPr>
          <p:spPr bwMode="auto">
            <a:xfrm flipH="1">
              <a:off x="2399" y="2561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40" name="Line 46"/>
            <p:cNvSpPr>
              <a:spLocks noChangeShapeType="1"/>
            </p:cNvSpPr>
            <p:nvPr/>
          </p:nvSpPr>
          <p:spPr bwMode="auto">
            <a:xfrm flipH="1">
              <a:off x="3071" y="2177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41" name="Text Box 47"/>
            <p:cNvSpPr txBox="1">
              <a:spLocks noChangeArrowheads="1"/>
            </p:cNvSpPr>
            <p:nvPr/>
          </p:nvSpPr>
          <p:spPr bwMode="auto">
            <a:xfrm>
              <a:off x="2447" y="317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50242" name="Line 48"/>
            <p:cNvSpPr>
              <a:spLocks noChangeShapeType="1"/>
            </p:cNvSpPr>
            <p:nvPr/>
          </p:nvSpPr>
          <p:spPr bwMode="auto">
            <a:xfrm>
              <a:off x="2975" y="332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43" name="Line 49"/>
            <p:cNvSpPr>
              <a:spLocks noChangeShapeType="1"/>
            </p:cNvSpPr>
            <p:nvPr/>
          </p:nvSpPr>
          <p:spPr bwMode="auto">
            <a:xfrm>
              <a:off x="2495" y="332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44" name="Line 50"/>
            <p:cNvSpPr>
              <a:spLocks noChangeShapeType="1"/>
            </p:cNvSpPr>
            <p:nvPr/>
          </p:nvSpPr>
          <p:spPr bwMode="auto">
            <a:xfrm>
              <a:off x="2639" y="2945"/>
              <a:ext cx="9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45" name="Line 51"/>
            <p:cNvSpPr>
              <a:spLocks noChangeShapeType="1"/>
            </p:cNvSpPr>
            <p:nvPr/>
          </p:nvSpPr>
          <p:spPr bwMode="auto">
            <a:xfrm>
              <a:off x="2159" y="294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46" name="Text Box 52"/>
            <p:cNvSpPr txBox="1">
              <a:spLocks noChangeArrowheads="1"/>
            </p:cNvSpPr>
            <p:nvPr/>
          </p:nvSpPr>
          <p:spPr bwMode="auto">
            <a:xfrm>
              <a:off x="3455" y="2801"/>
              <a:ext cx="576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50247" name="Line 53"/>
            <p:cNvSpPr>
              <a:spLocks noChangeShapeType="1"/>
            </p:cNvSpPr>
            <p:nvPr/>
          </p:nvSpPr>
          <p:spPr bwMode="auto">
            <a:xfrm>
              <a:off x="3503" y="295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48" name="Line 54"/>
            <p:cNvSpPr>
              <a:spLocks noChangeShapeType="1"/>
            </p:cNvSpPr>
            <p:nvPr/>
          </p:nvSpPr>
          <p:spPr bwMode="auto">
            <a:xfrm>
              <a:off x="3983" y="294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49" name="Line 55"/>
            <p:cNvSpPr>
              <a:spLocks noChangeShapeType="1"/>
            </p:cNvSpPr>
            <p:nvPr/>
          </p:nvSpPr>
          <p:spPr bwMode="auto">
            <a:xfrm>
              <a:off x="3839" y="256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1979613" y="2241550"/>
            <a:ext cx="5791200" cy="3276600"/>
            <a:chOff x="1256" y="1596"/>
            <a:chExt cx="3648" cy="2064"/>
          </a:xfrm>
        </p:grpSpPr>
        <p:sp>
          <p:nvSpPr>
            <p:cNvPr id="50203" name="Rectangle 57"/>
            <p:cNvSpPr>
              <a:spLocks noChangeArrowheads="1"/>
            </p:cNvSpPr>
            <p:nvPr/>
          </p:nvSpPr>
          <p:spPr bwMode="auto">
            <a:xfrm>
              <a:off x="1256" y="1596"/>
              <a:ext cx="3648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4" name="Rectangle 58"/>
            <p:cNvSpPr>
              <a:spLocks noChangeArrowheads="1"/>
            </p:cNvSpPr>
            <p:nvPr/>
          </p:nvSpPr>
          <p:spPr bwMode="auto">
            <a:xfrm>
              <a:off x="1487" y="1712"/>
              <a:ext cx="14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After deleting ‘fox’: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50205" name="Rectangle 59"/>
            <p:cNvSpPr>
              <a:spLocks noChangeArrowheads="1"/>
            </p:cNvSpPr>
            <p:nvPr/>
          </p:nvSpPr>
          <p:spPr bwMode="auto">
            <a:xfrm>
              <a:off x="1727" y="210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6" name="Line 60"/>
            <p:cNvSpPr>
              <a:spLocks noChangeShapeType="1"/>
            </p:cNvSpPr>
            <p:nvPr/>
          </p:nvSpPr>
          <p:spPr bwMode="auto">
            <a:xfrm>
              <a:off x="1823" y="2198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07" name="Text Box 61"/>
            <p:cNvSpPr txBox="1">
              <a:spLocks noChangeArrowheads="1"/>
            </p:cNvSpPr>
            <p:nvPr/>
          </p:nvSpPr>
          <p:spPr bwMode="auto">
            <a:xfrm>
              <a:off x="2783" y="2486"/>
              <a:ext cx="576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50208" name="Line 62"/>
            <p:cNvSpPr>
              <a:spLocks noChangeShapeType="1"/>
            </p:cNvSpPr>
            <p:nvPr/>
          </p:nvSpPr>
          <p:spPr bwMode="auto">
            <a:xfrm>
              <a:off x="3311" y="263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09" name="Text Box 63"/>
            <p:cNvSpPr txBox="1">
              <a:spLocks noChangeArrowheads="1"/>
            </p:cNvSpPr>
            <p:nvPr/>
          </p:nvSpPr>
          <p:spPr bwMode="auto">
            <a:xfrm>
              <a:off x="2111" y="286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50210" name="Text Box 64"/>
            <p:cNvSpPr txBox="1">
              <a:spLocks noChangeArrowheads="1"/>
            </p:cNvSpPr>
            <p:nvPr/>
          </p:nvSpPr>
          <p:spPr bwMode="auto">
            <a:xfrm>
              <a:off x="3119" y="209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50211" name="Text Box 65"/>
            <p:cNvSpPr txBox="1">
              <a:spLocks noChangeArrowheads="1"/>
            </p:cNvSpPr>
            <p:nvPr/>
          </p:nvSpPr>
          <p:spPr bwMode="auto">
            <a:xfrm>
              <a:off x="3791" y="248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50212" name="Text Box 66"/>
            <p:cNvSpPr txBox="1">
              <a:spLocks noChangeArrowheads="1"/>
            </p:cNvSpPr>
            <p:nvPr/>
          </p:nvSpPr>
          <p:spPr bwMode="auto">
            <a:xfrm>
              <a:off x="4127" y="286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50213" name="Line 67"/>
            <p:cNvSpPr>
              <a:spLocks noChangeShapeType="1"/>
            </p:cNvSpPr>
            <p:nvPr/>
          </p:nvSpPr>
          <p:spPr bwMode="auto">
            <a:xfrm>
              <a:off x="4655" y="300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14" name="Line 68"/>
            <p:cNvSpPr>
              <a:spLocks noChangeShapeType="1"/>
            </p:cNvSpPr>
            <p:nvPr/>
          </p:nvSpPr>
          <p:spPr bwMode="auto">
            <a:xfrm>
              <a:off x="4175" y="300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15" name="Line 69"/>
            <p:cNvSpPr>
              <a:spLocks noChangeShapeType="1"/>
            </p:cNvSpPr>
            <p:nvPr/>
          </p:nvSpPr>
          <p:spPr bwMode="auto">
            <a:xfrm>
              <a:off x="3647" y="2246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16" name="Line 70"/>
            <p:cNvSpPr>
              <a:spLocks noChangeShapeType="1"/>
            </p:cNvSpPr>
            <p:nvPr/>
          </p:nvSpPr>
          <p:spPr bwMode="auto">
            <a:xfrm>
              <a:off x="4319" y="263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17" name="Line 71"/>
            <p:cNvSpPr>
              <a:spLocks noChangeShapeType="1"/>
            </p:cNvSpPr>
            <p:nvPr/>
          </p:nvSpPr>
          <p:spPr bwMode="auto">
            <a:xfrm flipH="1">
              <a:off x="2399" y="263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18" name="Text Box 72"/>
            <p:cNvSpPr txBox="1">
              <a:spLocks noChangeArrowheads="1"/>
            </p:cNvSpPr>
            <p:nvPr/>
          </p:nvSpPr>
          <p:spPr bwMode="auto">
            <a:xfrm>
              <a:off x="2447" y="324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50219" name="Line 73"/>
            <p:cNvSpPr>
              <a:spLocks noChangeShapeType="1"/>
            </p:cNvSpPr>
            <p:nvPr/>
          </p:nvSpPr>
          <p:spPr bwMode="auto">
            <a:xfrm>
              <a:off x="2975" y="339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20" name="Line 74"/>
            <p:cNvSpPr>
              <a:spLocks noChangeShapeType="1"/>
            </p:cNvSpPr>
            <p:nvPr/>
          </p:nvSpPr>
          <p:spPr bwMode="auto">
            <a:xfrm>
              <a:off x="2495" y="339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21" name="Line 75"/>
            <p:cNvSpPr>
              <a:spLocks noChangeShapeType="1"/>
            </p:cNvSpPr>
            <p:nvPr/>
          </p:nvSpPr>
          <p:spPr bwMode="auto">
            <a:xfrm>
              <a:off x="2639" y="3014"/>
              <a:ext cx="9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22" name="Line 76"/>
            <p:cNvSpPr>
              <a:spLocks noChangeShapeType="1"/>
            </p:cNvSpPr>
            <p:nvPr/>
          </p:nvSpPr>
          <p:spPr bwMode="auto">
            <a:xfrm>
              <a:off x="2159" y="301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23" name="Line 77"/>
            <p:cNvSpPr>
              <a:spLocks noChangeShapeType="1"/>
            </p:cNvSpPr>
            <p:nvPr/>
          </p:nvSpPr>
          <p:spPr bwMode="auto">
            <a:xfrm>
              <a:off x="3839" y="263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24" name="Freeform 78"/>
            <p:cNvSpPr>
              <a:spLocks/>
            </p:cNvSpPr>
            <p:nvPr/>
          </p:nvSpPr>
          <p:spPr bwMode="auto">
            <a:xfrm>
              <a:off x="2351" y="2246"/>
              <a:ext cx="816" cy="624"/>
            </a:xfrm>
            <a:custGeom>
              <a:avLst/>
              <a:gdLst>
                <a:gd name="T0" fmla="*/ 816 w 816"/>
                <a:gd name="T1" fmla="*/ 0 h 624"/>
                <a:gd name="T2" fmla="*/ 336 w 816"/>
                <a:gd name="T3" fmla="*/ 240 h 624"/>
                <a:gd name="T4" fmla="*/ 0 w 816"/>
                <a:gd name="T5" fmla="*/ 624 h 624"/>
                <a:gd name="T6" fmla="*/ 0 60000 65536"/>
                <a:gd name="T7" fmla="*/ 0 60000 65536"/>
                <a:gd name="T8" fmla="*/ 0 60000 65536"/>
                <a:gd name="T9" fmla="*/ 0 w 816"/>
                <a:gd name="T10" fmla="*/ 0 h 624"/>
                <a:gd name="T11" fmla="*/ 816 w 816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624">
                  <a:moveTo>
                    <a:pt x="816" y="0"/>
                  </a:moveTo>
                  <a:lnTo>
                    <a:pt x="336" y="240"/>
                  </a:lnTo>
                  <a:lnTo>
                    <a:pt x="0" y="62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1979613" y="2241550"/>
            <a:ext cx="5791200" cy="3276600"/>
            <a:chOff x="1247" y="1686"/>
            <a:chExt cx="3648" cy="2064"/>
          </a:xfrm>
        </p:grpSpPr>
        <p:sp>
          <p:nvSpPr>
            <p:cNvPr id="50184" name="Rectangle 80"/>
            <p:cNvSpPr>
              <a:spLocks noChangeArrowheads="1"/>
            </p:cNvSpPr>
            <p:nvPr/>
          </p:nvSpPr>
          <p:spPr bwMode="auto">
            <a:xfrm>
              <a:off x="1247" y="1686"/>
              <a:ext cx="3648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5" name="Rectangle 81"/>
            <p:cNvSpPr>
              <a:spLocks noChangeArrowheads="1"/>
            </p:cNvSpPr>
            <p:nvPr/>
          </p:nvSpPr>
          <p:spPr bwMode="auto">
            <a:xfrm>
              <a:off x="1487" y="1824"/>
              <a:ext cx="14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92100" algn="l"/>
                  <a:tab pos="762000" algn="l"/>
                  <a:tab pos="14351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</a:pPr>
              <a:r>
                <a:rPr lang="en-US" altLang="en-US">
                  <a:cs typeface="Times New Roman" pitchFamily="18" charset="0"/>
                </a:rPr>
                <a:t>After deleting ‘pig’:</a:t>
              </a:r>
              <a:endParaRPr lang="en-GB" altLang="en-US">
                <a:cs typeface="Times New Roman" pitchFamily="18" charset="0"/>
              </a:endParaRPr>
            </a:p>
          </p:txBody>
        </p:sp>
        <p:sp>
          <p:nvSpPr>
            <p:cNvPr id="50186" name="Rectangle 82"/>
            <p:cNvSpPr>
              <a:spLocks noChangeArrowheads="1"/>
            </p:cNvSpPr>
            <p:nvPr/>
          </p:nvSpPr>
          <p:spPr bwMode="auto">
            <a:xfrm>
              <a:off x="1727" y="221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7" name="Line 83"/>
            <p:cNvSpPr>
              <a:spLocks noChangeShapeType="1"/>
            </p:cNvSpPr>
            <p:nvPr/>
          </p:nvSpPr>
          <p:spPr bwMode="auto">
            <a:xfrm>
              <a:off x="1823" y="2310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188" name="Text Box 84"/>
            <p:cNvSpPr txBox="1">
              <a:spLocks noChangeArrowheads="1"/>
            </p:cNvSpPr>
            <p:nvPr/>
          </p:nvSpPr>
          <p:spPr bwMode="auto">
            <a:xfrm>
              <a:off x="2111" y="297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50189" name="Text Box 85"/>
            <p:cNvSpPr txBox="1">
              <a:spLocks noChangeArrowheads="1"/>
            </p:cNvSpPr>
            <p:nvPr/>
          </p:nvSpPr>
          <p:spPr bwMode="auto">
            <a:xfrm>
              <a:off x="3119" y="220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50190" name="Text Box 86"/>
            <p:cNvSpPr txBox="1">
              <a:spLocks noChangeArrowheads="1"/>
            </p:cNvSpPr>
            <p:nvPr/>
          </p:nvSpPr>
          <p:spPr bwMode="auto">
            <a:xfrm>
              <a:off x="3791" y="2592"/>
              <a:ext cx="576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50191" name="Text Box 87"/>
            <p:cNvSpPr txBox="1">
              <a:spLocks noChangeArrowheads="1"/>
            </p:cNvSpPr>
            <p:nvPr/>
          </p:nvSpPr>
          <p:spPr bwMode="auto">
            <a:xfrm>
              <a:off x="4127" y="297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50192" name="Line 88"/>
            <p:cNvSpPr>
              <a:spLocks noChangeShapeType="1"/>
            </p:cNvSpPr>
            <p:nvPr/>
          </p:nvSpPr>
          <p:spPr bwMode="auto">
            <a:xfrm>
              <a:off x="4655" y="312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193" name="Line 89"/>
            <p:cNvSpPr>
              <a:spLocks noChangeShapeType="1"/>
            </p:cNvSpPr>
            <p:nvPr/>
          </p:nvSpPr>
          <p:spPr bwMode="auto">
            <a:xfrm>
              <a:off x="4175" y="312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194" name="Line 90"/>
            <p:cNvSpPr>
              <a:spLocks noChangeShapeType="1"/>
            </p:cNvSpPr>
            <p:nvPr/>
          </p:nvSpPr>
          <p:spPr bwMode="auto">
            <a:xfrm>
              <a:off x="4319" y="274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195" name="Line 91"/>
            <p:cNvSpPr>
              <a:spLocks noChangeShapeType="1"/>
            </p:cNvSpPr>
            <p:nvPr/>
          </p:nvSpPr>
          <p:spPr bwMode="auto">
            <a:xfrm flipH="1">
              <a:off x="2399" y="2358"/>
              <a:ext cx="76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196" name="Text Box 92"/>
            <p:cNvSpPr txBox="1">
              <a:spLocks noChangeArrowheads="1"/>
            </p:cNvSpPr>
            <p:nvPr/>
          </p:nvSpPr>
          <p:spPr bwMode="auto">
            <a:xfrm>
              <a:off x="2447" y="336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50197" name="Line 93"/>
            <p:cNvSpPr>
              <a:spLocks noChangeShapeType="1"/>
            </p:cNvSpPr>
            <p:nvPr/>
          </p:nvSpPr>
          <p:spPr bwMode="auto">
            <a:xfrm>
              <a:off x="2975" y="350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198" name="Line 94"/>
            <p:cNvSpPr>
              <a:spLocks noChangeShapeType="1"/>
            </p:cNvSpPr>
            <p:nvPr/>
          </p:nvSpPr>
          <p:spPr bwMode="auto">
            <a:xfrm>
              <a:off x="2495" y="350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199" name="Line 95"/>
            <p:cNvSpPr>
              <a:spLocks noChangeShapeType="1"/>
            </p:cNvSpPr>
            <p:nvPr/>
          </p:nvSpPr>
          <p:spPr bwMode="auto">
            <a:xfrm>
              <a:off x="2639" y="3126"/>
              <a:ext cx="9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00" name="Line 96"/>
            <p:cNvSpPr>
              <a:spLocks noChangeShapeType="1"/>
            </p:cNvSpPr>
            <p:nvPr/>
          </p:nvSpPr>
          <p:spPr bwMode="auto">
            <a:xfrm>
              <a:off x="2159" y="312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01" name="Line 97"/>
            <p:cNvSpPr>
              <a:spLocks noChangeShapeType="1"/>
            </p:cNvSpPr>
            <p:nvPr/>
          </p:nvSpPr>
          <p:spPr bwMode="auto">
            <a:xfrm>
              <a:off x="3839" y="274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02" name="Freeform 98"/>
            <p:cNvSpPr>
              <a:spLocks/>
            </p:cNvSpPr>
            <p:nvPr/>
          </p:nvSpPr>
          <p:spPr bwMode="auto">
            <a:xfrm>
              <a:off x="3647" y="2358"/>
              <a:ext cx="816" cy="624"/>
            </a:xfrm>
            <a:custGeom>
              <a:avLst/>
              <a:gdLst>
                <a:gd name="T0" fmla="*/ 0 w 816"/>
                <a:gd name="T1" fmla="*/ 0 h 624"/>
                <a:gd name="T2" fmla="*/ 816 w 816"/>
                <a:gd name="T3" fmla="*/ 240 h 624"/>
                <a:gd name="T4" fmla="*/ 816 w 816"/>
                <a:gd name="T5" fmla="*/ 624 h 624"/>
                <a:gd name="T6" fmla="*/ 0 60000 65536"/>
                <a:gd name="T7" fmla="*/ 0 60000 65536"/>
                <a:gd name="T8" fmla="*/ 0 60000 65536"/>
                <a:gd name="T9" fmla="*/ 0 w 816"/>
                <a:gd name="T10" fmla="*/ 0 h 624"/>
                <a:gd name="T11" fmla="*/ 816 w 816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624">
                  <a:moveTo>
                    <a:pt x="0" y="0"/>
                  </a:moveTo>
                  <a:lnTo>
                    <a:pt x="816" y="240"/>
                  </a:lnTo>
                  <a:lnTo>
                    <a:pt x="816" y="62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5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FFD54B-9540-43A0-9DC8-BFB2AFD737D9}" type="slidenum">
              <a:rPr lang="en-GB" altLang="en-US" smtClean="0"/>
              <a:pPr eaLnBrk="1" hangingPunct="1"/>
              <a:t>48</a:t>
            </a:fld>
            <a:endParaRPr lang="en-GB" alt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Lazy Deletion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 dirty="0" smtClean="0"/>
              <a:t>Rather than actually deleting nodes, just mark them as not present (by adding an extra </a:t>
            </a:r>
            <a:r>
              <a:rPr lang="en-GB" altLang="en-US" sz="2000" dirty="0" err="1" smtClean="0"/>
              <a:t>boolean</a:t>
            </a:r>
            <a:r>
              <a:rPr lang="en-GB" altLang="en-US" sz="2000" dirty="0" smtClean="0"/>
              <a:t> field say)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/>
              <a:t>OK if number of deletions is few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/>
              <a:t>Insertion would need to be modified too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/>
              <a:t>Reinsertion very easy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/>
              <a:t>We don’t do this</a:t>
            </a:r>
          </a:p>
        </p:txBody>
      </p:sp>
      <p:pic>
        <p:nvPicPr>
          <p:cNvPr id="15365" name="Picture 4" descr="MCj025113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13716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6" name="Group 33"/>
          <p:cNvGrpSpPr>
            <a:grpSpLocks/>
          </p:cNvGrpSpPr>
          <p:nvPr/>
        </p:nvGrpSpPr>
        <p:grpSpPr bwMode="auto">
          <a:xfrm>
            <a:off x="0" y="4114800"/>
            <a:ext cx="4221163" cy="2073275"/>
            <a:chOff x="144" y="2592"/>
            <a:chExt cx="2659" cy="1306"/>
          </a:xfrm>
        </p:grpSpPr>
        <p:sp>
          <p:nvSpPr>
            <p:cNvPr id="15395" name="AutoShape 7"/>
            <p:cNvSpPr>
              <a:spLocks noChangeAspect="1" noChangeArrowheads="1" noTextEdit="1"/>
            </p:cNvSpPr>
            <p:nvPr/>
          </p:nvSpPr>
          <p:spPr bwMode="auto">
            <a:xfrm>
              <a:off x="144" y="2592"/>
              <a:ext cx="2659" cy="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6" name="Oval 9"/>
            <p:cNvSpPr>
              <a:spLocks noChangeArrowheads="1"/>
            </p:cNvSpPr>
            <p:nvPr/>
          </p:nvSpPr>
          <p:spPr bwMode="auto">
            <a:xfrm>
              <a:off x="1918" y="2997"/>
              <a:ext cx="216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7" name="Rectangle 10"/>
            <p:cNvSpPr>
              <a:spLocks noChangeArrowheads="1"/>
            </p:cNvSpPr>
            <p:nvPr/>
          </p:nvSpPr>
          <p:spPr bwMode="auto">
            <a:xfrm>
              <a:off x="1968" y="3057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5,T</a:t>
              </a:r>
              <a:endParaRPr lang="en-GB" altLang="en-US"/>
            </a:p>
          </p:txBody>
        </p:sp>
        <p:sp>
          <p:nvSpPr>
            <p:cNvPr id="15398" name="Oval 11"/>
            <p:cNvSpPr>
              <a:spLocks noChangeArrowheads="1"/>
            </p:cNvSpPr>
            <p:nvPr/>
          </p:nvSpPr>
          <p:spPr bwMode="auto">
            <a:xfrm>
              <a:off x="1309" y="2676"/>
              <a:ext cx="217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9" name="Rectangle 12"/>
            <p:cNvSpPr>
              <a:spLocks noChangeArrowheads="1"/>
            </p:cNvSpPr>
            <p:nvPr/>
          </p:nvSpPr>
          <p:spPr bwMode="auto">
            <a:xfrm>
              <a:off x="1344" y="2736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3,T</a:t>
              </a:r>
              <a:endParaRPr lang="en-GB" altLang="en-US"/>
            </a:p>
          </p:txBody>
        </p:sp>
        <p:sp>
          <p:nvSpPr>
            <p:cNvPr id="15400" name="Oval 13"/>
            <p:cNvSpPr>
              <a:spLocks noChangeArrowheads="1"/>
            </p:cNvSpPr>
            <p:nvPr/>
          </p:nvSpPr>
          <p:spPr bwMode="auto">
            <a:xfrm>
              <a:off x="765" y="2997"/>
              <a:ext cx="216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01" name="Rectangle 14"/>
            <p:cNvSpPr>
              <a:spLocks noChangeArrowheads="1"/>
            </p:cNvSpPr>
            <p:nvPr/>
          </p:nvSpPr>
          <p:spPr bwMode="auto">
            <a:xfrm>
              <a:off x="803" y="3057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2,T</a:t>
              </a:r>
              <a:endParaRPr lang="en-GB" altLang="en-US"/>
            </a:p>
          </p:txBody>
        </p:sp>
        <p:sp>
          <p:nvSpPr>
            <p:cNvPr id="15402" name="Oval 15"/>
            <p:cNvSpPr>
              <a:spLocks noChangeArrowheads="1"/>
            </p:cNvSpPr>
            <p:nvPr/>
          </p:nvSpPr>
          <p:spPr bwMode="auto">
            <a:xfrm>
              <a:off x="444" y="3269"/>
              <a:ext cx="217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03" name="Rectangle 16"/>
            <p:cNvSpPr>
              <a:spLocks noChangeArrowheads="1"/>
            </p:cNvSpPr>
            <p:nvPr/>
          </p:nvSpPr>
          <p:spPr bwMode="auto">
            <a:xfrm>
              <a:off x="480" y="3312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1,T</a:t>
              </a:r>
              <a:endParaRPr lang="en-GB" altLang="en-US"/>
            </a:p>
          </p:txBody>
        </p:sp>
        <p:sp>
          <p:nvSpPr>
            <p:cNvPr id="15404" name="Oval 17"/>
            <p:cNvSpPr>
              <a:spLocks noChangeArrowheads="1"/>
            </p:cNvSpPr>
            <p:nvPr/>
          </p:nvSpPr>
          <p:spPr bwMode="auto">
            <a:xfrm>
              <a:off x="1630" y="3285"/>
              <a:ext cx="216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05" name="Rectangle 18"/>
            <p:cNvSpPr>
              <a:spLocks noChangeArrowheads="1"/>
            </p:cNvSpPr>
            <p:nvPr/>
          </p:nvSpPr>
          <p:spPr bwMode="auto">
            <a:xfrm>
              <a:off x="1675" y="3344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4,T</a:t>
              </a:r>
              <a:endParaRPr lang="en-GB" altLang="en-US"/>
            </a:p>
          </p:txBody>
        </p:sp>
        <p:sp>
          <p:nvSpPr>
            <p:cNvPr id="15406" name="Line 19"/>
            <p:cNvSpPr>
              <a:spLocks noChangeShapeType="1"/>
            </p:cNvSpPr>
            <p:nvPr/>
          </p:nvSpPr>
          <p:spPr bwMode="auto">
            <a:xfrm flipH="1">
              <a:off x="945" y="2816"/>
              <a:ext cx="360" cy="2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07" name="Line 20"/>
            <p:cNvSpPr>
              <a:spLocks noChangeShapeType="1"/>
            </p:cNvSpPr>
            <p:nvPr/>
          </p:nvSpPr>
          <p:spPr bwMode="auto">
            <a:xfrm flipH="1">
              <a:off x="657" y="3177"/>
              <a:ext cx="144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08" name="Line 21"/>
            <p:cNvSpPr>
              <a:spLocks noChangeShapeType="1"/>
            </p:cNvSpPr>
            <p:nvPr/>
          </p:nvSpPr>
          <p:spPr bwMode="auto">
            <a:xfrm flipH="1">
              <a:off x="1810" y="3177"/>
              <a:ext cx="144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09" name="Line 22"/>
            <p:cNvSpPr>
              <a:spLocks noChangeShapeType="1"/>
            </p:cNvSpPr>
            <p:nvPr/>
          </p:nvSpPr>
          <p:spPr bwMode="auto">
            <a:xfrm>
              <a:off x="1522" y="2816"/>
              <a:ext cx="432" cy="2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0" name="Oval 23"/>
            <p:cNvSpPr>
              <a:spLocks noChangeArrowheads="1"/>
            </p:cNvSpPr>
            <p:nvPr/>
          </p:nvSpPr>
          <p:spPr bwMode="auto">
            <a:xfrm>
              <a:off x="2206" y="3285"/>
              <a:ext cx="217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11" name="Rectangle 24"/>
            <p:cNvSpPr>
              <a:spLocks noChangeArrowheads="1"/>
            </p:cNvSpPr>
            <p:nvPr/>
          </p:nvSpPr>
          <p:spPr bwMode="auto">
            <a:xfrm>
              <a:off x="2252" y="3337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7,T</a:t>
              </a:r>
              <a:endParaRPr lang="en-GB" altLang="en-US"/>
            </a:p>
          </p:txBody>
        </p:sp>
        <p:sp>
          <p:nvSpPr>
            <p:cNvPr id="15412" name="Line 25"/>
            <p:cNvSpPr>
              <a:spLocks noChangeShapeType="1"/>
            </p:cNvSpPr>
            <p:nvPr/>
          </p:nvSpPr>
          <p:spPr bwMode="auto">
            <a:xfrm>
              <a:off x="2098" y="3177"/>
              <a:ext cx="144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3" name="Oval 26"/>
            <p:cNvSpPr>
              <a:spLocks noChangeArrowheads="1"/>
            </p:cNvSpPr>
            <p:nvPr/>
          </p:nvSpPr>
          <p:spPr bwMode="auto">
            <a:xfrm>
              <a:off x="1934" y="3630"/>
              <a:ext cx="216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14" name="Rectangle 27"/>
            <p:cNvSpPr>
              <a:spLocks noChangeArrowheads="1"/>
            </p:cNvSpPr>
            <p:nvPr/>
          </p:nvSpPr>
          <p:spPr bwMode="auto">
            <a:xfrm>
              <a:off x="1987" y="3689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6,T</a:t>
              </a:r>
              <a:endParaRPr lang="en-GB" altLang="en-US"/>
            </a:p>
          </p:txBody>
        </p:sp>
        <p:sp>
          <p:nvSpPr>
            <p:cNvPr id="15415" name="Line 28"/>
            <p:cNvSpPr>
              <a:spLocks noChangeShapeType="1"/>
            </p:cNvSpPr>
            <p:nvPr/>
          </p:nvSpPr>
          <p:spPr bwMode="auto">
            <a:xfrm flipH="1">
              <a:off x="2114" y="3513"/>
              <a:ext cx="144" cy="1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6" name="Oval 29"/>
            <p:cNvSpPr>
              <a:spLocks noChangeArrowheads="1"/>
            </p:cNvSpPr>
            <p:nvPr/>
          </p:nvSpPr>
          <p:spPr bwMode="auto">
            <a:xfrm>
              <a:off x="2551" y="3630"/>
              <a:ext cx="216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17" name="Rectangle 30"/>
            <p:cNvSpPr>
              <a:spLocks noChangeArrowheads="1"/>
            </p:cNvSpPr>
            <p:nvPr/>
          </p:nvSpPr>
          <p:spPr bwMode="auto">
            <a:xfrm>
              <a:off x="2581" y="3674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8,T</a:t>
              </a:r>
              <a:endParaRPr lang="en-GB" altLang="en-US"/>
            </a:p>
          </p:txBody>
        </p:sp>
        <p:sp>
          <p:nvSpPr>
            <p:cNvPr id="15418" name="Line 31"/>
            <p:cNvSpPr>
              <a:spLocks noChangeShapeType="1"/>
            </p:cNvSpPr>
            <p:nvPr/>
          </p:nvSpPr>
          <p:spPr bwMode="auto">
            <a:xfrm>
              <a:off x="2435" y="3513"/>
              <a:ext cx="144" cy="1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9" name="Line 32"/>
            <p:cNvSpPr>
              <a:spLocks noChangeShapeType="1"/>
            </p:cNvSpPr>
            <p:nvPr/>
          </p:nvSpPr>
          <p:spPr bwMode="auto">
            <a:xfrm>
              <a:off x="2387" y="3465"/>
              <a:ext cx="72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5367" name="Group 34"/>
          <p:cNvGrpSpPr>
            <a:grpSpLocks/>
          </p:cNvGrpSpPr>
          <p:nvPr/>
        </p:nvGrpSpPr>
        <p:grpSpPr bwMode="auto">
          <a:xfrm>
            <a:off x="4572000" y="4038600"/>
            <a:ext cx="4221163" cy="2073275"/>
            <a:chOff x="144" y="2592"/>
            <a:chExt cx="2659" cy="1306"/>
          </a:xfrm>
        </p:grpSpPr>
        <p:sp>
          <p:nvSpPr>
            <p:cNvPr id="15370" name="AutoShape 35"/>
            <p:cNvSpPr>
              <a:spLocks noChangeAspect="1" noChangeArrowheads="1" noTextEdit="1"/>
            </p:cNvSpPr>
            <p:nvPr/>
          </p:nvSpPr>
          <p:spPr bwMode="auto">
            <a:xfrm>
              <a:off x="144" y="2592"/>
              <a:ext cx="2659" cy="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1" name="Oval 36"/>
            <p:cNvSpPr>
              <a:spLocks noChangeArrowheads="1"/>
            </p:cNvSpPr>
            <p:nvPr/>
          </p:nvSpPr>
          <p:spPr bwMode="auto">
            <a:xfrm>
              <a:off x="1918" y="2997"/>
              <a:ext cx="216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2" name="Rectangle 37"/>
            <p:cNvSpPr>
              <a:spLocks noChangeArrowheads="1"/>
            </p:cNvSpPr>
            <p:nvPr/>
          </p:nvSpPr>
          <p:spPr bwMode="auto">
            <a:xfrm>
              <a:off x="1968" y="3057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5,F</a:t>
              </a:r>
              <a:endParaRPr lang="en-GB" altLang="en-US"/>
            </a:p>
          </p:txBody>
        </p:sp>
        <p:sp>
          <p:nvSpPr>
            <p:cNvPr id="15373" name="Oval 38"/>
            <p:cNvSpPr>
              <a:spLocks noChangeArrowheads="1"/>
            </p:cNvSpPr>
            <p:nvPr/>
          </p:nvSpPr>
          <p:spPr bwMode="auto">
            <a:xfrm>
              <a:off x="1309" y="2676"/>
              <a:ext cx="217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4" name="Rectangle 39"/>
            <p:cNvSpPr>
              <a:spLocks noChangeArrowheads="1"/>
            </p:cNvSpPr>
            <p:nvPr/>
          </p:nvSpPr>
          <p:spPr bwMode="auto">
            <a:xfrm>
              <a:off x="1344" y="2736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3,T</a:t>
              </a:r>
              <a:endParaRPr lang="en-GB" altLang="en-US"/>
            </a:p>
          </p:txBody>
        </p:sp>
        <p:sp>
          <p:nvSpPr>
            <p:cNvPr id="15375" name="Oval 40"/>
            <p:cNvSpPr>
              <a:spLocks noChangeArrowheads="1"/>
            </p:cNvSpPr>
            <p:nvPr/>
          </p:nvSpPr>
          <p:spPr bwMode="auto">
            <a:xfrm>
              <a:off x="765" y="2997"/>
              <a:ext cx="216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6" name="Rectangle 41"/>
            <p:cNvSpPr>
              <a:spLocks noChangeArrowheads="1"/>
            </p:cNvSpPr>
            <p:nvPr/>
          </p:nvSpPr>
          <p:spPr bwMode="auto">
            <a:xfrm>
              <a:off x="803" y="3057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2,T</a:t>
              </a:r>
              <a:endParaRPr lang="en-GB" altLang="en-US"/>
            </a:p>
          </p:txBody>
        </p:sp>
        <p:sp>
          <p:nvSpPr>
            <p:cNvPr id="15377" name="Oval 42"/>
            <p:cNvSpPr>
              <a:spLocks noChangeArrowheads="1"/>
            </p:cNvSpPr>
            <p:nvPr/>
          </p:nvSpPr>
          <p:spPr bwMode="auto">
            <a:xfrm>
              <a:off x="444" y="3269"/>
              <a:ext cx="217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8" name="Rectangle 43"/>
            <p:cNvSpPr>
              <a:spLocks noChangeArrowheads="1"/>
            </p:cNvSpPr>
            <p:nvPr/>
          </p:nvSpPr>
          <p:spPr bwMode="auto">
            <a:xfrm>
              <a:off x="480" y="3312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1,T</a:t>
              </a:r>
              <a:endParaRPr lang="en-GB" altLang="en-US"/>
            </a:p>
          </p:txBody>
        </p:sp>
        <p:sp>
          <p:nvSpPr>
            <p:cNvPr id="15379" name="Oval 44"/>
            <p:cNvSpPr>
              <a:spLocks noChangeArrowheads="1"/>
            </p:cNvSpPr>
            <p:nvPr/>
          </p:nvSpPr>
          <p:spPr bwMode="auto">
            <a:xfrm>
              <a:off x="1630" y="3285"/>
              <a:ext cx="216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0" name="Rectangle 45"/>
            <p:cNvSpPr>
              <a:spLocks noChangeArrowheads="1"/>
            </p:cNvSpPr>
            <p:nvPr/>
          </p:nvSpPr>
          <p:spPr bwMode="auto">
            <a:xfrm>
              <a:off x="1675" y="3344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4,T</a:t>
              </a:r>
              <a:endParaRPr lang="en-GB" altLang="en-US"/>
            </a:p>
          </p:txBody>
        </p:sp>
        <p:sp>
          <p:nvSpPr>
            <p:cNvPr id="15381" name="Line 46"/>
            <p:cNvSpPr>
              <a:spLocks noChangeShapeType="1"/>
            </p:cNvSpPr>
            <p:nvPr/>
          </p:nvSpPr>
          <p:spPr bwMode="auto">
            <a:xfrm flipH="1">
              <a:off x="945" y="2816"/>
              <a:ext cx="360" cy="2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82" name="Line 47"/>
            <p:cNvSpPr>
              <a:spLocks noChangeShapeType="1"/>
            </p:cNvSpPr>
            <p:nvPr/>
          </p:nvSpPr>
          <p:spPr bwMode="auto">
            <a:xfrm flipH="1">
              <a:off x="657" y="3177"/>
              <a:ext cx="144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83" name="Line 48"/>
            <p:cNvSpPr>
              <a:spLocks noChangeShapeType="1"/>
            </p:cNvSpPr>
            <p:nvPr/>
          </p:nvSpPr>
          <p:spPr bwMode="auto">
            <a:xfrm flipH="1">
              <a:off x="1810" y="3177"/>
              <a:ext cx="144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84" name="Line 49"/>
            <p:cNvSpPr>
              <a:spLocks noChangeShapeType="1"/>
            </p:cNvSpPr>
            <p:nvPr/>
          </p:nvSpPr>
          <p:spPr bwMode="auto">
            <a:xfrm>
              <a:off x="1522" y="2816"/>
              <a:ext cx="432" cy="2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85" name="Oval 50"/>
            <p:cNvSpPr>
              <a:spLocks noChangeArrowheads="1"/>
            </p:cNvSpPr>
            <p:nvPr/>
          </p:nvSpPr>
          <p:spPr bwMode="auto">
            <a:xfrm>
              <a:off x="2206" y="3285"/>
              <a:ext cx="217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6" name="Rectangle 51"/>
            <p:cNvSpPr>
              <a:spLocks noChangeArrowheads="1"/>
            </p:cNvSpPr>
            <p:nvPr/>
          </p:nvSpPr>
          <p:spPr bwMode="auto">
            <a:xfrm>
              <a:off x="2252" y="3337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7,T</a:t>
              </a:r>
              <a:endParaRPr lang="en-GB" altLang="en-US"/>
            </a:p>
          </p:txBody>
        </p:sp>
        <p:sp>
          <p:nvSpPr>
            <p:cNvPr id="15387" name="Line 52"/>
            <p:cNvSpPr>
              <a:spLocks noChangeShapeType="1"/>
            </p:cNvSpPr>
            <p:nvPr/>
          </p:nvSpPr>
          <p:spPr bwMode="auto">
            <a:xfrm>
              <a:off x="2098" y="3177"/>
              <a:ext cx="144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88" name="Oval 53"/>
            <p:cNvSpPr>
              <a:spLocks noChangeArrowheads="1"/>
            </p:cNvSpPr>
            <p:nvPr/>
          </p:nvSpPr>
          <p:spPr bwMode="auto">
            <a:xfrm>
              <a:off x="1934" y="3630"/>
              <a:ext cx="216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9" name="Rectangle 54"/>
            <p:cNvSpPr>
              <a:spLocks noChangeArrowheads="1"/>
            </p:cNvSpPr>
            <p:nvPr/>
          </p:nvSpPr>
          <p:spPr bwMode="auto">
            <a:xfrm>
              <a:off x="1987" y="3689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6,T</a:t>
              </a:r>
              <a:endParaRPr lang="en-GB" altLang="en-US"/>
            </a:p>
          </p:txBody>
        </p:sp>
        <p:sp>
          <p:nvSpPr>
            <p:cNvPr id="15390" name="Line 55"/>
            <p:cNvSpPr>
              <a:spLocks noChangeShapeType="1"/>
            </p:cNvSpPr>
            <p:nvPr/>
          </p:nvSpPr>
          <p:spPr bwMode="auto">
            <a:xfrm flipH="1">
              <a:off x="2114" y="3513"/>
              <a:ext cx="144" cy="1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1" name="Oval 56"/>
            <p:cNvSpPr>
              <a:spLocks noChangeArrowheads="1"/>
            </p:cNvSpPr>
            <p:nvPr/>
          </p:nvSpPr>
          <p:spPr bwMode="auto">
            <a:xfrm>
              <a:off x="2551" y="3630"/>
              <a:ext cx="216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2" name="Rectangle 57"/>
            <p:cNvSpPr>
              <a:spLocks noChangeArrowheads="1"/>
            </p:cNvSpPr>
            <p:nvPr/>
          </p:nvSpPr>
          <p:spPr bwMode="auto">
            <a:xfrm>
              <a:off x="2581" y="3674"/>
              <a:ext cx="1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sz="1200">
                  <a:solidFill>
                    <a:srgbClr val="000000"/>
                  </a:solidFill>
                  <a:latin typeface="Helvetica" pitchFamily="34" charset="0"/>
                </a:rPr>
                <a:t>8,T</a:t>
              </a:r>
              <a:endParaRPr lang="en-GB" altLang="en-US"/>
            </a:p>
          </p:txBody>
        </p:sp>
        <p:sp>
          <p:nvSpPr>
            <p:cNvPr id="15393" name="Line 58"/>
            <p:cNvSpPr>
              <a:spLocks noChangeShapeType="1"/>
            </p:cNvSpPr>
            <p:nvPr/>
          </p:nvSpPr>
          <p:spPr bwMode="auto">
            <a:xfrm>
              <a:off x="2435" y="3513"/>
              <a:ext cx="144" cy="1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4" name="Line 59"/>
            <p:cNvSpPr>
              <a:spLocks noChangeShapeType="1"/>
            </p:cNvSpPr>
            <p:nvPr/>
          </p:nvSpPr>
          <p:spPr bwMode="auto">
            <a:xfrm>
              <a:off x="2387" y="3465"/>
              <a:ext cx="72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368" name="AutoShape 60"/>
          <p:cNvSpPr>
            <a:spLocks noChangeArrowheads="1"/>
          </p:cNvSpPr>
          <p:nvPr/>
        </p:nvSpPr>
        <p:spPr bwMode="auto">
          <a:xfrm>
            <a:off x="3733800" y="47244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9" name="Text Box 61"/>
          <p:cNvSpPr txBox="1">
            <a:spLocks noChangeArrowheads="1"/>
          </p:cNvSpPr>
          <p:nvPr/>
        </p:nvSpPr>
        <p:spPr bwMode="auto">
          <a:xfrm>
            <a:off x="3581400" y="41910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“delete”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775" y="6324600"/>
            <a:ext cx="468947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See board for examples for you (normal deletion)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504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BSTs in practice </a:t>
            </a:r>
            <a:r>
              <a:rPr lang="en-US" altLang="en-US" i="1" smtClean="0"/>
              <a:t>(1)</a:t>
            </a:r>
            <a:endParaRPr lang="en-GB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Whether a BST is balanced or unbalanced depends on the order of insertions and deletions.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If elements are inserted in random order, the BST will probably be roughly balanced.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If elements are inserted in ascending (or descending) order, the BST will be very unbalanced.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Deletions can make a balanced BST unbalanced, or </a:t>
            </a:r>
            <a:r>
              <a:rPr lang="en-US" altLang="en-US" i="1" smtClean="0">
                <a:cs typeface="Times New Roman" pitchFamily="18" charset="0"/>
              </a:rPr>
              <a:t>vice versa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Node and tree depths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For any node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 in a binary-tree, there is exactly one sequence of links between the root node and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</a:t>
            </a:r>
            <a:r>
              <a:rPr lang="en-US" altLang="en-US" b="1" smtClean="0">
                <a:cs typeface="Times New Roman" pitchFamily="18" charset="0"/>
              </a:rPr>
              <a:t>depth of node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 is the number of links between the root node and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The </a:t>
            </a:r>
            <a:r>
              <a:rPr lang="en-US" altLang="en-US" b="1" smtClean="0">
                <a:cs typeface="Times New Roman" pitchFamily="18" charset="0"/>
              </a:rPr>
              <a:t>depth of a binary-tree</a:t>
            </a:r>
            <a:r>
              <a:rPr lang="en-US" altLang="en-US" smtClean="0">
                <a:cs typeface="Times New Roman" pitchFamily="18" charset="0"/>
              </a:rPr>
              <a:t> is the depth of its deepest node.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 binary-tree with a single node has depth 0.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By convention, an empty binary-tree has depth –1.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BSTs in practice </a:t>
            </a:r>
            <a:r>
              <a:rPr lang="en-US" altLang="en-US" i="1" smtClean="0"/>
              <a:t>(2)</a:t>
            </a:r>
            <a:endParaRPr lang="en-GB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The following trials show the results of loading a BST with </a:t>
            </a:r>
            <a:r>
              <a:rPr lang="en-US" altLang="en-US" i="1" smtClean="0"/>
              <a:t>n</a:t>
            </a:r>
            <a:r>
              <a:rPr lang="en-US" altLang="en-US" smtClean="0"/>
              <a:t> randomly-generated elements.</a:t>
            </a:r>
          </a:p>
          <a:p>
            <a:pPr eaLnBrk="1" hangingPunct="1"/>
            <a:r>
              <a:rPr lang="en-US" altLang="en-US" smtClean="0"/>
              <a:t>First trial with </a:t>
            </a:r>
            <a:r>
              <a:rPr lang="en-US" altLang="en-US" i="1" smtClean="0"/>
              <a:t>n</a:t>
            </a:r>
            <a:r>
              <a:rPr lang="en-US" altLang="en-US" smtClean="0"/>
              <a:t> = 35: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7400" y="3048000"/>
            <a:ext cx="7518400" cy="3093389"/>
            <a:chOff x="1854200" y="3152775"/>
            <a:chExt cx="7254875" cy="1789113"/>
          </a:xfrm>
        </p:grpSpPr>
        <p:grpSp>
          <p:nvGrpSpPr>
            <p:cNvPr id="2" name="Group 88"/>
            <p:cNvGrpSpPr>
              <a:grpSpLocks/>
            </p:cNvGrpSpPr>
            <p:nvPr/>
          </p:nvGrpSpPr>
          <p:grpSpPr bwMode="auto">
            <a:xfrm>
              <a:off x="1854200" y="3152775"/>
              <a:ext cx="7254875" cy="1752600"/>
              <a:chOff x="1168" y="1961"/>
              <a:chExt cx="4570" cy="1104"/>
            </a:xfrm>
          </p:grpSpPr>
          <p:sp>
            <p:nvSpPr>
              <p:cNvPr id="52299" name="Line 5"/>
              <p:cNvSpPr>
                <a:spLocks noChangeShapeType="1"/>
              </p:cNvSpPr>
              <p:nvPr/>
            </p:nvSpPr>
            <p:spPr bwMode="auto">
              <a:xfrm>
                <a:off x="1168" y="2057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300" name="Line 6"/>
              <p:cNvSpPr>
                <a:spLocks noChangeShapeType="1"/>
              </p:cNvSpPr>
              <p:nvPr/>
            </p:nvSpPr>
            <p:spPr bwMode="auto">
              <a:xfrm>
                <a:off x="1168" y="2201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301" name="Line 7"/>
              <p:cNvSpPr>
                <a:spLocks noChangeShapeType="1"/>
              </p:cNvSpPr>
              <p:nvPr/>
            </p:nvSpPr>
            <p:spPr bwMode="auto">
              <a:xfrm>
                <a:off x="1168" y="2345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302" name="Line 8"/>
              <p:cNvSpPr>
                <a:spLocks noChangeShapeType="1"/>
              </p:cNvSpPr>
              <p:nvPr/>
            </p:nvSpPr>
            <p:spPr bwMode="auto">
              <a:xfrm>
                <a:off x="1168" y="2489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303" name="Line 9"/>
              <p:cNvSpPr>
                <a:spLocks noChangeShapeType="1"/>
              </p:cNvSpPr>
              <p:nvPr/>
            </p:nvSpPr>
            <p:spPr bwMode="auto">
              <a:xfrm>
                <a:off x="1168" y="2633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304" name="Line 10"/>
              <p:cNvSpPr>
                <a:spLocks noChangeShapeType="1"/>
              </p:cNvSpPr>
              <p:nvPr/>
            </p:nvSpPr>
            <p:spPr bwMode="auto">
              <a:xfrm>
                <a:off x="1168" y="2777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305" name="Line 11"/>
              <p:cNvSpPr>
                <a:spLocks noChangeShapeType="1"/>
              </p:cNvSpPr>
              <p:nvPr/>
            </p:nvSpPr>
            <p:spPr bwMode="auto">
              <a:xfrm>
                <a:off x="1168" y="2921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306" name="Line 12"/>
              <p:cNvSpPr>
                <a:spLocks noChangeShapeType="1"/>
              </p:cNvSpPr>
              <p:nvPr/>
            </p:nvSpPr>
            <p:spPr bwMode="auto">
              <a:xfrm>
                <a:off x="1168" y="3065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307" name="Text Box 13"/>
              <p:cNvSpPr txBox="1">
                <a:spLocks noChangeArrowheads="1"/>
              </p:cNvSpPr>
              <p:nvPr/>
            </p:nvSpPr>
            <p:spPr bwMode="auto">
              <a:xfrm>
                <a:off x="5632" y="1961"/>
                <a:ext cx="1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altLang="en-US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52308" name="Text Box 14"/>
              <p:cNvSpPr txBox="1">
                <a:spLocks noChangeArrowheads="1"/>
              </p:cNvSpPr>
              <p:nvPr/>
            </p:nvSpPr>
            <p:spPr bwMode="auto">
              <a:xfrm>
                <a:off x="5632" y="2844"/>
                <a:ext cx="1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altLang="en-US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52309" name="Text Box 15"/>
              <p:cNvSpPr txBox="1">
                <a:spLocks noChangeArrowheads="1"/>
              </p:cNvSpPr>
              <p:nvPr/>
            </p:nvSpPr>
            <p:spPr bwMode="auto">
              <a:xfrm>
                <a:off x="5632" y="2537"/>
                <a:ext cx="1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altLang="en-US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52310" name="Text Box 16"/>
              <p:cNvSpPr txBox="1">
                <a:spLocks noChangeArrowheads="1"/>
              </p:cNvSpPr>
              <p:nvPr/>
            </p:nvSpPr>
            <p:spPr bwMode="auto">
              <a:xfrm>
                <a:off x="5632" y="2268"/>
                <a:ext cx="1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altLang="en-US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3" name="Group 87"/>
            <p:cNvGrpSpPr>
              <a:grpSpLocks/>
            </p:cNvGrpSpPr>
            <p:nvPr/>
          </p:nvGrpSpPr>
          <p:grpSpPr bwMode="auto">
            <a:xfrm>
              <a:off x="1930400" y="3265488"/>
              <a:ext cx="6569075" cy="1676400"/>
              <a:chOff x="1216" y="2057"/>
              <a:chExt cx="4138" cy="1056"/>
            </a:xfrm>
          </p:grpSpPr>
          <p:sp>
            <p:nvSpPr>
              <p:cNvPr id="52230" name="Rectangle 18"/>
              <p:cNvSpPr>
                <a:spLocks noChangeArrowheads="1"/>
              </p:cNvSpPr>
              <p:nvPr/>
            </p:nvSpPr>
            <p:spPr bwMode="auto">
              <a:xfrm>
                <a:off x="1984" y="2057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31" name="Rectangle 19"/>
              <p:cNvSpPr>
                <a:spLocks noChangeArrowheads="1"/>
              </p:cNvSpPr>
              <p:nvPr/>
            </p:nvSpPr>
            <p:spPr bwMode="auto">
              <a:xfrm>
                <a:off x="1216" y="2921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32" name="Rectangle 20"/>
              <p:cNvSpPr>
                <a:spLocks noChangeArrowheads="1"/>
              </p:cNvSpPr>
              <p:nvPr/>
            </p:nvSpPr>
            <p:spPr bwMode="auto">
              <a:xfrm>
                <a:off x="2272" y="2921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33" name="Rectangle 21"/>
              <p:cNvSpPr>
                <a:spLocks noChangeArrowheads="1"/>
              </p:cNvSpPr>
              <p:nvPr/>
            </p:nvSpPr>
            <p:spPr bwMode="auto">
              <a:xfrm>
                <a:off x="3242" y="2921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34" name="Rectangle 22"/>
              <p:cNvSpPr>
                <a:spLocks noChangeArrowheads="1"/>
              </p:cNvSpPr>
              <p:nvPr/>
            </p:nvSpPr>
            <p:spPr bwMode="auto">
              <a:xfrm>
                <a:off x="2954" y="2921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35" name="Rectangle 23"/>
              <p:cNvSpPr>
                <a:spLocks noChangeArrowheads="1"/>
              </p:cNvSpPr>
              <p:nvPr/>
            </p:nvSpPr>
            <p:spPr bwMode="auto">
              <a:xfrm>
                <a:off x="3530" y="2921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36" name="Rectangle 24"/>
              <p:cNvSpPr>
                <a:spLocks noChangeArrowheads="1"/>
              </p:cNvSpPr>
              <p:nvPr/>
            </p:nvSpPr>
            <p:spPr bwMode="auto">
              <a:xfrm>
                <a:off x="4394" y="2921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37" name="Rectangle 25"/>
              <p:cNvSpPr>
                <a:spLocks noChangeArrowheads="1"/>
              </p:cNvSpPr>
              <p:nvPr/>
            </p:nvSpPr>
            <p:spPr bwMode="auto">
              <a:xfrm>
                <a:off x="4922" y="2921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38" name="Rectangle 26"/>
              <p:cNvSpPr>
                <a:spLocks noChangeArrowheads="1"/>
              </p:cNvSpPr>
              <p:nvPr/>
            </p:nvSpPr>
            <p:spPr bwMode="auto">
              <a:xfrm>
                <a:off x="3146" y="3065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39" name="Rectangle 27"/>
              <p:cNvSpPr>
                <a:spLocks noChangeArrowheads="1"/>
              </p:cNvSpPr>
              <p:nvPr/>
            </p:nvSpPr>
            <p:spPr bwMode="auto">
              <a:xfrm>
                <a:off x="4490" y="3065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40" name="Rectangle 28"/>
              <p:cNvSpPr>
                <a:spLocks noChangeArrowheads="1"/>
              </p:cNvSpPr>
              <p:nvPr/>
            </p:nvSpPr>
            <p:spPr bwMode="auto">
              <a:xfrm>
                <a:off x="5066" y="3065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41" name="Rectangle 29"/>
              <p:cNvSpPr>
                <a:spLocks noChangeArrowheads="1"/>
              </p:cNvSpPr>
              <p:nvPr/>
            </p:nvSpPr>
            <p:spPr bwMode="auto">
              <a:xfrm>
                <a:off x="4778" y="3065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42" name="Rectangle 30"/>
              <p:cNvSpPr>
                <a:spLocks noChangeArrowheads="1"/>
              </p:cNvSpPr>
              <p:nvPr/>
            </p:nvSpPr>
            <p:spPr bwMode="auto">
              <a:xfrm>
                <a:off x="1312" y="2777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43" name="Rectangle 31"/>
              <p:cNvSpPr>
                <a:spLocks noChangeArrowheads="1"/>
              </p:cNvSpPr>
              <p:nvPr/>
            </p:nvSpPr>
            <p:spPr bwMode="auto">
              <a:xfrm>
                <a:off x="2176" y="2777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44" name="Rectangle 32"/>
              <p:cNvSpPr>
                <a:spLocks noChangeArrowheads="1"/>
              </p:cNvSpPr>
              <p:nvPr/>
            </p:nvSpPr>
            <p:spPr bwMode="auto">
              <a:xfrm>
                <a:off x="3050" y="2777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45" name="Rectangle 33"/>
              <p:cNvSpPr>
                <a:spLocks noChangeArrowheads="1"/>
              </p:cNvSpPr>
              <p:nvPr/>
            </p:nvSpPr>
            <p:spPr bwMode="auto">
              <a:xfrm>
                <a:off x="3626" y="2777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46" name="Rectangle 34"/>
              <p:cNvSpPr>
                <a:spLocks noChangeArrowheads="1"/>
              </p:cNvSpPr>
              <p:nvPr/>
            </p:nvSpPr>
            <p:spPr bwMode="auto">
              <a:xfrm>
                <a:off x="4634" y="2777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47" name="Rectangle 35"/>
              <p:cNvSpPr>
                <a:spLocks noChangeArrowheads="1"/>
              </p:cNvSpPr>
              <p:nvPr/>
            </p:nvSpPr>
            <p:spPr bwMode="auto">
              <a:xfrm>
                <a:off x="1408" y="2633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48" name="Rectangle 36"/>
              <p:cNvSpPr>
                <a:spLocks noChangeArrowheads="1"/>
              </p:cNvSpPr>
              <p:nvPr/>
            </p:nvSpPr>
            <p:spPr bwMode="auto">
              <a:xfrm>
                <a:off x="1696" y="2633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49" name="Rectangle 37"/>
              <p:cNvSpPr>
                <a:spLocks noChangeArrowheads="1"/>
              </p:cNvSpPr>
              <p:nvPr/>
            </p:nvSpPr>
            <p:spPr bwMode="auto">
              <a:xfrm>
                <a:off x="2080" y="2633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50" name="Rectangle 38"/>
              <p:cNvSpPr>
                <a:spLocks noChangeArrowheads="1"/>
              </p:cNvSpPr>
              <p:nvPr/>
            </p:nvSpPr>
            <p:spPr bwMode="auto">
              <a:xfrm>
                <a:off x="2858" y="2633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51" name="Rectangle 39"/>
              <p:cNvSpPr>
                <a:spLocks noChangeArrowheads="1"/>
              </p:cNvSpPr>
              <p:nvPr/>
            </p:nvSpPr>
            <p:spPr bwMode="auto">
              <a:xfrm>
                <a:off x="2570" y="2633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52" name="Rectangle 40"/>
              <p:cNvSpPr>
                <a:spLocks noChangeArrowheads="1"/>
              </p:cNvSpPr>
              <p:nvPr/>
            </p:nvSpPr>
            <p:spPr bwMode="auto">
              <a:xfrm>
                <a:off x="3722" y="2633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53" name="Rectangle 41"/>
              <p:cNvSpPr>
                <a:spLocks noChangeArrowheads="1"/>
              </p:cNvSpPr>
              <p:nvPr/>
            </p:nvSpPr>
            <p:spPr bwMode="auto">
              <a:xfrm>
                <a:off x="4010" y="2633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54" name="Rectangle 42"/>
              <p:cNvSpPr>
                <a:spLocks noChangeArrowheads="1"/>
              </p:cNvSpPr>
              <p:nvPr/>
            </p:nvSpPr>
            <p:spPr bwMode="auto">
              <a:xfrm>
                <a:off x="4298" y="2633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55" name="Rectangle 43"/>
              <p:cNvSpPr>
                <a:spLocks noChangeArrowheads="1"/>
              </p:cNvSpPr>
              <p:nvPr/>
            </p:nvSpPr>
            <p:spPr bwMode="auto">
              <a:xfrm>
                <a:off x="1552" y="2489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56" name="Rectangle 44"/>
              <p:cNvSpPr>
                <a:spLocks noChangeArrowheads="1"/>
              </p:cNvSpPr>
              <p:nvPr/>
            </p:nvSpPr>
            <p:spPr bwMode="auto">
              <a:xfrm>
                <a:off x="2368" y="2489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57" name="Rectangle 45"/>
              <p:cNvSpPr>
                <a:spLocks noChangeArrowheads="1"/>
              </p:cNvSpPr>
              <p:nvPr/>
            </p:nvSpPr>
            <p:spPr bwMode="auto">
              <a:xfrm>
                <a:off x="2714" y="2489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58" name="Rectangle 46"/>
              <p:cNvSpPr>
                <a:spLocks noChangeArrowheads="1"/>
              </p:cNvSpPr>
              <p:nvPr/>
            </p:nvSpPr>
            <p:spPr bwMode="auto">
              <a:xfrm>
                <a:off x="3866" y="2489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59" name="Rectangle 47"/>
              <p:cNvSpPr>
                <a:spLocks noChangeArrowheads="1"/>
              </p:cNvSpPr>
              <p:nvPr/>
            </p:nvSpPr>
            <p:spPr bwMode="auto">
              <a:xfrm>
                <a:off x="5162" y="2489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60" name="Rectangle 48"/>
              <p:cNvSpPr>
                <a:spLocks noChangeArrowheads="1"/>
              </p:cNvSpPr>
              <p:nvPr/>
            </p:nvSpPr>
            <p:spPr bwMode="auto">
              <a:xfrm>
                <a:off x="1792" y="2345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61" name="Rectangle 49"/>
              <p:cNvSpPr>
                <a:spLocks noChangeArrowheads="1"/>
              </p:cNvSpPr>
              <p:nvPr/>
            </p:nvSpPr>
            <p:spPr bwMode="auto">
              <a:xfrm>
                <a:off x="2522" y="2345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62" name="Rectangle 50"/>
              <p:cNvSpPr>
                <a:spLocks noChangeArrowheads="1"/>
              </p:cNvSpPr>
              <p:nvPr/>
            </p:nvSpPr>
            <p:spPr bwMode="auto">
              <a:xfrm>
                <a:off x="4164" y="2345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63" name="Rectangle 51"/>
              <p:cNvSpPr>
                <a:spLocks noChangeArrowheads="1"/>
              </p:cNvSpPr>
              <p:nvPr/>
            </p:nvSpPr>
            <p:spPr bwMode="auto">
              <a:xfrm>
                <a:off x="1888" y="2201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64" name="Rectangle 52"/>
              <p:cNvSpPr>
                <a:spLocks noChangeArrowheads="1"/>
              </p:cNvSpPr>
              <p:nvPr/>
            </p:nvSpPr>
            <p:spPr bwMode="auto">
              <a:xfrm>
                <a:off x="3386" y="2201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65" name="Line 53"/>
              <p:cNvSpPr>
                <a:spLocks noChangeShapeType="1"/>
              </p:cNvSpPr>
              <p:nvPr/>
            </p:nvSpPr>
            <p:spPr bwMode="auto">
              <a:xfrm flipH="1">
                <a:off x="3242" y="296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66" name="Line 54"/>
              <p:cNvSpPr>
                <a:spLocks noChangeShapeType="1"/>
              </p:cNvSpPr>
              <p:nvPr/>
            </p:nvSpPr>
            <p:spPr bwMode="auto">
              <a:xfrm>
                <a:off x="2138" y="2105"/>
                <a:ext cx="13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67" name="Line 55"/>
              <p:cNvSpPr>
                <a:spLocks noChangeShapeType="1"/>
              </p:cNvSpPr>
              <p:nvPr/>
            </p:nvSpPr>
            <p:spPr bwMode="auto">
              <a:xfrm flipH="1">
                <a:off x="1312" y="282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68" name="Line 56"/>
              <p:cNvSpPr>
                <a:spLocks noChangeShapeType="1"/>
              </p:cNvSpPr>
              <p:nvPr/>
            </p:nvSpPr>
            <p:spPr bwMode="auto">
              <a:xfrm flipH="1">
                <a:off x="1408" y="2681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69" name="Line 57"/>
              <p:cNvSpPr>
                <a:spLocks noChangeShapeType="1"/>
              </p:cNvSpPr>
              <p:nvPr/>
            </p:nvSpPr>
            <p:spPr bwMode="auto">
              <a:xfrm flipH="1">
                <a:off x="1504" y="2537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70" name="Line 58"/>
              <p:cNvSpPr>
                <a:spLocks noChangeShapeType="1"/>
              </p:cNvSpPr>
              <p:nvPr/>
            </p:nvSpPr>
            <p:spPr bwMode="auto">
              <a:xfrm>
                <a:off x="1696" y="2537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71" name="Line 59"/>
              <p:cNvSpPr>
                <a:spLocks noChangeShapeType="1"/>
              </p:cNvSpPr>
              <p:nvPr/>
            </p:nvSpPr>
            <p:spPr bwMode="auto">
              <a:xfrm flipH="1">
                <a:off x="1648" y="2393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72" name="Line 60"/>
              <p:cNvSpPr>
                <a:spLocks noChangeShapeType="1"/>
              </p:cNvSpPr>
              <p:nvPr/>
            </p:nvSpPr>
            <p:spPr bwMode="auto">
              <a:xfrm flipH="1">
                <a:off x="1888" y="224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73" name="Line 61"/>
              <p:cNvSpPr>
                <a:spLocks noChangeShapeType="1"/>
              </p:cNvSpPr>
              <p:nvPr/>
            </p:nvSpPr>
            <p:spPr bwMode="auto">
              <a:xfrm flipH="1">
                <a:off x="1984" y="210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74" name="Line 62"/>
              <p:cNvSpPr>
                <a:spLocks noChangeShapeType="1"/>
              </p:cNvSpPr>
              <p:nvPr/>
            </p:nvSpPr>
            <p:spPr bwMode="auto">
              <a:xfrm>
                <a:off x="2224" y="2681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75" name="Line 63"/>
              <p:cNvSpPr>
                <a:spLocks noChangeShapeType="1"/>
              </p:cNvSpPr>
              <p:nvPr/>
            </p:nvSpPr>
            <p:spPr bwMode="auto">
              <a:xfrm>
                <a:off x="2320" y="282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76" name="Line 64"/>
              <p:cNvSpPr>
                <a:spLocks noChangeShapeType="1"/>
              </p:cNvSpPr>
              <p:nvPr/>
            </p:nvSpPr>
            <p:spPr bwMode="auto">
              <a:xfrm flipH="1">
                <a:off x="2176" y="2537"/>
                <a:ext cx="24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77" name="Line 65"/>
              <p:cNvSpPr>
                <a:spLocks noChangeShapeType="1"/>
              </p:cNvSpPr>
              <p:nvPr/>
            </p:nvSpPr>
            <p:spPr bwMode="auto">
              <a:xfrm flipH="1">
                <a:off x="2464" y="2393"/>
                <a:ext cx="10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78" name="Line 66"/>
              <p:cNvSpPr>
                <a:spLocks noChangeShapeType="1"/>
              </p:cNvSpPr>
              <p:nvPr/>
            </p:nvSpPr>
            <p:spPr bwMode="auto">
              <a:xfrm>
                <a:off x="2666" y="2393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79" name="Line 67"/>
              <p:cNvSpPr>
                <a:spLocks noChangeShapeType="1"/>
              </p:cNvSpPr>
              <p:nvPr/>
            </p:nvSpPr>
            <p:spPr bwMode="auto">
              <a:xfrm flipH="1">
                <a:off x="2666" y="2537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80" name="Line 68"/>
              <p:cNvSpPr>
                <a:spLocks noChangeShapeType="1"/>
              </p:cNvSpPr>
              <p:nvPr/>
            </p:nvSpPr>
            <p:spPr bwMode="auto">
              <a:xfrm>
                <a:off x="2858" y="2537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81" name="Line 69"/>
              <p:cNvSpPr>
                <a:spLocks noChangeShapeType="1"/>
              </p:cNvSpPr>
              <p:nvPr/>
            </p:nvSpPr>
            <p:spPr bwMode="auto">
              <a:xfrm>
                <a:off x="3002" y="2681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82" name="Line 70"/>
              <p:cNvSpPr>
                <a:spLocks noChangeShapeType="1"/>
              </p:cNvSpPr>
              <p:nvPr/>
            </p:nvSpPr>
            <p:spPr bwMode="auto">
              <a:xfrm flipH="1">
                <a:off x="3050" y="282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83" name="Line 71"/>
              <p:cNvSpPr>
                <a:spLocks noChangeShapeType="1"/>
              </p:cNvSpPr>
              <p:nvPr/>
            </p:nvSpPr>
            <p:spPr bwMode="auto">
              <a:xfrm>
                <a:off x="3194" y="2825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84" name="Line 72"/>
              <p:cNvSpPr>
                <a:spLocks noChangeShapeType="1"/>
              </p:cNvSpPr>
              <p:nvPr/>
            </p:nvSpPr>
            <p:spPr bwMode="auto">
              <a:xfrm flipH="1">
                <a:off x="2618" y="2249"/>
                <a:ext cx="81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85" name="Line 73"/>
              <p:cNvSpPr>
                <a:spLocks noChangeShapeType="1"/>
              </p:cNvSpPr>
              <p:nvPr/>
            </p:nvSpPr>
            <p:spPr bwMode="auto">
              <a:xfrm>
                <a:off x="3530" y="2249"/>
                <a:ext cx="73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86" name="Line 74"/>
              <p:cNvSpPr>
                <a:spLocks noChangeShapeType="1"/>
              </p:cNvSpPr>
              <p:nvPr/>
            </p:nvSpPr>
            <p:spPr bwMode="auto">
              <a:xfrm flipH="1">
                <a:off x="3962" y="2393"/>
                <a:ext cx="25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87" name="Line 75"/>
              <p:cNvSpPr>
                <a:spLocks noChangeShapeType="1"/>
              </p:cNvSpPr>
              <p:nvPr/>
            </p:nvSpPr>
            <p:spPr bwMode="auto">
              <a:xfrm flipH="1">
                <a:off x="3818" y="2537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88" name="Line 76"/>
              <p:cNvSpPr>
                <a:spLocks noChangeShapeType="1"/>
              </p:cNvSpPr>
              <p:nvPr/>
            </p:nvSpPr>
            <p:spPr bwMode="auto">
              <a:xfrm flipH="1">
                <a:off x="3722" y="2681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89" name="Line 77"/>
              <p:cNvSpPr>
                <a:spLocks noChangeShapeType="1"/>
              </p:cNvSpPr>
              <p:nvPr/>
            </p:nvSpPr>
            <p:spPr bwMode="auto">
              <a:xfrm flipH="1">
                <a:off x="3626" y="282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90" name="Line 78"/>
              <p:cNvSpPr>
                <a:spLocks noChangeShapeType="1"/>
              </p:cNvSpPr>
              <p:nvPr/>
            </p:nvSpPr>
            <p:spPr bwMode="auto">
              <a:xfrm>
                <a:off x="4010" y="2537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91" name="Line 79"/>
              <p:cNvSpPr>
                <a:spLocks noChangeShapeType="1"/>
              </p:cNvSpPr>
              <p:nvPr/>
            </p:nvSpPr>
            <p:spPr bwMode="auto">
              <a:xfrm>
                <a:off x="4308" y="2393"/>
                <a:ext cx="95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92" name="Line 80"/>
              <p:cNvSpPr>
                <a:spLocks noChangeShapeType="1"/>
              </p:cNvSpPr>
              <p:nvPr/>
            </p:nvSpPr>
            <p:spPr bwMode="auto">
              <a:xfrm flipH="1">
                <a:off x="4394" y="2537"/>
                <a:ext cx="81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93" name="Line 81"/>
              <p:cNvSpPr>
                <a:spLocks noChangeShapeType="1"/>
              </p:cNvSpPr>
              <p:nvPr/>
            </p:nvSpPr>
            <p:spPr bwMode="auto">
              <a:xfrm>
                <a:off x="4442" y="2681"/>
                <a:ext cx="28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94" name="Line 82"/>
              <p:cNvSpPr>
                <a:spLocks noChangeShapeType="1"/>
              </p:cNvSpPr>
              <p:nvPr/>
            </p:nvSpPr>
            <p:spPr bwMode="auto">
              <a:xfrm flipH="1">
                <a:off x="4490" y="2825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95" name="Line 83"/>
              <p:cNvSpPr>
                <a:spLocks noChangeShapeType="1"/>
              </p:cNvSpPr>
              <p:nvPr/>
            </p:nvSpPr>
            <p:spPr bwMode="auto">
              <a:xfrm>
                <a:off x="4538" y="296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96" name="Line 84"/>
              <p:cNvSpPr>
                <a:spLocks noChangeShapeType="1"/>
              </p:cNvSpPr>
              <p:nvPr/>
            </p:nvSpPr>
            <p:spPr bwMode="auto">
              <a:xfrm>
                <a:off x="4778" y="2825"/>
                <a:ext cx="24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97" name="Line 85"/>
              <p:cNvSpPr>
                <a:spLocks noChangeShapeType="1"/>
              </p:cNvSpPr>
              <p:nvPr/>
            </p:nvSpPr>
            <p:spPr bwMode="auto">
              <a:xfrm flipH="1">
                <a:off x="4874" y="296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98" name="Line 86"/>
              <p:cNvSpPr>
                <a:spLocks noChangeShapeType="1"/>
              </p:cNvSpPr>
              <p:nvPr/>
            </p:nvSpPr>
            <p:spPr bwMode="auto">
              <a:xfrm>
                <a:off x="5066" y="296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BSTs in practice </a:t>
            </a:r>
            <a:r>
              <a:rPr lang="en-US" altLang="en-US" i="1" smtClean="0"/>
              <a:t>(3)</a:t>
            </a:r>
            <a:endParaRPr lang="en-GB" alt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Second trial with </a:t>
            </a:r>
            <a:r>
              <a:rPr lang="en-US" altLang="en-US" i="1" smtClean="0"/>
              <a:t>n</a:t>
            </a:r>
            <a:r>
              <a:rPr lang="en-US" altLang="en-US" smtClean="0"/>
              <a:t> = 35: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8988" y="2667000"/>
            <a:ext cx="7745412" cy="3629027"/>
            <a:chOff x="1871663" y="2190750"/>
            <a:chExt cx="7254875" cy="2246313"/>
          </a:xfrm>
        </p:grpSpPr>
        <p:grpSp>
          <p:nvGrpSpPr>
            <p:cNvPr id="2" name="Group 91"/>
            <p:cNvGrpSpPr>
              <a:grpSpLocks/>
            </p:cNvGrpSpPr>
            <p:nvPr/>
          </p:nvGrpSpPr>
          <p:grpSpPr bwMode="auto">
            <a:xfrm>
              <a:off x="1871663" y="2190750"/>
              <a:ext cx="7254875" cy="2209800"/>
              <a:chOff x="1179" y="1355"/>
              <a:chExt cx="4570" cy="1392"/>
            </a:xfrm>
          </p:grpSpPr>
          <p:sp>
            <p:nvSpPr>
              <p:cNvPr id="53323" name="Line 5"/>
              <p:cNvSpPr>
                <a:spLocks noChangeShapeType="1"/>
              </p:cNvSpPr>
              <p:nvPr/>
            </p:nvSpPr>
            <p:spPr bwMode="auto">
              <a:xfrm>
                <a:off x="1179" y="1451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324" name="Line 6"/>
              <p:cNvSpPr>
                <a:spLocks noChangeShapeType="1"/>
              </p:cNvSpPr>
              <p:nvPr/>
            </p:nvSpPr>
            <p:spPr bwMode="auto">
              <a:xfrm>
                <a:off x="1179" y="1595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325" name="Line 7"/>
              <p:cNvSpPr>
                <a:spLocks noChangeShapeType="1"/>
              </p:cNvSpPr>
              <p:nvPr/>
            </p:nvSpPr>
            <p:spPr bwMode="auto">
              <a:xfrm>
                <a:off x="1179" y="1739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326" name="Line 8"/>
              <p:cNvSpPr>
                <a:spLocks noChangeShapeType="1"/>
              </p:cNvSpPr>
              <p:nvPr/>
            </p:nvSpPr>
            <p:spPr bwMode="auto">
              <a:xfrm>
                <a:off x="1179" y="1883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327" name="Line 9"/>
              <p:cNvSpPr>
                <a:spLocks noChangeShapeType="1"/>
              </p:cNvSpPr>
              <p:nvPr/>
            </p:nvSpPr>
            <p:spPr bwMode="auto">
              <a:xfrm>
                <a:off x="1179" y="2027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328" name="Line 10"/>
              <p:cNvSpPr>
                <a:spLocks noChangeShapeType="1"/>
              </p:cNvSpPr>
              <p:nvPr/>
            </p:nvSpPr>
            <p:spPr bwMode="auto">
              <a:xfrm>
                <a:off x="1179" y="2171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329" name="Line 11"/>
              <p:cNvSpPr>
                <a:spLocks noChangeShapeType="1"/>
              </p:cNvSpPr>
              <p:nvPr/>
            </p:nvSpPr>
            <p:spPr bwMode="auto">
              <a:xfrm>
                <a:off x="1179" y="2315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330" name="Line 12"/>
              <p:cNvSpPr>
                <a:spLocks noChangeShapeType="1"/>
              </p:cNvSpPr>
              <p:nvPr/>
            </p:nvSpPr>
            <p:spPr bwMode="auto">
              <a:xfrm>
                <a:off x="1179" y="2459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331" name="Line 13"/>
              <p:cNvSpPr>
                <a:spLocks noChangeShapeType="1"/>
              </p:cNvSpPr>
              <p:nvPr/>
            </p:nvSpPr>
            <p:spPr bwMode="auto">
              <a:xfrm>
                <a:off x="1179" y="2603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332" name="Text Box 14"/>
              <p:cNvSpPr txBox="1">
                <a:spLocks noChangeArrowheads="1"/>
              </p:cNvSpPr>
              <p:nvPr/>
            </p:nvSpPr>
            <p:spPr bwMode="auto">
              <a:xfrm>
                <a:off x="5643" y="1355"/>
                <a:ext cx="1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altLang="en-US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53333" name="Text Box 15"/>
              <p:cNvSpPr txBox="1">
                <a:spLocks noChangeArrowheads="1"/>
              </p:cNvSpPr>
              <p:nvPr/>
            </p:nvSpPr>
            <p:spPr bwMode="auto">
              <a:xfrm>
                <a:off x="5643" y="2238"/>
                <a:ext cx="1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altLang="en-US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53334" name="Text Box 16"/>
              <p:cNvSpPr txBox="1">
                <a:spLocks noChangeArrowheads="1"/>
              </p:cNvSpPr>
              <p:nvPr/>
            </p:nvSpPr>
            <p:spPr bwMode="auto">
              <a:xfrm>
                <a:off x="5643" y="1931"/>
                <a:ext cx="1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altLang="en-US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53335" name="Text Box 17"/>
              <p:cNvSpPr txBox="1">
                <a:spLocks noChangeArrowheads="1"/>
              </p:cNvSpPr>
              <p:nvPr/>
            </p:nvSpPr>
            <p:spPr bwMode="auto">
              <a:xfrm>
                <a:off x="5643" y="1662"/>
                <a:ext cx="1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altLang="en-US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53336" name="Text Box 18"/>
              <p:cNvSpPr txBox="1">
                <a:spLocks noChangeArrowheads="1"/>
              </p:cNvSpPr>
              <p:nvPr/>
            </p:nvSpPr>
            <p:spPr bwMode="auto">
              <a:xfrm>
                <a:off x="5643" y="2526"/>
                <a:ext cx="1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altLang="en-US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53337" name="Line 19"/>
              <p:cNvSpPr>
                <a:spLocks noChangeShapeType="1"/>
              </p:cNvSpPr>
              <p:nvPr/>
            </p:nvSpPr>
            <p:spPr bwMode="auto">
              <a:xfrm>
                <a:off x="1179" y="2747"/>
                <a:ext cx="4416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" name="Group 90"/>
            <p:cNvGrpSpPr>
              <a:grpSpLocks/>
            </p:cNvGrpSpPr>
            <p:nvPr/>
          </p:nvGrpSpPr>
          <p:grpSpPr bwMode="auto">
            <a:xfrm>
              <a:off x="1947863" y="2303463"/>
              <a:ext cx="6705600" cy="2133600"/>
              <a:chOff x="1227" y="1451"/>
              <a:chExt cx="4224" cy="1344"/>
            </a:xfrm>
          </p:grpSpPr>
          <p:sp>
            <p:nvSpPr>
              <p:cNvPr id="53254" name="Rectangle 21"/>
              <p:cNvSpPr>
                <a:spLocks noChangeArrowheads="1"/>
              </p:cNvSpPr>
              <p:nvPr/>
            </p:nvSpPr>
            <p:spPr bwMode="auto">
              <a:xfrm>
                <a:off x="1515" y="2459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55" name="Rectangle 22"/>
              <p:cNvSpPr>
                <a:spLocks noChangeArrowheads="1"/>
              </p:cNvSpPr>
              <p:nvPr/>
            </p:nvSpPr>
            <p:spPr bwMode="auto">
              <a:xfrm>
                <a:off x="1611" y="2315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56" name="Rectangle 23"/>
              <p:cNvSpPr>
                <a:spLocks noChangeArrowheads="1"/>
              </p:cNvSpPr>
              <p:nvPr/>
            </p:nvSpPr>
            <p:spPr bwMode="auto">
              <a:xfrm>
                <a:off x="1419" y="2171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57" name="Rectangle 24"/>
              <p:cNvSpPr>
                <a:spLocks noChangeArrowheads="1"/>
              </p:cNvSpPr>
              <p:nvPr/>
            </p:nvSpPr>
            <p:spPr bwMode="auto">
              <a:xfrm>
                <a:off x="1707" y="2027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58" name="Rectangle 25"/>
              <p:cNvSpPr>
                <a:spLocks noChangeArrowheads="1"/>
              </p:cNvSpPr>
              <p:nvPr/>
            </p:nvSpPr>
            <p:spPr bwMode="auto">
              <a:xfrm>
                <a:off x="1323" y="1883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59" name="Rectangle 26"/>
              <p:cNvSpPr>
                <a:spLocks noChangeArrowheads="1"/>
              </p:cNvSpPr>
              <p:nvPr/>
            </p:nvSpPr>
            <p:spPr bwMode="auto">
              <a:xfrm>
                <a:off x="1227" y="1739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60" name="Line 27"/>
              <p:cNvSpPr>
                <a:spLocks noChangeShapeType="1"/>
              </p:cNvSpPr>
              <p:nvPr/>
            </p:nvSpPr>
            <p:spPr bwMode="auto">
              <a:xfrm>
                <a:off x="1563" y="2219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1" name="Line 28"/>
              <p:cNvSpPr>
                <a:spLocks noChangeShapeType="1"/>
              </p:cNvSpPr>
              <p:nvPr/>
            </p:nvSpPr>
            <p:spPr bwMode="auto">
              <a:xfrm flipH="1">
                <a:off x="1611" y="2363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2" name="Line 29"/>
              <p:cNvSpPr>
                <a:spLocks noChangeShapeType="1"/>
              </p:cNvSpPr>
              <p:nvPr/>
            </p:nvSpPr>
            <p:spPr bwMode="auto">
              <a:xfrm flipH="1">
                <a:off x="1515" y="2075"/>
                <a:ext cx="24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3" name="Line 30"/>
              <p:cNvSpPr>
                <a:spLocks noChangeShapeType="1"/>
              </p:cNvSpPr>
              <p:nvPr/>
            </p:nvSpPr>
            <p:spPr bwMode="auto">
              <a:xfrm>
                <a:off x="1371" y="1787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4" name="Line 31"/>
              <p:cNvSpPr>
                <a:spLocks noChangeShapeType="1"/>
              </p:cNvSpPr>
              <p:nvPr/>
            </p:nvSpPr>
            <p:spPr bwMode="auto">
              <a:xfrm>
                <a:off x="1467" y="1931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5" name="Rectangle 32"/>
              <p:cNvSpPr>
                <a:spLocks noChangeArrowheads="1"/>
              </p:cNvSpPr>
              <p:nvPr/>
            </p:nvSpPr>
            <p:spPr bwMode="auto">
              <a:xfrm>
                <a:off x="1851" y="1595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66" name="Line 33"/>
              <p:cNvSpPr>
                <a:spLocks noChangeShapeType="1"/>
              </p:cNvSpPr>
              <p:nvPr/>
            </p:nvSpPr>
            <p:spPr bwMode="auto">
              <a:xfrm flipH="1">
                <a:off x="1323" y="1643"/>
                <a:ext cx="57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7" name="Rectangle 34"/>
              <p:cNvSpPr>
                <a:spLocks noChangeArrowheads="1"/>
              </p:cNvSpPr>
              <p:nvPr/>
            </p:nvSpPr>
            <p:spPr bwMode="auto">
              <a:xfrm>
                <a:off x="2187" y="2315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68" name="Rectangle 35"/>
              <p:cNvSpPr>
                <a:spLocks noChangeArrowheads="1"/>
              </p:cNvSpPr>
              <p:nvPr/>
            </p:nvSpPr>
            <p:spPr bwMode="auto">
              <a:xfrm>
                <a:off x="2283" y="2171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69" name="Rectangle 36"/>
              <p:cNvSpPr>
                <a:spLocks noChangeArrowheads="1"/>
              </p:cNvSpPr>
              <p:nvPr/>
            </p:nvSpPr>
            <p:spPr bwMode="auto">
              <a:xfrm>
                <a:off x="2091" y="2027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70" name="Rectangle 37"/>
              <p:cNvSpPr>
                <a:spLocks noChangeArrowheads="1"/>
              </p:cNvSpPr>
              <p:nvPr/>
            </p:nvSpPr>
            <p:spPr bwMode="auto">
              <a:xfrm>
                <a:off x="1995" y="1883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71" name="Line 38"/>
              <p:cNvSpPr>
                <a:spLocks noChangeShapeType="1"/>
              </p:cNvSpPr>
              <p:nvPr/>
            </p:nvSpPr>
            <p:spPr bwMode="auto">
              <a:xfrm>
                <a:off x="2139" y="1931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72" name="Line 39"/>
              <p:cNvSpPr>
                <a:spLocks noChangeShapeType="1"/>
              </p:cNvSpPr>
              <p:nvPr/>
            </p:nvSpPr>
            <p:spPr bwMode="auto">
              <a:xfrm>
                <a:off x="2235" y="2075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73" name="Line 40"/>
              <p:cNvSpPr>
                <a:spLocks noChangeShapeType="1"/>
              </p:cNvSpPr>
              <p:nvPr/>
            </p:nvSpPr>
            <p:spPr bwMode="auto">
              <a:xfrm flipH="1">
                <a:off x="2283" y="221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74" name="Rectangle 41"/>
              <p:cNvSpPr>
                <a:spLocks noChangeArrowheads="1"/>
              </p:cNvSpPr>
              <p:nvPr/>
            </p:nvSpPr>
            <p:spPr bwMode="auto">
              <a:xfrm>
                <a:off x="2763" y="2459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75" name="Rectangle 42"/>
              <p:cNvSpPr>
                <a:spLocks noChangeArrowheads="1"/>
              </p:cNvSpPr>
              <p:nvPr/>
            </p:nvSpPr>
            <p:spPr bwMode="auto">
              <a:xfrm>
                <a:off x="2667" y="2315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76" name="Rectangle 43"/>
              <p:cNvSpPr>
                <a:spLocks noChangeArrowheads="1"/>
              </p:cNvSpPr>
              <p:nvPr/>
            </p:nvSpPr>
            <p:spPr bwMode="auto">
              <a:xfrm>
                <a:off x="2859" y="2171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77" name="Rectangle 44"/>
              <p:cNvSpPr>
                <a:spLocks noChangeArrowheads="1"/>
              </p:cNvSpPr>
              <p:nvPr/>
            </p:nvSpPr>
            <p:spPr bwMode="auto">
              <a:xfrm>
                <a:off x="3003" y="1883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78" name="Rectangle 45"/>
              <p:cNvSpPr>
                <a:spLocks noChangeArrowheads="1"/>
              </p:cNvSpPr>
              <p:nvPr/>
            </p:nvSpPr>
            <p:spPr bwMode="auto">
              <a:xfrm>
                <a:off x="3243" y="2459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79" name="Rectangle 46"/>
              <p:cNvSpPr>
                <a:spLocks noChangeArrowheads="1"/>
              </p:cNvSpPr>
              <p:nvPr/>
            </p:nvSpPr>
            <p:spPr bwMode="auto">
              <a:xfrm>
                <a:off x="3339" y="2315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80" name="Rectangle 47"/>
              <p:cNvSpPr>
                <a:spLocks noChangeArrowheads="1"/>
              </p:cNvSpPr>
              <p:nvPr/>
            </p:nvSpPr>
            <p:spPr bwMode="auto">
              <a:xfrm>
                <a:off x="3147" y="2171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81" name="Line 48"/>
              <p:cNvSpPr>
                <a:spLocks noChangeShapeType="1"/>
              </p:cNvSpPr>
              <p:nvPr/>
            </p:nvSpPr>
            <p:spPr bwMode="auto">
              <a:xfrm>
                <a:off x="3291" y="2219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82" name="Line 49"/>
              <p:cNvSpPr>
                <a:spLocks noChangeShapeType="1"/>
              </p:cNvSpPr>
              <p:nvPr/>
            </p:nvSpPr>
            <p:spPr bwMode="auto">
              <a:xfrm flipH="1">
                <a:off x="3339" y="2363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83" name="Line 50"/>
              <p:cNvSpPr>
                <a:spLocks noChangeShapeType="1"/>
              </p:cNvSpPr>
              <p:nvPr/>
            </p:nvSpPr>
            <p:spPr bwMode="auto">
              <a:xfrm flipH="1">
                <a:off x="2763" y="2219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84" name="Line 51"/>
              <p:cNvSpPr>
                <a:spLocks noChangeShapeType="1"/>
              </p:cNvSpPr>
              <p:nvPr/>
            </p:nvSpPr>
            <p:spPr bwMode="auto">
              <a:xfrm>
                <a:off x="2811" y="2363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85" name="Rectangle 52"/>
              <p:cNvSpPr>
                <a:spLocks noChangeArrowheads="1"/>
              </p:cNvSpPr>
              <p:nvPr/>
            </p:nvSpPr>
            <p:spPr bwMode="auto">
              <a:xfrm>
                <a:off x="2571" y="2027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86" name="Line 53"/>
              <p:cNvSpPr>
                <a:spLocks noChangeShapeType="1"/>
              </p:cNvSpPr>
              <p:nvPr/>
            </p:nvSpPr>
            <p:spPr bwMode="auto">
              <a:xfrm flipH="1">
                <a:off x="2667" y="1931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87" name="Line 54"/>
              <p:cNvSpPr>
                <a:spLocks noChangeShapeType="1"/>
              </p:cNvSpPr>
              <p:nvPr/>
            </p:nvSpPr>
            <p:spPr bwMode="auto">
              <a:xfrm>
                <a:off x="2715" y="2075"/>
                <a:ext cx="24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88" name="Rectangle 55"/>
              <p:cNvSpPr>
                <a:spLocks noChangeArrowheads="1"/>
              </p:cNvSpPr>
              <p:nvPr/>
            </p:nvSpPr>
            <p:spPr bwMode="auto">
              <a:xfrm>
                <a:off x="3483" y="2027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89" name="Rectangle 56"/>
              <p:cNvSpPr>
                <a:spLocks noChangeArrowheads="1"/>
              </p:cNvSpPr>
              <p:nvPr/>
            </p:nvSpPr>
            <p:spPr bwMode="auto">
              <a:xfrm>
                <a:off x="4011" y="2603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0" name="Rectangle 57"/>
              <p:cNvSpPr>
                <a:spLocks noChangeArrowheads="1"/>
              </p:cNvSpPr>
              <p:nvPr/>
            </p:nvSpPr>
            <p:spPr bwMode="auto">
              <a:xfrm>
                <a:off x="3915" y="2459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1" name="Line 58"/>
              <p:cNvSpPr>
                <a:spLocks noChangeShapeType="1"/>
              </p:cNvSpPr>
              <p:nvPr/>
            </p:nvSpPr>
            <p:spPr bwMode="auto">
              <a:xfrm>
                <a:off x="4059" y="2507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92" name="Rectangle 59"/>
              <p:cNvSpPr>
                <a:spLocks noChangeArrowheads="1"/>
              </p:cNvSpPr>
              <p:nvPr/>
            </p:nvSpPr>
            <p:spPr bwMode="auto">
              <a:xfrm>
                <a:off x="3627" y="2459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3" name="Rectangle 60"/>
              <p:cNvSpPr>
                <a:spLocks noChangeArrowheads="1"/>
              </p:cNvSpPr>
              <p:nvPr/>
            </p:nvSpPr>
            <p:spPr bwMode="auto">
              <a:xfrm>
                <a:off x="3771" y="2315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4" name="Line 61"/>
              <p:cNvSpPr>
                <a:spLocks noChangeShapeType="1"/>
              </p:cNvSpPr>
              <p:nvPr/>
            </p:nvSpPr>
            <p:spPr bwMode="auto">
              <a:xfrm flipH="1">
                <a:off x="3723" y="2363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95" name="Line 62"/>
              <p:cNvSpPr>
                <a:spLocks noChangeShapeType="1"/>
              </p:cNvSpPr>
              <p:nvPr/>
            </p:nvSpPr>
            <p:spPr bwMode="auto">
              <a:xfrm>
                <a:off x="3915" y="2363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96" name="Rectangle 63"/>
              <p:cNvSpPr>
                <a:spLocks noChangeArrowheads="1"/>
              </p:cNvSpPr>
              <p:nvPr/>
            </p:nvSpPr>
            <p:spPr bwMode="auto">
              <a:xfrm>
                <a:off x="4299" y="2603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7" name="Rectangle 64"/>
              <p:cNvSpPr>
                <a:spLocks noChangeArrowheads="1"/>
              </p:cNvSpPr>
              <p:nvPr/>
            </p:nvSpPr>
            <p:spPr bwMode="auto">
              <a:xfrm>
                <a:off x="4395" y="2459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8" name="Line 65"/>
              <p:cNvSpPr>
                <a:spLocks noChangeShapeType="1"/>
              </p:cNvSpPr>
              <p:nvPr/>
            </p:nvSpPr>
            <p:spPr bwMode="auto">
              <a:xfrm flipH="1">
                <a:off x="4395" y="2507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99" name="Rectangle 66"/>
              <p:cNvSpPr>
                <a:spLocks noChangeArrowheads="1"/>
              </p:cNvSpPr>
              <p:nvPr/>
            </p:nvSpPr>
            <p:spPr bwMode="auto">
              <a:xfrm>
                <a:off x="4779" y="2747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0" name="Rectangle 67"/>
              <p:cNvSpPr>
                <a:spLocks noChangeArrowheads="1"/>
              </p:cNvSpPr>
              <p:nvPr/>
            </p:nvSpPr>
            <p:spPr bwMode="auto">
              <a:xfrm>
                <a:off x="4683" y="2603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1" name="Line 68"/>
              <p:cNvSpPr>
                <a:spLocks noChangeShapeType="1"/>
              </p:cNvSpPr>
              <p:nvPr/>
            </p:nvSpPr>
            <p:spPr bwMode="auto">
              <a:xfrm>
                <a:off x="4827" y="2651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302" name="Rectangle 69"/>
              <p:cNvSpPr>
                <a:spLocks noChangeArrowheads="1"/>
              </p:cNvSpPr>
              <p:nvPr/>
            </p:nvSpPr>
            <p:spPr bwMode="auto">
              <a:xfrm>
                <a:off x="4875" y="2459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3" name="Line 70"/>
              <p:cNvSpPr>
                <a:spLocks noChangeShapeType="1"/>
              </p:cNvSpPr>
              <p:nvPr/>
            </p:nvSpPr>
            <p:spPr bwMode="auto">
              <a:xfrm flipH="1">
                <a:off x="4779" y="2507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304" name="Rectangle 71"/>
              <p:cNvSpPr>
                <a:spLocks noChangeArrowheads="1"/>
              </p:cNvSpPr>
              <p:nvPr/>
            </p:nvSpPr>
            <p:spPr bwMode="auto">
              <a:xfrm>
                <a:off x="4539" y="2315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5" name="Line 72"/>
              <p:cNvSpPr>
                <a:spLocks noChangeShapeType="1"/>
              </p:cNvSpPr>
              <p:nvPr/>
            </p:nvSpPr>
            <p:spPr bwMode="auto">
              <a:xfrm flipH="1">
                <a:off x="4491" y="2363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306" name="Line 73"/>
              <p:cNvSpPr>
                <a:spLocks noChangeShapeType="1"/>
              </p:cNvSpPr>
              <p:nvPr/>
            </p:nvSpPr>
            <p:spPr bwMode="auto">
              <a:xfrm>
                <a:off x="4683" y="2363"/>
                <a:ext cx="28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307" name="Rectangle 74"/>
              <p:cNvSpPr>
                <a:spLocks noChangeArrowheads="1"/>
              </p:cNvSpPr>
              <p:nvPr/>
            </p:nvSpPr>
            <p:spPr bwMode="auto">
              <a:xfrm>
                <a:off x="4155" y="2171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08" name="Line 75"/>
              <p:cNvSpPr>
                <a:spLocks noChangeShapeType="1"/>
              </p:cNvSpPr>
              <p:nvPr/>
            </p:nvSpPr>
            <p:spPr bwMode="auto">
              <a:xfrm flipH="1">
                <a:off x="3867" y="2219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309" name="Line 76"/>
              <p:cNvSpPr>
                <a:spLocks noChangeShapeType="1"/>
              </p:cNvSpPr>
              <p:nvPr/>
            </p:nvSpPr>
            <p:spPr bwMode="auto">
              <a:xfrm>
                <a:off x="4299" y="2219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310" name="Line 77"/>
              <p:cNvSpPr>
                <a:spLocks noChangeShapeType="1"/>
              </p:cNvSpPr>
              <p:nvPr/>
            </p:nvSpPr>
            <p:spPr bwMode="auto">
              <a:xfrm flipH="1">
                <a:off x="3243" y="2075"/>
                <a:ext cx="28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311" name="Line 78"/>
              <p:cNvSpPr>
                <a:spLocks noChangeShapeType="1"/>
              </p:cNvSpPr>
              <p:nvPr/>
            </p:nvSpPr>
            <p:spPr bwMode="auto">
              <a:xfrm>
                <a:off x="3627" y="2075"/>
                <a:ext cx="62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312" name="Line 79"/>
              <p:cNvSpPr>
                <a:spLocks noChangeShapeType="1"/>
              </p:cNvSpPr>
              <p:nvPr/>
            </p:nvSpPr>
            <p:spPr bwMode="auto">
              <a:xfrm>
                <a:off x="3147" y="1931"/>
                <a:ext cx="43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313" name="Rectangle 80"/>
              <p:cNvSpPr>
                <a:spLocks noChangeArrowheads="1"/>
              </p:cNvSpPr>
              <p:nvPr/>
            </p:nvSpPr>
            <p:spPr bwMode="auto">
              <a:xfrm>
                <a:off x="2427" y="1739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14" name="Line 81"/>
              <p:cNvSpPr>
                <a:spLocks noChangeShapeType="1"/>
              </p:cNvSpPr>
              <p:nvPr/>
            </p:nvSpPr>
            <p:spPr bwMode="auto">
              <a:xfrm flipH="1">
                <a:off x="2091" y="1787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315" name="Line 82"/>
              <p:cNvSpPr>
                <a:spLocks noChangeShapeType="1"/>
              </p:cNvSpPr>
              <p:nvPr/>
            </p:nvSpPr>
            <p:spPr bwMode="auto">
              <a:xfrm>
                <a:off x="2571" y="1787"/>
                <a:ext cx="52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316" name="Line 83"/>
              <p:cNvSpPr>
                <a:spLocks noChangeShapeType="1"/>
              </p:cNvSpPr>
              <p:nvPr/>
            </p:nvSpPr>
            <p:spPr bwMode="auto">
              <a:xfrm>
                <a:off x="1995" y="1643"/>
                <a:ext cx="52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317" name="Rectangle 84"/>
              <p:cNvSpPr>
                <a:spLocks noChangeArrowheads="1"/>
              </p:cNvSpPr>
              <p:nvPr/>
            </p:nvSpPr>
            <p:spPr bwMode="auto">
              <a:xfrm>
                <a:off x="5163" y="1739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18" name="Rectangle 85"/>
              <p:cNvSpPr>
                <a:spLocks noChangeArrowheads="1"/>
              </p:cNvSpPr>
              <p:nvPr/>
            </p:nvSpPr>
            <p:spPr bwMode="auto">
              <a:xfrm>
                <a:off x="5259" y="1595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19" name="Line 86"/>
              <p:cNvSpPr>
                <a:spLocks noChangeShapeType="1"/>
              </p:cNvSpPr>
              <p:nvPr/>
            </p:nvSpPr>
            <p:spPr bwMode="auto">
              <a:xfrm flipH="1">
                <a:off x="5259" y="1643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320" name="Rectangle 87"/>
              <p:cNvSpPr>
                <a:spLocks noChangeArrowheads="1"/>
              </p:cNvSpPr>
              <p:nvPr/>
            </p:nvSpPr>
            <p:spPr bwMode="auto">
              <a:xfrm>
                <a:off x="5019" y="1451"/>
                <a:ext cx="192" cy="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21" name="Line 88"/>
              <p:cNvSpPr>
                <a:spLocks noChangeShapeType="1"/>
              </p:cNvSpPr>
              <p:nvPr/>
            </p:nvSpPr>
            <p:spPr bwMode="auto">
              <a:xfrm>
                <a:off x="5163" y="1499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322" name="Line 89"/>
              <p:cNvSpPr>
                <a:spLocks noChangeShapeType="1"/>
              </p:cNvSpPr>
              <p:nvPr/>
            </p:nvSpPr>
            <p:spPr bwMode="auto">
              <a:xfrm flipH="1">
                <a:off x="1947" y="1499"/>
                <a:ext cx="312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Binary-tree traversal</a:t>
            </a:r>
            <a:endParaRPr lang="en-GB" alt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smtClean="0">
                <a:cs typeface="Times New Roman" pitchFamily="18" charset="0"/>
              </a:rPr>
              <a:t>Binary-tree traversal</a:t>
            </a:r>
            <a:r>
              <a:rPr lang="en-US" altLang="en-US" smtClean="0">
                <a:cs typeface="Times New Roman" pitchFamily="18" charset="0"/>
              </a:rPr>
              <a:t>: Visit all nodes (or elements) of the binary-tree in some predetermined order.</a:t>
            </a:r>
          </a:p>
          <a:p>
            <a:pPr lvl="1" eaLnBrk="1" hangingPunct="1"/>
            <a:r>
              <a:rPr lang="en-US" altLang="en-US" b="1" smtClean="0">
                <a:cs typeface="Times New Roman" pitchFamily="18" charset="0"/>
              </a:rPr>
              <a:t>In-order traversal</a:t>
            </a:r>
            <a:r>
              <a:rPr lang="en-US" altLang="en-US" smtClean="0">
                <a:cs typeface="Times New Roman" pitchFamily="18" charset="0"/>
              </a:rPr>
              <a:t>: Traverse the left subtree, then visit the root node, then traverse the right subtree.</a:t>
            </a:r>
          </a:p>
          <a:p>
            <a:pPr lvl="1" eaLnBrk="1" hangingPunct="1"/>
            <a:r>
              <a:rPr lang="en-US" altLang="en-US" b="1" smtClean="0">
                <a:cs typeface="Times New Roman" pitchFamily="18" charset="0"/>
              </a:rPr>
              <a:t>Pre-order traversal</a:t>
            </a:r>
            <a:r>
              <a:rPr lang="en-US" altLang="en-US" smtClean="0">
                <a:cs typeface="Times New Roman" pitchFamily="18" charset="0"/>
              </a:rPr>
              <a:t>: Visit the root node, then traverse the left subtree, then traverse the right subtree.</a:t>
            </a:r>
          </a:p>
          <a:p>
            <a:pPr lvl="1" eaLnBrk="1" hangingPunct="1"/>
            <a:r>
              <a:rPr lang="en-US" altLang="en-US" b="1" smtClean="0">
                <a:cs typeface="Times New Roman" pitchFamily="18" charset="0"/>
              </a:rPr>
              <a:t>Post-order traversal</a:t>
            </a:r>
            <a:r>
              <a:rPr lang="en-US" altLang="en-US" smtClean="0">
                <a:cs typeface="Times New Roman" pitchFamily="18" charset="0"/>
              </a:rPr>
              <a:t>: Traverse the left subtree, then traverse the right subtree, then visit the root node.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Note that these traversals all apply to BSTs as a special case.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In-order traversal</a:t>
            </a:r>
            <a:endParaRPr lang="en-GB" altLang="en-US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b="1" smtClean="0">
                <a:cs typeface="Times New Roman" pitchFamily="18" charset="0"/>
              </a:rPr>
              <a:t>Binary-tree in-order traversal algorithm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smtClean="0">
                <a:cs typeface="Times New Roman" pitchFamily="18" charset="0"/>
              </a:rPr>
              <a:t>	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To traverse, in in-order, the subtree whose topmost node is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	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not null: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1.1.	Traverse, in in-order,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left subtree.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1.2.	Visit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1.3.	Traverse, in in-order,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right subtree.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2.	Terminate.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648075" y="4673600"/>
            <a:ext cx="5245100" cy="1701800"/>
            <a:chOff x="1976" y="3056"/>
            <a:chExt cx="3304" cy="1072"/>
          </a:xfrm>
        </p:grpSpPr>
        <p:sp>
          <p:nvSpPr>
            <p:cNvPr id="55326" name="Freeform 32"/>
            <p:cNvSpPr>
              <a:spLocks/>
            </p:cNvSpPr>
            <p:nvPr/>
          </p:nvSpPr>
          <p:spPr bwMode="auto">
            <a:xfrm>
              <a:off x="3712" y="3056"/>
              <a:ext cx="1568" cy="680"/>
            </a:xfrm>
            <a:custGeom>
              <a:avLst/>
              <a:gdLst>
                <a:gd name="T0" fmla="*/ 497 w 1296"/>
                <a:gd name="T1" fmla="*/ 0 h 768"/>
                <a:gd name="T2" fmla="*/ 0 w 1296"/>
                <a:gd name="T3" fmla="*/ 418 h 768"/>
                <a:gd name="T4" fmla="*/ 3360 w 1296"/>
                <a:gd name="T5" fmla="*/ 418 h 768"/>
                <a:gd name="T6" fmla="*/ 2861 w 1296"/>
                <a:gd name="T7" fmla="*/ 0 h 768"/>
                <a:gd name="T8" fmla="*/ 497 w 1296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6"/>
                <a:gd name="T16" fmla="*/ 0 h 768"/>
                <a:gd name="T17" fmla="*/ 1296 w 1296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6" h="768">
                  <a:moveTo>
                    <a:pt x="192" y="0"/>
                  </a:moveTo>
                  <a:lnTo>
                    <a:pt x="0" y="768"/>
                  </a:lnTo>
                  <a:lnTo>
                    <a:pt x="1296" y="768"/>
                  </a:lnTo>
                  <a:lnTo>
                    <a:pt x="1104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27" name="Freeform 33"/>
            <p:cNvSpPr>
              <a:spLocks/>
            </p:cNvSpPr>
            <p:nvPr/>
          </p:nvSpPr>
          <p:spPr bwMode="auto">
            <a:xfrm>
              <a:off x="1976" y="3072"/>
              <a:ext cx="1824" cy="1056"/>
            </a:xfrm>
            <a:custGeom>
              <a:avLst/>
              <a:gdLst>
                <a:gd name="T0" fmla="*/ 116 w 2256"/>
                <a:gd name="T1" fmla="*/ 0 h 1152"/>
                <a:gd name="T2" fmla="*/ 0 w 2256"/>
                <a:gd name="T3" fmla="*/ 745 h 1152"/>
                <a:gd name="T4" fmla="*/ 780 w 2256"/>
                <a:gd name="T5" fmla="*/ 745 h 1152"/>
                <a:gd name="T6" fmla="*/ 669 w 2256"/>
                <a:gd name="T7" fmla="*/ 0 h 1152"/>
                <a:gd name="T8" fmla="*/ 116 w 2256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6"/>
                <a:gd name="T16" fmla="*/ 0 h 1152"/>
                <a:gd name="T17" fmla="*/ 2256 w 225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6" h="1152">
                  <a:moveTo>
                    <a:pt x="336" y="0"/>
                  </a:moveTo>
                  <a:lnTo>
                    <a:pt x="0" y="1152"/>
                  </a:lnTo>
                  <a:lnTo>
                    <a:pt x="2256" y="1152"/>
                  </a:lnTo>
                  <a:lnTo>
                    <a:pt x="19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3738563" y="4157663"/>
            <a:ext cx="4953000" cy="2112962"/>
            <a:chOff x="2355" y="2619"/>
            <a:chExt cx="3120" cy="1331"/>
          </a:xfrm>
        </p:grpSpPr>
        <p:sp>
          <p:nvSpPr>
            <p:cNvPr id="55303" name="Rectangle 35"/>
            <p:cNvSpPr>
              <a:spLocks noChangeArrowheads="1"/>
            </p:cNvSpPr>
            <p:nvPr/>
          </p:nvSpPr>
          <p:spPr bwMode="auto">
            <a:xfrm>
              <a:off x="2355" y="262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04" name="Line 36"/>
            <p:cNvSpPr>
              <a:spLocks noChangeShapeType="1"/>
            </p:cNvSpPr>
            <p:nvPr/>
          </p:nvSpPr>
          <p:spPr bwMode="auto">
            <a:xfrm>
              <a:off x="2451" y="2721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05" name="Text Box 37"/>
            <p:cNvSpPr txBox="1">
              <a:spLocks noChangeArrowheads="1"/>
            </p:cNvSpPr>
            <p:nvPr/>
          </p:nvSpPr>
          <p:spPr bwMode="auto">
            <a:xfrm>
              <a:off x="3259" y="300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55306" name="Line 38"/>
            <p:cNvSpPr>
              <a:spLocks noChangeShapeType="1"/>
            </p:cNvSpPr>
            <p:nvPr/>
          </p:nvSpPr>
          <p:spPr bwMode="auto">
            <a:xfrm>
              <a:off x="3787" y="315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07" name="Text Box 39"/>
            <p:cNvSpPr txBox="1">
              <a:spLocks noChangeArrowheads="1"/>
            </p:cNvSpPr>
            <p:nvPr/>
          </p:nvSpPr>
          <p:spPr bwMode="auto">
            <a:xfrm>
              <a:off x="2491" y="33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55308" name="Text Box 40"/>
            <p:cNvSpPr txBox="1">
              <a:spLocks noChangeArrowheads="1"/>
            </p:cNvSpPr>
            <p:nvPr/>
          </p:nvSpPr>
          <p:spPr bwMode="auto">
            <a:xfrm>
              <a:off x="3747" y="261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55309" name="Text Box 41"/>
            <p:cNvSpPr txBox="1">
              <a:spLocks noChangeArrowheads="1"/>
            </p:cNvSpPr>
            <p:nvPr/>
          </p:nvSpPr>
          <p:spPr bwMode="auto">
            <a:xfrm>
              <a:off x="4515" y="300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55310" name="Text Box 42"/>
            <p:cNvSpPr txBox="1">
              <a:spLocks noChangeArrowheads="1"/>
            </p:cNvSpPr>
            <p:nvPr/>
          </p:nvSpPr>
          <p:spPr bwMode="auto">
            <a:xfrm>
              <a:off x="4899" y="33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55311" name="Line 43"/>
            <p:cNvSpPr>
              <a:spLocks noChangeShapeType="1"/>
            </p:cNvSpPr>
            <p:nvPr/>
          </p:nvSpPr>
          <p:spPr bwMode="auto">
            <a:xfrm>
              <a:off x="5427" y="353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12" name="Line 44"/>
            <p:cNvSpPr>
              <a:spLocks noChangeShapeType="1"/>
            </p:cNvSpPr>
            <p:nvPr/>
          </p:nvSpPr>
          <p:spPr bwMode="auto">
            <a:xfrm>
              <a:off x="4947" y="353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13" name="Line 45"/>
            <p:cNvSpPr>
              <a:spLocks noChangeShapeType="1"/>
            </p:cNvSpPr>
            <p:nvPr/>
          </p:nvSpPr>
          <p:spPr bwMode="auto">
            <a:xfrm>
              <a:off x="4275" y="2769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14" name="Line 46"/>
            <p:cNvSpPr>
              <a:spLocks noChangeShapeType="1"/>
            </p:cNvSpPr>
            <p:nvPr/>
          </p:nvSpPr>
          <p:spPr bwMode="auto">
            <a:xfrm>
              <a:off x="5043" y="315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15" name="Line 47"/>
            <p:cNvSpPr>
              <a:spLocks noChangeShapeType="1"/>
            </p:cNvSpPr>
            <p:nvPr/>
          </p:nvSpPr>
          <p:spPr bwMode="auto">
            <a:xfrm flipH="1">
              <a:off x="4467" y="315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16" name="Line 48"/>
            <p:cNvSpPr>
              <a:spLocks noChangeShapeType="1"/>
            </p:cNvSpPr>
            <p:nvPr/>
          </p:nvSpPr>
          <p:spPr bwMode="auto">
            <a:xfrm flipH="1">
              <a:off x="2875" y="3153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17" name="Line 49"/>
            <p:cNvSpPr>
              <a:spLocks noChangeShapeType="1"/>
            </p:cNvSpPr>
            <p:nvPr/>
          </p:nvSpPr>
          <p:spPr bwMode="auto">
            <a:xfrm flipH="1">
              <a:off x="3571" y="2769"/>
              <a:ext cx="22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18" name="Text Box 50"/>
            <p:cNvSpPr txBox="1">
              <a:spLocks noChangeArrowheads="1"/>
            </p:cNvSpPr>
            <p:nvPr/>
          </p:nvSpPr>
          <p:spPr bwMode="auto">
            <a:xfrm>
              <a:off x="2875" y="377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55319" name="Line 51"/>
            <p:cNvSpPr>
              <a:spLocks noChangeShapeType="1"/>
            </p:cNvSpPr>
            <p:nvPr/>
          </p:nvSpPr>
          <p:spPr bwMode="auto">
            <a:xfrm>
              <a:off x="3403" y="391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20" name="Line 52"/>
            <p:cNvSpPr>
              <a:spLocks noChangeShapeType="1"/>
            </p:cNvSpPr>
            <p:nvPr/>
          </p:nvSpPr>
          <p:spPr bwMode="auto">
            <a:xfrm>
              <a:off x="2923" y="391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21" name="Line 53"/>
            <p:cNvSpPr>
              <a:spLocks noChangeShapeType="1"/>
            </p:cNvSpPr>
            <p:nvPr/>
          </p:nvSpPr>
          <p:spPr bwMode="auto">
            <a:xfrm>
              <a:off x="3019" y="3537"/>
              <a:ext cx="9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22" name="Line 54"/>
            <p:cNvSpPr>
              <a:spLocks noChangeShapeType="1"/>
            </p:cNvSpPr>
            <p:nvPr/>
          </p:nvSpPr>
          <p:spPr bwMode="auto">
            <a:xfrm>
              <a:off x="2539" y="353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23" name="Text Box 55"/>
            <p:cNvSpPr txBox="1">
              <a:spLocks noChangeArrowheads="1"/>
            </p:cNvSpPr>
            <p:nvPr/>
          </p:nvSpPr>
          <p:spPr bwMode="auto">
            <a:xfrm>
              <a:off x="4131" y="339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55324" name="Line 56"/>
            <p:cNvSpPr>
              <a:spLocks noChangeShapeType="1"/>
            </p:cNvSpPr>
            <p:nvPr/>
          </p:nvSpPr>
          <p:spPr bwMode="auto">
            <a:xfrm>
              <a:off x="4171" y="354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25" name="Line 57"/>
            <p:cNvSpPr>
              <a:spLocks noChangeShapeType="1"/>
            </p:cNvSpPr>
            <p:nvPr/>
          </p:nvSpPr>
          <p:spPr bwMode="auto">
            <a:xfrm>
              <a:off x="4659" y="353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07610" name="Freeform 58"/>
          <p:cNvSpPr>
            <a:spLocks/>
          </p:cNvSpPr>
          <p:nvPr/>
        </p:nvSpPr>
        <p:spPr bwMode="auto">
          <a:xfrm>
            <a:off x="4270375" y="4005263"/>
            <a:ext cx="4264025" cy="2224087"/>
          </a:xfrm>
          <a:custGeom>
            <a:avLst/>
            <a:gdLst>
              <a:gd name="T0" fmla="*/ 2147483647 w 2686"/>
              <a:gd name="T1" fmla="*/ 0 h 1401"/>
              <a:gd name="T2" fmla="*/ 2147483647 w 2686"/>
              <a:gd name="T3" fmla="*/ 2147483647 h 1401"/>
              <a:gd name="T4" fmla="*/ 2147483647 w 2686"/>
              <a:gd name="T5" fmla="*/ 2147483647 h 1401"/>
              <a:gd name="T6" fmla="*/ 2147483647 w 2686"/>
              <a:gd name="T7" fmla="*/ 2147483647 h 1401"/>
              <a:gd name="T8" fmla="*/ 2147483647 w 2686"/>
              <a:gd name="T9" fmla="*/ 2147483647 h 1401"/>
              <a:gd name="T10" fmla="*/ 2147483647 w 2686"/>
              <a:gd name="T11" fmla="*/ 2147483647 h 1401"/>
              <a:gd name="T12" fmla="*/ 2147483647 w 2686"/>
              <a:gd name="T13" fmla="*/ 2147483647 h 1401"/>
              <a:gd name="T14" fmla="*/ 2147483647 w 2686"/>
              <a:gd name="T15" fmla="*/ 2147483647 h 1401"/>
              <a:gd name="T16" fmla="*/ 2147483647 w 2686"/>
              <a:gd name="T17" fmla="*/ 2147483647 h 1401"/>
              <a:gd name="T18" fmla="*/ 2147483647 w 2686"/>
              <a:gd name="T19" fmla="*/ 0 h 14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686"/>
              <a:gd name="T31" fmla="*/ 0 h 1401"/>
              <a:gd name="T32" fmla="*/ 2686 w 2686"/>
              <a:gd name="T33" fmla="*/ 1401 h 140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686" h="1401">
                <a:moveTo>
                  <a:pt x="1057" y="0"/>
                </a:moveTo>
                <a:cubicBezTo>
                  <a:pt x="897" y="161"/>
                  <a:pt x="192" y="742"/>
                  <a:pt x="96" y="965"/>
                </a:cubicBezTo>
                <a:cubicBezTo>
                  <a:pt x="0" y="1188"/>
                  <a:pt x="355" y="1401"/>
                  <a:pt x="480" y="1341"/>
                </a:cubicBezTo>
                <a:cubicBezTo>
                  <a:pt x="605" y="1281"/>
                  <a:pt x="704" y="792"/>
                  <a:pt x="848" y="605"/>
                </a:cubicBezTo>
                <a:cubicBezTo>
                  <a:pt x="992" y="418"/>
                  <a:pt x="1196" y="157"/>
                  <a:pt x="1344" y="221"/>
                </a:cubicBezTo>
                <a:cubicBezTo>
                  <a:pt x="1492" y="285"/>
                  <a:pt x="1608" y="925"/>
                  <a:pt x="1736" y="989"/>
                </a:cubicBezTo>
                <a:cubicBezTo>
                  <a:pt x="1864" y="1053"/>
                  <a:pt x="1988" y="606"/>
                  <a:pt x="2112" y="605"/>
                </a:cubicBezTo>
                <a:cubicBezTo>
                  <a:pt x="2236" y="604"/>
                  <a:pt x="2408" y="1002"/>
                  <a:pt x="2480" y="981"/>
                </a:cubicBezTo>
                <a:cubicBezTo>
                  <a:pt x="2552" y="960"/>
                  <a:pt x="2686" y="643"/>
                  <a:pt x="2545" y="480"/>
                </a:cubicBezTo>
                <a:cubicBezTo>
                  <a:pt x="2404" y="317"/>
                  <a:pt x="2021" y="160"/>
                  <a:pt x="1633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6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6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Example: printing BST elements in order</a:t>
            </a:r>
            <a:endParaRPr lang="en-GB" altLang="en-US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methods (in class 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BST</a:t>
            </a:r>
            <a:r>
              <a:rPr lang="en-US" altLang="en-US" dirty="0" smtClean="0">
                <a:cs typeface="Times New Roman" pitchFamily="18" charset="0"/>
              </a:rPr>
              <a:t>):</a:t>
            </a:r>
          </a:p>
          <a:p>
            <a:pPr eaLnBrk="1" hangingPunct="1">
              <a:lnSpc>
                <a:spcPts val="2000"/>
              </a:lnSpc>
              <a:spcBef>
                <a:spcPts val="2000"/>
              </a:spcBef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printInOrder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printInOrder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(root);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ts val="2000"/>
              </a:lnSpc>
              <a:spcBef>
                <a:spcPts val="2000"/>
              </a:spcBef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dirty="0"/>
              <a:t>&lt;E </a:t>
            </a:r>
            <a:r>
              <a:rPr lang="en-GB" sz="2000" b="1" dirty="0"/>
              <a:t>extends </a:t>
            </a:r>
            <a:r>
              <a:rPr lang="en-GB" sz="2000" dirty="0"/>
              <a:t>Comparable&lt;E&gt;&gt;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printInOrder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(Node&lt;E&gt; top)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Print, in ascending order, all the elements in the BST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subtree whose topmost node is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top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(top !=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printInOrder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top.left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top.element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printInOrder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top.right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Pre-order traversal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b="1" smtClean="0">
                <a:cs typeface="Times New Roman" pitchFamily="18" charset="0"/>
              </a:rPr>
              <a:t>Binary-tree pre-order traversal algorithm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800" smtClean="0">
                <a:cs typeface="Times New Roman" pitchFamily="18" charset="0"/>
              </a:rPr>
              <a:t>	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To traverse, in pre-order, the subtree whose topmost node is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	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not null: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1.1.	Visit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1.2.	Traverse, in pre-order,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left subtree.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1.3.	Traverse, in pre-order,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right subtree.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2.	Terminate.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648075" y="4673600"/>
            <a:ext cx="5245100" cy="1701800"/>
            <a:chOff x="1976" y="3056"/>
            <a:chExt cx="3304" cy="1072"/>
          </a:xfrm>
        </p:grpSpPr>
        <p:sp>
          <p:nvSpPr>
            <p:cNvPr id="57374" name="Freeform 63"/>
            <p:cNvSpPr>
              <a:spLocks/>
            </p:cNvSpPr>
            <p:nvPr/>
          </p:nvSpPr>
          <p:spPr bwMode="auto">
            <a:xfrm>
              <a:off x="3712" y="3056"/>
              <a:ext cx="1568" cy="680"/>
            </a:xfrm>
            <a:custGeom>
              <a:avLst/>
              <a:gdLst>
                <a:gd name="T0" fmla="*/ 497 w 1296"/>
                <a:gd name="T1" fmla="*/ 0 h 768"/>
                <a:gd name="T2" fmla="*/ 0 w 1296"/>
                <a:gd name="T3" fmla="*/ 418 h 768"/>
                <a:gd name="T4" fmla="*/ 3360 w 1296"/>
                <a:gd name="T5" fmla="*/ 418 h 768"/>
                <a:gd name="T6" fmla="*/ 2861 w 1296"/>
                <a:gd name="T7" fmla="*/ 0 h 768"/>
                <a:gd name="T8" fmla="*/ 497 w 1296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6"/>
                <a:gd name="T16" fmla="*/ 0 h 768"/>
                <a:gd name="T17" fmla="*/ 1296 w 1296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6" h="768">
                  <a:moveTo>
                    <a:pt x="192" y="0"/>
                  </a:moveTo>
                  <a:lnTo>
                    <a:pt x="0" y="768"/>
                  </a:lnTo>
                  <a:lnTo>
                    <a:pt x="1296" y="768"/>
                  </a:lnTo>
                  <a:lnTo>
                    <a:pt x="1104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75" name="Freeform 64"/>
            <p:cNvSpPr>
              <a:spLocks/>
            </p:cNvSpPr>
            <p:nvPr/>
          </p:nvSpPr>
          <p:spPr bwMode="auto">
            <a:xfrm>
              <a:off x="1976" y="3072"/>
              <a:ext cx="1824" cy="1056"/>
            </a:xfrm>
            <a:custGeom>
              <a:avLst/>
              <a:gdLst>
                <a:gd name="T0" fmla="*/ 116 w 2256"/>
                <a:gd name="T1" fmla="*/ 0 h 1152"/>
                <a:gd name="T2" fmla="*/ 0 w 2256"/>
                <a:gd name="T3" fmla="*/ 745 h 1152"/>
                <a:gd name="T4" fmla="*/ 780 w 2256"/>
                <a:gd name="T5" fmla="*/ 745 h 1152"/>
                <a:gd name="T6" fmla="*/ 669 w 2256"/>
                <a:gd name="T7" fmla="*/ 0 h 1152"/>
                <a:gd name="T8" fmla="*/ 116 w 2256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6"/>
                <a:gd name="T16" fmla="*/ 0 h 1152"/>
                <a:gd name="T17" fmla="*/ 2256 w 225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6" h="1152">
                  <a:moveTo>
                    <a:pt x="336" y="0"/>
                  </a:moveTo>
                  <a:lnTo>
                    <a:pt x="0" y="1152"/>
                  </a:lnTo>
                  <a:lnTo>
                    <a:pt x="2256" y="1152"/>
                  </a:lnTo>
                  <a:lnTo>
                    <a:pt x="19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3738563" y="4157663"/>
            <a:ext cx="4953000" cy="2112962"/>
            <a:chOff x="2355" y="2619"/>
            <a:chExt cx="3120" cy="1331"/>
          </a:xfrm>
        </p:grpSpPr>
        <p:sp>
          <p:nvSpPr>
            <p:cNvPr id="57351" name="Rectangle 65"/>
            <p:cNvSpPr>
              <a:spLocks noChangeArrowheads="1"/>
            </p:cNvSpPr>
            <p:nvPr/>
          </p:nvSpPr>
          <p:spPr bwMode="auto">
            <a:xfrm>
              <a:off x="2355" y="262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52" name="Line 66"/>
            <p:cNvSpPr>
              <a:spLocks noChangeShapeType="1"/>
            </p:cNvSpPr>
            <p:nvPr/>
          </p:nvSpPr>
          <p:spPr bwMode="auto">
            <a:xfrm>
              <a:off x="2451" y="2721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53" name="Text Box 67"/>
            <p:cNvSpPr txBox="1">
              <a:spLocks noChangeArrowheads="1"/>
            </p:cNvSpPr>
            <p:nvPr/>
          </p:nvSpPr>
          <p:spPr bwMode="auto">
            <a:xfrm>
              <a:off x="3259" y="300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57354" name="Line 68"/>
            <p:cNvSpPr>
              <a:spLocks noChangeShapeType="1"/>
            </p:cNvSpPr>
            <p:nvPr/>
          </p:nvSpPr>
          <p:spPr bwMode="auto">
            <a:xfrm>
              <a:off x="3787" y="315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55" name="Text Box 69"/>
            <p:cNvSpPr txBox="1">
              <a:spLocks noChangeArrowheads="1"/>
            </p:cNvSpPr>
            <p:nvPr/>
          </p:nvSpPr>
          <p:spPr bwMode="auto">
            <a:xfrm>
              <a:off x="2491" y="33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57356" name="Text Box 70"/>
            <p:cNvSpPr txBox="1">
              <a:spLocks noChangeArrowheads="1"/>
            </p:cNvSpPr>
            <p:nvPr/>
          </p:nvSpPr>
          <p:spPr bwMode="auto">
            <a:xfrm>
              <a:off x="3747" y="261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57357" name="Text Box 71"/>
            <p:cNvSpPr txBox="1">
              <a:spLocks noChangeArrowheads="1"/>
            </p:cNvSpPr>
            <p:nvPr/>
          </p:nvSpPr>
          <p:spPr bwMode="auto">
            <a:xfrm>
              <a:off x="4515" y="300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57358" name="Text Box 72"/>
            <p:cNvSpPr txBox="1">
              <a:spLocks noChangeArrowheads="1"/>
            </p:cNvSpPr>
            <p:nvPr/>
          </p:nvSpPr>
          <p:spPr bwMode="auto">
            <a:xfrm>
              <a:off x="4899" y="33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57359" name="Line 73"/>
            <p:cNvSpPr>
              <a:spLocks noChangeShapeType="1"/>
            </p:cNvSpPr>
            <p:nvPr/>
          </p:nvSpPr>
          <p:spPr bwMode="auto">
            <a:xfrm>
              <a:off x="5427" y="353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60" name="Line 74"/>
            <p:cNvSpPr>
              <a:spLocks noChangeShapeType="1"/>
            </p:cNvSpPr>
            <p:nvPr/>
          </p:nvSpPr>
          <p:spPr bwMode="auto">
            <a:xfrm>
              <a:off x="4947" y="353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61" name="Line 75"/>
            <p:cNvSpPr>
              <a:spLocks noChangeShapeType="1"/>
            </p:cNvSpPr>
            <p:nvPr/>
          </p:nvSpPr>
          <p:spPr bwMode="auto">
            <a:xfrm>
              <a:off x="4275" y="2769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62" name="Line 76"/>
            <p:cNvSpPr>
              <a:spLocks noChangeShapeType="1"/>
            </p:cNvSpPr>
            <p:nvPr/>
          </p:nvSpPr>
          <p:spPr bwMode="auto">
            <a:xfrm>
              <a:off x="5043" y="315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63" name="Line 77"/>
            <p:cNvSpPr>
              <a:spLocks noChangeShapeType="1"/>
            </p:cNvSpPr>
            <p:nvPr/>
          </p:nvSpPr>
          <p:spPr bwMode="auto">
            <a:xfrm flipH="1">
              <a:off x="4467" y="315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64" name="Line 78"/>
            <p:cNvSpPr>
              <a:spLocks noChangeShapeType="1"/>
            </p:cNvSpPr>
            <p:nvPr/>
          </p:nvSpPr>
          <p:spPr bwMode="auto">
            <a:xfrm flipH="1">
              <a:off x="2875" y="3153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65" name="Line 79"/>
            <p:cNvSpPr>
              <a:spLocks noChangeShapeType="1"/>
            </p:cNvSpPr>
            <p:nvPr/>
          </p:nvSpPr>
          <p:spPr bwMode="auto">
            <a:xfrm flipH="1">
              <a:off x="3571" y="2769"/>
              <a:ext cx="22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66" name="Text Box 80"/>
            <p:cNvSpPr txBox="1">
              <a:spLocks noChangeArrowheads="1"/>
            </p:cNvSpPr>
            <p:nvPr/>
          </p:nvSpPr>
          <p:spPr bwMode="auto">
            <a:xfrm>
              <a:off x="2875" y="377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57367" name="Line 81"/>
            <p:cNvSpPr>
              <a:spLocks noChangeShapeType="1"/>
            </p:cNvSpPr>
            <p:nvPr/>
          </p:nvSpPr>
          <p:spPr bwMode="auto">
            <a:xfrm>
              <a:off x="3403" y="391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68" name="Line 82"/>
            <p:cNvSpPr>
              <a:spLocks noChangeShapeType="1"/>
            </p:cNvSpPr>
            <p:nvPr/>
          </p:nvSpPr>
          <p:spPr bwMode="auto">
            <a:xfrm>
              <a:off x="2923" y="391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69" name="Line 83"/>
            <p:cNvSpPr>
              <a:spLocks noChangeShapeType="1"/>
            </p:cNvSpPr>
            <p:nvPr/>
          </p:nvSpPr>
          <p:spPr bwMode="auto">
            <a:xfrm>
              <a:off x="3019" y="3537"/>
              <a:ext cx="9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70" name="Line 84"/>
            <p:cNvSpPr>
              <a:spLocks noChangeShapeType="1"/>
            </p:cNvSpPr>
            <p:nvPr/>
          </p:nvSpPr>
          <p:spPr bwMode="auto">
            <a:xfrm>
              <a:off x="2539" y="353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71" name="Text Box 85"/>
            <p:cNvSpPr txBox="1">
              <a:spLocks noChangeArrowheads="1"/>
            </p:cNvSpPr>
            <p:nvPr/>
          </p:nvSpPr>
          <p:spPr bwMode="auto">
            <a:xfrm>
              <a:off x="4131" y="339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57372" name="Line 86"/>
            <p:cNvSpPr>
              <a:spLocks noChangeShapeType="1"/>
            </p:cNvSpPr>
            <p:nvPr/>
          </p:nvSpPr>
          <p:spPr bwMode="auto">
            <a:xfrm>
              <a:off x="4171" y="354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73" name="Line 87"/>
            <p:cNvSpPr>
              <a:spLocks noChangeShapeType="1"/>
            </p:cNvSpPr>
            <p:nvPr/>
          </p:nvSpPr>
          <p:spPr bwMode="auto">
            <a:xfrm>
              <a:off x="4659" y="353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51644" name="Freeform 60"/>
          <p:cNvSpPr>
            <a:spLocks/>
          </p:cNvSpPr>
          <p:nvPr/>
        </p:nvSpPr>
        <p:spPr bwMode="auto">
          <a:xfrm>
            <a:off x="4351338" y="3994150"/>
            <a:ext cx="4340225" cy="2217738"/>
          </a:xfrm>
          <a:custGeom>
            <a:avLst/>
            <a:gdLst>
              <a:gd name="T0" fmla="*/ 2147483647 w 2734"/>
              <a:gd name="T1" fmla="*/ 0 h 1397"/>
              <a:gd name="T2" fmla="*/ 2147483647 w 2734"/>
              <a:gd name="T3" fmla="*/ 2147483647 h 1397"/>
              <a:gd name="T4" fmla="*/ 2147483647 w 2734"/>
              <a:gd name="T5" fmla="*/ 2147483647 h 1397"/>
              <a:gd name="T6" fmla="*/ 2147483647 w 2734"/>
              <a:gd name="T7" fmla="*/ 2147483647 h 1397"/>
              <a:gd name="T8" fmla="*/ 2147483647 w 2734"/>
              <a:gd name="T9" fmla="*/ 2147483647 h 1397"/>
              <a:gd name="T10" fmla="*/ 2147483647 w 2734"/>
              <a:gd name="T11" fmla="*/ 2147483647 h 1397"/>
              <a:gd name="T12" fmla="*/ 2147483647 w 2734"/>
              <a:gd name="T13" fmla="*/ 2147483647 h 1397"/>
              <a:gd name="T14" fmla="*/ 2147483647 w 2734"/>
              <a:gd name="T15" fmla="*/ 2147483647 h 1397"/>
              <a:gd name="T16" fmla="*/ 2147483647 w 2734"/>
              <a:gd name="T17" fmla="*/ 2147483647 h 1397"/>
              <a:gd name="T18" fmla="*/ 2147483647 w 2734"/>
              <a:gd name="T19" fmla="*/ 2147483647 h 1397"/>
              <a:gd name="T20" fmla="*/ 2147483647 w 2734"/>
              <a:gd name="T21" fmla="*/ 0 h 13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34"/>
              <a:gd name="T34" fmla="*/ 0 h 1397"/>
              <a:gd name="T35" fmla="*/ 2734 w 2734"/>
              <a:gd name="T36" fmla="*/ 1397 h 139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34" h="1397">
                <a:moveTo>
                  <a:pt x="1006" y="0"/>
                </a:moveTo>
                <a:cubicBezTo>
                  <a:pt x="1054" y="37"/>
                  <a:pt x="1328" y="121"/>
                  <a:pt x="1293" y="224"/>
                </a:cubicBezTo>
                <a:cubicBezTo>
                  <a:pt x="1258" y="327"/>
                  <a:pt x="1002" y="488"/>
                  <a:pt x="797" y="616"/>
                </a:cubicBezTo>
                <a:cubicBezTo>
                  <a:pt x="592" y="744"/>
                  <a:pt x="122" y="865"/>
                  <a:pt x="61" y="992"/>
                </a:cubicBezTo>
                <a:cubicBezTo>
                  <a:pt x="0" y="1119"/>
                  <a:pt x="224" y="1397"/>
                  <a:pt x="429" y="1376"/>
                </a:cubicBezTo>
                <a:cubicBezTo>
                  <a:pt x="634" y="1355"/>
                  <a:pt x="1021" y="993"/>
                  <a:pt x="1294" y="864"/>
                </a:cubicBezTo>
                <a:cubicBezTo>
                  <a:pt x="1567" y="735"/>
                  <a:pt x="2005" y="576"/>
                  <a:pt x="2069" y="600"/>
                </a:cubicBezTo>
                <a:cubicBezTo>
                  <a:pt x="2133" y="624"/>
                  <a:pt x="1614" y="940"/>
                  <a:pt x="1677" y="1008"/>
                </a:cubicBezTo>
                <a:cubicBezTo>
                  <a:pt x="1740" y="1076"/>
                  <a:pt x="2293" y="1096"/>
                  <a:pt x="2445" y="1008"/>
                </a:cubicBezTo>
                <a:cubicBezTo>
                  <a:pt x="2597" y="920"/>
                  <a:pt x="2734" y="648"/>
                  <a:pt x="2590" y="480"/>
                </a:cubicBezTo>
                <a:cubicBezTo>
                  <a:pt x="2446" y="312"/>
                  <a:pt x="2014" y="160"/>
                  <a:pt x="1582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2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Post-order traversal</a:t>
            </a:r>
            <a:endParaRPr lang="en-GB" alt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b="1" smtClean="0">
                <a:cs typeface="Times New Roman" pitchFamily="18" charset="0"/>
              </a:rPr>
              <a:t>Binary-tree post-order traversal algorithm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To traverse, in post-order, the subtree whose topmost node is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	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not null: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1.1.	Traverse, in post-order,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left subtree.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1.2.	Traverse, in post-order,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right subtree.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1.3.	Visit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2.	Terminate.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648075" y="4673600"/>
            <a:ext cx="5245100" cy="1701800"/>
            <a:chOff x="1976" y="3056"/>
            <a:chExt cx="3304" cy="1072"/>
          </a:xfrm>
        </p:grpSpPr>
        <p:sp>
          <p:nvSpPr>
            <p:cNvPr id="58398" name="Freeform 63"/>
            <p:cNvSpPr>
              <a:spLocks/>
            </p:cNvSpPr>
            <p:nvPr/>
          </p:nvSpPr>
          <p:spPr bwMode="auto">
            <a:xfrm>
              <a:off x="3712" y="3056"/>
              <a:ext cx="1568" cy="680"/>
            </a:xfrm>
            <a:custGeom>
              <a:avLst/>
              <a:gdLst>
                <a:gd name="T0" fmla="*/ 497 w 1296"/>
                <a:gd name="T1" fmla="*/ 0 h 768"/>
                <a:gd name="T2" fmla="*/ 0 w 1296"/>
                <a:gd name="T3" fmla="*/ 418 h 768"/>
                <a:gd name="T4" fmla="*/ 3360 w 1296"/>
                <a:gd name="T5" fmla="*/ 418 h 768"/>
                <a:gd name="T6" fmla="*/ 2861 w 1296"/>
                <a:gd name="T7" fmla="*/ 0 h 768"/>
                <a:gd name="T8" fmla="*/ 497 w 1296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6"/>
                <a:gd name="T16" fmla="*/ 0 h 768"/>
                <a:gd name="T17" fmla="*/ 1296 w 1296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6" h="768">
                  <a:moveTo>
                    <a:pt x="192" y="0"/>
                  </a:moveTo>
                  <a:lnTo>
                    <a:pt x="0" y="768"/>
                  </a:lnTo>
                  <a:lnTo>
                    <a:pt x="1296" y="768"/>
                  </a:lnTo>
                  <a:lnTo>
                    <a:pt x="1104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99" name="Freeform 64"/>
            <p:cNvSpPr>
              <a:spLocks/>
            </p:cNvSpPr>
            <p:nvPr/>
          </p:nvSpPr>
          <p:spPr bwMode="auto">
            <a:xfrm>
              <a:off x="1976" y="3072"/>
              <a:ext cx="1824" cy="1056"/>
            </a:xfrm>
            <a:custGeom>
              <a:avLst/>
              <a:gdLst>
                <a:gd name="T0" fmla="*/ 116 w 2256"/>
                <a:gd name="T1" fmla="*/ 0 h 1152"/>
                <a:gd name="T2" fmla="*/ 0 w 2256"/>
                <a:gd name="T3" fmla="*/ 745 h 1152"/>
                <a:gd name="T4" fmla="*/ 780 w 2256"/>
                <a:gd name="T5" fmla="*/ 745 h 1152"/>
                <a:gd name="T6" fmla="*/ 669 w 2256"/>
                <a:gd name="T7" fmla="*/ 0 h 1152"/>
                <a:gd name="T8" fmla="*/ 116 w 2256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6"/>
                <a:gd name="T16" fmla="*/ 0 h 1152"/>
                <a:gd name="T17" fmla="*/ 2256 w 225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6" h="1152">
                  <a:moveTo>
                    <a:pt x="336" y="0"/>
                  </a:moveTo>
                  <a:lnTo>
                    <a:pt x="0" y="1152"/>
                  </a:lnTo>
                  <a:lnTo>
                    <a:pt x="2256" y="1152"/>
                  </a:lnTo>
                  <a:lnTo>
                    <a:pt x="19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3738563" y="4157663"/>
            <a:ext cx="4953000" cy="2112962"/>
            <a:chOff x="2355" y="2619"/>
            <a:chExt cx="3120" cy="1331"/>
          </a:xfrm>
        </p:grpSpPr>
        <p:sp>
          <p:nvSpPr>
            <p:cNvPr id="58375" name="Rectangle 65"/>
            <p:cNvSpPr>
              <a:spLocks noChangeArrowheads="1"/>
            </p:cNvSpPr>
            <p:nvPr/>
          </p:nvSpPr>
          <p:spPr bwMode="auto">
            <a:xfrm>
              <a:off x="2355" y="262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376" name="Line 66"/>
            <p:cNvSpPr>
              <a:spLocks noChangeShapeType="1"/>
            </p:cNvSpPr>
            <p:nvPr/>
          </p:nvSpPr>
          <p:spPr bwMode="auto">
            <a:xfrm>
              <a:off x="2451" y="2721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77" name="Text Box 67"/>
            <p:cNvSpPr txBox="1">
              <a:spLocks noChangeArrowheads="1"/>
            </p:cNvSpPr>
            <p:nvPr/>
          </p:nvSpPr>
          <p:spPr bwMode="auto">
            <a:xfrm>
              <a:off x="3259" y="300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fox</a:t>
              </a:r>
            </a:p>
          </p:txBody>
        </p:sp>
        <p:sp>
          <p:nvSpPr>
            <p:cNvPr id="58378" name="Line 68"/>
            <p:cNvSpPr>
              <a:spLocks noChangeShapeType="1"/>
            </p:cNvSpPr>
            <p:nvPr/>
          </p:nvSpPr>
          <p:spPr bwMode="auto">
            <a:xfrm>
              <a:off x="3787" y="315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79" name="Text Box 69"/>
            <p:cNvSpPr txBox="1">
              <a:spLocks noChangeArrowheads="1"/>
            </p:cNvSpPr>
            <p:nvPr/>
          </p:nvSpPr>
          <p:spPr bwMode="auto">
            <a:xfrm>
              <a:off x="2491" y="33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cat</a:t>
              </a:r>
            </a:p>
          </p:txBody>
        </p:sp>
        <p:sp>
          <p:nvSpPr>
            <p:cNvPr id="58380" name="Text Box 70"/>
            <p:cNvSpPr txBox="1">
              <a:spLocks noChangeArrowheads="1"/>
            </p:cNvSpPr>
            <p:nvPr/>
          </p:nvSpPr>
          <p:spPr bwMode="auto">
            <a:xfrm>
              <a:off x="3747" y="261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lion</a:t>
              </a:r>
            </a:p>
          </p:txBody>
        </p:sp>
        <p:sp>
          <p:nvSpPr>
            <p:cNvPr id="58381" name="Text Box 71"/>
            <p:cNvSpPr txBox="1">
              <a:spLocks noChangeArrowheads="1"/>
            </p:cNvSpPr>
            <p:nvPr/>
          </p:nvSpPr>
          <p:spPr bwMode="auto">
            <a:xfrm>
              <a:off x="4515" y="300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rat</a:t>
              </a:r>
            </a:p>
          </p:txBody>
        </p:sp>
        <p:sp>
          <p:nvSpPr>
            <p:cNvPr id="58382" name="Text Box 72"/>
            <p:cNvSpPr txBox="1">
              <a:spLocks noChangeArrowheads="1"/>
            </p:cNvSpPr>
            <p:nvPr/>
          </p:nvSpPr>
          <p:spPr bwMode="auto">
            <a:xfrm>
              <a:off x="4899" y="33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tiger</a:t>
              </a:r>
            </a:p>
          </p:txBody>
        </p:sp>
        <p:sp>
          <p:nvSpPr>
            <p:cNvPr id="58383" name="Line 73"/>
            <p:cNvSpPr>
              <a:spLocks noChangeShapeType="1"/>
            </p:cNvSpPr>
            <p:nvPr/>
          </p:nvSpPr>
          <p:spPr bwMode="auto">
            <a:xfrm>
              <a:off x="5427" y="353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84" name="Line 74"/>
            <p:cNvSpPr>
              <a:spLocks noChangeShapeType="1"/>
            </p:cNvSpPr>
            <p:nvPr/>
          </p:nvSpPr>
          <p:spPr bwMode="auto">
            <a:xfrm>
              <a:off x="4947" y="353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85" name="Line 75"/>
            <p:cNvSpPr>
              <a:spLocks noChangeShapeType="1"/>
            </p:cNvSpPr>
            <p:nvPr/>
          </p:nvSpPr>
          <p:spPr bwMode="auto">
            <a:xfrm>
              <a:off x="4275" y="2769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86" name="Line 76"/>
            <p:cNvSpPr>
              <a:spLocks noChangeShapeType="1"/>
            </p:cNvSpPr>
            <p:nvPr/>
          </p:nvSpPr>
          <p:spPr bwMode="auto">
            <a:xfrm>
              <a:off x="5043" y="315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87" name="Line 77"/>
            <p:cNvSpPr>
              <a:spLocks noChangeShapeType="1"/>
            </p:cNvSpPr>
            <p:nvPr/>
          </p:nvSpPr>
          <p:spPr bwMode="auto">
            <a:xfrm flipH="1">
              <a:off x="4467" y="315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88" name="Line 78"/>
            <p:cNvSpPr>
              <a:spLocks noChangeShapeType="1"/>
            </p:cNvSpPr>
            <p:nvPr/>
          </p:nvSpPr>
          <p:spPr bwMode="auto">
            <a:xfrm flipH="1">
              <a:off x="2875" y="3153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89" name="Line 79"/>
            <p:cNvSpPr>
              <a:spLocks noChangeShapeType="1"/>
            </p:cNvSpPr>
            <p:nvPr/>
          </p:nvSpPr>
          <p:spPr bwMode="auto">
            <a:xfrm flipH="1">
              <a:off x="3571" y="2769"/>
              <a:ext cx="22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90" name="Text Box 80"/>
            <p:cNvSpPr txBox="1">
              <a:spLocks noChangeArrowheads="1"/>
            </p:cNvSpPr>
            <p:nvPr/>
          </p:nvSpPr>
          <p:spPr bwMode="auto">
            <a:xfrm>
              <a:off x="2875" y="377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dog</a:t>
              </a:r>
            </a:p>
          </p:txBody>
        </p:sp>
        <p:sp>
          <p:nvSpPr>
            <p:cNvPr id="58391" name="Line 81"/>
            <p:cNvSpPr>
              <a:spLocks noChangeShapeType="1"/>
            </p:cNvSpPr>
            <p:nvPr/>
          </p:nvSpPr>
          <p:spPr bwMode="auto">
            <a:xfrm>
              <a:off x="3403" y="391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92" name="Line 82"/>
            <p:cNvSpPr>
              <a:spLocks noChangeShapeType="1"/>
            </p:cNvSpPr>
            <p:nvPr/>
          </p:nvSpPr>
          <p:spPr bwMode="auto">
            <a:xfrm>
              <a:off x="2923" y="391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93" name="Line 83"/>
            <p:cNvSpPr>
              <a:spLocks noChangeShapeType="1"/>
            </p:cNvSpPr>
            <p:nvPr/>
          </p:nvSpPr>
          <p:spPr bwMode="auto">
            <a:xfrm>
              <a:off x="3019" y="3537"/>
              <a:ext cx="9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94" name="Line 84"/>
            <p:cNvSpPr>
              <a:spLocks noChangeShapeType="1"/>
            </p:cNvSpPr>
            <p:nvPr/>
          </p:nvSpPr>
          <p:spPr bwMode="auto">
            <a:xfrm>
              <a:off x="2539" y="353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95" name="Text Box 85"/>
            <p:cNvSpPr txBox="1">
              <a:spLocks noChangeArrowheads="1"/>
            </p:cNvSpPr>
            <p:nvPr/>
          </p:nvSpPr>
          <p:spPr bwMode="auto">
            <a:xfrm>
              <a:off x="4131" y="339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pig</a:t>
              </a:r>
            </a:p>
          </p:txBody>
        </p:sp>
        <p:sp>
          <p:nvSpPr>
            <p:cNvPr id="58396" name="Line 86"/>
            <p:cNvSpPr>
              <a:spLocks noChangeShapeType="1"/>
            </p:cNvSpPr>
            <p:nvPr/>
          </p:nvSpPr>
          <p:spPr bwMode="auto">
            <a:xfrm>
              <a:off x="4171" y="354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97" name="Line 87"/>
            <p:cNvSpPr>
              <a:spLocks noChangeShapeType="1"/>
            </p:cNvSpPr>
            <p:nvPr/>
          </p:nvSpPr>
          <p:spPr bwMode="auto">
            <a:xfrm>
              <a:off x="4659" y="353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52668" name="Freeform 60"/>
          <p:cNvSpPr>
            <a:spLocks/>
          </p:cNvSpPr>
          <p:nvPr/>
        </p:nvSpPr>
        <p:spPr bwMode="auto">
          <a:xfrm>
            <a:off x="3689350" y="4041775"/>
            <a:ext cx="4635500" cy="2159000"/>
          </a:xfrm>
          <a:custGeom>
            <a:avLst/>
            <a:gdLst>
              <a:gd name="T0" fmla="*/ 2147483647 w 2920"/>
              <a:gd name="T1" fmla="*/ 0 h 1360"/>
              <a:gd name="T2" fmla="*/ 2147483647 w 2920"/>
              <a:gd name="T3" fmla="*/ 2147483647 h 1360"/>
              <a:gd name="T4" fmla="*/ 2147483647 w 2920"/>
              <a:gd name="T5" fmla="*/ 2147483647 h 1360"/>
              <a:gd name="T6" fmla="*/ 2147483647 w 2920"/>
              <a:gd name="T7" fmla="*/ 2147483647 h 1360"/>
              <a:gd name="T8" fmla="*/ 2147483647 w 2920"/>
              <a:gd name="T9" fmla="*/ 2147483647 h 1360"/>
              <a:gd name="T10" fmla="*/ 2147483647 w 2920"/>
              <a:gd name="T11" fmla="*/ 2147483647 h 1360"/>
              <a:gd name="T12" fmla="*/ 2147483647 w 2920"/>
              <a:gd name="T13" fmla="*/ 2147483647 h 1360"/>
              <a:gd name="T14" fmla="*/ 2147483647 w 2920"/>
              <a:gd name="T15" fmla="*/ 2147483647 h 1360"/>
              <a:gd name="T16" fmla="*/ 2147483647 w 2920"/>
              <a:gd name="T17" fmla="*/ 2147483647 h 1360"/>
              <a:gd name="T18" fmla="*/ 2147483647 w 2920"/>
              <a:gd name="T19" fmla="*/ 0 h 13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20"/>
              <a:gd name="T31" fmla="*/ 0 h 1360"/>
              <a:gd name="T32" fmla="*/ 2920 w 2920"/>
              <a:gd name="T33" fmla="*/ 1360 h 13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20" h="1360">
                <a:moveTo>
                  <a:pt x="1415" y="0"/>
                </a:moveTo>
                <a:cubicBezTo>
                  <a:pt x="1195" y="151"/>
                  <a:pt x="188" y="678"/>
                  <a:pt x="94" y="903"/>
                </a:cubicBezTo>
                <a:cubicBezTo>
                  <a:pt x="0" y="1128"/>
                  <a:pt x="790" y="1342"/>
                  <a:pt x="854" y="1351"/>
                </a:cubicBezTo>
                <a:cubicBezTo>
                  <a:pt x="918" y="1360"/>
                  <a:pt x="418" y="1087"/>
                  <a:pt x="478" y="959"/>
                </a:cubicBezTo>
                <a:cubicBezTo>
                  <a:pt x="538" y="831"/>
                  <a:pt x="947" y="580"/>
                  <a:pt x="1214" y="583"/>
                </a:cubicBezTo>
                <a:cubicBezTo>
                  <a:pt x="1481" y="586"/>
                  <a:pt x="1805" y="912"/>
                  <a:pt x="2078" y="975"/>
                </a:cubicBezTo>
                <a:cubicBezTo>
                  <a:pt x="2351" y="1038"/>
                  <a:pt x="2790" y="1026"/>
                  <a:pt x="2855" y="960"/>
                </a:cubicBezTo>
                <a:cubicBezTo>
                  <a:pt x="2920" y="894"/>
                  <a:pt x="2663" y="704"/>
                  <a:pt x="2471" y="576"/>
                </a:cubicBezTo>
                <a:cubicBezTo>
                  <a:pt x="2279" y="448"/>
                  <a:pt x="1783" y="288"/>
                  <a:pt x="1703" y="192"/>
                </a:cubicBezTo>
                <a:cubicBezTo>
                  <a:pt x="1623" y="96"/>
                  <a:pt x="1807" y="48"/>
                  <a:pt x="1991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6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Implementation of sets using BSTs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Represent an (unbounded) set by: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 variable </a:t>
            </a:r>
            <a:r>
              <a:rPr lang="en-US" altLang="en-US" i="1" smtClean="0">
                <a:cs typeface="Times New Roman" pitchFamily="18" charset="0"/>
              </a:rPr>
              <a:t>size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 BST whose elements are the set members.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692275" y="4730750"/>
            <a:ext cx="1755775" cy="566738"/>
            <a:chOff x="1066" y="2980"/>
            <a:chExt cx="1106" cy="357"/>
          </a:xfrm>
        </p:grpSpPr>
        <p:sp>
          <p:nvSpPr>
            <p:cNvPr id="59419" name="Rectangle 5"/>
            <p:cNvSpPr>
              <a:spLocks noChangeArrowheads="1"/>
            </p:cNvSpPr>
            <p:nvPr/>
          </p:nvSpPr>
          <p:spPr bwMode="auto">
            <a:xfrm>
              <a:off x="1066" y="2980"/>
              <a:ext cx="84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</a:pPr>
              <a:r>
                <a:rPr lang="en-US" altLang="en-US" sz="2000">
                  <a:solidFill>
                    <a:srgbClr val="000000"/>
                  </a:solidFill>
                </a:rPr>
                <a:t>Empty set:</a:t>
              </a:r>
              <a:endParaRPr lang="en-US" altLang="en-US" sz="2000"/>
            </a:p>
          </p:txBody>
        </p:sp>
        <p:sp>
          <p:nvSpPr>
            <p:cNvPr id="59420" name="Rectangle 6"/>
            <p:cNvSpPr>
              <a:spLocks noChangeArrowheads="1"/>
            </p:cNvSpPr>
            <p:nvPr/>
          </p:nvSpPr>
          <p:spPr bwMode="auto">
            <a:xfrm>
              <a:off x="1978" y="298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421" name="Line 7"/>
            <p:cNvSpPr>
              <a:spLocks noChangeShapeType="1"/>
            </p:cNvSpPr>
            <p:nvPr/>
          </p:nvSpPr>
          <p:spPr bwMode="auto">
            <a:xfrm>
              <a:off x="2074" y="307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22" name="Text Box 8"/>
            <p:cNvSpPr txBox="1">
              <a:spLocks noChangeArrowheads="1"/>
            </p:cNvSpPr>
            <p:nvPr/>
          </p:nvSpPr>
          <p:spPr bwMode="auto">
            <a:xfrm>
              <a:off x="1982" y="3158"/>
              <a:ext cx="19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0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692275" y="5472113"/>
            <a:ext cx="6948488" cy="893762"/>
            <a:chOff x="1066" y="3447"/>
            <a:chExt cx="4377" cy="563"/>
          </a:xfrm>
        </p:grpSpPr>
        <p:sp>
          <p:nvSpPr>
            <p:cNvPr id="59405" name="AutoShape 9"/>
            <p:cNvSpPr>
              <a:spLocks/>
            </p:cNvSpPr>
            <p:nvPr/>
          </p:nvSpPr>
          <p:spPr bwMode="auto">
            <a:xfrm>
              <a:off x="4354" y="3498"/>
              <a:ext cx="1089" cy="454"/>
            </a:xfrm>
            <a:prstGeom prst="callout1">
              <a:avLst>
                <a:gd name="adj1" fmla="val 15861"/>
                <a:gd name="adj2" fmla="val -4407"/>
                <a:gd name="adj3" fmla="val 46255"/>
                <a:gd name="adj4" fmla="val -57208"/>
              </a:avLst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en-GB" altLang="en-US" dirty="0">
                  <a:solidFill>
                    <a:schemeClr val="accent1">
                      <a:lumMod val="75000"/>
                    </a:schemeClr>
                  </a:solidFill>
                </a:rPr>
                <a:t>possible representation of {CA, MX, US}</a:t>
              </a:r>
              <a:endParaRPr lang="en-GB" altLang="en-US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59406" name="Rectangle 11"/>
            <p:cNvSpPr>
              <a:spLocks noChangeArrowheads="1"/>
            </p:cNvSpPr>
            <p:nvPr/>
          </p:nvSpPr>
          <p:spPr bwMode="auto">
            <a:xfrm>
              <a:off x="1066" y="3447"/>
              <a:ext cx="86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</a:pPr>
              <a:r>
                <a:rPr lang="en-US" altLang="en-US" sz="2000">
                  <a:solidFill>
                    <a:srgbClr val="000000"/>
                  </a:solidFill>
                </a:rPr>
                <a:t>Illustration:</a:t>
              </a:r>
              <a:endParaRPr lang="en-US" altLang="en-US" sz="2000"/>
            </a:p>
          </p:txBody>
        </p:sp>
        <p:sp>
          <p:nvSpPr>
            <p:cNvPr id="59407" name="Rectangle 12"/>
            <p:cNvSpPr>
              <a:spLocks noChangeArrowheads="1"/>
            </p:cNvSpPr>
            <p:nvPr/>
          </p:nvSpPr>
          <p:spPr bwMode="auto">
            <a:xfrm>
              <a:off x="1978" y="344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408" name="Line 13"/>
            <p:cNvSpPr>
              <a:spLocks noChangeShapeType="1"/>
            </p:cNvSpPr>
            <p:nvPr/>
          </p:nvSpPr>
          <p:spPr bwMode="auto">
            <a:xfrm>
              <a:off x="2074" y="3543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09" name="Text Box 14"/>
            <p:cNvSpPr txBox="1">
              <a:spLocks noChangeArrowheads="1"/>
            </p:cNvSpPr>
            <p:nvPr/>
          </p:nvSpPr>
          <p:spPr bwMode="auto">
            <a:xfrm>
              <a:off x="2410" y="383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CA</a:t>
              </a:r>
            </a:p>
          </p:txBody>
        </p:sp>
        <p:sp>
          <p:nvSpPr>
            <p:cNvPr id="59410" name="Line 15"/>
            <p:cNvSpPr>
              <a:spLocks noChangeShapeType="1"/>
            </p:cNvSpPr>
            <p:nvPr/>
          </p:nvSpPr>
          <p:spPr bwMode="auto">
            <a:xfrm>
              <a:off x="2938" y="397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11" name="Line 16"/>
            <p:cNvSpPr>
              <a:spLocks noChangeShapeType="1"/>
            </p:cNvSpPr>
            <p:nvPr/>
          </p:nvSpPr>
          <p:spPr bwMode="auto">
            <a:xfrm>
              <a:off x="2458" y="397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12" name="Text Box 17"/>
            <p:cNvSpPr txBox="1">
              <a:spLocks noChangeArrowheads="1"/>
            </p:cNvSpPr>
            <p:nvPr/>
          </p:nvSpPr>
          <p:spPr bwMode="auto">
            <a:xfrm>
              <a:off x="2746" y="344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MX</a:t>
              </a:r>
            </a:p>
          </p:txBody>
        </p:sp>
        <p:sp>
          <p:nvSpPr>
            <p:cNvPr id="59413" name="Text Box 18"/>
            <p:cNvSpPr txBox="1">
              <a:spLocks noChangeArrowheads="1"/>
            </p:cNvSpPr>
            <p:nvPr/>
          </p:nvSpPr>
          <p:spPr bwMode="auto">
            <a:xfrm>
              <a:off x="3082" y="383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US</a:t>
              </a:r>
            </a:p>
          </p:txBody>
        </p:sp>
        <p:sp>
          <p:nvSpPr>
            <p:cNvPr id="59414" name="Line 19"/>
            <p:cNvSpPr>
              <a:spLocks noChangeShapeType="1"/>
            </p:cNvSpPr>
            <p:nvPr/>
          </p:nvSpPr>
          <p:spPr bwMode="auto">
            <a:xfrm>
              <a:off x="3610" y="397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15" name="Line 20"/>
            <p:cNvSpPr>
              <a:spLocks noChangeShapeType="1"/>
            </p:cNvSpPr>
            <p:nvPr/>
          </p:nvSpPr>
          <p:spPr bwMode="auto">
            <a:xfrm>
              <a:off x="3130" y="397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16" name="Line 21"/>
            <p:cNvSpPr>
              <a:spLocks noChangeShapeType="1"/>
            </p:cNvSpPr>
            <p:nvPr/>
          </p:nvSpPr>
          <p:spPr bwMode="auto">
            <a:xfrm>
              <a:off x="3274" y="3597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17" name="Line 22"/>
            <p:cNvSpPr>
              <a:spLocks noChangeShapeType="1"/>
            </p:cNvSpPr>
            <p:nvPr/>
          </p:nvSpPr>
          <p:spPr bwMode="auto">
            <a:xfrm flipH="1">
              <a:off x="2698" y="3597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18" name="Text Box 23"/>
            <p:cNvSpPr txBox="1">
              <a:spLocks noChangeArrowheads="1"/>
            </p:cNvSpPr>
            <p:nvPr/>
          </p:nvSpPr>
          <p:spPr bwMode="auto">
            <a:xfrm>
              <a:off x="1983" y="3641"/>
              <a:ext cx="19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3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692275" y="3213100"/>
            <a:ext cx="4013200" cy="1352550"/>
            <a:chOff x="1066" y="2024"/>
            <a:chExt cx="2528" cy="852"/>
          </a:xfrm>
        </p:grpSpPr>
        <p:sp>
          <p:nvSpPr>
            <p:cNvPr id="59399" name="Rectangle 25"/>
            <p:cNvSpPr>
              <a:spLocks noChangeArrowheads="1"/>
            </p:cNvSpPr>
            <p:nvPr/>
          </p:nvSpPr>
          <p:spPr bwMode="auto">
            <a:xfrm>
              <a:off x="1066" y="2031"/>
              <a:ext cx="84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</a:pPr>
              <a:r>
                <a:rPr lang="en-US" altLang="en-US" sz="2000">
                  <a:solidFill>
                    <a:srgbClr val="000000"/>
                  </a:solidFill>
                </a:rPr>
                <a:t>Invariant:</a:t>
              </a:r>
              <a:endParaRPr lang="en-US" altLang="en-US" sz="2000"/>
            </a:p>
          </p:txBody>
        </p:sp>
        <p:sp>
          <p:nvSpPr>
            <p:cNvPr id="59400" name="Rectangle 26"/>
            <p:cNvSpPr>
              <a:spLocks noChangeArrowheads="1"/>
            </p:cNvSpPr>
            <p:nvPr/>
          </p:nvSpPr>
          <p:spPr bwMode="auto">
            <a:xfrm>
              <a:off x="1978" y="202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401" name="Freeform 27"/>
            <p:cNvSpPr>
              <a:spLocks/>
            </p:cNvSpPr>
            <p:nvPr/>
          </p:nvSpPr>
          <p:spPr bwMode="auto">
            <a:xfrm>
              <a:off x="2488" y="2024"/>
              <a:ext cx="1106" cy="852"/>
            </a:xfrm>
            <a:custGeom>
              <a:avLst/>
              <a:gdLst>
                <a:gd name="T0" fmla="*/ 119 w 1306"/>
                <a:gd name="T1" fmla="*/ 0 h 979"/>
                <a:gd name="T2" fmla="*/ 451 w 1306"/>
                <a:gd name="T3" fmla="*/ 0 h 979"/>
                <a:gd name="T4" fmla="*/ 569 w 1306"/>
                <a:gd name="T5" fmla="*/ 488 h 979"/>
                <a:gd name="T6" fmla="*/ 0 w 1306"/>
                <a:gd name="T7" fmla="*/ 488 h 979"/>
                <a:gd name="T8" fmla="*/ 119 w 1306"/>
                <a:gd name="T9" fmla="*/ 0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6"/>
                <a:gd name="T16" fmla="*/ 0 h 979"/>
                <a:gd name="T17" fmla="*/ 1306 w 1306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6" h="979">
                  <a:moveTo>
                    <a:pt x="273" y="0"/>
                  </a:moveTo>
                  <a:lnTo>
                    <a:pt x="1033" y="0"/>
                  </a:lnTo>
                  <a:lnTo>
                    <a:pt x="1306" y="979"/>
                  </a:lnTo>
                  <a:lnTo>
                    <a:pt x="0" y="979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99FF99"/>
            </a:solidFill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402" name="Line 28"/>
            <p:cNvSpPr>
              <a:spLocks noChangeShapeType="1"/>
            </p:cNvSpPr>
            <p:nvPr/>
          </p:nvSpPr>
          <p:spPr bwMode="auto">
            <a:xfrm>
              <a:off x="2074" y="2121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03" name="Text Box 29"/>
            <p:cNvSpPr txBox="1">
              <a:spLocks noChangeArrowheads="1"/>
            </p:cNvSpPr>
            <p:nvPr/>
          </p:nvSpPr>
          <p:spPr bwMode="auto">
            <a:xfrm>
              <a:off x="1981" y="2212"/>
              <a:ext cx="19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n</a:t>
              </a:r>
            </a:p>
          </p:txBody>
        </p:sp>
        <p:sp>
          <p:nvSpPr>
            <p:cNvPr id="59404" name="Rectangle 30"/>
            <p:cNvSpPr>
              <a:spLocks noChangeArrowheads="1"/>
            </p:cNvSpPr>
            <p:nvPr/>
          </p:nvSpPr>
          <p:spPr bwMode="auto">
            <a:xfrm>
              <a:off x="2858" y="2432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</a:rPr>
                <a:t>BST</a:t>
              </a:r>
              <a:endParaRPr lang="en-US" altLang="en-US" sz="240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Implementation of sets using BSTs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Note that the BST representation of a set is not necessarily unique: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978025" y="2538413"/>
            <a:ext cx="4267200" cy="1503362"/>
            <a:chOff x="1246" y="1566"/>
            <a:chExt cx="2688" cy="947"/>
          </a:xfrm>
        </p:grpSpPr>
        <p:sp>
          <p:nvSpPr>
            <p:cNvPr id="60446" name="Rectangle 5"/>
            <p:cNvSpPr>
              <a:spLocks noChangeArrowheads="1"/>
            </p:cNvSpPr>
            <p:nvPr/>
          </p:nvSpPr>
          <p:spPr bwMode="auto">
            <a:xfrm>
              <a:off x="1246" y="157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47" name="Line 6"/>
            <p:cNvSpPr>
              <a:spLocks noChangeShapeType="1"/>
            </p:cNvSpPr>
            <p:nvPr/>
          </p:nvSpPr>
          <p:spPr bwMode="auto">
            <a:xfrm>
              <a:off x="1342" y="1668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48" name="Text Box 7"/>
            <p:cNvSpPr txBox="1">
              <a:spLocks noChangeArrowheads="1"/>
            </p:cNvSpPr>
            <p:nvPr/>
          </p:nvSpPr>
          <p:spPr bwMode="auto">
            <a:xfrm>
              <a:off x="1678" y="233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BE</a:t>
              </a:r>
            </a:p>
          </p:txBody>
        </p:sp>
        <p:sp>
          <p:nvSpPr>
            <p:cNvPr id="60449" name="Line 8"/>
            <p:cNvSpPr>
              <a:spLocks noChangeShapeType="1"/>
            </p:cNvSpPr>
            <p:nvPr/>
          </p:nvSpPr>
          <p:spPr bwMode="auto">
            <a:xfrm>
              <a:off x="2206" y="247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50" name="Line 9"/>
            <p:cNvSpPr>
              <a:spLocks noChangeShapeType="1"/>
            </p:cNvSpPr>
            <p:nvPr/>
          </p:nvSpPr>
          <p:spPr bwMode="auto">
            <a:xfrm>
              <a:off x="1726" y="247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51" name="Text Box 10"/>
            <p:cNvSpPr txBox="1">
              <a:spLocks noChangeArrowheads="1"/>
            </p:cNvSpPr>
            <p:nvPr/>
          </p:nvSpPr>
          <p:spPr bwMode="auto">
            <a:xfrm>
              <a:off x="2014" y="195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DE</a:t>
              </a:r>
            </a:p>
          </p:txBody>
        </p:sp>
        <p:sp>
          <p:nvSpPr>
            <p:cNvPr id="60452" name="Line 11"/>
            <p:cNvSpPr>
              <a:spLocks noChangeShapeType="1"/>
            </p:cNvSpPr>
            <p:nvPr/>
          </p:nvSpPr>
          <p:spPr bwMode="auto">
            <a:xfrm flipH="1">
              <a:off x="1966" y="210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53" name="Text Box 12"/>
            <p:cNvSpPr txBox="1">
              <a:spLocks noChangeArrowheads="1"/>
            </p:cNvSpPr>
            <p:nvPr/>
          </p:nvSpPr>
          <p:spPr bwMode="auto">
            <a:xfrm>
              <a:off x="2686" y="233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IT</a:t>
              </a:r>
            </a:p>
          </p:txBody>
        </p:sp>
        <p:sp>
          <p:nvSpPr>
            <p:cNvPr id="60454" name="Line 13"/>
            <p:cNvSpPr>
              <a:spLocks noChangeShapeType="1"/>
            </p:cNvSpPr>
            <p:nvPr/>
          </p:nvSpPr>
          <p:spPr bwMode="auto">
            <a:xfrm>
              <a:off x="3214" y="247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55" name="Line 14"/>
            <p:cNvSpPr>
              <a:spLocks noChangeShapeType="1"/>
            </p:cNvSpPr>
            <p:nvPr/>
          </p:nvSpPr>
          <p:spPr bwMode="auto">
            <a:xfrm>
              <a:off x="2734" y="247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56" name="Text Box 15"/>
            <p:cNvSpPr txBox="1">
              <a:spLocks noChangeArrowheads="1"/>
            </p:cNvSpPr>
            <p:nvPr/>
          </p:nvSpPr>
          <p:spPr bwMode="auto">
            <a:xfrm>
              <a:off x="3022" y="195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LU</a:t>
              </a:r>
            </a:p>
          </p:txBody>
        </p:sp>
        <p:sp>
          <p:nvSpPr>
            <p:cNvPr id="60457" name="Text Box 16"/>
            <p:cNvSpPr txBox="1">
              <a:spLocks noChangeArrowheads="1"/>
            </p:cNvSpPr>
            <p:nvPr/>
          </p:nvSpPr>
          <p:spPr bwMode="auto">
            <a:xfrm>
              <a:off x="3358" y="233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NL</a:t>
              </a:r>
            </a:p>
          </p:txBody>
        </p:sp>
        <p:sp>
          <p:nvSpPr>
            <p:cNvPr id="60458" name="Line 17"/>
            <p:cNvSpPr>
              <a:spLocks noChangeShapeType="1"/>
            </p:cNvSpPr>
            <p:nvPr/>
          </p:nvSpPr>
          <p:spPr bwMode="auto">
            <a:xfrm flipH="1">
              <a:off x="3877" y="2478"/>
              <a:ext cx="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59" name="Line 18"/>
            <p:cNvSpPr>
              <a:spLocks noChangeShapeType="1"/>
            </p:cNvSpPr>
            <p:nvPr/>
          </p:nvSpPr>
          <p:spPr bwMode="auto">
            <a:xfrm>
              <a:off x="3406" y="247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0" name="Line 19"/>
            <p:cNvSpPr>
              <a:spLocks noChangeShapeType="1"/>
            </p:cNvSpPr>
            <p:nvPr/>
          </p:nvSpPr>
          <p:spPr bwMode="auto">
            <a:xfrm>
              <a:off x="3550" y="210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1" name="Line 20"/>
            <p:cNvSpPr>
              <a:spLocks noChangeShapeType="1"/>
            </p:cNvSpPr>
            <p:nvPr/>
          </p:nvSpPr>
          <p:spPr bwMode="auto">
            <a:xfrm flipH="1">
              <a:off x="2974" y="210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2" name="Text Box 21"/>
            <p:cNvSpPr txBox="1">
              <a:spLocks noChangeArrowheads="1"/>
            </p:cNvSpPr>
            <p:nvPr/>
          </p:nvSpPr>
          <p:spPr bwMode="auto">
            <a:xfrm>
              <a:off x="2350" y="156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FR</a:t>
              </a:r>
            </a:p>
          </p:txBody>
        </p:sp>
        <p:sp>
          <p:nvSpPr>
            <p:cNvPr id="60463" name="Line 22"/>
            <p:cNvSpPr>
              <a:spLocks noChangeShapeType="1"/>
            </p:cNvSpPr>
            <p:nvPr/>
          </p:nvSpPr>
          <p:spPr bwMode="auto">
            <a:xfrm>
              <a:off x="2878" y="1716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4" name="Line 23"/>
            <p:cNvSpPr>
              <a:spLocks noChangeShapeType="1"/>
            </p:cNvSpPr>
            <p:nvPr/>
          </p:nvSpPr>
          <p:spPr bwMode="auto">
            <a:xfrm flipH="1">
              <a:off x="2302" y="171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5" name="Line 24"/>
            <p:cNvSpPr>
              <a:spLocks noChangeShapeType="1"/>
            </p:cNvSpPr>
            <p:nvPr/>
          </p:nvSpPr>
          <p:spPr bwMode="auto">
            <a:xfrm>
              <a:off x="2542" y="210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6" name="Text Box 25"/>
            <p:cNvSpPr txBox="1">
              <a:spLocks noChangeArrowheads="1"/>
            </p:cNvSpPr>
            <p:nvPr/>
          </p:nvSpPr>
          <p:spPr bwMode="auto">
            <a:xfrm>
              <a:off x="1246" y="1760"/>
              <a:ext cx="19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6</a:t>
              </a: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978025" y="4238625"/>
            <a:ext cx="4267200" cy="2112963"/>
            <a:chOff x="1246" y="2670"/>
            <a:chExt cx="2688" cy="1331"/>
          </a:xfrm>
        </p:grpSpPr>
        <p:sp>
          <p:nvSpPr>
            <p:cNvPr id="60425" name="Rectangle 27"/>
            <p:cNvSpPr>
              <a:spLocks noChangeArrowheads="1"/>
            </p:cNvSpPr>
            <p:nvPr/>
          </p:nvSpPr>
          <p:spPr bwMode="auto">
            <a:xfrm>
              <a:off x="1246" y="267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6" name="Line 28"/>
            <p:cNvSpPr>
              <a:spLocks noChangeShapeType="1"/>
            </p:cNvSpPr>
            <p:nvPr/>
          </p:nvSpPr>
          <p:spPr bwMode="auto">
            <a:xfrm>
              <a:off x="1342" y="2772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7" name="Text Box 29"/>
            <p:cNvSpPr txBox="1">
              <a:spLocks noChangeArrowheads="1"/>
            </p:cNvSpPr>
            <p:nvPr/>
          </p:nvSpPr>
          <p:spPr bwMode="auto">
            <a:xfrm>
              <a:off x="1678" y="305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BE</a:t>
              </a:r>
            </a:p>
          </p:txBody>
        </p:sp>
        <p:sp>
          <p:nvSpPr>
            <p:cNvPr id="60428" name="Line 30"/>
            <p:cNvSpPr>
              <a:spLocks noChangeShapeType="1"/>
            </p:cNvSpPr>
            <p:nvPr/>
          </p:nvSpPr>
          <p:spPr bwMode="auto">
            <a:xfrm>
              <a:off x="1726" y="319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9" name="Text Box 31"/>
            <p:cNvSpPr txBox="1">
              <a:spLocks noChangeArrowheads="1"/>
            </p:cNvSpPr>
            <p:nvPr/>
          </p:nvSpPr>
          <p:spPr bwMode="auto">
            <a:xfrm>
              <a:off x="2014" y="343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DE</a:t>
              </a:r>
            </a:p>
          </p:txBody>
        </p:sp>
        <p:sp>
          <p:nvSpPr>
            <p:cNvPr id="60430" name="Line 32"/>
            <p:cNvSpPr>
              <a:spLocks noChangeShapeType="1"/>
            </p:cNvSpPr>
            <p:nvPr/>
          </p:nvSpPr>
          <p:spPr bwMode="auto">
            <a:xfrm>
              <a:off x="2206" y="320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1" name="Text Box 33"/>
            <p:cNvSpPr txBox="1">
              <a:spLocks noChangeArrowheads="1"/>
            </p:cNvSpPr>
            <p:nvPr/>
          </p:nvSpPr>
          <p:spPr bwMode="auto">
            <a:xfrm>
              <a:off x="3022" y="305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LU</a:t>
              </a:r>
            </a:p>
          </p:txBody>
        </p:sp>
        <p:sp>
          <p:nvSpPr>
            <p:cNvPr id="60432" name="Text Box 34"/>
            <p:cNvSpPr txBox="1">
              <a:spLocks noChangeArrowheads="1"/>
            </p:cNvSpPr>
            <p:nvPr/>
          </p:nvSpPr>
          <p:spPr bwMode="auto">
            <a:xfrm>
              <a:off x="3358" y="343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NL</a:t>
              </a:r>
            </a:p>
          </p:txBody>
        </p:sp>
        <p:sp>
          <p:nvSpPr>
            <p:cNvPr id="60433" name="Line 35"/>
            <p:cNvSpPr>
              <a:spLocks noChangeShapeType="1"/>
            </p:cNvSpPr>
            <p:nvPr/>
          </p:nvSpPr>
          <p:spPr bwMode="auto">
            <a:xfrm>
              <a:off x="3886" y="358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4" name="Line 36"/>
            <p:cNvSpPr>
              <a:spLocks noChangeShapeType="1"/>
            </p:cNvSpPr>
            <p:nvPr/>
          </p:nvSpPr>
          <p:spPr bwMode="auto">
            <a:xfrm>
              <a:off x="3406" y="358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5" name="Line 37"/>
            <p:cNvSpPr>
              <a:spLocks noChangeShapeType="1"/>
            </p:cNvSpPr>
            <p:nvPr/>
          </p:nvSpPr>
          <p:spPr bwMode="auto">
            <a:xfrm>
              <a:off x="3550" y="320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6" name="Text Box 38"/>
            <p:cNvSpPr txBox="1">
              <a:spLocks noChangeArrowheads="1"/>
            </p:cNvSpPr>
            <p:nvPr/>
          </p:nvSpPr>
          <p:spPr bwMode="auto">
            <a:xfrm>
              <a:off x="2686" y="267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IT</a:t>
              </a:r>
            </a:p>
          </p:txBody>
        </p:sp>
        <p:sp>
          <p:nvSpPr>
            <p:cNvPr id="60437" name="Line 39"/>
            <p:cNvSpPr>
              <a:spLocks noChangeShapeType="1"/>
            </p:cNvSpPr>
            <p:nvPr/>
          </p:nvSpPr>
          <p:spPr bwMode="auto">
            <a:xfrm>
              <a:off x="3214" y="282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8" name="Line 40"/>
            <p:cNvSpPr>
              <a:spLocks noChangeShapeType="1"/>
            </p:cNvSpPr>
            <p:nvPr/>
          </p:nvSpPr>
          <p:spPr bwMode="auto">
            <a:xfrm flipH="1">
              <a:off x="1966" y="2820"/>
              <a:ext cx="76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9" name="Line 41"/>
            <p:cNvSpPr>
              <a:spLocks noChangeShapeType="1"/>
            </p:cNvSpPr>
            <p:nvPr/>
          </p:nvSpPr>
          <p:spPr bwMode="auto">
            <a:xfrm>
              <a:off x="2062" y="358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40" name="Text Box 42"/>
            <p:cNvSpPr txBox="1">
              <a:spLocks noChangeArrowheads="1"/>
            </p:cNvSpPr>
            <p:nvPr/>
          </p:nvSpPr>
          <p:spPr bwMode="auto">
            <a:xfrm>
              <a:off x="2350" y="382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FR</a:t>
              </a:r>
            </a:p>
          </p:txBody>
        </p:sp>
        <p:sp>
          <p:nvSpPr>
            <p:cNvPr id="60441" name="Line 43"/>
            <p:cNvSpPr>
              <a:spLocks noChangeShapeType="1"/>
            </p:cNvSpPr>
            <p:nvPr/>
          </p:nvSpPr>
          <p:spPr bwMode="auto">
            <a:xfrm>
              <a:off x="2542" y="358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42" name="Line 44"/>
            <p:cNvSpPr>
              <a:spLocks noChangeShapeType="1"/>
            </p:cNvSpPr>
            <p:nvPr/>
          </p:nvSpPr>
          <p:spPr bwMode="auto">
            <a:xfrm>
              <a:off x="2878" y="397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43" name="Line 45"/>
            <p:cNvSpPr>
              <a:spLocks noChangeShapeType="1"/>
            </p:cNvSpPr>
            <p:nvPr/>
          </p:nvSpPr>
          <p:spPr bwMode="auto">
            <a:xfrm>
              <a:off x="2398" y="397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44" name="Line 46"/>
            <p:cNvSpPr>
              <a:spLocks noChangeShapeType="1"/>
            </p:cNvSpPr>
            <p:nvPr/>
          </p:nvSpPr>
          <p:spPr bwMode="auto">
            <a:xfrm>
              <a:off x="3070" y="319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45" name="Text Box 51"/>
            <p:cNvSpPr txBox="1">
              <a:spLocks noChangeArrowheads="1"/>
            </p:cNvSpPr>
            <p:nvPr/>
          </p:nvSpPr>
          <p:spPr bwMode="auto">
            <a:xfrm>
              <a:off x="1246" y="2863"/>
              <a:ext cx="19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/>
                <a:t>6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6335713" y="3860800"/>
            <a:ext cx="2628900" cy="1008063"/>
            <a:chOff x="3991" y="2432"/>
            <a:chExt cx="1656" cy="635"/>
          </a:xfrm>
        </p:grpSpPr>
        <p:sp>
          <p:nvSpPr>
            <p:cNvPr id="60423" name="AutoShape 49"/>
            <p:cNvSpPr>
              <a:spLocks/>
            </p:cNvSpPr>
            <p:nvPr/>
          </p:nvSpPr>
          <p:spPr bwMode="auto">
            <a:xfrm>
              <a:off x="4580" y="2432"/>
              <a:ext cx="1067" cy="635"/>
            </a:xfrm>
            <a:prstGeom prst="callout1">
              <a:avLst>
                <a:gd name="adj1" fmla="val 11338"/>
                <a:gd name="adj2" fmla="val -4500"/>
                <a:gd name="adj3" fmla="val -13699"/>
                <a:gd name="adj4" fmla="val -48546"/>
              </a:avLst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en-GB" altLang="en-US" dirty="0">
                  <a:solidFill>
                    <a:schemeClr val="accent1">
                      <a:lumMod val="75000"/>
                    </a:schemeClr>
                  </a:solidFill>
                </a:rPr>
                <a:t>possible representations of {BE, DE, FR, IT, LU, NL}</a:t>
              </a:r>
              <a:endParaRPr lang="en-GB" altLang="en-US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60424" name="Line 56"/>
            <p:cNvSpPr>
              <a:spLocks noChangeShapeType="1"/>
            </p:cNvSpPr>
            <p:nvPr/>
          </p:nvSpPr>
          <p:spPr bwMode="auto">
            <a:xfrm flipH="1">
              <a:off x="3991" y="2500"/>
              <a:ext cx="545" cy="522"/>
            </a:xfrm>
            <a:prstGeom prst="lin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1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696200" cy="7191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Implementation of sets using BSTs </a:t>
            </a:r>
            <a:r>
              <a:rPr lang="en-US" altLang="en-US" i="1" dirty="0" smtClean="0"/>
              <a:t>(3)</a:t>
            </a:r>
            <a:endParaRPr lang="en-GB" altLang="en-US" i="1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066800"/>
            <a:ext cx="7924800" cy="5638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>
                <a:cs typeface="Times New Roman" pitchFamily="18" charset="0"/>
              </a:rPr>
              <a:t>Summary of algorithms and time complexities (NB assumes second set is also BST). Best case is when 1</a:t>
            </a:r>
            <a:r>
              <a:rPr lang="en-US" altLang="en-US" sz="2000" baseline="30000" dirty="0" smtClean="0">
                <a:cs typeface="Times New Roman" pitchFamily="18" charset="0"/>
              </a:rPr>
              <a:t>st</a:t>
            </a:r>
            <a:r>
              <a:rPr lang="en-US" altLang="en-US" sz="2000" dirty="0" smtClean="0">
                <a:cs typeface="Times New Roman" pitchFamily="18" charset="0"/>
              </a:rPr>
              <a:t> BST is balanced:</a:t>
            </a:r>
          </a:p>
        </p:txBody>
      </p:sp>
      <p:graphicFrame>
        <p:nvGraphicFramePr>
          <p:cNvPr id="454790" name="Group 13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2576496"/>
              </p:ext>
            </p:extLst>
          </p:nvPr>
        </p:nvGraphicFramePr>
        <p:xfrm>
          <a:off x="762000" y="1752600"/>
          <a:ext cx="7342187" cy="4683490"/>
        </p:xfrm>
        <a:graphic>
          <a:graphicData uri="http://schemas.openxmlformats.org/drawingml/2006/table">
            <a:tbl>
              <a:tblPr/>
              <a:tblGrid>
                <a:gridCol w="1873250"/>
                <a:gridCol w="2951162"/>
                <a:gridCol w="2517775"/>
              </a:tblGrid>
              <a:tr h="599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238375" algn="r"/>
                        </a:tabLst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complexity</a:t>
                      </a:r>
                      <a:b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	worst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contains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BST search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238375" algn="r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	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BST insertion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238375" algn="r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	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remove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BST deletion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238375" algn="r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	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9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equals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traversal of 2</a:t>
                      </a:r>
                      <a:r>
                        <a:rPr kumimoji="0" lang="en-GB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BST combined with searches of 1</a:t>
                      </a:r>
                      <a:r>
                        <a:rPr kumimoji="0" lang="en-GB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BST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238375" algn="r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/>
                        </a:rPr>
                        <a:t>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log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	O(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nn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9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containsAll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traversal of 2</a:t>
                      </a:r>
                      <a:r>
                        <a:rPr kumimoji="0" lang="en-GB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BST combined with searches of 1</a:t>
                      </a:r>
                      <a:r>
                        <a:rPr kumimoji="0" lang="en-GB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BST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238375" algn="r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log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	O(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 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9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addAll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traversal of 2</a:t>
                      </a:r>
                      <a:r>
                        <a:rPr kumimoji="0" lang="en-GB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BST combined with insertions in 1</a:t>
                      </a:r>
                      <a:r>
                        <a:rPr kumimoji="0" lang="en-GB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BST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238375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	O(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 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9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removeAll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traversal of 2</a:t>
                      </a:r>
                      <a:r>
                        <a:rPr kumimoji="0" lang="en-GB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BST combined with deletions from 1</a:t>
                      </a:r>
                      <a:r>
                        <a:rPr kumimoji="0" lang="en-GB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BST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238375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	O(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 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9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retainAll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traversal of 2</a:t>
                      </a:r>
                      <a:r>
                        <a:rPr kumimoji="0" lang="en-GB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BST combined with searches of 1</a:t>
                      </a:r>
                      <a:r>
                        <a:rPr kumimoji="0" lang="en-GB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BST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2238375" algn="r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log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	O(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 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11855" y="3429000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r>
              <a:rPr lang="en-GB" dirty="0" smtClean="0">
                <a:sym typeface="Symbol"/>
              </a:rPr>
              <a:t>=size of BST2</a:t>
            </a:r>
          </a:p>
          <a:p>
            <a:endParaRPr lang="en-GB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56740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Node and tree depths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Illustration (a balanced binary-tree):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894013" y="2317750"/>
            <a:ext cx="5029200" cy="1493838"/>
            <a:chOff x="1823" y="1460"/>
            <a:chExt cx="3168" cy="941"/>
          </a:xfrm>
        </p:grpSpPr>
        <p:sp>
          <p:nvSpPr>
            <p:cNvPr id="8218" name="Line 5"/>
            <p:cNvSpPr>
              <a:spLocks noChangeShapeType="1"/>
            </p:cNvSpPr>
            <p:nvPr/>
          </p:nvSpPr>
          <p:spPr bwMode="auto">
            <a:xfrm>
              <a:off x="1823" y="1940"/>
              <a:ext cx="264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19" name="Line 6"/>
            <p:cNvSpPr>
              <a:spLocks noChangeShapeType="1"/>
            </p:cNvSpPr>
            <p:nvPr/>
          </p:nvSpPr>
          <p:spPr bwMode="auto">
            <a:xfrm>
              <a:off x="1823" y="2324"/>
              <a:ext cx="264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20" name="Line 7"/>
            <p:cNvSpPr>
              <a:spLocks noChangeShapeType="1"/>
            </p:cNvSpPr>
            <p:nvPr/>
          </p:nvSpPr>
          <p:spPr bwMode="auto">
            <a:xfrm>
              <a:off x="2591" y="1556"/>
              <a:ext cx="187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21" name="Text Box 8"/>
            <p:cNvSpPr txBox="1">
              <a:spLocks noChangeArrowheads="1"/>
            </p:cNvSpPr>
            <p:nvPr/>
          </p:nvSpPr>
          <p:spPr bwMode="auto">
            <a:xfrm>
              <a:off x="4511" y="1460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dirty="0">
                  <a:solidFill>
                    <a:schemeClr val="accent1">
                      <a:lumMod val="75000"/>
                    </a:schemeClr>
                  </a:solidFill>
                </a:rPr>
                <a:t>depth 0</a:t>
              </a:r>
            </a:p>
          </p:txBody>
        </p:sp>
        <p:sp>
          <p:nvSpPr>
            <p:cNvPr id="8222" name="Text Box 9"/>
            <p:cNvSpPr txBox="1">
              <a:spLocks noChangeArrowheads="1"/>
            </p:cNvSpPr>
            <p:nvPr/>
          </p:nvSpPr>
          <p:spPr bwMode="auto">
            <a:xfrm>
              <a:off x="4511" y="1844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accent1">
                      <a:lumMod val="75000"/>
                    </a:schemeClr>
                  </a:solidFill>
                </a:rPr>
                <a:t>depth 1</a:t>
              </a:r>
            </a:p>
          </p:txBody>
        </p:sp>
        <p:sp>
          <p:nvSpPr>
            <p:cNvPr id="8223" name="Text Box 10"/>
            <p:cNvSpPr txBox="1">
              <a:spLocks noChangeArrowheads="1"/>
            </p:cNvSpPr>
            <p:nvPr/>
          </p:nvSpPr>
          <p:spPr bwMode="auto">
            <a:xfrm>
              <a:off x="4511" y="2228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accent1">
                      <a:lumMod val="75000"/>
                    </a:schemeClr>
                  </a:solidFill>
                </a:rPr>
                <a:t>depth 2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979613" y="2317750"/>
            <a:ext cx="4648200" cy="1512888"/>
            <a:chOff x="1247" y="1460"/>
            <a:chExt cx="2928" cy="953"/>
          </a:xfrm>
        </p:grpSpPr>
        <p:sp>
          <p:nvSpPr>
            <p:cNvPr id="8198" name="Rectangle 12"/>
            <p:cNvSpPr>
              <a:spLocks noChangeArrowheads="1"/>
            </p:cNvSpPr>
            <p:nvPr/>
          </p:nvSpPr>
          <p:spPr bwMode="auto">
            <a:xfrm>
              <a:off x="1247" y="146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9" name="Line 13"/>
            <p:cNvSpPr>
              <a:spLocks noChangeShapeType="1"/>
            </p:cNvSpPr>
            <p:nvPr/>
          </p:nvSpPr>
          <p:spPr bwMode="auto">
            <a:xfrm>
              <a:off x="1343" y="1562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0" name="Text Box 14"/>
            <p:cNvSpPr txBox="1">
              <a:spLocks noChangeArrowheads="1"/>
            </p:cNvSpPr>
            <p:nvPr/>
          </p:nvSpPr>
          <p:spPr bwMode="auto">
            <a:xfrm>
              <a:off x="2255" y="223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D</a:t>
              </a:r>
            </a:p>
          </p:txBody>
        </p:sp>
        <p:sp>
          <p:nvSpPr>
            <p:cNvPr id="8201" name="Line 15"/>
            <p:cNvSpPr>
              <a:spLocks noChangeShapeType="1"/>
            </p:cNvSpPr>
            <p:nvPr/>
          </p:nvSpPr>
          <p:spPr bwMode="auto">
            <a:xfrm>
              <a:off x="2783" y="237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2" name="Line 16"/>
            <p:cNvSpPr>
              <a:spLocks noChangeShapeType="1"/>
            </p:cNvSpPr>
            <p:nvPr/>
          </p:nvSpPr>
          <p:spPr bwMode="auto">
            <a:xfrm>
              <a:off x="2303" y="237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3" name="Text Box 17"/>
            <p:cNvSpPr txBox="1">
              <a:spLocks noChangeArrowheads="1"/>
            </p:cNvSpPr>
            <p:nvPr/>
          </p:nvSpPr>
          <p:spPr bwMode="auto">
            <a:xfrm>
              <a:off x="1919" y="185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B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1967" y="199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5" name="Text Box 19"/>
            <p:cNvSpPr txBox="1">
              <a:spLocks noChangeArrowheads="1"/>
            </p:cNvSpPr>
            <p:nvPr/>
          </p:nvSpPr>
          <p:spPr bwMode="auto">
            <a:xfrm>
              <a:off x="2591" y="146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A</a:t>
              </a:r>
            </a:p>
          </p:txBody>
        </p:sp>
        <p:sp>
          <p:nvSpPr>
            <p:cNvPr id="8206" name="Text Box 20"/>
            <p:cNvSpPr txBox="1">
              <a:spLocks noChangeArrowheads="1"/>
            </p:cNvSpPr>
            <p:nvPr/>
          </p:nvSpPr>
          <p:spPr bwMode="auto">
            <a:xfrm>
              <a:off x="2927" y="222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E</a:t>
              </a:r>
            </a:p>
          </p:txBody>
        </p:sp>
        <p:sp>
          <p:nvSpPr>
            <p:cNvPr id="8207" name="Line 21"/>
            <p:cNvSpPr>
              <a:spLocks noChangeShapeType="1"/>
            </p:cNvSpPr>
            <p:nvPr/>
          </p:nvSpPr>
          <p:spPr bwMode="auto">
            <a:xfrm>
              <a:off x="3455" y="237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8" name="Line 22"/>
            <p:cNvSpPr>
              <a:spLocks noChangeShapeType="1"/>
            </p:cNvSpPr>
            <p:nvPr/>
          </p:nvSpPr>
          <p:spPr bwMode="auto">
            <a:xfrm>
              <a:off x="2975" y="237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9" name="Text Box 23"/>
            <p:cNvSpPr txBox="1">
              <a:spLocks noChangeArrowheads="1"/>
            </p:cNvSpPr>
            <p:nvPr/>
          </p:nvSpPr>
          <p:spPr bwMode="auto">
            <a:xfrm>
              <a:off x="3263" y="184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C</a:t>
              </a:r>
            </a:p>
          </p:txBody>
        </p:sp>
        <p:sp>
          <p:nvSpPr>
            <p:cNvPr id="8210" name="Text Box 24"/>
            <p:cNvSpPr txBox="1">
              <a:spLocks noChangeArrowheads="1"/>
            </p:cNvSpPr>
            <p:nvPr/>
          </p:nvSpPr>
          <p:spPr bwMode="auto">
            <a:xfrm>
              <a:off x="3599" y="222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F</a:t>
              </a:r>
            </a:p>
          </p:txBody>
        </p:sp>
        <p:sp>
          <p:nvSpPr>
            <p:cNvPr id="8211" name="Line 25"/>
            <p:cNvSpPr>
              <a:spLocks noChangeShapeType="1"/>
            </p:cNvSpPr>
            <p:nvPr/>
          </p:nvSpPr>
          <p:spPr bwMode="auto">
            <a:xfrm>
              <a:off x="3647" y="237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2" name="Line 26"/>
            <p:cNvSpPr>
              <a:spLocks noChangeShapeType="1"/>
            </p:cNvSpPr>
            <p:nvPr/>
          </p:nvSpPr>
          <p:spPr bwMode="auto">
            <a:xfrm>
              <a:off x="3119" y="161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3" name="Line 27"/>
            <p:cNvSpPr>
              <a:spLocks noChangeShapeType="1"/>
            </p:cNvSpPr>
            <p:nvPr/>
          </p:nvSpPr>
          <p:spPr bwMode="auto">
            <a:xfrm>
              <a:off x="3791" y="199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4" name="Line 28"/>
            <p:cNvSpPr>
              <a:spLocks noChangeShapeType="1"/>
            </p:cNvSpPr>
            <p:nvPr/>
          </p:nvSpPr>
          <p:spPr bwMode="auto">
            <a:xfrm flipH="1">
              <a:off x="3215" y="1994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5" name="Line 29"/>
            <p:cNvSpPr>
              <a:spLocks noChangeShapeType="1"/>
            </p:cNvSpPr>
            <p:nvPr/>
          </p:nvSpPr>
          <p:spPr bwMode="auto">
            <a:xfrm>
              <a:off x="2447" y="2000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6" name="Line 30"/>
            <p:cNvSpPr>
              <a:spLocks noChangeShapeType="1"/>
            </p:cNvSpPr>
            <p:nvPr/>
          </p:nvSpPr>
          <p:spPr bwMode="auto">
            <a:xfrm flipH="1">
              <a:off x="2207" y="1610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7" name="Line 31"/>
            <p:cNvSpPr>
              <a:spLocks noChangeShapeType="1"/>
            </p:cNvSpPr>
            <p:nvPr/>
          </p:nvSpPr>
          <p:spPr bwMode="auto">
            <a:xfrm>
              <a:off x="4127" y="237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8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990600"/>
          </a:xfrm>
        </p:spPr>
        <p:txBody>
          <a:bodyPr>
            <a:noAutofit/>
          </a:bodyPr>
          <a:lstStyle/>
          <a:p>
            <a:r>
              <a:rPr lang="en-GB" sz="3200" dirty="0" smtClean="0"/>
              <a:t>A note about the complexity results for set implementations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447800"/>
            <a:ext cx="8610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In </a:t>
            </a:r>
            <a:r>
              <a:rPr lang="en-GB" dirty="0" err="1" smtClean="0"/>
              <a:t>Watt+Brown</a:t>
            </a:r>
            <a:r>
              <a:rPr lang="en-GB" dirty="0" smtClean="0"/>
              <a:t>, the implementation of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GB" dirty="0" smtClean="0"/>
              <a:t>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containsAll</a:t>
            </a:r>
            <a:r>
              <a:rPr lang="en-GB" dirty="0" smtClean="0"/>
              <a:t>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allAll</a:t>
            </a:r>
            <a:r>
              <a:rPr lang="en-GB" dirty="0" smtClean="0"/>
              <a:t>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removeAll</a:t>
            </a:r>
            <a:r>
              <a:rPr lang="en-GB" dirty="0" smtClean="0"/>
              <a:t>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retainsAll</a:t>
            </a:r>
            <a:r>
              <a:rPr lang="en-GB" dirty="0" smtClean="0"/>
              <a:t> methods in each case assume that the set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GB" dirty="0" smtClean="0"/>
              <a:t> has the same implementation as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 smtClean="0"/>
              <a:t>. All of the complexities quoted in the book and in the lecture slides make the same assumption.</a:t>
            </a:r>
            <a:endParaRPr lang="en-GB" dirty="0"/>
          </a:p>
          <a:p>
            <a:endParaRPr lang="en-GB" dirty="0" smtClean="0"/>
          </a:p>
          <a:p>
            <a:pPr lvl="1"/>
            <a:r>
              <a:rPr lang="en-GB" dirty="0" smtClean="0"/>
              <a:t>E.g. in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ArraySet</a:t>
            </a:r>
            <a:r>
              <a:rPr lang="en-GB" dirty="0" smtClean="0"/>
              <a:t> implementation, in each of these methods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GB" dirty="0" smtClean="0"/>
              <a:t> is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en-GB" dirty="0" smtClean="0"/>
              <a:t> to an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ArraySet</a:t>
            </a:r>
            <a:r>
              <a:rPr lang="en-GB" dirty="0" smtClean="0"/>
              <a:t> (would cause a casting exception if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GB" dirty="0" smtClean="0"/>
              <a:t> were not an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ArraySet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/>
              <a:t>. Then the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members</a:t>
            </a:r>
            <a:r>
              <a:rPr lang="en-GB" dirty="0" smtClean="0"/>
              <a:t> array can be accessed and merging is possible because we know both arrays are ordered. Hence complexity is linear (e.g. in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retainAll</a:t>
            </a:r>
            <a:r>
              <a:rPr lang="en-GB" dirty="0" smtClean="0"/>
              <a:t> complexity is O(</a:t>
            </a:r>
            <a:r>
              <a:rPr lang="en-GB" dirty="0" err="1" smtClean="0"/>
              <a:t>n+n</a:t>
            </a:r>
            <a:r>
              <a:rPr lang="en-GB" dirty="0" smtClean="0">
                <a:sym typeface="Symbol"/>
              </a:rPr>
              <a:t>)). </a:t>
            </a:r>
          </a:p>
          <a:p>
            <a:pPr lvl="1"/>
            <a:endParaRPr lang="en-GB" dirty="0">
              <a:sym typeface="Symbol"/>
            </a:endParaRPr>
          </a:p>
          <a:p>
            <a:pPr marL="342900" indent="-342900">
              <a:buAutoNum type="arabicPeriod" startAt="2"/>
            </a:pPr>
            <a:r>
              <a:rPr lang="en-GB" dirty="0" smtClean="0"/>
              <a:t>In </a:t>
            </a:r>
            <a:r>
              <a:rPr lang="en-GB" dirty="0"/>
              <a:t>my implementation of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ArraySet</a:t>
            </a:r>
            <a:r>
              <a:rPr lang="en-GB" dirty="0"/>
              <a:t>, I still made an assumption, although not </a:t>
            </a:r>
            <a:r>
              <a:rPr lang="en-GB" dirty="0" smtClean="0"/>
              <a:t>    </a:t>
            </a:r>
            <a:br>
              <a:rPr lang="en-GB" dirty="0" smtClean="0"/>
            </a:br>
            <a:r>
              <a:rPr lang="en-GB" dirty="0" smtClean="0"/>
              <a:t>quite </a:t>
            </a:r>
            <a:r>
              <a:rPr lang="en-GB" dirty="0"/>
              <a:t>so serious. I assumed that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GB" dirty="0"/>
              <a:t> had an implementation whose iterator </a:t>
            </a:r>
            <a:r>
              <a:rPr lang="en-GB" dirty="0" smtClean="0"/>
              <a:t> returned </a:t>
            </a:r>
            <a:r>
              <a:rPr lang="en-GB" dirty="0"/>
              <a:t>elements in sequential order (</a:t>
            </a:r>
            <a:r>
              <a:rPr lang="en-GB" dirty="0" err="1"/>
              <a:t>wrt</a:t>
            </a:r>
            <a:r>
              <a:rPr lang="en-GB" dirty="0"/>
              <a:t> a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GB" dirty="0"/>
              <a:t> method). This is </a:t>
            </a:r>
            <a:r>
              <a:rPr lang="en-GB" dirty="0" smtClean="0"/>
              <a:t>not         </a:t>
            </a:r>
            <a:br>
              <a:rPr lang="en-GB" dirty="0" smtClean="0"/>
            </a:br>
            <a:r>
              <a:rPr lang="en-GB" dirty="0" smtClean="0"/>
              <a:t>always </a:t>
            </a:r>
            <a:r>
              <a:rPr lang="en-GB" dirty="0"/>
              <a:t>the case. (The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/>
              <a:t> interface says that the iterator returns all members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of </a:t>
            </a:r>
            <a:r>
              <a:rPr lang="en-GB" dirty="0"/>
              <a:t>the set </a:t>
            </a:r>
            <a:r>
              <a:rPr lang="en-GB" i="1" dirty="0"/>
              <a:t>in no particular order</a:t>
            </a:r>
            <a:r>
              <a:rPr lang="en-GB" dirty="0"/>
              <a:t>). </a:t>
            </a:r>
            <a:endParaRPr lang="en-GB" dirty="0" smtClean="0"/>
          </a:p>
          <a:p>
            <a:pPr marL="342900" indent="-342900">
              <a:buAutoNum type="arabicPeriod" startAt="2"/>
            </a:pPr>
            <a:endParaRPr lang="en-GB" dirty="0"/>
          </a:p>
          <a:p>
            <a:pPr marL="342900" indent="-342900">
              <a:buAutoNum type="arabicPeriod" startAt="2"/>
            </a:pPr>
            <a:r>
              <a:rPr lang="en-GB" dirty="0" smtClean="0"/>
              <a:t>If the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 smtClean="0"/>
              <a:t> were implemented correctly (i.e. no assumption about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GB" dirty="0" smtClean="0"/>
              <a:t>), the complexities would often be a lot worse. </a:t>
            </a:r>
          </a:p>
          <a:p>
            <a:pPr marL="342900" indent="-342900">
              <a:buAutoNum type="arabicPeriod" startAt="2"/>
            </a:pP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688217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0" y="381000"/>
            <a:ext cx="8229600" cy="990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The iterator method for the </a:t>
            </a:r>
            <a:r>
              <a:rPr lang="en-GB" sz="2800" dirty="0" err="1" smtClean="0"/>
              <a:t>BSTSet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2296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Iterator&lt;E&gt; iterator()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an iterator that visits all members of this set,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//in ascending order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InOrderIterator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InOrderIterator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Iterator&lt;E&gt;{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An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InOrderIterator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is an object will traverse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in in-order, the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BSTSet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representing a set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iterator is represented by a stack of references to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nodes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still to be visited,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track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//see next slide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392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88" y="381000"/>
            <a:ext cx="8229600" cy="609600"/>
          </a:xfrm>
        </p:spPr>
        <p:txBody>
          <a:bodyPr>
            <a:normAutofit/>
          </a:bodyPr>
          <a:lstStyle/>
          <a:p>
            <a:r>
              <a:rPr lang="en-GB" sz="2800" dirty="0"/>
              <a:t>The iterator method for the </a:t>
            </a:r>
            <a:r>
              <a:rPr lang="en-GB" sz="2800" dirty="0" err="1" smtClean="0"/>
              <a:t>BSTSet</a:t>
            </a:r>
            <a:r>
              <a:rPr lang="en-GB" sz="2800" dirty="0" smtClean="0"/>
              <a:t> contd.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839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InOrderIterator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Iterator&lt;E&gt;{</a:t>
            </a:r>
          </a:p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&lt;E&gt;&gt; track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//contains references to nodes still to be visited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InOrderIterator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track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LinkedStack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&lt;E&gt;&gt;();</a:t>
            </a:r>
          </a:p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root;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track.push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track.isEmpty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 next(){</a:t>
            </a:r>
          </a:p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place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track.pop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place.right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track.push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place.element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593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77244" y="533400"/>
            <a:ext cx="6142038" cy="7191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More advanced search-trees</a:t>
            </a:r>
            <a:endParaRPr lang="en-GB" altLang="en-US" i="1" dirty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47813" y="1663700"/>
            <a:ext cx="7200900" cy="4645025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The BST’s worst-case time complexity occurs when the BST is very unbalanced.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We can avoid this by modifying the insertion and deletion algorithms to keep the search-tree approximately balanced.</a:t>
            </a:r>
          </a:p>
          <a:p>
            <a:pPr eaLnBrk="1" hangingPunct="1"/>
            <a:r>
              <a:rPr lang="en-GB" altLang="en-US" dirty="0" smtClean="0">
                <a:cs typeface="Times New Roman" pitchFamily="18" charset="0"/>
              </a:rPr>
              <a:t>This leads to:</a:t>
            </a:r>
          </a:p>
          <a:p>
            <a:pPr lvl="1" eaLnBrk="1" hangingPunct="1"/>
            <a:r>
              <a:rPr lang="en-GB" altLang="en-US" dirty="0" smtClean="0">
                <a:cs typeface="Times New Roman" pitchFamily="18" charset="0"/>
              </a:rPr>
              <a:t>AVL-trees</a:t>
            </a:r>
            <a:endParaRPr lang="en-US" altLang="en-US" dirty="0" smtClean="0">
              <a:cs typeface="Times New Roman" pitchFamily="18" charset="0"/>
            </a:endParaRPr>
          </a:p>
          <a:p>
            <a:pPr lvl="1" eaLnBrk="1" hangingPunct="1"/>
            <a:r>
              <a:rPr lang="en-GB" altLang="en-US" dirty="0" smtClean="0">
                <a:cs typeface="Times New Roman" pitchFamily="18" charset="0"/>
              </a:rPr>
              <a:t>red-black-trees</a:t>
            </a:r>
            <a:endParaRPr lang="en-US" altLang="en-US" dirty="0" smtClean="0">
              <a:cs typeface="Times New Roman" pitchFamily="18" charset="0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653631" y="4068360"/>
            <a:ext cx="4789488" cy="755650"/>
            <a:chOff x="2494" y="2591"/>
            <a:chExt cx="3017" cy="476"/>
          </a:xfrm>
        </p:grpSpPr>
        <p:sp>
          <p:nvSpPr>
            <p:cNvPr id="62470" name="AutoShape 47"/>
            <p:cNvSpPr>
              <a:spLocks/>
            </p:cNvSpPr>
            <p:nvPr/>
          </p:nvSpPr>
          <p:spPr bwMode="auto">
            <a:xfrm>
              <a:off x="3810" y="2909"/>
              <a:ext cx="1701" cy="158"/>
            </a:xfrm>
            <a:prstGeom prst="callout1">
              <a:avLst>
                <a:gd name="adj1" fmla="val 45569"/>
                <a:gd name="adj2" fmla="val -2824"/>
                <a:gd name="adj3" fmla="val 55065"/>
                <a:gd name="adj4" fmla="val -68491"/>
              </a:avLst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ts val="1800"/>
                </a:lnSpc>
              </a:pPr>
              <a:r>
                <a:rPr lang="en-US" altLang="en-US">
                  <a:solidFill>
                    <a:schemeClr val="accent1">
                      <a:lumMod val="75000"/>
                    </a:schemeClr>
                  </a:solidFill>
                </a:rPr>
                <a:t>see Goodrich &amp; Tamassia</a:t>
              </a:r>
            </a:p>
          </p:txBody>
        </p:sp>
        <p:sp>
          <p:nvSpPr>
            <p:cNvPr id="62471" name="AutoShape 48"/>
            <p:cNvSpPr>
              <a:spLocks/>
            </p:cNvSpPr>
            <p:nvPr/>
          </p:nvSpPr>
          <p:spPr bwMode="auto">
            <a:xfrm>
              <a:off x="3810" y="2591"/>
              <a:ext cx="1701" cy="158"/>
            </a:xfrm>
            <a:prstGeom prst="callout1">
              <a:avLst>
                <a:gd name="adj1" fmla="val 45569"/>
                <a:gd name="adj2" fmla="val -2824"/>
                <a:gd name="adj3" fmla="val 65190"/>
                <a:gd name="adj4" fmla="val -77954"/>
              </a:avLst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ts val="1800"/>
                </a:lnSpc>
              </a:pPr>
              <a:r>
                <a:rPr lang="en-US" altLang="en-US" dirty="0">
                  <a:solidFill>
                    <a:schemeClr val="accent1">
                      <a:lumMod val="75000"/>
                    </a:schemeClr>
                  </a:solidFill>
                </a:rPr>
                <a:t>see Watt &amp; </a:t>
              </a:r>
              <a:r>
                <a:rPr lang="en-US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Brown + Section 10A</a:t>
              </a:r>
              <a:endParaRPr lang="en-US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472" name="Line 49"/>
            <p:cNvSpPr>
              <a:spLocks noChangeShapeType="1"/>
            </p:cNvSpPr>
            <p:nvPr/>
          </p:nvSpPr>
          <p:spPr bwMode="auto">
            <a:xfrm>
              <a:off x="2494" y="2750"/>
              <a:ext cx="1248" cy="227"/>
            </a:xfrm>
            <a:prstGeom prst="lin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57779" name="Rectangle 51"/>
          <p:cNvSpPr>
            <a:spLocks noChangeArrowheads="1"/>
          </p:cNvSpPr>
          <p:nvPr/>
        </p:nvSpPr>
        <p:spPr bwMode="auto">
          <a:xfrm>
            <a:off x="1547813" y="5337175"/>
            <a:ext cx="72009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Times New Roman" pitchFamily="18" charset="0"/>
              </a:rPr>
              <a:t>The library classes </a:t>
            </a:r>
            <a:r>
              <a:rPr lang="en-GB" altLang="en-US" sz="2400" dirty="0" err="1">
                <a:latin typeface="Courier New" pitchFamily="49" charset="0"/>
                <a:cs typeface="Times New Roman" pitchFamily="18" charset="0"/>
              </a:rPr>
              <a:t>java.util.TreeSet</a:t>
            </a:r>
            <a:r>
              <a:rPr lang="en-GB" altLang="en-US" sz="2400" dirty="0">
                <a:cs typeface="Times New Roman" pitchFamily="18" charset="0"/>
              </a:rPr>
              <a:t> and </a:t>
            </a:r>
            <a:r>
              <a:rPr lang="en-GB" altLang="en-US" sz="2400" dirty="0" err="1">
                <a:latin typeface="Courier New" pitchFamily="49" charset="0"/>
                <a:cs typeface="Times New Roman" pitchFamily="18" charset="0"/>
              </a:rPr>
              <a:t>java.util.TreeMap</a:t>
            </a:r>
            <a:r>
              <a:rPr lang="en-GB" altLang="en-US" sz="2400" dirty="0">
                <a:cs typeface="Times New Roman" pitchFamily="18" charset="0"/>
              </a:rPr>
              <a:t> use red-black-trees, and thus guarantee </a:t>
            </a:r>
            <a:r>
              <a:rPr lang="en-GB" altLang="en-US" sz="2400" i="1" dirty="0">
                <a:cs typeface="Times New Roman" pitchFamily="18" charset="0"/>
              </a:rPr>
              <a:t>O</a:t>
            </a:r>
            <a:r>
              <a:rPr lang="en-GB" altLang="en-US" sz="2400" dirty="0">
                <a:cs typeface="Times New Roman" pitchFamily="18" charset="0"/>
              </a:rPr>
              <a:t>(log </a:t>
            </a:r>
            <a:r>
              <a:rPr lang="en-GB" altLang="en-US" sz="2400" i="1" dirty="0">
                <a:cs typeface="Times New Roman" pitchFamily="18" charset="0"/>
              </a:rPr>
              <a:t>n</a:t>
            </a:r>
            <a:r>
              <a:rPr lang="en-GB" altLang="en-US" sz="2400" dirty="0">
                <a:cs typeface="Times New Roman" pitchFamily="18" charset="0"/>
              </a:rPr>
              <a:t>) </a:t>
            </a:r>
            <a:r>
              <a:rPr lang="en-US" altLang="en-US" sz="2400" dirty="0">
                <a:cs typeface="Times New Roman" pitchFamily="18" charset="0"/>
              </a:rPr>
              <a:t>time complexity</a:t>
            </a:r>
            <a:r>
              <a:rPr lang="en-GB" altLang="en-US" sz="2400" dirty="0"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91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Node and tree depths </a:t>
            </a:r>
            <a:r>
              <a:rPr lang="en-US" altLang="en-US" i="1" smtClean="0"/>
              <a:t>(3)</a:t>
            </a:r>
            <a:endParaRPr lang="en-GB" altLang="en-US" i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Illustration (an unbalanced binary-tree):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27350" y="2333625"/>
            <a:ext cx="5029200" cy="2103438"/>
            <a:chOff x="1844" y="1470"/>
            <a:chExt cx="3168" cy="1325"/>
          </a:xfrm>
        </p:grpSpPr>
        <p:sp>
          <p:nvSpPr>
            <p:cNvPr id="9242" name="Line 5"/>
            <p:cNvSpPr>
              <a:spLocks noChangeShapeType="1"/>
            </p:cNvSpPr>
            <p:nvPr/>
          </p:nvSpPr>
          <p:spPr bwMode="auto">
            <a:xfrm>
              <a:off x="1844" y="1950"/>
              <a:ext cx="264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43" name="Line 6"/>
            <p:cNvSpPr>
              <a:spLocks noChangeShapeType="1"/>
            </p:cNvSpPr>
            <p:nvPr/>
          </p:nvSpPr>
          <p:spPr bwMode="auto">
            <a:xfrm>
              <a:off x="1844" y="2334"/>
              <a:ext cx="264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44" name="Line 7"/>
            <p:cNvSpPr>
              <a:spLocks noChangeShapeType="1"/>
            </p:cNvSpPr>
            <p:nvPr/>
          </p:nvSpPr>
          <p:spPr bwMode="auto">
            <a:xfrm>
              <a:off x="1844" y="2718"/>
              <a:ext cx="264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45" name="Line 8"/>
            <p:cNvSpPr>
              <a:spLocks noChangeShapeType="1"/>
            </p:cNvSpPr>
            <p:nvPr/>
          </p:nvSpPr>
          <p:spPr bwMode="auto">
            <a:xfrm>
              <a:off x="3236" y="1566"/>
              <a:ext cx="124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46" name="Text Box 9"/>
            <p:cNvSpPr txBox="1">
              <a:spLocks noChangeArrowheads="1"/>
            </p:cNvSpPr>
            <p:nvPr/>
          </p:nvSpPr>
          <p:spPr bwMode="auto">
            <a:xfrm>
              <a:off x="4532" y="1470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dirty="0">
                  <a:solidFill>
                    <a:schemeClr val="accent1">
                      <a:lumMod val="75000"/>
                    </a:schemeClr>
                  </a:solidFill>
                </a:rPr>
                <a:t>depth 0</a:t>
              </a:r>
            </a:p>
          </p:txBody>
        </p:sp>
        <p:sp>
          <p:nvSpPr>
            <p:cNvPr id="9247" name="Text Box 10"/>
            <p:cNvSpPr txBox="1">
              <a:spLocks noChangeArrowheads="1"/>
            </p:cNvSpPr>
            <p:nvPr/>
          </p:nvSpPr>
          <p:spPr bwMode="auto">
            <a:xfrm>
              <a:off x="4532" y="1854"/>
              <a:ext cx="480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dirty="0">
                  <a:solidFill>
                    <a:schemeClr val="accent1">
                      <a:lumMod val="75000"/>
                    </a:schemeClr>
                  </a:solidFill>
                </a:rPr>
                <a:t>depth 1</a:t>
              </a:r>
            </a:p>
          </p:txBody>
        </p:sp>
        <p:sp>
          <p:nvSpPr>
            <p:cNvPr id="9248" name="Text Box 11"/>
            <p:cNvSpPr txBox="1">
              <a:spLocks noChangeArrowheads="1"/>
            </p:cNvSpPr>
            <p:nvPr/>
          </p:nvSpPr>
          <p:spPr bwMode="auto">
            <a:xfrm>
              <a:off x="4532" y="2238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dirty="0">
                  <a:solidFill>
                    <a:schemeClr val="accent1">
                      <a:lumMod val="75000"/>
                    </a:schemeClr>
                  </a:solidFill>
                </a:rPr>
                <a:t>depth 2</a:t>
              </a:r>
            </a:p>
          </p:txBody>
        </p:sp>
        <p:sp>
          <p:nvSpPr>
            <p:cNvPr id="9249" name="Text Box 12"/>
            <p:cNvSpPr txBox="1">
              <a:spLocks noChangeArrowheads="1"/>
            </p:cNvSpPr>
            <p:nvPr/>
          </p:nvSpPr>
          <p:spPr bwMode="auto">
            <a:xfrm>
              <a:off x="4532" y="2622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dirty="0">
                  <a:solidFill>
                    <a:schemeClr val="accent1">
                      <a:lumMod val="75000"/>
                    </a:schemeClr>
                  </a:solidFill>
                </a:rPr>
                <a:t>depth 3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012950" y="2314575"/>
            <a:ext cx="4648200" cy="2122488"/>
            <a:chOff x="1268" y="1458"/>
            <a:chExt cx="2928" cy="1337"/>
          </a:xfrm>
        </p:grpSpPr>
        <p:sp>
          <p:nvSpPr>
            <p:cNvPr id="9222" name="Text Box 14"/>
            <p:cNvSpPr txBox="1">
              <a:spLocks noChangeArrowheads="1"/>
            </p:cNvSpPr>
            <p:nvPr/>
          </p:nvSpPr>
          <p:spPr bwMode="auto">
            <a:xfrm>
              <a:off x="1940" y="223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M</a:t>
              </a:r>
            </a:p>
          </p:txBody>
        </p:sp>
        <p:sp>
          <p:nvSpPr>
            <p:cNvPr id="9223" name="Line 15"/>
            <p:cNvSpPr>
              <a:spLocks noChangeShapeType="1"/>
            </p:cNvSpPr>
            <p:nvPr/>
          </p:nvSpPr>
          <p:spPr bwMode="auto">
            <a:xfrm>
              <a:off x="2468" y="237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24" name="Line 16"/>
            <p:cNvSpPr>
              <a:spLocks noChangeShapeType="1"/>
            </p:cNvSpPr>
            <p:nvPr/>
          </p:nvSpPr>
          <p:spPr bwMode="auto">
            <a:xfrm>
              <a:off x="1988" y="237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25" name="Text Box 17"/>
            <p:cNvSpPr txBox="1">
              <a:spLocks noChangeArrowheads="1"/>
            </p:cNvSpPr>
            <p:nvPr/>
          </p:nvSpPr>
          <p:spPr bwMode="auto">
            <a:xfrm>
              <a:off x="2276" y="184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K</a:t>
              </a:r>
            </a:p>
          </p:txBody>
        </p:sp>
        <p:sp>
          <p:nvSpPr>
            <p:cNvPr id="9226" name="Text Box 18"/>
            <p:cNvSpPr txBox="1">
              <a:spLocks noChangeArrowheads="1"/>
            </p:cNvSpPr>
            <p:nvPr/>
          </p:nvSpPr>
          <p:spPr bwMode="auto">
            <a:xfrm>
              <a:off x="2612" y="223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N</a:t>
              </a:r>
            </a:p>
          </p:txBody>
        </p:sp>
        <p:sp>
          <p:nvSpPr>
            <p:cNvPr id="9227" name="Line 19"/>
            <p:cNvSpPr>
              <a:spLocks noChangeShapeType="1"/>
            </p:cNvSpPr>
            <p:nvPr/>
          </p:nvSpPr>
          <p:spPr bwMode="auto">
            <a:xfrm>
              <a:off x="2660" y="237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28" name="Line 20"/>
            <p:cNvSpPr>
              <a:spLocks noChangeShapeType="1"/>
            </p:cNvSpPr>
            <p:nvPr/>
          </p:nvSpPr>
          <p:spPr bwMode="auto">
            <a:xfrm>
              <a:off x="2804" y="199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29" name="Line 21"/>
            <p:cNvSpPr>
              <a:spLocks noChangeShapeType="1"/>
            </p:cNvSpPr>
            <p:nvPr/>
          </p:nvSpPr>
          <p:spPr bwMode="auto">
            <a:xfrm flipH="1">
              <a:off x="2228" y="199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0" name="Text Box 22"/>
            <p:cNvSpPr txBox="1">
              <a:spLocks noChangeArrowheads="1"/>
            </p:cNvSpPr>
            <p:nvPr/>
          </p:nvSpPr>
          <p:spPr bwMode="auto">
            <a:xfrm>
              <a:off x="2948" y="261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P</a:t>
              </a:r>
            </a:p>
          </p:txBody>
        </p:sp>
        <p:sp>
          <p:nvSpPr>
            <p:cNvPr id="9231" name="Line 23"/>
            <p:cNvSpPr>
              <a:spLocks noChangeShapeType="1"/>
            </p:cNvSpPr>
            <p:nvPr/>
          </p:nvSpPr>
          <p:spPr bwMode="auto">
            <a:xfrm>
              <a:off x="2996" y="276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2" name="Line 24"/>
            <p:cNvSpPr>
              <a:spLocks noChangeShapeType="1"/>
            </p:cNvSpPr>
            <p:nvPr/>
          </p:nvSpPr>
          <p:spPr bwMode="auto">
            <a:xfrm>
              <a:off x="3140" y="2382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3" name="Line 25"/>
            <p:cNvSpPr>
              <a:spLocks noChangeShapeType="1"/>
            </p:cNvSpPr>
            <p:nvPr/>
          </p:nvSpPr>
          <p:spPr bwMode="auto">
            <a:xfrm>
              <a:off x="3476" y="276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4" name="Text Box 26"/>
            <p:cNvSpPr txBox="1">
              <a:spLocks noChangeArrowheads="1"/>
            </p:cNvSpPr>
            <p:nvPr/>
          </p:nvSpPr>
          <p:spPr bwMode="auto">
            <a:xfrm>
              <a:off x="3620" y="184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L</a:t>
              </a:r>
            </a:p>
          </p:txBody>
        </p:sp>
        <p:sp>
          <p:nvSpPr>
            <p:cNvPr id="9235" name="Line 27"/>
            <p:cNvSpPr>
              <a:spLocks noChangeShapeType="1"/>
            </p:cNvSpPr>
            <p:nvPr/>
          </p:nvSpPr>
          <p:spPr bwMode="auto">
            <a:xfrm>
              <a:off x="3668" y="199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6" name="Line 28"/>
            <p:cNvSpPr>
              <a:spLocks noChangeShapeType="1"/>
            </p:cNvSpPr>
            <p:nvPr/>
          </p:nvSpPr>
          <p:spPr bwMode="auto">
            <a:xfrm>
              <a:off x="4148" y="199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7" name="Text Box 29"/>
            <p:cNvSpPr txBox="1">
              <a:spLocks noChangeArrowheads="1"/>
            </p:cNvSpPr>
            <p:nvPr/>
          </p:nvSpPr>
          <p:spPr bwMode="auto">
            <a:xfrm>
              <a:off x="3236" y="145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J</a:t>
              </a:r>
            </a:p>
          </p:txBody>
        </p:sp>
        <p:sp>
          <p:nvSpPr>
            <p:cNvPr id="9238" name="Line 30"/>
            <p:cNvSpPr>
              <a:spLocks noChangeShapeType="1"/>
            </p:cNvSpPr>
            <p:nvPr/>
          </p:nvSpPr>
          <p:spPr bwMode="auto">
            <a:xfrm>
              <a:off x="3764" y="160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9" name="Line 31"/>
            <p:cNvSpPr>
              <a:spLocks noChangeShapeType="1"/>
            </p:cNvSpPr>
            <p:nvPr/>
          </p:nvSpPr>
          <p:spPr bwMode="auto">
            <a:xfrm flipH="1">
              <a:off x="2564" y="1608"/>
              <a:ext cx="72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0" name="Rectangle 32"/>
            <p:cNvSpPr>
              <a:spLocks noChangeArrowheads="1"/>
            </p:cNvSpPr>
            <p:nvPr/>
          </p:nvSpPr>
          <p:spPr bwMode="auto">
            <a:xfrm>
              <a:off x="1268" y="146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1" name="Line 33"/>
            <p:cNvSpPr>
              <a:spLocks noChangeShapeType="1"/>
            </p:cNvSpPr>
            <p:nvPr/>
          </p:nvSpPr>
          <p:spPr bwMode="auto">
            <a:xfrm>
              <a:off x="1364" y="1560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Node and tree depths </a:t>
            </a:r>
            <a:r>
              <a:rPr lang="en-US" altLang="en-US" i="1" smtClean="0"/>
              <a:t>(4)</a:t>
            </a:r>
            <a:endParaRPr lang="en-GB" altLang="en-US" i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Illustration (an extremely unbalanced binary-tree):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003550" y="2673350"/>
            <a:ext cx="4953000" cy="3322638"/>
            <a:chOff x="1892" y="1449"/>
            <a:chExt cx="3120" cy="2093"/>
          </a:xfrm>
        </p:grpSpPr>
        <p:sp>
          <p:nvSpPr>
            <p:cNvPr id="10266" name="Line 5"/>
            <p:cNvSpPr>
              <a:spLocks noChangeShapeType="1"/>
            </p:cNvSpPr>
            <p:nvPr/>
          </p:nvSpPr>
          <p:spPr bwMode="auto">
            <a:xfrm>
              <a:off x="1892" y="3081"/>
              <a:ext cx="2592" cy="0"/>
            </a:xfrm>
            <a:prstGeom prst="lin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67" name="Line 6"/>
            <p:cNvSpPr>
              <a:spLocks noChangeShapeType="1"/>
            </p:cNvSpPr>
            <p:nvPr/>
          </p:nvSpPr>
          <p:spPr bwMode="auto">
            <a:xfrm>
              <a:off x="1892" y="3465"/>
              <a:ext cx="2592" cy="0"/>
            </a:xfrm>
            <a:prstGeom prst="lin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68" name="Line 7"/>
            <p:cNvSpPr>
              <a:spLocks noChangeShapeType="1"/>
            </p:cNvSpPr>
            <p:nvPr/>
          </p:nvSpPr>
          <p:spPr bwMode="auto">
            <a:xfrm>
              <a:off x="1892" y="2697"/>
              <a:ext cx="2592" cy="0"/>
            </a:xfrm>
            <a:prstGeom prst="lin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69" name="Text Box 8"/>
            <p:cNvSpPr txBox="1">
              <a:spLocks noChangeArrowheads="1"/>
            </p:cNvSpPr>
            <p:nvPr/>
          </p:nvSpPr>
          <p:spPr bwMode="auto">
            <a:xfrm>
              <a:off x="4532" y="2985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accent1">
                      <a:lumMod val="75000"/>
                    </a:schemeClr>
                  </a:solidFill>
                </a:rPr>
                <a:t>depth 4</a:t>
              </a:r>
            </a:p>
          </p:txBody>
        </p:sp>
        <p:sp>
          <p:nvSpPr>
            <p:cNvPr id="10270" name="Text Box 9"/>
            <p:cNvSpPr txBox="1">
              <a:spLocks noChangeArrowheads="1"/>
            </p:cNvSpPr>
            <p:nvPr/>
          </p:nvSpPr>
          <p:spPr bwMode="auto">
            <a:xfrm>
              <a:off x="4532" y="3369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accent1">
                      <a:lumMod val="75000"/>
                    </a:schemeClr>
                  </a:solidFill>
                </a:rPr>
                <a:t>depth 5</a:t>
              </a:r>
            </a:p>
          </p:txBody>
        </p:sp>
        <p:sp>
          <p:nvSpPr>
            <p:cNvPr id="10271" name="Text Box 10"/>
            <p:cNvSpPr txBox="1">
              <a:spLocks noChangeArrowheads="1"/>
            </p:cNvSpPr>
            <p:nvPr/>
          </p:nvSpPr>
          <p:spPr bwMode="auto">
            <a:xfrm>
              <a:off x="4532" y="2601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accent1">
                      <a:lumMod val="75000"/>
                    </a:schemeClr>
                  </a:solidFill>
                </a:rPr>
                <a:t>depth 3</a:t>
              </a:r>
            </a:p>
          </p:txBody>
        </p:sp>
        <p:sp>
          <p:nvSpPr>
            <p:cNvPr id="10272" name="Line 11"/>
            <p:cNvSpPr>
              <a:spLocks noChangeShapeType="1"/>
            </p:cNvSpPr>
            <p:nvPr/>
          </p:nvSpPr>
          <p:spPr bwMode="auto">
            <a:xfrm>
              <a:off x="1892" y="1929"/>
              <a:ext cx="2592" cy="0"/>
            </a:xfrm>
            <a:prstGeom prst="lin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73" name="Line 12"/>
            <p:cNvSpPr>
              <a:spLocks noChangeShapeType="1"/>
            </p:cNvSpPr>
            <p:nvPr/>
          </p:nvSpPr>
          <p:spPr bwMode="auto">
            <a:xfrm>
              <a:off x="1892" y="2313"/>
              <a:ext cx="2592" cy="0"/>
            </a:xfrm>
            <a:prstGeom prst="lin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74" name="Line 13"/>
            <p:cNvSpPr>
              <a:spLocks noChangeShapeType="1"/>
            </p:cNvSpPr>
            <p:nvPr/>
          </p:nvSpPr>
          <p:spPr bwMode="auto">
            <a:xfrm>
              <a:off x="2372" y="1545"/>
              <a:ext cx="2112" cy="0"/>
            </a:xfrm>
            <a:prstGeom prst="lin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75" name="Text Box 14"/>
            <p:cNvSpPr txBox="1">
              <a:spLocks noChangeArrowheads="1"/>
            </p:cNvSpPr>
            <p:nvPr/>
          </p:nvSpPr>
          <p:spPr bwMode="auto">
            <a:xfrm>
              <a:off x="4532" y="1449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accent1">
                      <a:lumMod val="75000"/>
                    </a:schemeClr>
                  </a:solidFill>
                </a:rPr>
                <a:t>depth 0</a:t>
              </a:r>
            </a:p>
          </p:txBody>
        </p:sp>
        <p:sp>
          <p:nvSpPr>
            <p:cNvPr id="10276" name="Text Box 15"/>
            <p:cNvSpPr txBox="1">
              <a:spLocks noChangeArrowheads="1"/>
            </p:cNvSpPr>
            <p:nvPr/>
          </p:nvSpPr>
          <p:spPr bwMode="auto">
            <a:xfrm>
              <a:off x="4532" y="1833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accent1">
                      <a:lumMod val="75000"/>
                    </a:schemeClr>
                  </a:solidFill>
                </a:rPr>
                <a:t>depth 1</a:t>
              </a:r>
            </a:p>
          </p:txBody>
        </p:sp>
        <p:sp>
          <p:nvSpPr>
            <p:cNvPr id="10277" name="Text Box 16"/>
            <p:cNvSpPr txBox="1">
              <a:spLocks noChangeArrowheads="1"/>
            </p:cNvSpPr>
            <p:nvPr/>
          </p:nvSpPr>
          <p:spPr bwMode="auto">
            <a:xfrm>
              <a:off x="4532" y="2217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>
                  <a:solidFill>
                    <a:schemeClr val="accent1">
                      <a:lumMod val="75000"/>
                    </a:schemeClr>
                  </a:solidFill>
                </a:rPr>
                <a:t>depth 2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012950" y="2690813"/>
            <a:ext cx="4724400" cy="3294062"/>
            <a:chOff x="1268" y="1449"/>
            <a:chExt cx="2976" cy="2075"/>
          </a:xfrm>
        </p:grpSpPr>
        <p:sp>
          <p:nvSpPr>
            <p:cNvPr id="10246" name="Rectangle 18"/>
            <p:cNvSpPr>
              <a:spLocks noChangeArrowheads="1"/>
            </p:cNvSpPr>
            <p:nvPr/>
          </p:nvSpPr>
          <p:spPr bwMode="auto">
            <a:xfrm>
              <a:off x="1268" y="145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47" name="Line 19"/>
            <p:cNvSpPr>
              <a:spLocks noChangeShapeType="1"/>
            </p:cNvSpPr>
            <p:nvPr/>
          </p:nvSpPr>
          <p:spPr bwMode="auto">
            <a:xfrm>
              <a:off x="1364" y="1551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8" name="Text Box 20"/>
            <p:cNvSpPr txBox="1">
              <a:spLocks noChangeArrowheads="1"/>
            </p:cNvSpPr>
            <p:nvPr/>
          </p:nvSpPr>
          <p:spPr bwMode="auto">
            <a:xfrm>
              <a:off x="1988" y="144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S</a:t>
              </a:r>
            </a:p>
          </p:txBody>
        </p:sp>
        <p:sp>
          <p:nvSpPr>
            <p:cNvPr id="10249" name="Text Box 21"/>
            <p:cNvSpPr txBox="1">
              <a:spLocks noChangeArrowheads="1"/>
            </p:cNvSpPr>
            <p:nvPr/>
          </p:nvSpPr>
          <p:spPr bwMode="auto">
            <a:xfrm>
              <a:off x="2324" y="183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T</a:t>
              </a:r>
            </a:p>
          </p:txBody>
        </p:sp>
        <p:sp>
          <p:nvSpPr>
            <p:cNvPr id="10250" name="Line 22"/>
            <p:cNvSpPr>
              <a:spLocks noChangeShapeType="1"/>
            </p:cNvSpPr>
            <p:nvPr/>
          </p:nvSpPr>
          <p:spPr bwMode="auto">
            <a:xfrm>
              <a:off x="2372" y="197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1" name="Line 23"/>
            <p:cNvSpPr>
              <a:spLocks noChangeShapeType="1"/>
            </p:cNvSpPr>
            <p:nvPr/>
          </p:nvSpPr>
          <p:spPr bwMode="auto">
            <a:xfrm>
              <a:off x="2516" y="1599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2" name="Line 24"/>
            <p:cNvSpPr>
              <a:spLocks noChangeShapeType="1"/>
            </p:cNvSpPr>
            <p:nvPr/>
          </p:nvSpPr>
          <p:spPr bwMode="auto">
            <a:xfrm>
              <a:off x="2036" y="159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3" name="Text Box 25"/>
            <p:cNvSpPr txBox="1">
              <a:spLocks noChangeArrowheads="1"/>
            </p:cNvSpPr>
            <p:nvPr/>
          </p:nvSpPr>
          <p:spPr bwMode="auto">
            <a:xfrm>
              <a:off x="2660" y="221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U</a:t>
              </a:r>
            </a:p>
          </p:txBody>
        </p:sp>
        <p:sp>
          <p:nvSpPr>
            <p:cNvPr id="10254" name="Line 26"/>
            <p:cNvSpPr>
              <a:spLocks noChangeShapeType="1"/>
            </p:cNvSpPr>
            <p:nvPr/>
          </p:nvSpPr>
          <p:spPr bwMode="auto">
            <a:xfrm>
              <a:off x="2708" y="235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5" name="Line 27"/>
            <p:cNvSpPr>
              <a:spLocks noChangeShapeType="1"/>
            </p:cNvSpPr>
            <p:nvPr/>
          </p:nvSpPr>
          <p:spPr bwMode="auto">
            <a:xfrm>
              <a:off x="2852" y="1977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6" name="Text Box 28"/>
            <p:cNvSpPr txBox="1">
              <a:spLocks noChangeArrowheads="1"/>
            </p:cNvSpPr>
            <p:nvPr/>
          </p:nvSpPr>
          <p:spPr bwMode="auto">
            <a:xfrm>
              <a:off x="2996" y="258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V</a:t>
              </a:r>
            </a:p>
          </p:txBody>
        </p:sp>
        <p:sp>
          <p:nvSpPr>
            <p:cNvPr id="10257" name="Line 29"/>
            <p:cNvSpPr>
              <a:spLocks noChangeShapeType="1"/>
            </p:cNvSpPr>
            <p:nvPr/>
          </p:nvSpPr>
          <p:spPr bwMode="auto">
            <a:xfrm>
              <a:off x="3044" y="273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8" name="Line 30"/>
            <p:cNvSpPr>
              <a:spLocks noChangeShapeType="1"/>
            </p:cNvSpPr>
            <p:nvPr/>
          </p:nvSpPr>
          <p:spPr bwMode="auto">
            <a:xfrm>
              <a:off x="3188" y="2355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9" name="Text Box 31"/>
            <p:cNvSpPr txBox="1">
              <a:spLocks noChangeArrowheads="1"/>
            </p:cNvSpPr>
            <p:nvPr/>
          </p:nvSpPr>
          <p:spPr bwMode="auto">
            <a:xfrm>
              <a:off x="3332" y="296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W</a:t>
              </a:r>
            </a:p>
          </p:txBody>
        </p:sp>
        <p:sp>
          <p:nvSpPr>
            <p:cNvPr id="10260" name="Line 32"/>
            <p:cNvSpPr>
              <a:spLocks noChangeShapeType="1"/>
            </p:cNvSpPr>
            <p:nvPr/>
          </p:nvSpPr>
          <p:spPr bwMode="auto">
            <a:xfrm>
              <a:off x="3380" y="311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1" name="Line 33"/>
            <p:cNvSpPr>
              <a:spLocks noChangeShapeType="1"/>
            </p:cNvSpPr>
            <p:nvPr/>
          </p:nvSpPr>
          <p:spPr bwMode="auto">
            <a:xfrm>
              <a:off x="3524" y="2733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2" name="Text Box 34"/>
            <p:cNvSpPr txBox="1">
              <a:spLocks noChangeArrowheads="1"/>
            </p:cNvSpPr>
            <p:nvPr/>
          </p:nvSpPr>
          <p:spPr bwMode="auto">
            <a:xfrm>
              <a:off x="3668" y="334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i="1"/>
                <a:t>X</a:t>
              </a:r>
            </a:p>
          </p:txBody>
        </p:sp>
        <p:sp>
          <p:nvSpPr>
            <p:cNvPr id="10263" name="Line 35"/>
            <p:cNvSpPr>
              <a:spLocks noChangeShapeType="1"/>
            </p:cNvSpPr>
            <p:nvPr/>
          </p:nvSpPr>
          <p:spPr bwMode="auto">
            <a:xfrm>
              <a:off x="3716" y="348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4" name="Line 36"/>
            <p:cNvSpPr>
              <a:spLocks noChangeShapeType="1"/>
            </p:cNvSpPr>
            <p:nvPr/>
          </p:nvSpPr>
          <p:spPr bwMode="auto">
            <a:xfrm>
              <a:off x="3860" y="3111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5" name="Line 37"/>
            <p:cNvSpPr>
              <a:spLocks noChangeShapeType="1"/>
            </p:cNvSpPr>
            <p:nvPr/>
          </p:nvSpPr>
          <p:spPr bwMode="auto">
            <a:xfrm>
              <a:off x="4196" y="349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Balanced binary-trees</a:t>
            </a:r>
            <a:endParaRPr lang="en-GB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 binary-tree of depth </a:t>
            </a:r>
            <a:r>
              <a:rPr lang="en-US" altLang="en-US" i="1" smtClean="0">
                <a:cs typeface="Times New Roman" pitchFamily="18" charset="0"/>
              </a:rPr>
              <a:t>d</a:t>
            </a:r>
            <a:r>
              <a:rPr lang="en-US" altLang="en-US" smtClean="0">
                <a:cs typeface="Times New Roman" pitchFamily="18" charset="0"/>
              </a:rPr>
              <a:t> is </a:t>
            </a:r>
            <a:r>
              <a:rPr lang="en-US" altLang="en-US" b="1" smtClean="0">
                <a:cs typeface="Times New Roman" pitchFamily="18" charset="0"/>
              </a:rPr>
              <a:t>balanced</a:t>
            </a:r>
            <a:r>
              <a:rPr lang="en-US" altLang="en-US" smtClean="0">
                <a:cs typeface="Times New Roman" pitchFamily="18" charset="0"/>
              </a:rPr>
              <a:t> if all nodes at depths 0, 1, …, </a:t>
            </a:r>
            <a:r>
              <a:rPr lang="en-US" altLang="en-US" i="1" smtClean="0">
                <a:cs typeface="Times New Roman" pitchFamily="18" charset="0"/>
              </a:rPr>
              <a:t>d</a:t>
            </a:r>
            <a:r>
              <a:rPr lang="en-US" altLang="en-US" smtClean="0">
                <a:cs typeface="Times New Roman" pitchFamily="18" charset="0"/>
              </a:rPr>
              <a:t>–2 have two children.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This implies: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Nodes at depth </a:t>
            </a:r>
            <a:r>
              <a:rPr lang="en-US" altLang="en-US" i="1" smtClean="0">
                <a:cs typeface="Times New Roman" pitchFamily="18" charset="0"/>
              </a:rPr>
              <a:t>d</a:t>
            </a:r>
            <a:r>
              <a:rPr lang="en-US" altLang="en-US" smtClean="0">
                <a:cs typeface="Times New Roman" pitchFamily="18" charset="0"/>
              </a:rPr>
              <a:t>–1 may have two/one/no children.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Nodes at depth </a:t>
            </a:r>
            <a:r>
              <a:rPr lang="en-US" altLang="en-US" i="1" smtClean="0">
                <a:cs typeface="Times New Roman" pitchFamily="18" charset="0"/>
              </a:rPr>
              <a:t>d</a:t>
            </a:r>
            <a:r>
              <a:rPr lang="en-US" altLang="en-US" smtClean="0">
                <a:cs typeface="Times New Roman" pitchFamily="18" charset="0"/>
              </a:rPr>
              <a:t> have no children (by definition).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 binary-tree of depth 0 or 1 is always balanced.</a:t>
            </a:r>
            <a:endParaRPr lang="en-GB" altLang="en-US" smtClean="0">
              <a:cs typeface="Times New Roman" pitchFamily="18" charset="0"/>
            </a:endParaRP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This is illustrated in the previous 3 slides.</a:t>
            </a: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3322</TotalTime>
  <Words>3224</Words>
  <Application>Microsoft Office PowerPoint</Application>
  <PresentationFormat>On-screen Show (4:3)</PresentationFormat>
  <Paragraphs>902</Paragraphs>
  <Slides>63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Clarity</vt:lpstr>
      <vt:lpstr>10. Binary-Search-Tree Data Structure</vt:lpstr>
      <vt:lpstr>Binary-trees (1)</vt:lpstr>
      <vt:lpstr>Binary-trees (2)</vt:lpstr>
      <vt:lpstr>Binary-trees and subtrees</vt:lpstr>
      <vt:lpstr>Node and tree depths (1)</vt:lpstr>
      <vt:lpstr>Node and tree depths (2)</vt:lpstr>
      <vt:lpstr>Node and tree depths (3)</vt:lpstr>
      <vt:lpstr>Node and tree depths (4)</vt:lpstr>
      <vt:lpstr>Balanced binary-trees</vt:lpstr>
      <vt:lpstr>BSTs (1)</vt:lpstr>
      <vt:lpstr>BSTs (2)</vt:lpstr>
      <vt:lpstr>BSTs (3)</vt:lpstr>
      <vt:lpstr>BSTs (4)</vt:lpstr>
      <vt:lpstr>BSTs (5)</vt:lpstr>
      <vt:lpstr>BST search (1)</vt:lpstr>
      <vt:lpstr>BST search (2)</vt:lpstr>
      <vt:lpstr>BST search (3)</vt:lpstr>
      <vt:lpstr>BST search (4)</vt:lpstr>
      <vt:lpstr>BST search (5)</vt:lpstr>
      <vt:lpstr>BST search (6)</vt:lpstr>
      <vt:lpstr>BST search (7)</vt:lpstr>
      <vt:lpstr>BST insertion (1)</vt:lpstr>
      <vt:lpstr>BST insertion (2)</vt:lpstr>
      <vt:lpstr>BST insertion (3)</vt:lpstr>
      <vt:lpstr>BST insertion (4)</vt:lpstr>
      <vt:lpstr>BST insertion (5)</vt:lpstr>
      <vt:lpstr>BST insertion (6)</vt:lpstr>
      <vt:lpstr>BST insertion (7)</vt:lpstr>
      <vt:lpstr>Example: successive insertions (1)</vt:lpstr>
      <vt:lpstr>Example: successive insertions (2)</vt:lpstr>
      <vt:lpstr>BST deletion</vt:lpstr>
      <vt:lpstr>Deleting a given element (1)</vt:lpstr>
      <vt:lpstr>Deleting a given element (2)</vt:lpstr>
      <vt:lpstr>Deleting a given element (3)</vt:lpstr>
      <vt:lpstr>Deleting a given element (4)</vt:lpstr>
      <vt:lpstr>Deleting a given element (5)</vt:lpstr>
      <vt:lpstr>Deleting the topmost element (1)</vt:lpstr>
      <vt:lpstr>Deleting the topmost element (2)</vt:lpstr>
      <vt:lpstr>Deleting the topmost element (3)</vt:lpstr>
      <vt:lpstr>Deleting the topmost element (4)</vt:lpstr>
      <vt:lpstr>Deleting the topmost element (5)</vt:lpstr>
      <vt:lpstr>Deleting the topmost element (6)</vt:lpstr>
      <vt:lpstr>Deleting the topmost element (7)</vt:lpstr>
      <vt:lpstr>Deleting the topmost element (8)</vt:lpstr>
      <vt:lpstr>Deleting the topmost element (9)</vt:lpstr>
      <vt:lpstr>Deleting the topmost element (10)</vt:lpstr>
      <vt:lpstr>Example: successive deletions</vt:lpstr>
      <vt:lpstr>Lazy Deletion</vt:lpstr>
      <vt:lpstr>BSTs in practice (1)</vt:lpstr>
      <vt:lpstr>BSTs in practice (2)</vt:lpstr>
      <vt:lpstr>BSTs in practice (3)</vt:lpstr>
      <vt:lpstr>Binary-tree traversal</vt:lpstr>
      <vt:lpstr>In-order traversal</vt:lpstr>
      <vt:lpstr>Example: printing BST elements in order</vt:lpstr>
      <vt:lpstr>Pre-order traversal</vt:lpstr>
      <vt:lpstr>Post-order traversal</vt:lpstr>
      <vt:lpstr>Implementation of sets using BSTs (1)</vt:lpstr>
      <vt:lpstr>Implementation of sets using BSTs (2)</vt:lpstr>
      <vt:lpstr>Implementation of sets using BSTs (3)</vt:lpstr>
      <vt:lpstr>A note about the complexity results for set implementations</vt:lpstr>
      <vt:lpstr>The iterator method for the BSTSet</vt:lpstr>
      <vt:lpstr>The iterator method for the BSTSet contd.</vt:lpstr>
      <vt:lpstr>More advanced search-trees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</dc:creator>
  <cp:lastModifiedBy>Alice Miller</cp:lastModifiedBy>
  <cp:revision>40</cp:revision>
  <dcterms:created xsi:type="dcterms:W3CDTF">2006-08-16T00:00:00Z</dcterms:created>
  <dcterms:modified xsi:type="dcterms:W3CDTF">2018-02-20T12:12:38Z</dcterms:modified>
</cp:coreProperties>
</file>