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AA1B-E5FE-47E3-BE41-71802FFB2CED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9EF70-8062-433E-90DE-DF72B60A8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6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E0FF-947A-4287-BCBD-5C393F52AC8F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60A5-AE21-490A-B50A-4174735A8ADE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7398-942A-4BA6-A66D-F1B8C7CB2793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7813" y="1700213"/>
            <a:ext cx="3522662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700213"/>
            <a:ext cx="3522663" cy="4621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849-A743-4F0D-90B4-382E4BF63E7C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5488-08E4-419B-B4BE-9E5B2BC698D6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12BA-2DDB-4C11-B6AB-8C41B9C1B846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A504-C747-48FA-A969-DC352BCE564A}" type="datetime1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A336-B5E7-4D51-BDEE-3B4DCDF17D3A}" type="datetime1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EDFE-E587-4F6C-93FF-2D24FB6BBFE3}" type="datetime1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2DC-DDEB-43FB-80B4-6E6E8346740A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2E40-0A3B-41FE-9BA0-49560738553A}" type="datetime1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31B534-816C-4D09-8B3E-6175E11BD82D}" type="datetime1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8196" y="908050"/>
            <a:ext cx="8280400" cy="12954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>12. </a:t>
            </a:r>
            <a:r>
              <a:rPr lang="en-GB" altLang="en-US" sz="3600" dirty="0">
                <a:solidFill>
                  <a:schemeClr val="folHlink"/>
                </a:solidFill>
              </a:rPr>
              <a:t> </a:t>
            </a:r>
            <a:r>
              <a:rPr lang="en-GB" altLang="en-US" sz="3600" dirty="0" smtClean="0">
                <a:solidFill>
                  <a:schemeClr val="folHlink"/>
                </a:solidFill>
              </a:rPr>
              <a:t>Hash-Table 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626" y="3657600"/>
            <a:ext cx="8245475" cy="3638550"/>
          </a:xfrm>
        </p:spPr>
        <p:txBody>
          <a:bodyPr/>
          <a:lstStyle/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Hash-table principles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Searching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Insertion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Deletion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Hash-table design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Implementations of sets and maps using hash-tables</a:t>
            </a: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716463" y="476250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Closed-bucket hash-tables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787525" algn="l"/>
                <a:tab pos="1979613" algn="l"/>
              </a:tabLst>
            </a:pPr>
            <a:r>
              <a:rPr lang="en-US" altLang="en-US" smtClean="0">
                <a:cs typeface="Times New Roman" pitchFamily="18" charset="0"/>
              </a:rPr>
              <a:t>Simplest implementation of a CBHT: 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each bucket is an</a:t>
            </a:r>
            <a:r>
              <a:rPr lang="en-US" altLang="en-US" smtClean="0"/>
              <a:t> SLL.</a:t>
            </a:r>
          </a:p>
          <a:p>
            <a:pPr eaLnBrk="1" hangingPunct="1">
              <a:tabLst>
                <a:tab pos="1787525" algn="l"/>
                <a:tab pos="1979613" algn="l"/>
              </a:tabLst>
            </a:pPr>
            <a:r>
              <a:rPr lang="en-US" altLang="en-US" smtClean="0"/>
              <a:t>In the following illustrations, the keys are names of chemical elements. For illustrative purposes, assume:</a:t>
            </a:r>
          </a:p>
          <a:p>
            <a:pPr lvl="1" eaLnBrk="1" hangingPunct="1">
              <a:buFontTx/>
              <a:buNone/>
              <a:tabLst>
                <a:tab pos="1787525" algn="l"/>
                <a:tab pos="1979613" algn="l"/>
              </a:tabLst>
            </a:pPr>
            <a:r>
              <a:rPr lang="en-US" altLang="en-US" i="1" smtClean="0">
                <a:cs typeface="Times New Roman" pitchFamily="18" charset="0"/>
              </a:rPr>
              <a:t>	m</a:t>
            </a:r>
            <a:r>
              <a:rPr lang="en-US" altLang="en-US" smtClean="0">
                <a:cs typeface="Times New Roman" pitchFamily="18" charset="0"/>
              </a:rPr>
              <a:t>	=  26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i="1" smtClean="0">
                <a:cs typeface="Times New Roman" pitchFamily="18" charset="0"/>
              </a:rPr>
              <a:t>hash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	=  (initial letter of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smtClean="0">
                <a:cs typeface="Times New Roman" pitchFamily="18" charset="0"/>
              </a:rPr>
              <a:t>A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altLang="en-US" smtClean="0"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Closed-bucket hash-tables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Illustration (with no collisions):</a:t>
            </a:r>
          </a:p>
        </p:txBody>
      </p:sp>
      <p:graphicFrame>
        <p:nvGraphicFramePr>
          <p:cNvPr id="409749" name="Group 149"/>
          <p:cNvGraphicFramePr>
            <a:graphicFrameLocks noGrp="1"/>
          </p:cNvGraphicFramePr>
          <p:nvPr/>
        </p:nvGraphicFramePr>
        <p:xfrm>
          <a:off x="2011363" y="2238375"/>
          <a:ext cx="2055812" cy="2911566"/>
        </p:xfrm>
        <a:graphic>
          <a:graphicData uri="http://schemas.openxmlformats.org/drawingml/2006/table">
            <a:tbl>
              <a:tblPr/>
              <a:tblGrid>
                <a:gridCol w="1084262"/>
                <a:gridCol w="971550"/>
              </a:tblGrid>
              <a:tr h="320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4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4449763" y="1233488"/>
            <a:ext cx="4191000" cy="5181600"/>
            <a:chOff x="2803" y="777"/>
            <a:chExt cx="2640" cy="3264"/>
          </a:xfrm>
        </p:grpSpPr>
        <p:sp>
          <p:nvSpPr>
            <p:cNvPr id="13349" name="Rectangle 44"/>
            <p:cNvSpPr>
              <a:spLocks noChangeArrowheads="1"/>
            </p:cNvSpPr>
            <p:nvPr/>
          </p:nvSpPr>
          <p:spPr bwMode="auto">
            <a:xfrm>
              <a:off x="4387" y="77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50" name="Rectangle 37"/>
            <p:cNvSpPr>
              <a:spLocks noChangeArrowheads="1"/>
            </p:cNvSpPr>
            <p:nvPr/>
          </p:nvSpPr>
          <p:spPr bwMode="auto">
            <a:xfrm>
              <a:off x="2803" y="2223"/>
              <a:ext cx="11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is represented by</a:t>
              </a:r>
            </a:p>
          </p:txBody>
        </p:sp>
        <p:sp>
          <p:nvSpPr>
            <p:cNvPr id="13351" name="Rectangle 38"/>
            <p:cNvSpPr>
              <a:spLocks noChangeArrowheads="1"/>
            </p:cNvSpPr>
            <p:nvPr/>
          </p:nvSpPr>
          <p:spPr bwMode="auto">
            <a:xfrm>
              <a:off x="4963" y="3476"/>
              <a:ext cx="480" cy="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Xe	54</a:t>
              </a:r>
            </a:p>
          </p:txBody>
        </p:sp>
        <p:sp>
          <p:nvSpPr>
            <p:cNvPr id="13352" name="Rectangle 39"/>
            <p:cNvSpPr>
              <a:spLocks noChangeArrowheads="1"/>
            </p:cNvSpPr>
            <p:nvPr/>
          </p:nvSpPr>
          <p:spPr bwMode="auto">
            <a:xfrm>
              <a:off x="4963" y="1748"/>
              <a:ext cx="480" cy="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F	9</a:t>
              </a:r>
            </a:p>
          </p:txBody>
        </p:sp>
        <p:sp>
          <p:nvSpPr>
            <p:cNvPr id="13353" name="Rectangle 40"/>
            <p:cNvSpPr>
              <a:spLocks noChangeArrowheads="1"/>
            </p:cNvSpPr>
            <p:nvPr/>
          </p:nvSpPr>
          <p:spPr bwMode="auto">
            <a:xfrm>
              <a:off x="4963" y="3092"/>
              <a:ext cx="480" cy="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Ne	10</a:t>
              </a:r>
            </a:p>
          </p:txBody>
        </p:sp>
        <p:sp>
          <p:nvSpPr>
            <p:cNvPr id="13354" name="Rectangle 41"/>
            <p:cNvSpPr>
              <a:spLocks noChangeArrowheads="1"/>
            </p:cNvSpPr>
            <p:nvPr/>
          </p:nvSpPr>
          <p:spPr bwMode="auto">
            <a:xfrm>
              <a:off x="4963" y="2695"/>
              <a:ext cx="480" cy="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Kr	36</a:t>
              </a:r>
            </a:p>
          </p:txBody>
        </p:sp>
        <p:sp>
          <p:nvSpPr>
            <p:cNvPr id="13355" name="Rectangle 42"/>
            <p:cNvSpPr>
              <a:spLocks noChangeArrowheads="1"/>
            </p:cNvSpPr>
            <p:nvPr/>
          </p:nvSpPr>
          <p:spPr bwMode="auto">
            <a:xfrm>
              <a:off x="4963" y="2311"/>
              <a:ext cx="480" cy="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I	53</a:t>
              </a:r>
            </a:p>
          </p:txBody>
        </p:sp>
        <p:sp>
          <p:nvSpPr>
            <p:cNvPr id="13356" name="Rectangle 43"/>
            <p:cNvSpPr>
              <a:spLocks noChangeArrowheads="1"/>
            </p:cNvSpPr>
            <p:nvPr/>
          </p:nvSpPr>
          <p:spPr bwMode="auto">
            <a:xfrm>
              <a:off x="4963" y="794"/>
              <a:ext cx="480" cy="20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Ar	18</a:t>
              </a:r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4483" y="873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4173" y="807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4387" y="96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0" name="Rectangle 48"/>
            <p:cNvSpPr>
              <a:spLocks noChangeArrowheads="1"/>
            </p:cNvSpPr>
            <p:nvPr/>
          </p:nvSpPr>
          <p:spPr bwMode="auto">
            <a:xfrm>
              <a:off x="4173" y="999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4387" y="116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4173" y="1191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>
              <a:off x="4387" y="135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4" name="Rectangle 52"/>
            <p:cNvSpPr>
              <a:spLocks noChangeArrowheads="1"/>
            </p:cNvSpPr>
            <p:nvPr/>
          </p:nvSpPr>
          <p:spPr bwMode="auto">
            <a:xfrm>
              <a:off x="4173" y="1383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4483" y="144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6" name="Rectangle 54"/>
            <p:cNvSpPr>
              <a:spLocks noChangeArrowheads="1"/>
            </p:cNvSpPr>
            <p:nvPr/>
          </p:nvSpPr>
          <p:spPr bwMode="auto">
            <a:xfrm>
              <a:off x="4387" y="154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4173" y="1575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4483" y="164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9" name="Rectangle 57"/>
            <p:cNvSpPr>
              <a:spLocks noChangeArrowheads="1"/>
            </p:cNvSpPr>
            <p:nvPr/>
          </p:nvSpPr>
          <p:spPr bwMode="auto">
            <a:xfrm>
              <a:off x="4387" y="173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70" name="Rectangle 58"/>
            <p:cNvSpPr>
              <a:spLocks noChangeArrowheads="1"/>
            </p:cNvSpPr>
            <p:nvPr/>
          </p:nvSpPr>
          <p:spPr bwMode="auto">
            <a:xfrm>
              <a:off x="4173" y="1767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4387" y="192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72" name="Rectangle 60"/>
            <p:cNvSpPr>
              <a:spLocks noChangeArrowheads="1"/>
            </p:cNvSpPr>
            <p:nvPr/>
          </p:nvSpPr>
          <p:spPr bwMode="auto">
            <a:xfrm>
              <a:off x="4173" y="1959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13373" name="Line 61"/>
            <p:cNvSpPr>
              <a:spLocks noChangeShapeType="1"/>
            </p:cNvSpPr>
            <p:nvPr/>
          </p:nvSpPr>
          <p:spPr bwMode="auto">
            <a:xfrm>
              <a:off x="4483" y="202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74" name="Rectangle 62"/>
            <p:cNvSpPr>
              <a:spLocks noChangeArrowheads="1"/>
            </p:cNvSpPr>
            <p:nvPr/>
          </p:nvSpPr>
          <p:spPr bwMode="auto">
            <a:xfrm>
              <a:off x="4387" y="212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75" name="Rectangle 63"/>
            <p:cNvSpPr>
              <a:spLocks noChangeArrowheads="1"/>
            </p:cNvSpPr>
            <p:nvPr/>
          </p:nvSpPr>
          <p:spPr bwMode="auto">
            <a:xfrm>
              <a:off x="4173" y="2151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13376" name="Line 64"/>
            <p:cNvSpPr>
              <a:spLocks noChangeShapeType="1"/>
            </p:cNvSpPr>
            <p:nvPr/>
          </p:nvSpPr>
          <p:spPr bwMode="auto">
            <a:xfrm>
              <a:off x="4483" y="22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4387" y="231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4173" y="2343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387" y="250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80" name="Rectangle 68"/>
            <p:cNvSpPr>
              <a:spLocks noChangeArrowheads="1"/>
            </p:cNvSpPr>
            <p:nvPr/>
          </p:nvSpPr>
          <p:spPr bwMode="auto">
            <a:xfrm>
              <a:off x="4173" y="2535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13381" name="Line 69"/>
            <p:cNvSpPr>
              <a:spLocks noChangeShapeType="1"/>
            </p:cNvSpPr>
            <p:nvPr/>
          </p:nvSpPr>
          <p:spPr bwMode="auto">
            <a:xfrm>
              <a:off x="4483" y="260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4387" y="269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4173" y="2727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10</a:t>
              </a:r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387" y="346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85" name="Rectangle 73"/>
            <p:cNvSpPr>
              <a:spLocks noChangeArrowheads="1"/>
            </p:cNvSpPr>
            <p:nvPr/>
          </p:nvSpPr>
          <p:spPr bwMode="auto">
            <a:xfrm>
              <a:off x="4173" y="3495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23</a:t>
              </a:r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4387" y="365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4173" y="3687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24</a:t>
              </a:r>
            </a:p>
          </p:txBody>
        </p:sp>
        <p:sp>
          <p:nvSpPr>
            <p:cNvPr id="13388" name="Line 76"/>
            <p:cNvSpPr>
              <a:spLocks noChangeShapeType="1"/>
            </p:cNvSpPr>
            <p:nvPr/>
          </p:nvSpPr>
          <p:spPr bwMode="auto">
            <a:xfrm>
              <a:off x="4483" y="375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387" y="384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90" name="Rectangle 78"/>
            <p:cNvSpPr>
              <a:spLocks noChangeArrowheads="1"/>
            </p:cNvSpPr>
            <p:nvPr/>
          </p:nvSpPr>
          <p:spPr bwMode="auto">
            <a:xfrm>
              <a:off x="4173" y="3879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25</a:t>
              </a:r>
            </a:p>
          </p:txBody>
        </p:sp>
        <p:sp>
          <p:nvSpPr>
            <p:cNvPr id="13391" name="Line 79"/>
            <p:cNvSpPr>
              <a:spLocks noChangeShapeType="1"/>
            </p:cNvSpPr>
            <p:nvPr/>
          </p:nvSpPr>
          <p:spPr bwMode="auto">
            <a:xfrm>
              <a:off x="4483" y="394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4387" y="327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93" name="Freeform 81"/>
            <p:cNvSpPr>
              <a:spLocks/>
            </p:cNvSpPr>
            <p:nvPr/>
          </p:nvSpPr>
          <p:spPr bwMode="auto">
            <a:xfrm>
              <a:off x="4339" y="3321"/>
              <a:ext cx="288" cy="96"/>
            </a:xfrm>
            <a:custGeom>
              <a:avLst/>
              <a:gdLst>
                <a:gd name="T0" fmla="*/ 0 w 288"/>
                <a:gd name="T1" fmla="*/ 0 h 96"/>
                <a:gd name="T2" fmla="*/ 288 w 288"/>
                <a:gd name="T3" fmla="*/ 48 h 96"/>
                <a:gd name="T4" fmla="*/ 288 w 288"/>
                <a:gd name="T5" fmla="*/ 96 h 96"/>
                <a:gd name="T6" fmla="*/ 0 w 288"/>
                <a:gd name="T7" fmla="*/ 48 h 96"/>
                <a:gd name="T8" fmla="*/ 0 w 28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6"/>
                <a:gd name="T17" fmla="*/ 288 w 28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6">
                  <a:moveTo>
                    <a:pt x="0" y="0"/>
                  </a:moveTo>
                  <a:lnTo>
                    <a:pt x="288" y="48"/>
                  </a:lnTo>
                  <a:lnTo>
                    <a:pt x="288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963" y="1302"/>
              <a:ext cx="480" cy="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Cl	17</a:t>
              </a:r>
            </a:p>
          </p:txBody>
        </p:sp>
        <p:sp>
          <p:nvSpPr>
            <p:cNvPr id="13395" name="Rectangle 83"/>
            <p:cNvSpPr>
              <a:spLocks noChangeArrowheads="1"/>
            </p:cNvSpPr>
            <p:nvPr/>
          </p:nvSpPr>
          <p:spPr bwMode="auto">
            <a:xfrm>
              <a:off x="4963" y="1044"/>
              <a:ext cx="480" cy="20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Br	35</a:t>
              </a:r>
            </a:p>
          </p:txBody>
        </p:sp>
        <p:sp>
          <p:nvSpPr>
            <p:cNvPr id="13396" name="Line 84"/>
            <p:cNvSpPr>
              <a:spLocks noChangeShapeType="1"/>
            </p:cNvSpPr>
            <p:nvPr/>
          </p:nvSpPr>
          <p:spPr bwMode="auto">
            <a:xfrm>
              <a:off x="5395" y="358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97" name="Line 85"/>
            <p:cNvSpPr>
              <a:spLocks noChangeShapeType="1"/>
            </p:cNvSpPr>
            <p:nvPr/>
          </p:nvSpPr>
          <p:spPr bwMode="auto">
            <a:xfrm>
              <a:off x="5395" y="31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98" name="Line 86"/>
            <p:cNvSpPr>
              <a:spLocks noChangeShapeType="1"/>
            </p:cNvSpPr>
            <p:nvPr/>
          </p:nvSpPr>
          <p:spPr bwMode="auto">
            <a:xfrm>
              <a:off x="5395" y="89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99" name="Line 87"/>
            <p:cNvSpPr>
              <a:spLocks noChangeShapeType="1"/>
            </p:cNvSpPr>
            <p:nvPr/>
          </p:nvSpPr>
          <p:spPr bwMode="auto">
            <a:xfrm>
              <a:off x="5395" y="240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0" name="Line 88"/>
            <p:cNvSpPr>
              <a:spLocks noChangeShapeType="1"/>
            </p:cNvSpPr>
            <p:nvPr/>
          </p:nvSpPr>
          <p:spPr bwMode="auto">
            <a:xfrm>
              <a:off x="5395" y="279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1" name="Line 89"/>
            <p:cNvSpPr>
              <a:spLocks noChangeShapeType="1"/>
            </p:cNvSpPr>
            <p:nvPr/>
          </p:nvSpPr>
          <p:spPr bwMode="auto">
            <a:xfrm>
              <a:off x="5395" y="184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2" name="Line 90"/>
            <p:cNvSpPr>
              <a:spLocks noChangeShapeType="1"/>
            </p:cNvSpPr>
            <p:nvPr/>
          </p:nvSpPr>
          <p:spPr bwMode="auto">
            <a:xfrm>
              <a:off x="5395" y="139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3" name="Line 91"/>
            <p:cNvSpPr>
              <a:spLocks noChangeShapeType="1"/>
            </p:cNvSpPr>
            <p:nvPr/>
          </p:nvSpPr>
          <p:spPr bwMode="auto">
            <a:xfrm>
              <a:off x="5395" y="114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4" name="Line 92"/>
            <p:cNvSpPr>
              <a:spLocks noChangeShapeType="1"/>
            </p:cNvSpPr>
            <p:nvPr/>
          </p:nvSpPr>
          <p:spPr bwMode="auto">
            <a:xfrm>
              <a:off x="4483" y="1065"/>
              <a:ext cx="480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5" name="Line 93"/>
            <p:cNvSpPr>
              <a:spLocks noChangeShapeType="1"/>
            </p:cNvSpPr>
            <p:nvPr/>
          </p:nvSpPr>
          <p:spPr bwMode="auto">
            <a:xfrm>
              <a:off x="4483" y="1257"/>
              <a:ext cx="480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6" name="Line 94"/>
            <p:cNvSpPr>
              <a:spLocks noChangeShapeType="1"/>
            </p:cNvSpPr>
            <p:nvPr/>
          </p:nvSpPr>
          <p:spPr bwMode="auto">
            <a:xfrm>
              <a:off x="4483" y="1833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7" name="Line 95"/>
            <p:cNvSpPr>
              <a:spLocks noChangeShapeType="1"/>
            </p:cNvSpPr>
            <p:nvPr/>
          </p:nvSpPr>
          <p:spPr bwMode="auto">
            <a:xfrm>
              <a:off x="4483" y="2409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8" name="Line 96"/>
            <p:cNvSpPr>
              <a:spLocks noChangeShapeType="1"/>
            </p:cNvSpPr>
            <p:nvPr/>
          </p:nvSpPr>
          <p:spPr bwMode="auto">
            <a:xfrm>
              <a:off x="4483" y="2793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09" name="Line 97"/>
            <p:cNvSpPr>
              <a:spLocks noChangeShapeType="1"/>
            </p:cNvSpPr>
            <p:nvPr/>
          </p:nvSpPr>
          <p:spPr bwMode="auto">
            <a:xfrm>
              <a:off x="4483" y="356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0" name="Rectangle 98"/>
            <p:cNvSpPr>
              <a:spLocks noChangeArrowheads="1"/>
            </p:cNvSpPr>
            <p:nvPr/>
          </p:nvSpPr>
          <p:spPr bwMode="auto">
            <a:xfrm>
              <a:off x="4387" y="308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11" name="Rectangle 99"/>
            <p:cNvSpPr>
              <a:spLocks noChangeArrowheads="1"/>
            </p:cNvSpPr>
            <p:nvPr/>
          </p:nvSpPr>
          <p:spPr bwMode="auto">
            <a:xfrm>
              <a:off x="4173" y="3111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13</a:t>
              </a:r>
            </a:p>
          </p:txBody>
        </p:sp>
        <p:sp>
          <p:nvSpPr>
            <p:cNvPr id="13412" name="Line 100"/>
            <p:cNvSpPr>
              <a:spLocks noChangeShapeType="1"/>
            </p:cNvSpPr>
            <p:nvPr/>
          </p:nvSpPr>
          <p:spPr bwMode="auto">
            <a:xfrm>
              <a:off x="4483" y="3177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13" name="Rectangle 101"/>
            <p:cNvSpPr>
              <a:spLocks noChangeArrowheads="1"/>
            </p:cNvSpPr>
            <p:nvPr/>
          </p:nvSpPr>
          <p:spPr bwMode="auto">
            <a:xfrm>
              <a:off x="4387" y="288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414" name="Freeform 102"/>
            <p:cNvSpPr>
              <a:spLocks/>
            </p:cNvSpPr>
            <p:nvPr/>
          </p:nvSpPr>
          <p:spPr bwMode="auto">
            <a:xfrm>
              <a:off x="4339" y="2937"/>
              <a:ext cx="288" cy="96"/>
            </a:xfrm>
            <a:custGeom>
              <a:avLst/>
              <a:gdLst>
                <a:gd name="T0" fmla="*/ 0 w 288"/>
                <a:gd name="T1" fmla="*/ 0 h 96"/>
                <a:gd name="T2" fmla="*/ 288 w 288"/>
                <a:gd name="T3" fmla="*/ 48 h 96"/>
                <a:gd name="T4" fmla="*/ 288 w 288"/>
                <a:gd name="T5" fmla="*/ 96 h 96"/>
                <a:gd name="T6" fmla="*/ 0 w 288"/>
                <a:gd name="T7" fmla="*/ 48 h 96"/>
                <a:gd name="T8" fmla="*/ 0 w 28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6"/>
                <a:gd name="T17" fmla="*/ 288 w 28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6">
                  <a:moveTo>
                    <a:pt x="0" y="0"/>
                  </a:moveTo>
                  <a:lnTo>
                    <a:pt x="288" y="48"/>
                  </a:lnTo>
                  <a:lnTo>
                    <a:pt x="288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Closed-bucket hash-tables </a:t>
            </a:r>
            <a:r>
              <a:rPr lang="en-US" altLang="en-US" i="1" smtClean="0"/>
              <a:t>(3)</a:t>
            </a:r>
            <a:endParaRPr lang="en-GB" altLang="en-US" i="1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Illustration (with collisions):</a:t>
            </a:r>
          </a:p>
        </p:txBody>
      </p:sp>
      <p:graphicFrame>
        <p:nvGraphicFramePr>
          <p:cNvPr id="410806" name="Group 182"/>
          <p:cNvGraphicFramePr>
            <a:graphicFrameLocks noGrp="1"/>
          </p:cNvGraphicFramePr>
          <p:nvPr/>
        </p:nvGraphicFramePr>
        <p:xfrm>
          <a:off x="1995488" y="2133600"/>
          <a:ext cx="2071687" cy="4254550"/>
        </p:xfrm>
        <a:graphic>
          <a:graphicData uri="http://schemas.openxmlformats.org/drawingml/2006/table">
            <a:tbl>
              <a:tblPr/>
              <a:tblGrid>
                <a:gridCol w="1063625"/>
                <a:gridCol w="1008062"/>
              </a:tblGrid>
              <a:tr h="32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4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88"/>
          <p:cNvGrpSpPr>
            <a:grpSpLocks/>
          </p:cNvGrpSpPr>
          <p:nvPr/>
        </p:nvGrpSpPr>
        <p:grpSpPr bwMode="auto">
          <a:xfrm>
            <a:off x="4248150" y="1524000"/>
            <a:ext cx="4787900" cy="4876800"/>
            <a:chOff x="2676" y="960"/>
            <a:chExt cx="3016" cy="3072"/>
          </a:xfrm>
        </p:grpSpPr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2676" y="2523"/>
              <a:ext cx="808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is represented by</a:t>
              </a: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3772" y="96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3560" y="996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3772" y="115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3560" y="1188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3772" y="134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3560" y="1380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4392" name="Rectangle 56"/>
            <p:cNvSpPr>
              <a:spLocks noChangeArrowheads="1"/>
            </p:cNvSpPr>
            <p:nvPr/>
          </p:nvSpPr>
          <p:spPr bwMode="auto">
            <a:xfrm>
              <a:off x="3772" y="172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93" name="Rectangle 57"/>
            <p:cNvSpPr>
              <a:spLocks noChangeArrowheads="1"/>
            </p:cNvSpPr>
            <p:nvPr/>
          </p:nvSpPr>
          <p:spPr bwMode="auto">
            <a:xfrm>
              <a:off x="3560" y="1764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3772" y="192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3560" y="1956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3772" y="211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97" name="Rectangle 61"/>
            <p:cNvSpPr>
              <a:spLocks noChangeArrowheads="1"/>
            </p:cNvSpPr>
            <p:nvPr/>
          </p:nvSpPr>
          <p:spPr bwMode="auto">
            <a:xfrm>
              <a:off x="3560" y="2148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14398" name="Rectangle 62"/>
            <p:cNvSpPr>
              <a:spLocks noChangeArrowheads="1"/>
            </p:cNvSpPr>
            <p:nvPr/>
          </p:nvSpPr>
          <p:spPr bwMode="auto">
            <a:xfrm>
              <a:off x="3772" y="230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3560" y="2340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10</a:t>
              </a:r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3772" y="249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3560" y="2532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11</a:t>
              </a:r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3772" y="268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3560" y="2724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12</a:t>
              </a:r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3772" y="384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3560" y="3876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25</a:t>
              </a:r>
            </a:p>
          </p:txBody>
        </p:sp>
        <p:sp>
          <p:nvSpPr>
            <p:cNvPr id="14406" name="Rectangle 71"/>
            <p:cNvSpPr>
              <a:spLocks noChangeArrowheads="1"/>
            </p:cNvSpPr>
            <p:nvPr/>
          </p:nvSpPr>
          <p:spPr bwMode="auto">
            <a:xfrm>
              <a:off x="3774" y="307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07" name="Freeform 72"/>
            <p:cNvSpPr>
              <a:spLocks/>
            </p:cNvSpPr>
            <p:nvPr/>
          </p:nvSpPr>
          <p:spPr bwMode="auto">
            <a:xfrm>
              <a:off x="3726" y="3120"/>
              <a:ext cx="288" cy="96"/>
            </a:xfrm>
            <a:custGeom>
              <a:avLst/>
              <a:gdLst>
                <a:gd name="T0" fmla="*/ 0 w 288"/>
                <a:gd name="T1" fmla="*/ 0 h 96"/>
                <a:gd name="T2" fmla="*/ 288 w 288"/>
                <a:gd name="T3" fmla="*/ 48 h 96"/>
                <a:gd name="T4" fmla="*/ 288 w 288"/>
                <a:gd name="T5" fmla="*/ 96 h 96"/>
                <a:gd name="T6" fmla="*/ 0 w 288"/>
                <a:gd name="T7" fmla="*/ 48 h 96"/>
                <a:gd name="T8" fmla="*/ 0 w 28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6"/>
                <a:gd name="T17" fmla="*/ 288 w 28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6">
                  <a:moveTo>
                    <a:pt x="0" y="0"/>
                  </a:moveTo>
                  <a:lnTo>
                    <a:pt x="288" y="48"/>
                  </a:lnTo>
                  <a:lnTo>
                    <a:pt x="288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08" name="Line 73"/>
            <p:cNvSpPr>
              <a:spLocks noChangeShapeType="1"/>
            </p:cNvSpPr>
            <p:nvPr/>
          </p:nvSpPr>
          <p:spPr bwMode="auto">
            <a:xfrm flipV="1">
              <a:off x="3868" y="1187"/>
              <a:ext cx="480" cy="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09" name="Line 74"/>
            <p:cNvSpPr>
              <a:spLocks noChangeShapeType="1"/>
            </p:cNvSpPr>
            <p:nvPr/>
          </p:nvSpPr>
          <p:spPr bwMode="auto">
            <a:xfrm flipV="1">
              <a:off x="3868" y="142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10" name="Line 75"/>
            <p:cNvSpPr>
              <a:spLocks noChangeShapeType="1"/>
            </p:cNvSpPr>
            <p:nvPr/>
          </p:nvSpPr>
          <p:spPr bwMode="auto">
            <a:xfrm flipV="1">
              <a:off x="3868" y="2527"/>
              <a:ext cx="480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11" name="Rectangle 76"/>
            <p:cNvSpPr>
              <a:spLocks noChangeArrowheads="1"/>
            </p:cNvSpPr>
            <p:nvPr/>
          </p:nvSpPr>
          <p:spPr bwMode="auto">
            <a:xfrm>
              <a:off x="3772" y="288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12" name="Rectangle 77"/>
            <p:cNvSpPr>
              <a:spLocks noChangeArrowheads="1"/>
            </p:cNvSpPr>
            <p:nvPr/>
          </p:nvSpPr>
          <p:spPr bwMode="auto">
            <a:xfrm>
              <a:off x="3560" y="2916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13</a:t>
              </a:r>
            </a:p>
          </p:txBody>
        </p:sp>
        <p:sp>
          <p:nvSpPr>
            <p:cNvPr id="14413" name="Rectangle 78"/>
            <p:cNvSpPr>
              <a:spLocks noChangeArrowheads="1"/>
            </p:cNvSpPr>
            <p:nvPr/>
          </p:nvSpPr>
          <p:spPr bwMode="auto">
            <a:xfrm>
              <a:off x="4348" y="3535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Sr	38</a:t>
              </a:r>
            </a:p>
          </p:txBody>
        </p:sp>
        <p:sp>
          <p:nvSpPr>
            <p:cNvPr id="14414" name="Rectangle 79"/>
            <p:cNvSpPr>
              <a:spLocks noChangeArrowheads="1"/>
            </p:cNvSpPr>
            <p:nvPr/>
          </p:nvSpPr>
          <p:spPr bwMode="auto">
            <a:xfrm>
              <a:off x="4348" y="2143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K	19</a:t>
              </a:r>
            </a:p>
          </p:txBody>
        </p:sp>
        <p:sp>
          <p:nvSpPr>
            <p:cNvPr id="14415" name="Rectangle 80"/>
            <p:cNvSpPr>
              <a:spLocks noChangeArrowheads="1"/>
            </p:cNvSpPr>
            <p:nvPr/>
          </p:nvSpPr>
          <p:spPr bwMode="auto">
            <a:xfrm>
              <a:off x="4348" y="2959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Na	11</a:t>
              </a:r>
            </a:p>
          </p:txBody>
        </p:sp>
        <p:sp>
          <p:nvSpPr>
            <p:cNvPr id="14416" name="Rectangle 81"/>
            <p:cNvSpPr>
              <a:spLocks noChangeArrowheads="1"/>
            </p:cNvSpPr>
            <p:nvPr/>
          </p:nvSpPr>
          <p:spPr bwMode="auto">
            <a:xfrm>
              <a:off x="4348" y="2684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Mg	12</a:t>
              </a:r>
            </a:p>
          </p:txBody>
        </p:sp>
        <p:sp>
          <p:nvSpPr>
            <p:cNvPr id="14417" name="Rectangle 82"/>
            <p:cNvSpPr>
              <a:spLocks noChangeArrowheads="1"/>
            </p:cNvSpPr>
            <p:nvPr/>
          </p:nvSpPr>
          <p:spPr bwMode="auto">
            <a:xfrm>
              <a:off x="4348" y="2414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Li	3</a:t>
              </a:r>
            </a:p>
          </p:txBody>
        </p:sp>
        <p:sp>
          <p:nvSpPr>
            <p:cNvPr id="14418" name="Rectangle 83"/>
            <p:cNvSpPr>
              <a:spLocks noChangeArrowheads="1"/>
            </p:cNvSpPr>
            <p:nvPr/>
          </p:nvSpPr>
          <p:spPr bwMode="auto">
            <a:xfrm>
              <a:off x="4348" y="1062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Ba	56</a:t>
              </a:r>
            </a:p>
          </p:txBody>
        </p:sp>
        <p:sp>
          <p:nvSpPr>
            <p:cNvPr id="14419" name="Rectangle 84"/>
            <p:cNvSpPr>
              <a:spLocks noChangeArrowheads="1"/>
            </p:cNvSpPr>
            <p:nvPr/>
          </p:nvSpPr>
          <p:spPr bwMode="auto">
            <a:xfrm>
              <a:off x="5212" y="1321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Ca	20</a:t>
              </a:r>
            </a:p>
          </p:txBody>
        </p:sp>
        <p:sp>
          <p:nvSpPr>
            <p:cNvPr id="14420" name="Rectangle 85"/>
            <p:cNvSpPr>
              <a:spLocks noChangeArrowheads="1"/>
            </p:cNvSpPr>
            <p:nvPr/>
          </p:nvSpPr>
          <p:spPr bwMode="auto">
            <a:xfrm>
              <a:off x="5212" y="1056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Be	4</a:t>
              </a:r>
            </a:p>
          </p:txBody>
        </p:sp>
        <p:sp>
          <p:nvSpPr>
            <p:cNvPr id="14421" name="Rectangle 86"/>
            <p:cNvSpPr>
              <a:spLocks noChangeArrowheads="1"/>
            </p:cNvSpPr>
            <p:nvPr/>
          </p:nvSpPr>
          <p:spPr bwMode="auto">
            <a:xfrm>
              <a:off x="5212" y="1711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H	1</a:t>
              </a:r>
            </a:p>
          </p:txBody>
        </p:sp>
        <p:sp>
          <p:nvSpPr>
            <p:cNvPr id="14422" name="Rectangle 87"/>
            <p:cNvSpPr>
              <a:spLocks noChangeArrowheads="1"/>
            </p:cNvSpPr>
            <p:nvPr/>
          </p:nvSpPr>
          <p:spPr bwMode="auto">
            <a:xfrm>
              <a:off x="4348" y="1711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He	2</a:t>
              </a:r>
            </a:p>
          </p:txBody>
        </p:sp>
        <p:sp>
          <p:nvSpPr>
            <p:cNvPr id="14423" name="Rectangle 88"/>
            <p:cNvSpPr>
              <a:spLocks noChangeArrowheads="1"/>
            </p:cNvSpPr>
            <p:nvPr/>
          </p:nvSpPr>
          <p:spPr bwMode="auto">
            <a:xfrm>
              <a:off x="4348" y="3264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Rb	37</a:t>
              </a:r>
            </a:p>
          </p:txBody>
        </p:sp>
        <p:sp>
          <p:nvSpPr>
            <p:cNvPr id="14424" name="Rectangle 89"/>
            <p:cNvSpPr>
              <a:spLocks noChangeArrowheads="1"/>
            </p:cNvSpPr>
            <p:nvPr/>
          </p:nvSpPr>
          <p:spPr bwMode="auto">
            <a:xfrm>
              <a:off x="4348" y="1327"/>
              <a:ext cx="480" cy="2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5400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571500" algn="r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571500" algn="r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571500" algn="r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Cs	55</a:t>
              </a:r>
            </a:p>
          </p:txBody>
        </p:sp>
        <p:sp>
          <p:nvSpPr>
            <p:cNvPr id="14425" name="Rectangle 93"/>
            <p:cNvSpPr>
              <a:spLocks noChangeArrowheads="1"/>
            </p:cNvSpPr>
            <p:nvPr/>
          </p:nvSpPr>
          <p:spPr bwMode="auto">
            <a:xfrm>
              <a:off x="3772" y="326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26" name="Rectangle 94"/>
            <p:cNvSpPr>
              <a:spLocks noChangeArrowheads="1"/>
            </p:cNvSpPr>
            <p:nvPr/>
          </p:nvSpPr>
          <p:spPr bwMode="auto">
            <a:xfrm>
              <a:off x="3560" y="3319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17</a:t>
              </a:r>
            </a:p>
          </p:txBody>
        </p:sp>
        <p:sp>
          <p:nvSpPr>
            <p:cNvPr id="14427" name="Rectangle 95"/>
            <p:cNvSpPr>
              <a:spLocks noChangeArrowheads="1"/>
            </p:cNvSpPr>
            <p:nvPr/>
          </p:nvSpPr>
          <p:spPr bwMode="auto">
            <a:xfrm>
              <a:off x="3772" y="345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28" name="Rectangle 96"/>
            <p:cNvSpPr>
              <a:spLocks noChangeArrowheads="1"/>
            </p:cNvSpPr>
            <p:nvPr/>
          </p:nvSpPr>
          <p:spPr bwMode="auto">
            <a:xfrm>
              <a:off x="3560" y="3511"/>
              <a:ext cx="1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18</a:t>
              </a:r>
            </a:p>
          </p:txBody>
        </p:sp>
        <p:sp>
          <p:nvSpPr>
            <p:cNvPr id="14429" name="Rectangle 98"/>
            <p:cNvSpPr>
              <a:spLocks noChangeArrowheads="1"/>
            </p:cNvSpPr>
            <p:nvPr/>
          </p:nvSpPr>
          <p:spPr bwMode="auto">
            <a:xfrm>
              <a:off x="3774" y="364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30" name="Freeform 99"/>
            <p:cNvSpPr>
              <a:spLocks/>
            </p:cNvSpPr>
            <p:nvPr/>
          </p:nvSpPr>
          <p:spPr bwMode="auto">
            <a:xfrm>
              <a:off x="3726" y="3696"/>
              <a:ext cx="288" cy="96"/>
            </a:xfrm>
            <a:custGeom>
              <a:avLst/>
              <a:gdLst>
                <a:gd name="T0" fmla="*/ 0 w 288"/>
                <a:gd name="T1" fmla="*/ 0 h 96"/>
                <a:gd name="T2" fmla="*/ 288 w 288"/>
                <a:gd name="T3" fmla="*/ 48 h 96"/>
                <a:gd name="T4" fmla="*/ 288 w 288"/>
                <a:gd name="T5" fmla="*/ 96 h 96"/>
                <a:gd name="T6" fmla="*/ 0 w 288"/>
                <a:gd name="T7" fmla="*/ 48 h 96"/>
                <a:gd name="T8" fmla="*/ 0 w 28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6"/>
                <a:gd name="T17" fmla="*/ 288 w 28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6">
                  <a:moveTo>
                    <a:pt x="0" y="0"/>
                  </a:moveTo>
                  <a:lnTo>
                    <a:pt x="288" y="48"/>
                  </a:lnTo>
                  <a:lnTo>
                    <a:pt x="288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1" name="Line 100"/>
            <p:cNvSpPr>
              <a:spLocks noChangeShapeType="1"/>
            </p:cNvSpPr>
            <p:nvPr/>
          </p:nvSpPr>
          <p:spPr bwMode="auto">
            <a:xfrm>
              <a:off x="3868" y="393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2" name="Line 101"/>
            <p:cNvSpPr>
              <a:spLocks noChangeShapeType="1"/>
            </p:cNvSpPr>
            <p:nvPr/>
          </p:nvSpPr>
          <p:spPr bwMode="auto">
            <a:xfrm>
              <a:off x="3868" y="3552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3" name="Line 102"/>
            <p:cNvSpPr>
              <a:spLocks noChangeShapeType="1"/>
            </p:cNvSpPr>
            <p:nvPr/>
          </p:nvSpPr>
          <p:spPr bwMode="auto">
            <a:xfrm>
              <a:off x="3868" y="3379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4" name="Line 103"/>
            <p:cNvSpPr>
              <a:spLocks noChangeShapeType="1"/>
            </p:cNvSpPr>
            <p:nvPr/>
          </p:nvSpPr>
          <p:spPr bwMode="auto">
            <a:xfrm flipV="1">
              <a:off x="3868" y="2277"/>
              <a:ext cx="48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5" name="Line 104"/>
            <p:cNvSpPr>
              <a:spLocks noChangeShapeType="1"/>
            </p:cNvSpPr>
            <p:nvPr/>
          </p:nvSpPr>
          <p:spPr bwMode="auto">
            <a:xfrm>
              <a:off x="3868" y="278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6" name="Line 105"/>
            <p:cNvSpPr>
              <a:spLocks noChangeShapeType="1"/>
            </p:cNvSpPr>
            <p:nvPr/>
          </p:nvSpPr>
          <p:spPr bwMode="auto">
            <a:xfrm>
              <a:off x="3868" y="2976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7" name="Line 106"/>
            <p:cNvSpPr>
              <a:spLocks noChangeShapeType="1"/>
            </p:cNvSpPr>
            <p:nvPr/>
          </p:nvSpPr>
          <p:spPr bwMode="auto">
            <a:xfrm flipV="1">
              <a:off x="3868" y="1819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8" name="Line 107"/>
            <p:cNvSpPr>
              <a:spLocks noChangeShapeType="1"/>
            </p:cNvSpPr>
            <p:nvPr/>
          </p:nvSpPr>
          <p:spPr bwMode="auto">
            <a:xfrm>
              <a:off x="3868" y="105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9" name="Line 108"/>
            <p:cNvSpPr>
              <a:spLocks noChangeShapeType="1"/>
            </p:cNvSpPr>
            <p:nvPr/>
          </p:nvSpPr>
          <p:spPr bwMode="auto">
            <a:xfrm>
              <a:off x="3868" y="201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0" name="Line 109"/>
            <p:cNvSpPr>
              <a:spLocks noChangeShapeType="1"/>
            </p:cNvSpPr>
            <p:nvPr/>
          </p:nvSpPr>
          <p:spPr bwMode="auto">
            <a:xfrm>
              <a:off x="3868" y="220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1" name="Line 110"/>
            <p:cNvSpPr>
              <a:spLocks noChangeShapeType="1"/>
            </p:cNvSpPr>
            <p:nvPr/>
          </p:nvSpPr>
          <p:spPr bwMode="auto">
            <a:xfrm>
              <a:off x="4780" y="365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2" name="Line 111"/>
            <p:cNvSpPr>
              <a:spLocks noChangeShapeType="1"/>
            </p:cNvSpPr>
            <p:nvPr/>
          </p:nvSpPr>
          <p:spPr bwMode="auto">
            <a:xfrm>
              <a:off x="4780" y="308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3" name="Line 112"/>
            <p:cNvSpPr>
              <a:spLocks noChangeShapeType="1"/>
            </p:cNvSpPr>
            <p:nvPr/>
          </p:nvSpPr>
          <p:spPr bwMode="auto">
            <a:xfrm>
              <a:off x="4780" y="254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4" name="Line 113"/>
            <p:cNvSpPr>
              <a:spLocks noChangeShapeType="1"/>
            </p:cNvSpPr>
            <p:nvPr/>
          </p:nvSpPr>
          <p:spPr bwMode="auto">
            <a:xfrm>
              <a:off x="4780" y="281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5" name="Line 114"/>
            <p:cNvSpPr>
              <a:spLocks noChangeShapeType="1"/>
            </p:cNvSpPr>
            <p:nvPr/>
          </p:nvSpPr>
          <p:spPr bwMode="auto">
            <a:xfrm>
              <a:off x="4780" y="22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6" name="Line 115"/>
            <p:cNvSpPr>
              <a:spLocks noChangeShapeType="1"/>
            </p:cNvSpPr>
            <p:nvPr/>
          </p:nvSpPr>
          <p:spPr bwMode="auto">
            <a:xfrm>
              <a:off x="5644" y="144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7" name="Line 116"/>
            <p:cNvSpPr>
              <a:spLocks noChangeShapeType="1"/>
            </p:cNvSpPr>
            <p:nvPr/>
          </p:nvSpPr>
          <p:spPr bwMode="auto">
            <a:xfrm>
              <a:off x="5644" y="119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8" name="Line 117"/>
            <p:cNvSpPr>
              <a:spLocks noChangeShapeType="1"/>
            </p:cNvSpPr>
            <p:nvPr/>
          </p:nvSpPr>
          <p:spPr bwMode="auto">
            <a:xfrm>
              <a:off x="5644" y="184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9" name="Line 118"/>
            <p:cNvSpPr>
              <a:spLocks noChangeShapeType="1"/>
            </p:cNvSpPr>
            <p:nvPr/>
          </p:nvSpPr>
          <p:spPr bwMode="auto">
            <a:xfrm>
              <a:off x="4780" y="339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50" name="Line 119"/>
            <p:cNvSpPr>
              <a:spLocks noChangeShapeType="1"/>
            </p:cNvSpPr>
            <p:nvPr/>
          </p:nvSpPr>
          <p:spPr bwMode="auto">
            <a:xfrm flipV="1">
              <a:off x="4780" y="1187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51" name="Line 120"/>
            <p:cNvSpPr>
              <a:spLocks noChangeShapeType="1"/>
            </p:cNvSpPr>
            <p:nvPr/>
          </p:nvSpPr>
          <p:spPr bwMode="auto">
            <a:xfrm flipV="1">
              <a:off x="4780" y="144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52" name="Line 121"/>
            <p:cNvSpPr>
              <a:spLocks noChangeShapeType="1"/>
            </p:cNvSpPr>
            <p:nvPr/>
          </p:nvSpPr>
          <p:spPr bwMode="auto">
            <a:xfrm flipV="1">
              <a:off x="4780" y="182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53" name="Rectangle 186"/>
            <p:cNvSpPr>
              <a:spLocks noChangeArrowheads="1"/>
            </p:cNvSpPr>
            <p:nvPr/>
          </p:nvSpPr>
          <p:spPr bwMode="auto">
            <a:xfrm>
              <a:off x="3774" y="153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54" name="Freeform 187"/>
            <p:cNvSpPr>
              <a:spLocks/>
            </p:cNvSpPr>
            <p:nvPr/>
          </p:nvSpPr>
          <p:spPr bwMode="auto">
            <a:xfrm>
              <a:off x="3726" y="1585"/>
              <a:ext cx="288" cy="96"/>
            </a:xfrm>
            <a:custGeom>
              <a:avLst/>
              <a:gdLst>
                <a:gd name="T0" fmla="*/ 0 w 288"/>
                <a:gd name="T1" fmla="*/ 0 h 96"/>
                <a:gd name="T2" fmla="*/ 288 w 288"/>
                <a:gd name="T3" fmla="*/ 48 h 96"/>
                <a:gd name="T4" fmla="*/ 288 w 288"/>
                <a:gd name="T5" fmla="*/ 96 h 96"/>
                <a:gd name="T6" fmla="*/ 0 w 288"/>
                <a:gd name="T7" fmla="*/ 48 h 96"/>
                <a:gd name="T8" fmla="*/ 0 w 288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6"/>
                <a:gd name="T17" fmla="*/ 288 w 288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6">
                  <a:moveTo>
                    <a:pt x="0" y="0"/>
                  </a:moveTo>
                  <a:lnTo>
                    <a:pt x="288" y="48"/>
                  </a:lnTo>
                  <a:lnTo>
                    <a:pt x="288" y="96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Closed-bucket hash-tables </a:t>
            </a:r>
            <a:r>
              <a:rPr lang="en-US" altLang="en-US" i="1" smtClean="0"/>
              <a:t>(4)</a:t>
            </a:r>
            <a:endParaRPr lang="en-GB" altLang="en-US" i="1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8768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Java class implementing CBHTs: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CBHT&lt;K,V&gt; {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Node&lt;K,V&gt;[] buckets;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CBHT (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m)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buckets = (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Node&lt;K,V&gt;[]) new Node&lt;?,?&gt;[m];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hash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key)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Math.abs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key.hashCode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%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buckets.length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Closed-bucket hash-tables </a:t>
            </a:r>
            <a:r>
              <a:rPr lang="en-US" altLang="en-US" i="1" smtClean="0"/>
              <a:t>(5)</a:t>
            </a:r>
            <a:endParaRPr lang="en-GB" altLang="en-US" i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Java class </a:t>
            </a:r>
            <a:r>
              <a:rPr lang="en-US" altLang="en-US" i="1" dirty="0" smtClean="0"/>
              <a:t>(continued)</a:t>
            </a:r>
            <a:r>
              <a:rPr lang="en-US" altLang="en-US" dirty="0" smtClean="0"/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 </a:t>
            </a:r>
            <a:r>
              <a:rPr lang="en-US" altLang="en-US" sz="2000" dirty="0" smtClean="0">
                <a:cs typeface="Times New Roman" pitchFamily="18" charset="0"/>
              </a:rPr>
              <a:t>Inner 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Node(K,V)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</a:t>
            </a:r>
            <a:r>
              <a:rPr lang="en-US" altLang="en-US" sz="2000" dirty="0" smtClean="0">
                <a:cs typeface="Times New Roman" pitchFamily="18" charset="0"/>
              </a:rPr>
              <a:t> object is a node of a CBHT.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key, V value;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Node&lt;K,V&gt; next;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 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key,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val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	Node&lt;K,V&gt; next)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…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CBHT search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dirty="0" smtClean="0"/>
              <a:t>CBHT search algorithm</a:t>
            </a:r>
            <a:r>
              <a:rPr lang="en-US" altLang="en-US" dirty="0" smtClean="0"/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To find which if any node of a CBHT contains an entry whose key is equal to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target-key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1.	Set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target-key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2.	Find which if any node of the SLL of bucket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contains an 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entry whose key is equal to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target-key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, and terminate with 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that node as answer.</a:t>
            </a:r>
          </a:p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dirty="0" smtClean="0"/>
              <a:t>Step 2 is SLL linear search.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CBHT search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Implementation (in class </a:t>
            </a:r>
            <a:r>
              <a:rPr lang="en-US" altLang="en-US" dirty="0" smtClean="0">
                <a:latin typeface="Courier New" pitchFamily="49" charset="0"/>
              </a:rPr>
              <a:t>CBHT</a:t>
            </a:r>
            <a:r>
              <a:rPr lang="en-US" altLang="en-US" dirty="0" smtClean="0"/>
              <a:t>):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Node&lt;K,V&gt; search 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targetKey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b = hash(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targetKey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Node &lt;K,V&gt;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buckets[b];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targetKey.equals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curr.key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CBHT insertion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smtClean="0"/>
              <a:t>CBHT insertion algorithm</a:t>
            </a:r>
            <a:r>
              <a:rPr lang="en-US" altLang="en-US" smtClean="0"/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mtClean="0"/>
              <a:t>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To insert the entry (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) into a CBHT: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Set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).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Insert the entry (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) into the SLL of bucket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replacing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any existing entry whose key is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3.	Terminate.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CBHT insertion </a:t>
            </a:r>
            <a:r>
              <a:rPr lang="en-US" altLang="en-US" i="1" dirty="0" smtClean="0"/>
              <a:t>(2)</a:t>
            </a:r>
            <a:endParaRPr lang="en-GB" altLang="en-US" i="1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dirty="0" smtClean="0"/>
              <a:t>Implementation (in class </a:t>
            </a:r>
            <a:r>
              <a:rPr lang="en-US" altLang="en-US" dirty="0" smtClean="0">
                <a:latin typeface="Courier New" pitchFamily="49" charset="0"/>
              </a:rPr>
              <a:t>CBHT</a:t>
            </a:r>
            <a:r>
              <a:rPr lang="en-US" altLang="en-US" dirty="0" smtClean="0"/>
              <a:t>):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insert 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key, 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V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val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b = hash(key);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Node&lt;K,V&gt;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buckets[b];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key.equals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curr.key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curr.value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val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  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        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buckets[b] = 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Node&lt;K,V&gt;(key,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val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buckets[b]);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  <a:tab pos="1433513" algn="l"/>
                <a:tab pos="1787525" algn="l"/>
                <a:tab pos="2155825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    // add new node to the front of the list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CBHT deletion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b="1" dirty="0" smtClean="0"/>
              <a:t>CBHT deletion algorithm</a:t>
            </a:r>
            <a:r>
              <a:rPr lang="en-US" altLang="en-US" dirty="0" smtClean="0"/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To delete the entry (if any) whose key is equal to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from a CBHT: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1.	Set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2.	Delete the entry (if any) whose key is equal to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	SLL of bucket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3.	Terminate.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  <a:tabLst>
                <a:tab pos="723900" algn="l"/>
                <a:tab pos="1255713" algn="l"/>
                <a:tab pos="1979613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Implementation, not included (see Moodle)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Hash-table principles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If a map’s keys are small integers, we can represent the map by a key-indexed array. Search, insertion, and deletion are then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(1).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Surprisingly, we can approach this performance with keys of </a:t>
            </a:r>
            <a:r>
              <a:rPr lang="en-US" altLang="en-US" i="1" dirty="0" smtClean="0"/>
              <a:t>any</a:t>
            </a:r>
            <a:r>
              <a:rPr lang="en-US" altLang="en-US" dirty="0" smtClean="0"/>
              <a:t> type!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Idea: Translate each key to a small integer, and then use that integer to index an array. This is called </a:t>
            </a:r>
            <a:r>
              <a:rPr lang="en-US" altLang="en-US" b="1" dirty="0" smtClean="0"/>
              <a:t>hashing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hash-table</a:t>
            </a:r>
            <a:r>
              <a:rPr lang="en-US" altLang="en-US" dirty="0" smtClean="0"/>
              <a:t> is an array of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buckets</a:t>
            </a:r>
            <a:r>
              <a:rPr lang="en-US" altLang="en-US" dirty="0" smtClean="0"/>
              <a:t>, together with a </a:t>
            </a:r>
            <a:r>
              <a:rPr lang="en-US" altLang="en-US" b="1" dirty="0" smtClean="0"/>
              <a:t>hash function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hash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) that translates each key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to a bucket index (in range 0…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–1).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CBHTs: analysis</a:t>
            </a:r>
            <a:endParaRPr lang="en-GB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700213"/>
            <a:ext cx="7200900" cy="46450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Analysis of CBHT search, insertion, and deletion algorithms (counting comparisons):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rgbClr val="008000"/>
              </a:buClr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Let the number of entries be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In the </a:t>
            </a:r>
            <a:r>
              <a:rPr lang="en-US" altLang="en-US" b="1" smtClean="0">
                <a:cs typeface="Times New Roman" pitchFamily="18" charset="0"/>
              </a:rPr>
              <a:t>best case</a:t>
            </a:r>
            <a:r>
              <a:rPr lang="en-US" altLang="en-US" smtClean="0">
                <a:cs typeface="Times New Roman" pitchFamily="18" charset="0"/>
              </a:rPr>
              <a:t>, no bucket contains more than (say) 2 entries: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rgbClr val="008000"/>
              </a:buClr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Max. no. of comparisons  =  2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rgbClr val="008000"/>
              </a:buClr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Best-case time complexity is </a:t>
            </a:r>
            <a:r>
              <a:rPr lang="en-US" altLang="en-US" i="1" smtClean="0">
                <a:cs typeface="Times New Roman" pitchFamily="18" charset="0"/>
              </a:rPr>
              <a:t>O</a:t>
            </a:r>
            <a:r>
              <a:rPr lang="en-US" altLang="en-US" smtClean="0">
                <a:cs typeface="Times New Roman" pitchFamily="18" charset="0"/>
              </a:rPr>
              <a:t>(1).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In the </a:t>
            </a:r>
            <a:r>
              <a:rPr lang="en-US" altLang="en-US" b="1" smtClean="0">
                <a:cs typeface="Times New Roman" pitchFamily="18" charset="0"/>
              </a:rPr>
              <a:t>worst case</a:t>
            </a:r>
            <a:r>
              <a:rPr lang="en-US" altLang="en-US" smtClean="0">
                <a:cs typeface="Times New Roman" pitchFamily="18" charset="0"/>
              </a:rPr>
              <a:t>, one bucket contains all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entries: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rgbClr val="008000"/>
              </a:buClr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Max. no. of comparisons  =  </a:t>
            </a:r>
            <a:r>
              <a:rPr lang="en-US" altLang="en-US" i="1" smtClean="0">
                <a:cs typeface="Times New Roman" pitchFamily="18" charset="0"/>
              </a:rPr>
              <a:t>n</a:t>
            </a:r>
            <a:endParaRPr lang="en-US" altLang="en-US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rgbClr val="008000"/>
              </a:buClr>
              <a:buFont typeface="Wingding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	Worst-case time complexity is </a:t>
            </a:r>
            <a:r>
              <a:rPr lang="en-US" altLang="en-US" i="1" smtClean="0">
                <a:cs typeface="Times New Roman" pitchFamily="18" charset="0"/>
              </a:rPr>
              <a:t>O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CBHTs: design</a:t>
            </a:r>
            <a:endParaRPr lang="en-GB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CBHT design consists of: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choosing the number of buckets </a:t>
            </a:r>
            <a:r>
              <a:rPr lang="en-US" altLang="en-US" i="1" smtClean="0">
                <a:cs typeface="Times New Roman" pitchFamily="18" charset="0"/>
              </a:rPr>
              <a:t>m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choosing the hash function </a:t>
            </a:r>
            <a:r>
              <a:rPr lang="en-US" altLang="en-US" i="1" smtClean="0">
                <a:cs typeface="Times New Roman" pitchFamily="18" charset="0"/>
              </a:rPr>
              <a:t>hash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Design aims: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collisions should be infrequent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entries should be distributed evenly among the buckets, such that few buckets contain more than (say) 2 entries.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CBHTs: choosing the number of buckets</a:t>
            </a:r>
            <a:endParaRPr lang="en-GB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700213"/>
            <a:ext cx="7200900" cy="48609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b="1" dirty="0" smtClean="0">
                <a:cs typeface="Times New Roman" pitchFamily="18" charset="0"/>
              </a:rPr>
              <a:t>load factor</a:t>
            </a:r>
            <a:r>
              <a:rPr lang="en-US" altLang="en-US" dirty="0" smtClean="0">
                <a:cs typeface="Times New Roman" pitchFamily="18" charset="0"/>
              </a:rPr>
              <a:t> of a hash-table is the average number of entries per bucket,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/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If </a:t>
            </a:r>
            <a:r>
              <a:rPr lang="en-US" altLang="en-US" i="1" dirty="0" smtClean="0">
                <a:cs typeface="Times New Roman" pitchFamily="18" charset="0"/>
              </a:rPr>
              <a:t>n</a:t>
            </a:r>
            <a:r>
              <a:rPr lang="en-US" altLang="en-US" dirty="0" smtClean="0">
                <a:cs typeface="Times New Roman" pitchFamily="18" charset="0"/>
              </a:rPr>
              <a:t> is (roughly) predictable, choose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 such that the load factor is likely to stay in range 0.5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dirty="0" smtClean="0">
                <a:cs typeface="Times New Roman" pitchFamily="18" charset="0"/>
              </a:rPr>
              <a:t>0.75.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A load factor &lt; 0.5 wastes space.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A load factor &gt; 0.75 tends to result in some buckets having many entries.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Where possible, choose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 to be a prime number.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Typically the hash function performs modulo-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 arithmetic. If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 is prime, the entries are more likely to be distributed evenly over the buckets, regardless of any pattern in the keys.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CBHTs: choosing the hash function</a:t>
            </a:r>
            <a:endParaRPr lang="en-GB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The hash function should be efficient (performing few arithmetic operations).</a:t>
            </a:r>
            <a:endParaRPr lang="en-GB" altLang="en-US" smtClean="0">
              <a:cs typeface="Times New Roman" pitchFamily="18" charset="0"/>
            </a:endParaRPr>
          </a:p>
          <a:p>
            <a:pPr eaLnBrk="1" hangingPunct="1"/>
            <a:r>
              <a:rPr lang="en-GB" altLang="en-US" smtClean="0">
                <a:cs typeface="Times New Roman" pitchFamily="18" charset="0"/>
              </a:rPr>
              <a:t>T</a:t>
            </a:r>
            <a:r>
              <a:rPr lang="en-US" altLang="en-US" smtClean="0">
                <a:cs typeface="Times New Roman" pitchFamily="18" charset="0"/>
              </a:rPr>
              <a:t>he hash function should distribute the entries evenly among the buckets, regardless of any patterns in the keys.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Possible compromise: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Speed up the hash function by using only part of the key.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But beware of any patterns in that part of the key.</a:t>
            </a:r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hash-table for words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Suppose that a hash-table will contain about 1,000 common English words.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Known patterns in the keys: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Letters vary in frequency 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(A, E, I, N, S, T are common; 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Q, X, Z are uncommon).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Word lengths vary in frequency 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(lengths of 4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8 are common; 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other lengths are less common).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hash-table for words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i="1" smtClean="0">
                <a:cs typeface="Times New Roman" pitchFamily="18" charset="0"/>
              </a:rPr>
              <a:t>hash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 can depend on any of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s letters and/or length.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Consider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mtClean="0">
                <a:cs typeface="Times New Roman" pitchFamily="18" charset="0"/>
              </a:rPr>
              <a:t> = 20, </a:t>
            </a:r>
            <a:r>
              <a:rPr lang="en-US" altLang="en-US" i="1" smtClean="0">
                <a:cs typeface="Times New Roman" pitchFamily="18" charset="0"/>
              </a:rPr>
              <a:t>hash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 = length of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 1.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	Far too few buckets. Load factor = 1000/20 = 50.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	Very uneven distribution.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Consider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mtClean="0">
                <a:cs typeface="Times New Roman" pitchFamily="18" charset="0"/>
              </a:rPr>
              <a:t> = 26, </a:t>
            </a:r>
            <a:r>
              <a:rPr lang="en-US" altLang="en-US" i="1" smtClean="0">
                <a:cs typeface="Times New Roman" pitchFamily="18" charset="0"/>
              </a:rPr>
              <a:t>hash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 = initial letter of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smtClean="0">
                <a:cs typeface="Times New Roman" pitchFamily="18" charset="0"/>
              </a:rPr>
              <a:t>A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	Far too few buckets. Load factor = 1000/26 </a:t>
            </a:r>
            <a:r>
              <a:rPr lang="en-US" altLang="en-US" smtClean="0">
                <a:cs typeface="Times New Roman" pitchFamily="18" charset="0"/>
                <a:sym typeface="Symbol" pitchFamily="18" charset="2"/>
              </a:rPr>
              <a:t></a:t>
            </a:r>
            <a:r>
              <a:rPr lang="en-US" altLang="en-US" smtClean="0">
                <a:cs typeface="Times New Roman" pitchFamily="18" charset="0"/>
              </a:rPr>
              <a:t> 38.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	Very uneven distribution.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hash-table for words </a:t>
            </a:r>
            <a:r>
              <a:rPr lang="en-US" altLang="en-US" i="1" smtClean="0"/>
              <a:t>(3)</a:t>
            </a:r>
            <a:endParaRPr lang="en-GB" altLang="en-US" i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Consider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mtClean="0">
                <a:cs typeface="Times New Roman" pitchFamily="18" charset="0"/>
              </a:rPr>
              <a:t> = 520, </a:t>
            </a:r>
            <a:r>
              <a:rPr lang="en-US" altLang="en-US" i="1" smtClean="0">
                <a:cs typeface="Times New Roman" pitchFamily="18" charset="0"/>
              </a:rPr>
              <a:t>hash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 = 26 </a:t>
            </a:r>
            <a:r>
              <a:rPr lang="en-US" altLang="en-US" smtClean="0"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en-US" smtClean="0">
                <a:cs typeface="Times New Roman" pitchFamily="18" charset="0"/>
              </a:rPr>
              <a:t> (length of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 1) + (1</a:t>
            </a:r>
            <a:r>
              <a:rPr lang="en-US" altLang="en-US" baseline="30000" smtClean="0">
                <a:cs typeface="Times New Roman" pitchFamily="18" charset="0"/>
              </a:rPr>
              <a:t>st</a:t>
            </a:r>
            <a:r>
              <a:rPr lang="en-US" altLang="en-US" smtClean="0">
                <a:cs typeface="Times New Roman" pitchFamily="18" charset="0"/>
              </a:rPr>
              <a:t> letter of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smtClean="0">
                <a:cs typeface="Times New Roman" pitchFamily="18" charset="0"/>
              </a:rPr>
              <a:t>A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	Too few buckets. Load factor = 1000/520 </a:t>
            </a:r>
            <a:r>
              <a:rPr lang="en-US" altLang="en-US" smtClean="0">
                <a:cs typeface="Times New Roman" pitchFamily="18" charset="0"/>
                <a:sym typeface="Symbol" pitchFamily="18" charset="2"/>
              </a:rPr>
              <a:t></a:t>
            </a:r>
            <a:r>
              <a:rPr lang="en-US" altLang="en-US" smtClean="0">
                <a:cs typeface="Times New Roman" pitchFamily="18" charset="0"/>
              </a:rPr>
              <a:t> 1.9.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	Very uneven distribution.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Words of length 4 are far more common than words of length 2, so buckets 78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103 will be far more densely populated than buckets 52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mtClean="0">
                <a:cs typeface="Times New Roman" pitchFamily="18" charset="0"/>
              </a:rPr>
              <a:t>77.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Words with 1</a:t>
            </a:r>
            <a:r>
              <a:rPr lang="en-US" altLang="en-US" baseline="30000" smtClean="0">
                <a:cs typeface="Times New Roman" pitchFamily="18" charset="0"/>
              </a:rPr>
              <a:t>st</a:t>
            </a:r>
            <a:r>
              <a:rPr lang="en-US" altLang="en-US" smtClean="0">
                <a:cs typeface="Times New Roman" pitchFamily="18" charset="0"/>
              </a:rPr>
              <a:t> letter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smtClean="0">
                <a:cs typeface="Times New Roman" pitchFamily="18" charset="0"/>
              </a:rPr>
              <a:t>A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 are far more common than words with 1</a:t>
            </a:r>
            <a:r>
              <a:rPr lang="en-US" altLang="en-US" baseline="30000" smtClean="0">
                <a:cs typeface="Times New Roman" pitchFamily="18" charset="0"/>
              </a:rPr>
              <a:t>st</a:t>
            </a:r>
            <a:r>
              <a:rPr lang="en-US" altLang="en-US" smtClean="0">
                <a:cs typeface="Times New Roman" pitchFamily="18" charset="0"/>
              </a:rPr>
              <a:t> letter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smtClean="0">
                <a:cs typeface="Times New Roman" pitchFamily="18" charset="0"/>
              </a:rPr>
              <a:t>Z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, so buckets 0, 26, 52,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mtClean="0">
                <a:cs typeface="Times New Roman" pitchFamily="18" charset="0"/>
              </a:rPr>
              <a:t> will be far more densely populated than buckets 25, 51, 77,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mtClean="0">
                <a:cs typeface="Times New Roman" pitchFamily="18" charset="0"/>
              </a:rPr>
              <a:t/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And so 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hash-table for words </a:t>
            </a:r>
            <a:r>
              <a:rPr lang="en-US" altLang="en-US" i="1" smtClean="0"/>
              <a:t>(4)</a:t>
            </a:r>
            <a:endParaRPr lang="en-GB" altLang="en-US" i="1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Consider </a:t>
            </a:r>
            <a:r>
              <a:rPr lang="en-US" altLang="en-US" i="1" smtClean="0">
                <a:cs typeface="Times New Roman" pitchFamily="18" charset="0"/>
              </a:rPr>
              <a:t>m</a:t>
            </a:r>
            <a:r>
              <a:rPr lang="en-US" altLang="en-US" smtClean="0">
                <a:cs typeface="Times New Roman" pitchFamily="18" charset="0"/>
              </a:rPr>
              <a:t> = 1499, </a:t>
            </a:r>
            <a:r>
              <a:rPr lang="en-US" altLang="en-US" i="1" smtClean="0">
                <a:cs typeface="Times New Roman" pitchFamily="18" charset="0"/>
              </a:rPr>
              <a:t>hash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 =  (weighted sum of letters of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 modulo </a:t>
            </a:r>
            <a:r>
              <a:rPr lang="en-US" altLang="en-US" i="1" smtClean="0">
                <a:cs typeface="Times New Roman" pitchFamily="18" charset="0"/>
              </a:rPr>
              <a:t>m</a:t>
            </a:r>
            <a:endParaRPr lang="en-US" altLang="en-US" smtClean="0"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	i.e., (</a:t>
            </a:r>
            <a:r>
              <a:rPr lang="en-US" altLang="en-US" i="1" smtClean="0">
                <a:cs typeface="Times New Roman" pitchFamily="18" charset="0"/>
              </a:rPr>
              <a:t>c</a:t>
            </a:r>
            <a:r>
              <a:rPr lang="en-US" altLang="en-US" sz="1400" baseline="-25000" smtClean="0">
                <a:cs typeface="Times New Roman" pitchFamily="18" charset="0"/>
              </a:rPr>
              <a:t>1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en-US" smtClean="0">
                <a:cs typeface="Times New Roman" pitchFamily="18" charset="0"/>
              </a:rPr>
              <a:t> 1</a:t>
            </a:r>
            <a:r>
              <a:rPr lang="en-US" altLang="en-US" baseline="30000" smtClean="0">
                <a:cs typeface="Times New Roman" pitchFamily="18" charset="0"/>
              </a:rPr>
              <a:t>st</a:t>
            </a:r>
            <a:r>
              <a:rPr lang="en-US" altLang="en-US" smtClean="0">
                <a:cs typeface="Times New Roman" pitchFamily="18" charset="0"/>
              </a:rPr>
              <a:t> letter  +  </a:t>
            </a:r>
            <a:r>
              <a:rPr lang="en-US" altLang="en-US" i="1" smtClean="0">
                <a:cs typeface="Times New Roman" pitchFamily="18" charset="0"/>
              </a:rPr>
              <a:t>c</a:t>
            </a:r>
            <a:r>
              <a:rPr lang="en-US" altLang="en-US" sz="1400" baseline="-25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 </a:t>
            </a:r>
            <a:r>
              <a:rPr lang="en-US" altLang="en-US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en-US" smtClean="0">
                <a:cs typeface="Times New Roman" pitchFamily="18" charset="0"/>
              </a:rPr>
              <a:t> 2</a:t>
            </a:r>
            <a:r>
              <a:rPr lang="en-US" altLang="en-US" baseline="30000" smtClean="0">
                <a:cs typeface="Times New Roman" pitchFamily="18" charset="0"/>
              </a:rPr>
              <a:t>nd</a:t>
            </a:r>
            <a:r>
              <a:rPr lang="en-US" altLang="en-US" smtClean="0">
                <a:cs typeface="Times New Roman" pitchFamily="18" charset="0"/>
              </a:rPr>
              <a:t> letter  + 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smtClean="0">
                <a:cs typeface="Times New Roman" pitchFamily="18" charset="0"/>
              </a:rPr>
              <a:t>) modulo </a:t>
            </a:r>
            <a:r>
              <a:rPr lang="en-US" altLang="en-US" i="1" smtClean="0">
                <a:cs typeface="Times New Roman" pitchFamily="18" charset="0"/>
              </a:rPr>
              <a:t>m</a:t>
            </a:r>
            <a:endParaRPr lang="en-US" altLang="en-US" smtClean="0"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+	Good number of buckets. Load factor = 1000/1499 </a:t>
            </a:r>
            <a:r>
              <a:rPr lang="en-US" altLang="en-US" smtClean="0">
                <a:cs typeface="Times New Roman" pitchFamily="18" charset="0"/>
                <a:sym typeface="Symbol" pitchFamily="18" charset="2"/>
              </a:rPr>
              <a:t></a:t>
            </a:r>
            <a:r>
              <a:rPr lang="en-US" altLang="en-US" smtClean="0">
                <a:cs typeface="Times New Roman" pitchFamily="18" charset="0"/>
              </a:rPr>
              <a:t> 0.67.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+	Reasonably even distribution.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Hash-tables in practice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following trials illustrate the performance of a CBHT with </a:t>
            </a:r>
            <a:r>
              <a:rPr lang="en-US" altLang="en-US" i="1" smtClean="0"/>
              <a:t>m</a:t>
            </a:r>
            <a:r>
              <a:rPr lang="en-US" altLang="en-US" smtClean="0"/>
              <a:t> buckets.</a:t>
            </a:r>
          </a:p>
          <a:p>
            <a:pPr eaLnBrk="1" hangingPunct="1"/>
            <a:r>
              <a:rPr lang="en-US" altLang="en-US" smtClean="0"/>
              <a:t>The hash function was chosen to distribute keys uniformly among the </a:t>
            </a:r>
            <a:r>
              <a:rPr lang="en-US" altLang="en-US" i="1" smtClean="0"/>
              <a:t>m</a:t>
            </a:r>
            <a:r>
              <a:rPr lang="en-US" altLang="en-US" smtClean="0"/>
              <a:t> buckets (i.e., the probability that a key is mapped to any particular bucket was 1/</a:t>
            </a:r>
            <a:r>
              <a:rPr lang="en-US" altLang="en-US" i="1" smtClean="0"/>
              <a:t>m</a:t>
            </a:r>
            <a:r>
              <a:rPr lang="en-US" altLang="en-US" smtClean="0"/>
              <a:t>).</a:t>
            </a:r>
          </a:p>
          <a:p>
            <a:pPr eaLnBrk="1" hangingPunct="1"/>
            <a:r>
              <a:rPr lang="en-US" altLang="en-US" smtClean="0"/>
              <a:t>In each trial, the CBHT was loaded with a set of </a:t>
            </a:r>
            <a:r>
              <a:rPr lang="en-US" altLang="en-US" i="1" smtClean="0"/>
              <a:t>n</a:t>
            </a:r>
            <a:r>
              <a:rPr lang="en-US" altLang="en-US" smtClean="0"/>
              <a:t> randomly-generated keys.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Hash-tables in practice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Trials with </a:t>
            </a:r>
            <a:r>
              <a:rPr lang="en-US" altLang="en-US" i="1" smtClean="0"/>
              <a:t>m</a:t>
            </a:r>
            <a:r>
              <a:rPr lang="en-US" altLang="en-US" smtClean="0"/>
              <a:t> = 47: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039938" y="2193925"/>
            <a:ext cx="2752725" cy="4114800"/>
            <a:chOff x="1285" y="1382"/>
            <a:chExt cx="1734" cy="2592"/>
          </a:xfrm>
        </p:grpSpPr>
        <p:sp>
          <p:nvSpPr>
            <p:cNvPr id="32814" name="Text Box 5"/>
            <p:cNvSpPr txBox="1">
              <a:spLocks noChangeArrowheads="1"/>
            </p:cNvSpPr>
            <p:nvPr/>
          </p:nvSpPr>
          <p:spPr bwMode="auto">
            <a:xfrm>
              <a:off x="1285" y="3686"/>
              <a:ext cx="17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CBHT</a:t>
              </a:r>
              <a:br>
                <a:rPr lang="en-GB" altLang="en-US" sz="1800"/>
              </a:br>
              <a:r>
                <a:rPr lang="en-US" altLang="en-US" sz="1800" i="1"/>
                <a:t>n</a:t>
              </a:r>
              <a:r>
                <a:rPr lang="en-US" altLang="en-US" sz="1800"/>
                <a:t> = 23 (load factor </a:t>
              </a:r>
              <a:r>
                <a:rPr lang="en-US" altLang="en-US" sz="1800">
                  <a:sym typeface="Symbol" pitchFamily="18" charset="2"/>
                </a:rPr>
                <a:t></a:t>
              </a:r>
              <a:r>
                <a:rPr lang="en-US" altLang="en-US" sz="1800"/>
                <a:t> 0.5)</a:t>
              </a:r>
              <a:endParaRPr lang="en-GB" altLang="en-US" sz="1800"/>
            </a:p>
          </p:txBody>
        </p:sp>
        <p:sp>
          <p:nvSpPr>
            <p:cNvPr id="32815" name="Rectangle 6"/>
            <p:cNvSpPr>
              <a:spLocks noChangeArrowheads="1"/>
            </p:cNvSpPr>
            <p:nvPr/>
          </p:nvSpPr>
          <p:spPr bwMode="auto">
            <a:xfrm>
              <a:off x="1429" y="143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6" name="Rectangle 7"/>
            <p:cNvSpPr>
              <a:spLocks noChangeArrowheads="1"/>
            </p:cNvSpPr>
            <p:nvPr/>
          </p:nvSpPr>
          <p:spPr bwMode="auto">
            <a:xfrm>
              <a:off x="1429" y="147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7" name="Rectangle 8"/>
            <p:cNvSpPr>
              <a:spLocks noChangeArrowheads="1"/>
            </p:cNvSpPr>
            <p:nvPr/>
          </p:nvSpPr>
          <p:spPr bwMode="auto">
            <a:xfrm>
              <a:off x="1429" y="167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8" name="Rectangle 9"/>
            <p:cNvSpPr>
              <a:spLocks noChangeArrowheads="1"/>
            </p:cNvSpPr>
            <p:nvPr/>
          </p:nvSpPr>
          <p:spPr bwMode="auto">
            <a:xfrm>
              <a:off x="1429" y="176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9" name="Rectangle 10"/>
            <p:cNvSpPr>
              <a:spLocks noChangeArrowheads="1"/>
            </p:cNvSpPr>
            <p:nvPr/>
          </p:nvSpPr>
          <p:spPr bwMode="auto">
            <a:xfrm>
              <a:off x="1429" y="186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0" name="Rectangle 11"/>
            <p:cNvSpPr>
              <a:spLocks noChangeArrowheads="1"/>
            </p:cNvSpPr>
            <p:nvPr/>
          </p:nvSpPr>
          <p:spPr bwMode="auto">
            <a:xfrm>
              <a:off x="1429" y="191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1" name="Rectangle 12"/>
            <p:cNvSpPr>
              <a:spLocks noChangeArrowheads="1"/>
            </p:cNvSpPr>
            <p:nvPr/>
          </p:nvSpPr>
          <p:spPr bwMode="auto">
            <a:xfrm>
              <a:off x="1429" y="2294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2" name="Rectangle 13"/>
            <p:cNvSpPr>
              <a:spLocks noChangeArrowheads="1"/>
            </p:cNvSpPr>
            <p:nvPr/>
          </p:nvSpPr>
          <p:spPr bwMode="auto">
            <a:xfrm>
              <a:off x="1429" y="267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3" name="Rectangle 14"/>
            <p:cNvSpPr>
              <a:spLocks noChangeArrowheads="1"/>
            </p:cNvSpPr>
            <p:nvPr/>
          </p:nvSpPr>
          <p:spPr bwMode="auto">
            <a:xfrm>
              <a:off x="1429" y="272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4" name="Rectangle 15"/>
            <p:cNvSpPr>
              <a:spLocks noChangeArrowheads="1"/>
            </p:cNvSpPr>
            <p:nvPr/>
          </p:nvSpPr>
          <p:spPr bwMode="auto">
            <a:xfrm>
              <a:off x="1429" y="2774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5" name="Rectangle 16"/>
            <p:cNvSpPr>
              <a:spLocks noChangeArrowheads="1"/>
            </p:cNvSpPr>
            <p:nvPr/>
          </p:nvSpPr>
          <p:spPr bwMode="auto">
            <a:xfrm>
              <a:off x="1429" y="282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6" name="Rectangle 17"/>
            <p:cNvSpPr>
              <a:spLocks noChangeArrowheads="1"/>
            </p:cNvSpPr>
            <p:nvPr/>
          </p:nvSpPr>
          <p:spPr bwMode="auto">
            <a:xfrm>
              <a:off x="1429" y="296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7" name="Rectangle 18"/>
            <p:cNvSpPr>
              <a:spLocks noChangeArrowheads="1"/>
            </p:cNvSpPr>
            <p:nvPr/>
          </p:nvSpPr>
          <p:spPr bwMode="auto">
            <a:xfrm>
              <a:off x="1429" y="306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8" name="Rectangle 19"/>
            <p:cNvSpPr>
              <a:spLocks noChangeArrowheads="1"/>
            </p:cNvSpPr>
            <p:nvPr/>
          </p:nvSpPr>
          <p:spPr bwMode="auto">
            <a:xfrm>
              <a:off x="1429" y="311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29" name="Rectangle 20"/>
            <p:cNvSpPr>
              <a:spLocks noChangeArrowheads="1"/>
            </p:cNvSpPr>
            <p:nvPr/>
          </p:nvSpPr>
          <p:spPr bwMode="auto">
            <a:xfrm>
              <a:off x="1429" y="320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0" name="Rectangle 21"/>
            <p:cNvSpPr>
              <a:spLocks noChangeArrowheads="1"/>
            </p:cNvSpPr>
            <p:nvPr/>
          </p:nvSpPr>
          <p:spPr bwMode="auto">
            <a:xfrm>
              <a:off x="1429" y="330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1" name="Rectangle 22"/>
            <p:cNvSpPr>
              <a:spLocks noChangeArrowheads="1"/>
            </p:cNvSpPr>
            <p:nvPr/>
          </p:nvSpPr>
          <p:spPr bwMode="auto">
            <a:xfrm>
              <a:off x="1429" y="335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2" name="Rectangle 23"/>
            <p:cNvSpPr>
              <a:spLocks noChangeArrowheads="1"/>
            </p:cNvSpPr>
            <p:nvPr/>
          </p:nvSpPr>
          <p:spPr bwMode="auto">
            <a:xfrm>
              <a:off x="1429" y="339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3" name="Rectangle 24"/>
            <p:cNvSpPr>
              <a:spLocks noChangeArrowheads="1"/>
            </p:cNvSpPr>
            <p:nvPr/>
          </p:nvSpPr>
          <p:spPr bwMode="auto">
            <a:xfrm>
              <a:off x="1429" y="344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4" name="Rectangle 25"/>
            <p:cNvSpPr>
              <a:spLocks noChangeArrowheads="1"/>
            </p:cNvSpPr>
            <p:nvPr/>
          </p:nvSpPr>
          <p:spPr bwMode="auto">
            <a:xfrm>
              <a:off x="1429" y="354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5" name="Rectangle 26"/>
            <p:cNvSpPr>
              <a:spLocks noChangeArrowheads="1"/>
            </p:cNvSpPr>
            <p:nvPr/>
          </p:nvSpPr>
          <p:spPr bwMode="auto">
            <a:xfrm>
              <a:off x="1717" y="320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6" name="Rectangle 27"/>
            <p:cNvSpPr>
              <a:spLocks noChangeArrowheads="1"/>
            </p:cNvSpPr>
            <p:nvPr/>
          </p:nvSpPr>
          <p:spPr bwMode="auto">
            <a:xfrm>
              <a:off x="1717" y="335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7" name="Rectangle 28"/>
            <p:cNvSpPr>
              <a:spLocks noChangeArrowheads="1"/>
            </p:cNvSpPr>
            <p:nvPr/>
          </p:nvSpPr>
          <p:spPr bwMode="auto">
            <a:xfrm>
              <a:off x="1717" y="339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8" name="Rectangle 29"/>
            <p:cNvSpPr>
              <a:spLocks noChangeArrowheads="1"/>
            </p:cNvSpPr>
            <p:nvPr/>
          </p:nvSpPr>
          <p:spPr bwMode="auto">
            <a:xfrm>
              <a:off x="1285" y="1382"/>
              <a:ext cx="96" cy="2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20894" name="AutoShape 30"/>
          <p:cNvSpPr>
            <a:spLocks/>
          </p:cNvSpPr>
          <p:nvPr/>
        </p:nvSpPr>
        <p:spPr bwMode="auto">
          <a:xfrm>
            <a:off x="3416300" y="3616325"/>
            <a:ext cx="1300163" cy="736600"/>
          </a:xfrm>
          <a:prstGeom prst="callout1">
            <a:avLst>
              <a:gd name="adj1" fmla="val 15519"/>
              <a:gd name="adj2" fmla="val -5861"/>
              <a:gd name="adj3" fmla="val 177588"/>
              <a:gd name="adj4" fmla="val -37606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Few buckets have more than 1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entry.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0895" name="AutoShape 31"/>
          <p:cNvSpPr>
            <a:spLocks/>
          </p:cNvSpPr>
          <p:nvPr/>
        </p:nvSpPr>
        <p:spPr bwMode="auto">
          <a:xfrm>
            <a:off x="7524750" y="3211513"/>
            <a:ext cx="1482725" cy="709612"/>
          </a:xfrm>
          <a:prstGeom prst="callout1">
            <a:avLst>
              <a:gd name="adj1" fmla="val 16106"/>
              <a:gd name="adj2" fmla="val -5139"/>
              <a:gd name="adj3" fmla="val -41162"/>
              <a:gd name="adj4" fmla="val -16597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Few buckets have more than 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2 entries.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5672138" y="2193925"/>
            <a:ext cx="2752725" cy="4114800"/>
            <a:chOff x="3573" y="1382"/>
            <a:chExt cx="1734" cy="2592"/>
          </a:xfrm>
        </p:grpSpPr>
        <p:sp>
          <p:nvSpPr>
            <p:cNvPr id="32776" name="Rectangle 33"/>
            <p:cNvSpPr>
              <a:spLocks noChangeArrowheads="1"/>
            </p:cNvSpPr>
            <p:nvPr/>
          </p:nvSpPr>
          <p:spPr bwMode="auto">
            <a:xfrm>
              <a:off x="3717" y="191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7" name="Rectangle 34"/>
            <p:cNvSpPr>
              <a:spLocks noChangeArrowheads="1"/>
            </p:cNvSpPr>
            <p:nvPr/>
          </p:nvSpPr>
          <p:spPr bwMode="auto">
            <a:xfrm>
              <a:off x="3717" y="143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8" name="Rectangle 35"/>
            <p:cNvSpPr>
              <a:spLocks noChangeArrowheads="1"/>
            </p:cNvSpPr>
            <p:nvPr/>
          </p:nvSpPr>
          <p:spPr bwMode="auto">
            <a:xfrm>
              <a:off x="3717" y="147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9" name="Rectangle 36"/>
            <p:cNvSpPr>
              <a:spLocks noChangeArrowheads="1"/>
            </p:cNvSpPr>
            <p:nvPr/>
          </p:nvSpPr>
          <p:spPr bwMode="auto">
            <a:xfrm>
              <a:off x="3717" y="1574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0" name="Rectangle 37"/>
            <p:cNvSpPr>
              <a:spLocks noChangeArrowheads="1"/>
            </p:cNvSpPr>
            <p:nvPr/>
          </p:nvSpPr>
          <p:spPr bwMode="auto">
            <a:xfrm>
              <a:off x="3717" y="176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1" name="Rectangle 38"/>
            <p:cNvSpPr>
              <a:spLocks noChangeArrowheads="1"/>
            </p:cNvSpPr>
            <p:nvPr/>
          </p:nvSpPr>
          <p:spPr bwMode="auto">
            <a:xfrm>
              <a:off x="3717" y="171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2" name="Rectangle 39"/>
            <p:cNvSpPr>
              <a:spLocks noChangeArrowheads="1"/>
            </p:cNvSpPr>
            <p:nvPr/>
          </p:nvSpPr>
          <p:spPr bwMode="auto">
            <a:xfrm>
              <a:off x="3717" y="195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3" name="Rectangle 40"/>
            <p:cNvSpPr>
              <a:spLocks noChangeArrowheads="1"/>
            </p:cNvSpPr>
            <p:nvPr/>
          </p:nvSpPr>
          <p:spPr bwMode="auto">
            <a:xfrm>
              <a:off x="3717" y="200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4" name="Rectangle 41"/>
            <p:cNvSpPr>
              <a:spLocks noChangeArrowheads="1"/>
            </p:cNvSpPr>
            <p:nvPr/>
          </p:nvSpPr>
          <p:spPr bwMode="auto">
            <a:xfrm>
              <a:off x="3717" y="2054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5" name="Rectangle 42"/>
            <p:cNvSpPr>
              <a:spLocks noChangeArrowheads="1"/>
            </p:cNvSpPr>
            <p:nvPr/>
          </p:nvSpPr>
          <p:spPr bwMode="auto">
            <a:xfrm>
              <a:off x="3717" y="219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6" name="Rectangle 43"/>
            <p:cNvSpPr>
              <a:spLocks noChangeArrowheads="1"/>
            </p:cNvSpPr>
            <p:nvPr/>
          </p:nvSpPr>
          <p:spPr bwMode="auto">
            <a:xfrm>
              <a:off x="3717" y="2294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7" name="Rectangle 44"/>
            <p:cNvSpPr>
              <a:spLocks noChangeArrowheads="1"/>
            </p:cNvSpPr>
            <p:nvPr/>
          </p:nvSpPr>
          <p:spPr bwMode="auto">
            <a:xfrm>
              <a:off x="3717" y="234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8" name="Rectangle 45"/>
            <p:cNvSpPr>
              <a:spLocks noChangeArrowheads="1"/>
            </p:cNvSpPr>
            <p:nvPr/>
          </p:nvSpPr>
          <p:spPr bwMode="auto">
            <a:xfrm>
              <a:off x="3717" y="2534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9" name="Rectangle 46"/>
            <p:cNvSpPr>
              <a:spLocks noChangeArrowheads="1"/>
            </p:cNvSpPr>
            <p:nvPr/>
          </p:nvSpPr>
          <p:spPr bwMode="auto">
            <a:xfrm>
              <a:off x="3717" y="258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0" name="Rectangle 47"/>
            <p:cNvSpPr>
              <a:spLocks noChangeArrowheads="1"/>
            </p:cNvSpPr>
            <p:nvPr/>
          </p:nvSpPr>
          <p:spPr bwMode="auto">
            <a:xfrm>
              <a:off x="3717" y="267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1" name="Rectangle 48"/>
            <p:cNvSpPr>
              <a:spLocks noChangeArrowheads="1"/>
            </p:cNvSpPr>
            <p:nvPr/>
          </p:nvSpPr>
          <p:spPr bwMode="auto">
            <a:xfrm>
              <a:off x="3717" y="282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2" name="Rectangle 49"/>
            <p:cNvSpPr>
              <a:spLocks noChangeArrowheads="1"/>
            </p:cNvSpPr>
            <p:nvPr/>
          </p:nvSpPr>
          <p:spPr bwMode="auto">
            <a:xfrm>
              <a:off x="3717" y="291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3" name="Rectangle 50"/>
            <p:cNvSpPr>
              <a:spLocks noChangeArrowheads="1"/>
            </p:cNvSpPr>
            <p:nvPr/>
          </p:nvSpPr>
          <p:spPr bwMode="auto">
            <a:xfrm>
              <a:off x="3717" y="3014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4" name="Rectangle 51"/>
            <p:cNvSpPr>
              <a:spLocks noChangeArrowheads="1"/>
            </p:cNvSpPr>
            <p:nvPr/>
          </p:nvSpPr>
          <p:spPr bwMode="auto">
            <a:xfrm>
              <a:off x="3717" y="306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5" name="Rectangle 52"/>
            <p:cNvSpPr>
              <a:spLocks noChangeArrowheads="1"/>
            </p:cNvSpPr>
            <p:nvPr/>
          </p:nvSpPr>
          <p:spPr bwMode="auto">
            <a:xfrm>
              <a:off x="3717" y="311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6" name="Rectangle 53"/>
            <p:cNvSpPr>
              <a:spLocks noChangeArrowheads="1"/>
            </p:cNvSpPr>
            <p:nvPr/>
          </p:nvSpPr>
          <p:spPr bwMode="auto">
            <a:xfrm>
              <a:off x="3717" y="315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7" name="Rectangle 54"/>
            <p:cNvSpPr>
              <a:spLocks noChangeArrowheads="1"/>
            </p:cNvSpPr>
            <p:nvPr/>
          </p:nvSpPr>
          <p:spPr bwMode="auto">
            <a:xfrm>
              <a:off x="3717" y="3254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8" name="Rectangle 55"/>
            <p:cNvSpPr>
              <a:spLocks noChangeArrowheads="1"/>
            </p:cNvSpPr>
            <p:nvPr/>
          </p:nvSpPr>
          <p:spPr bwMode="auto">
            <a:xfrm>
              <a:off x="3717" y="330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9" name="Rectangle 56"/>
            <p:cNvSpPr>
              <a:spLocks noChangeArrowheads="1"/>
            </p:cNvSpPr>
            <p:nvPr/>
          </p:nvSpPr>
          <p:spPr bwMode="auto">
            <a:xfrm>
              <a:off x="3717" y="339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0" name="Rectangle 57"/>
            <p:cNvSpPr>
              <a:spLocks noChangeArrowheads="1"/>
            </p:cNvSpPr>
            <p:nvPr/>
          </p:nvSpPr>
          <p:spPr bwMode="auto">
            <a:xfrm>
              <a:off x="3717" y="344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1" name="Rectangle 58"/>
            <p:cNvSpPr>
              <a:spLocks noChangeArrowheads="1"/>
            </p:cNvSpPr>
            <p:nvPr/>
          </p:nvSpPr>
          <p:spPr bwMode="auto">
            <a:xfrm>
              <a:off x="4005" y="1430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2" name="Rectangle 59"/>
            <p:cNvSpPr>
              <a:spLocks noChangeArrowheads="1"/>
            </p:cNvSpPr>
            <p:nvPr/>
          </p:nvSpPr>
          <p:spPr bwMode="auto">
            <a:xfrm>
              <a:off x="4005" y="176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3" name="Rectangle 60"/>
            <p:cNvSpPr>
              <a:spLocks noChangeArrowheads="1"/>
            </p:cNvSpPr>
            <p:nvPr/>
          </p:nvSpPr>
          <p:spPr bwMode="auto">
            <a:xfrm>
              <a:off x="4005" y="171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4" name="Rectangle 61"/>
            <p:cNvSpPr>
              <a:spLocks noChangeArrowheads="1"/>
            </p:cNvSpPr>
            <p:nvPr/>
          </p:nvSpPr>
          <p:spPr bwMode="auto">
            <a:xfrm>
              <a:off x="4005" y="2006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5" name="Rectangle 62"/>
            <p:cNvSpPr>
              <a:spLocks noChangeArrowheads="1"/>
            </p:cNvSpPr>
            <p:nvPr/>
          </p:nvSpPr>
          <p:spPr bwMode="auto">
            <a:xfrm>
              <a:off x="4005" y="234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6" name="Rectangle 63"/>
            <p:cNvSpPr>
              <a:spLocks noChangeArrowheads="1"/>
            </p:cNvSpPr>
            <p:nvPr/>
          </p:nvSpPr>
          <p:spPr bwMode="auto">
            <a:xfrm>
              <a:off x="4005" y="291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7" name="Rectangle 64"/>
            <p:cNvSpPr>
              <a:spLocks noChangeArrowheads="1"/>
            </p:cNvSpPr>
            <p:nvPr/>
          </p:nvSpPr>
          <p:spPr bwMode="auto">
            <a:xfrm>
              <a:off x="4005" y="3302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8" name="Rectangle 65"/>
            <p:cNvSpPr>
              <a:spLocks noChangeArrowheads="1"/>
            </p:cNvSpPr>
            <p:nvPr/>
          </p:nvSpPr>
          <p:spPr bwMode="auto">
            <a:xfrm>
              <a:off x="4005" y="339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9" name="Rectangle 66"/>
            <p:cNvSpPr>
              <a:spLocks noChangeArrowheads="1"/>
            </p:cNvSpPr>
            <p:nvPr/>
          </p:nvSpPr>
          <p:spPr bwMode="auto">
            <a:xfrm>
              <a:off x="4293" y="171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0" name="Rectangle 67"/>
            <p:cNvSpPr>
              <a:spLocks noChangeArrowheads="1"/>
            </p:cNvSpPr>
            <p:nvPr/>
          </p:nvSpPr>
          <p:spPr bwMode="auto">
            <a:xfrm>
              <a:off x="4581" y="171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1" name="Rectangle 68"/>
            <p:cNvSpPr>
              <a:spLocks noChangeArrowheads="1"/>
            </p:cNvSpPr>
            <p:nvPr/>
          </p:nvSpPr>
          <p:spPr bwMode="auto">
            <a:xfrm>
              <a:off x="4293" y="2918"/>
              <a:ext cx="240" cy="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2" name="Rectangle 69"/>
            <p:cNvSpPr>
              <a:spLocks noChangeArrowheads="1"/>
            </p:cNvSpPr>
            <p:nvPr/>
          </p:nvSpPr>
          <p:spPr bwMode="auto">
            <a:xfrm>
              <a:off x="3573" y="1382"/>
              <a:ext cx="96" cy="22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3" name="Text Box 70"/>
            <p:cNvSpPr txBox="1">
              <a:spLocks noChangeArrowheads="1"/>
            </p:cNvSpPr>
            <p:nvPr/>
          </p:nvSpPr>
          <p:spPr bwMode="auto">
            <a:xfrm>
              <a:off x="3573" y="3686"/>
              <a:ext cx="17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CBHT</a:t>
              </a:r>
              <a:br>
                <a:rPr lang="en-GB" altLang="en-US" sz="1800"/>
              </a:br>
              <a:r>
                <a:rPr lang="en-US" altLang="en-US" sz="1800" i="1"/>
                <a:t>n</a:t>
              </a:r>
              <a:r>
                <a:rPr lang="en-US" altLang="en-US" sz="1800"/>
                <a:t> = 36 (load factor </a:t>
              </a:r>
              <a:r>
                <a:rPr lang="en-US" altLang="en-US" sz="1800">
                  <a:sym typeface="Symbol" pitchFamily="18" charset="2"/>
                </a:rPr>
                <a:t></a:t>
              </a:r>
              <a:r>
                <a:rPr lang="en-US" altLang="en-US" sz="1800"/>
                <a:t> 0.75)</a:t>
              </a:r>
              <a:endParaRPr lang="en-GB" altLang="en-US" sz="180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94" grpId="0" animBg="1" autoUpdateAnimBg="0"/>
      <p:bldP spid="42089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Hash-table principles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Illustration:</a:t>
            </a:r>
          </a:p>
        </p:txBody>
      </p:sp>
      <p:graphicFrame>
        <p:nvGraphicFramePr>
          <p:cNvPr id="404576" name="Group 96"/>
          <p:cNvGraphicFramePr>
            <a:graphicFrameLocks noGrp="1"/>
          </p:cNvGraphicFramePr>
          <p:nvPr/>
        </p:nvGraphicFramePr>
        <p:xfrm>
          <a:off x="1965325" y="2746375"/>
          <a:ext cx="1528763" cy="2267586"/>
        </p:xfrm>
        <a:graphic>
          <a:graphicData uri="http://schemas.openxmlformats.org/drawingml/2006/table">
            <a:tbl>
              <a:tblPr/>
              <a:tblGrid>
                <a:gridCol w="698500"/>
                <a:gridCol w="830263"/>
              </a:tblGrid>
              <a:tr h="320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0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2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GB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en-GB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5543550" y="1970088"/>
            <a:ext cx="2736850" cy="3690937"/>
            <a:chOff x="3492" y="1241"/>
            <a:chExt cx="1724" cy="2325"/>
          </a:xfrm>
        </p:grpSpPr>
        <p:sp>
          <p:nvSpPr>
            <p:cNvPr id="5160" name="Text Box 31"/>
            <p:cNvSpPr txBox="1">
              <a:spLocks noChangeAspect="1" noChangeArrowheads="1"/>
            </p:cNvSpPr>
            <p:nvPr/>
          </p:nvSpPr>
          <p:spPr bwMode="auto">
            <a:xfrm>
              <a:off x="3673" y="1769"/>
              <a:ext cx="183" cy="1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noProof="1"/>
                <a:t>0</a:t>
              </a:r>
            </a:p>
          </p:txBody>
        </p:sp>
        <p:sp>
          <p:nvSpPr>
            <p:cNvPr id="5161" name="Text Box 32"/>
            <p:cNvSpPr txBox="1">
              <a:spLocks noChangeAspect="1" noChangeArrowheads="1"/>
            </p:cNvSpPr>
            <p:nvPr/>
          </p:nvSpPr>
          <p:spPr bwMode="auto">
            <a:xfrm>
              <a:off x="3673" y="1952"/>
              <a:ext cx="183" cy="1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noProof="1"/>
                <a:t>1</a:t>
              </a:r>
            </a:p>
          </p:txBody>
        </p:sp>
        <p:sp>
          <p:nvSpPr>
            <p:cNvPr id="5162" name="Text Box 33"/>
            <p:cNvSpPr txBox="1">
              <a:spLocks noChangeAspect="1" noChangeArrowheads="1"/>
            </p:cNvSpPr>
            <p:nvPr/>
          </p:nvSpPr>
          <p:spPr bwMode="auto">
            <a:xfrm>
              <a:off x="3673" y="2134"/>
              <a:ext cx="183" cy="1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noProof="1"/>
                <a:t>2</a:t>
              </a:r>
            </a:p>
          </p:txBody>
        </p:sp>
        <p:sp>
          <p:nvSpPr>
            <p:cNvPr id="5163" name="Text Box 34"/>
            <p:cNvSpPr txBox="1">
              <a:spLocks noChangeAspect="1" noChangeArrowheads="1"/>
            </p:cNvSpPr>
            <p:nvPr/>
          </p:nvSpPr>
          <p:spPr bwMode="auto">
            <a:xfrm>
              <a:off x="3673" y="2317"/>
              <a:ext cx="183" cy="18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noProof="1"/>
                <a:t>3</a:t>
              </a:r>
            </a:p>
          </p:txBody>
        </p:sp>
        <p:sp>
          <p:nvSpPr>
            <p:cNvPr id="5164" name="Text Box 35"/>
            <p:cNvSpPr txBox="1">
              <a:spLocks noChangeAspect="1" noChangeArrowheads="1"/>
            </p:cNvSpPr>
            <p:nvPr/>
          </p:nvSpPr>
          <p:spPr bwMode="auto">
            <a:xfrm>
              <a:off x="3673" y="2499"/>
              <a:ext cx="183" cy="1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noProof="1"/>
                <a:t>4</a:t>
              </a:r>
            </a:p>
          </p:txBody>
        </p:sp>
        <p:sp>
          <p:nvSpPr>
            <p:cNvPr id="5165" name="Text Box 36"/>
            <p:cNvSpPr txBox="1">
              <a:spLocks noChangeAspect="1" noChangeArrowheads="1"/>
            </p:cNvSpPr>
            <p:nvPr/>
          </p:nvSpPr>
          <p:spPr bwMode="auto">
            <a:xfrm>
              <a:off x="3674" y="2682"/>
              <a:ext cx="182" cy="1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noProof="1"/>
                <a:t>5</a:t>
              </a:r>
            </a:p>
          </p:txBody>
        </p:sp>
        <p:sp>
          <p:nvSpPr>
            <p:cNvPr id="5166" name="Text Box 37"/>
            <p:cNvSpPr txBox="1">
              <a:spLocks noChangeAspect="1" noChangeArrowheads="1"/>
            </p:cNvSpPr>
            <p:nvPr/>
          </p:nvSpPr>
          <p:spPr bwMode="auto">
            <a:xfrm>
              <a:off x="3492" y="3326"/>
              <a:ext cx="363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 noProof="1"/>
                <a:t>m</a:t>
              </a:r>
              <a:r>
                <a:rPr lang="en-GB" altLang="en-US" sz="1800" noProof="1"/>
                <a:t>–1</a:t>
              </a:r>
            </a:p>
          </p:txBody>
        </p:sp>
        <p:sp>
          <p:nvSpPr>
            <p:cNvPr id="5167" name="Text Box 38"/>
            <p:cNvSpPr txBox="1">
              <a:spLocks noChangeAspect="1" noChangeArrowheads="1"/>
            </p:cNvSpPr>
            <p:nvPr/>
          </p:nvSpPr>
          <p:spPr bwMode="auto">
            <a:xfrm>
              <a:off x="3492" y="3095"/>
              <a:ext cx="363" cy="24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i="1" noProof="1"/>
                <a:t>m</a:t>
              </a:r>
              <a:r>
                <a:rPr lang="en-GB" altLang="en-US" sz="1800" noProof="1"/>
                <a:t>–2</a:t>
              </a:r>
            </a:p>
          </p:txBody>
        </p:sp>
        <p:sp>
          <p:nvSpPr>
            <p:cNvPr id="5168" name="Rectangle 39"/>
            <p:cNvSpPr>
              <a:spLocks noChangeArrowheads="1"/>
            </p:cNvSpPr>
            <p:nvPr/>
          </p:nvSpPr>
          <p:spPr bwMode="auto">
            <a:xfrm>
              <a:off x="3880" y="1926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69" name="Rectangle 40"/>
            <p:cNvSpPr>
              <a:spLocks noChangeArrowheads="1"/>
            </p:cNvSpPr>
            <p:nvPr/>
          </p:nvSpPr>
          <p:spPr bwMode="auto">
            <a:xfrm>
              <a:off x="3880" y="2098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70" name="Rectangle 41"/>
            <p:cNvSpPr>
              <a:spLocks noChangeArrowheads="1"/>
            </p:cNvSpPr>
            <p:nvPr/>
          </p:nvSpPr>
          <p:spPr bwMode="auto">
            <a:xfrm>
              <a:off x="3880" y="2270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71" name="Rectangle 42"/>
            <p:cNvSpPr>
              <a:spLocks noChangeArrowheads="1"/>
            </p:cNvSpPr>
            <p:nvPr/>
          </p:nvSpPr>
          <p:spPr bwMode="auto">
            <a:xfrm>
              <a:off x="3880" y="2442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72" name="Rectangle 43"/>
            <p:cNvSpPr>
              <a:spLocks noChangeArrowheads="1"/>
            </p:cNvSpPr>
            <p:nvPr/>
          </p:nvSpPr>
          <p:spPr bwMode="auto">
            <a:xfrm>
              <a:off x="3880" y="2614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73" name="Rectangle 44"/>
            <p:cNvSpPr>
              <a:spLocks noChangeArrowheads="1"/>
            </p:cNvSpPr>
            <p:nvPr/>
          </p:nvSpPr>
          <p:spPr bwMode="auto">
            <a:xfrm>
              <a:off x="3880" y="2786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74" name="Rectangle 45"/>
            <p:cNvSpPr>
              <a:spLocks noChangeArrowheads="1"/>
            </p:cNvSpPr>
            <p:nvPr/>
          </p:nvSpPr>
          <p:spPr bwMode="auto">
            <a:xfrm>
              <a:off x="3880" y="2958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75" name="Rectangle 46"/>
            <p:cNvSpPr>
              <a:spLocks noChangeArrowheads="1"/>
            </p:cNvSpPr>
            <p:nvPr/>
          </p:nvSpPr>
          <p:spPr bwMode="auto">
            <a:xfrm>
              <a:off x="3880" y="3130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76" name="Rectangle 47"/>
            <p:cNvSpPr>
              <a:spLocks noChangeArrowheads="1"/>
            </p:cNvSpPr>
            <p:nvPr/>
          </p:nvSpPr>
          <p:spPr bwMode="auto">
            <a:xfrm>
              <a:off x="3880" y="3302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Rectangle 48"/>
            <p:cNvSpPr>
              <a:spLocks noChangeArrowheads="1"/>
            </p:cNvSpPr>
            <p:nvPr/>
          </p:nvSpPr>
          <p:spPr bwMode="auto">
            <a:xfrm>
              <a:off x="3880" y="1754"/>
              <a:ext cx="456" cy="1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78" name="Freeform 49"/>
            <p:cNvSpPr>
              <a:spLocks/>
            </p:cNvSpPr>
            <p:nvPr/>
          </p:nvSpPr>
          <p:spPr bwMode="auto">
            <a:xfrm>
              <a:off x="3856" y="2828"/>
              <a:ext cx="566" cy="226"/>
            </a:xfrm>
            <a:custGeom>
              <a:avLst/>
              <a:gdLst>
                <a:gd name="T0" fmla="*/ 0 w 528"/>
                <a:gd name="T1" fmla="*/ 0 h 192"/>
                <a:gd name="T2" fmla="*/ 698 w 528"/>
                <a:gd name="T3" fmla="*/ 185 h 192"/>
                <a:gd name="T4" fmla="*/ 698 w 528"/>
                <a:gd name="T5" fmla="*/ 368 h 192"/>
                <a:gd name="T6" fmla="*/ 0 w 528"/>
                <a:gd name="T7" fmla="*/ 185 h 192"/>
                <a:gd name="T8" fmla="*/ 0 w 528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92"/>
                <a:gd name="T17" fmla="*/ 528 w 528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92">
                  <a:moveTo>
                    <a:pt x="0" y="0"/>
                  </a:moveTo>
                  <a:lnTo>
                    <a:pt x="528" y="96"/>
                  </a:lnTo>
                  <a:lnTo>
                    <a:pt x="528" y="192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GB"/>
            </a:p>
          </p:txBody>
        </p:sp>
        <p:sp>
          <p:nvSpPr>
            <p:cNvPr id="5179" name="AutoShape 50"/>
            <p:cNvSpPr>
              <a:spLocks/>
            </p:cNvSpPr>
            <p:nvPr/>
          </p:nvSpPr>
          <p:spPr bwMode="auto">
            <a:xfrm>
              <a:off x="4474" y="1241"/>
              <a:ext cx="742" cy="465"/>
            </a:xfrm>
            <a:prstGeom prst="callout1">
              <a:avLst>
                <a:gd name="adj1" fmla="val 15486"/>
                <a:gd name="adj2" fmla="val -6468"/>
                <a:gd name="adj3" fmla="val 100644"/>
                <a:gd name="adj4" fmla="val -39352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hash-table </a:t>
              </a:r>
              <a:b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(array of </a:t>
              </a:r>
              <a:r>
                <a:rPr lang="en-GB" altLang="en-US" sz="1800" i="1" dirty="0">
                  <a:solidFill>
                    <a:schemeClr val="accent1">
                      <a:lumMod val="75000"/>
                    </a:schemeClr>
                  </a:solidFill>
                </a:rPr>
                <a:t>m</a:t>
              </a: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 buckets)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404532" name="Line 52"/>
          <p:cNvSpPr>
            <a:spLocks noChangeShapeType="1"/>
          </p:cNvSpPr>
          <p:nvPr/>
        </p:nvSpPr>
        <p:spPr bwMode="auto">
          <a:xfrm>
            <a:off x="2460625" y="3270250"/>
            <a:ext cx="3459163" cy="769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4533" name="Line 53"/>
          <p:cNvSpPr>
            <a:spLocks noChangeShapeType="1"/>
          </p:cNvSpPr>
          <p:nvPr/>
        </p:nvSpPr>
        <p:spPr bwMode="auto">
          <a:xfrm flipV="1">
            <a:off x="2460625" y="3465513"/>
            <a:ext cx="3443288" cy="411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4534" name="Line 54"/>
          <p:cNvSpPr>
            <a:spLocks noChangeShapeType="1"/>
          </p:cNvSpPr>
          <p:nvPr/>
        </p:nvSpPr>
        <p:spPr bwMode="auto">
          <a:xfrm>
            <a:off x="2460625" y="4149725"/>
            <a:ext cx="3479800" cy="179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4535" name="Line 55"/>
          <p:cNvSpPr>
            <a:spLocks noChangeShapeType="1"/>
          </p:cNvSpPr>
          <p:nvPr/>
        </p:nvSpPr>
        <p:spPr bwMode="auto">
          <a:xfrm>
            <a:off x="2460625" y="3603625"/>
            <a:ext cx="3227388" cy="1409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4536" name="AutoShape 56"/>
          <p:cNvSpPr>
            <a:spLocks/>
          </p:cNvSpPr>
          <p:nvPr/>
        </p:nvSpPr>
        <p:spPr bwMode="auto">
          <a:xfrm>
            <a:off x="1979613" y="5445125"/>
            <a:ext cx="1854200" cy="715963"/>
          </a:xfrm>
          <a:prstGeom prst="callout1">
            <a:avLst>
              <a:gd name="adj1" fmla="val 15963"/>
              <a:gd name="adj2" fmla="val 104111"/>
              <a:gd name="adj3" fmla="val -120398"/>
              <a:gd name="adj4" fmla="val 125514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hashing </a:t>
            </a:r>
            <a:b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(translating keys to bucket indices)</a:t>
            </a:r>
          </a:p>
        </p:txBody>
      </p:sp>
      <p:sp>
        <p:nvSpPr>
          <p:cNvPr id="404537" name="Line 57"/>
          <p:cNvSpPr>
            <a:spLocks noChangeShapeType="1"/>
          </p:cNvSpPr>
          <p:nvPr/>
        </p:nvSpPr>
        <p:spPr bwMode="auto">
          <a:xfrm flipV="1">
            <a:off x="2447925" y="3536950"/>
            <a:ext cx="3455988" cy="1260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3959225" y="2506663"/>
            <a:ext cx="2000250" cy="1209675"/>
            <a:chOff x="2526" y="1556"/>
            <a:chExt cx="1260" cy="762"/>
          </a:xfrm>
        </p:grpSpPr>
        <p:sp>
          <p:nvSpPr>
            <p:cNvPr id="5158" name="AutoShape 59"/>
            <p:cNvSpPr>
              <a:spLocks/>
            </p:cNvSpPr>
            <p:nvPr/>
          </p:nvSpPr>
          <p:spPr bwMode="auto">
            <a:xfrm>
              <a:off x="2526" y="1556"/>
              <a:ext cx="659" cy="151"/>
            </a:xfrm>
            <a:prstGeom prst="callout1">
              <a:avLst>
                <a:gd name="adj1" fmla="val 47681"/>
                <a:gd name="adj2" fmla="val 107282"/>
                <a:gd name="adj3" fmla="val 355630"/>
                <a:gd name="adj4" fmla="val 163278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collision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  <p:sp>
          <p:nvSpPr>
            <p:cNvPr id="5159" name="Oval 60"/>
            <p:cNvSpPr>
              <a:spLocks noChangeArrowheads="1"/>
            </p:cNvSpPr>
            <p:nvPr/>
          </p:nvSpPr>
          <p:spPr bwMode="auto">
            <a:xfrm>
              <a:off x="3559" y="2091"/>
              <a:ext cx="227" cy="227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32" grpId="0" animBg="1"/>
      <p:bldP spid="404533" grpId="0" animBg="1"/>
      <p:bldP spid="404534" grpId="0" animBg="1"/>
      <p:bldP spid="404535" grpId="0" animBg="1"/>
      <p:bldP spid="404536" grpId="0" animBg="1" autoUpdateAnimBg="0"/>
      <p:bldP spid="4045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student records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Consider a hypothetical university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s student records. About 1,500 new students register each year, and most students stay for 4 years.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Each student has a unique student-number of the form </a:t>
            </a:r>
            <a:r>
              <a:rPr lang="en-US" altLang="en-US" i="1" smtClean="0">
                <a:cs typeface="Times New Roman" pitchFamily="18" charset="0"/>
              </a:rPr>
              <a:t>yydddd</a:t>
            </a:r>
            <a:endParaRPr lang="en-US" altLang="en-US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cs typeface="Times New Roman" pitchFamily="18" charset="0"/>
              </a:rPr>
              <a:t>yy</a:t>
            </a:r>
            <a:r>
              <a:rPr lang="en-US" altLang="en-US" smtClean="0">
                <a:cs typeface="Times New Roman" pitchFamily="18" charset="0"/>
              </a:rPr>
              <a:t> are the last two digits of the year of first registration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cs typeface="Times New Roman" pitchFamily="18" charset="0"/>
              </a:rPr>
              <a:t>dddd</a:t>
            </a:r>
            <a:r>
              <a:rPr lang="en-US" altLang="en-US" smtClean="0">
                <a:cs typeface="Times New Roman" pitchFamily="18" charset="0"/>
              </a:rPr>
              <a:t> is a serial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Suppose that the student records will be held in a hash-table.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>
                <a:cs typeface="Times New Roman" pitchFamily="18" charset="0"/>
              </a:rPr>
              <a:t>hash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 can depend on any or all of the digits of the student-number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student records </a:t>
            </a:r>
            <a:r>
              <a:rPr lang="en-US" altLang="en-US" i="1" smtClean="0"/>
              <a:t>(2)</a:t>
            </a:r>
            <a:endParaRPr lang="en-GB" altLang="en-US" i="1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700213"/>
            <a:ext cx="7200900" cy="46085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Consider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 = 100, </a:t>
            </a:r>
            <a:r>
              <a:rPr lang="en-US" altLang="en-US" i="1" dirty="0" smtClean="0">
                <a:cs typeface="Times New Roman" pitchFamily="18" charset="0"/>
              </a:rPr>
              <a:t>hash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dirty="0" smtClean="0">
                <a:cs typeface="Times New Roman" pitchFamily="18" charset="0"/>
              </a:rPr>
              <a:t>) = first 2 digits of 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dirty="0" smtClean="0">
                <a:cs typeface="Times New Roman" pitchFamily="18" charset="0"/>
              </a:rPr>
              <a:t>	Far too few buckets. Load factor </a:t>
            </a:r>
            <a:r>
              <a:rPr lang="en-US" altLang="en-US" dirty="0" smtClean="0">
                <a:cs typeface="Times New Roman" pitchFamily="18" charset="0"/>
                <a:sym typeface="Symbol" pitchFamily="18" charset="2"/>
              </a:rPr>
              <a:t></a:t>
            </a:r>
            <a:r>
              <a:rPr lang="en-US" altLang="en-US" dirty="0" smtClean="0">
                <a:cs typeface="Times New Roman" pitchFamily="18" charset="0"/>
              </a:rPr>
              <a:t> 60.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dirty="0" smtClean="0">
                <a:cs typeface="Times New Roman" pitchFamily="18" charset="0"/>
              </a:rPr>
              <a:t>	Very uneven distribution. E.g., in academic year 2012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dirty="0" smtClean="0">
                <a:cs typeface="Times New Roman" pitchFamily="18" charset="0"/>
              </a:rPr>
              <a:t>13, most student-numbers start with 09, 10, 11, or 12.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Consider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 = 10,000, </a:t>
            </a:r>
            <a:r>
              <a:rPr lang="en-US" altLang="en-US" i="1" dirty="0" smtClean="0">
                <a:cs typeface="Times New Roman" pitchFamily="18" charset="0"/>
              </a:rPr>
              <a:t>hash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dirty="0" smtClean="0">
                <a:cs typeface="Times New Roman" pitchFamily="18" charset="0"/>
              </a:rPr>
              <a:t>) = last 4 digits of 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+</a:t>
            </a:r>
            <a:r>
              <a:rPr lang="en-US" altLang="en-US" sz="1800" dirty="0" smtClean="0">
                <a:cs typeface="Times New Roman" pitchFamily="18" charset="0"/>
              </a:rPr>
              <a:t>	</a:t>
            </a:r>
            <a:r>
              <a:rPr lang="en-US" altLang="en-US" dirty="0" smtClean="0">
                <a:cs typeface="Times New Roman" pitchFamily="18" charset="0"/>
              </a:rPr>
              <a:t>Good number of buckets. Load factor </a:t>
            </a:r>
            <a:r>
              <a:rPr lang="en-US" altLang="en-US" dirty="0" smtClean="0">
                <a:cs typeface="Times New Roman" pitchFamily="18" charset="0"/>
                <a:sym typeface="Symbol" pitchFamily="18" charset="2"/>
              </a:rPr>
              <a:t></a:t>
            </a:r>
            <a:r>
              <a:rPr lang="en-US" altLang="en-US" dirty="0" smtClean="0">
                <a:cs typeface="Times New Roman" pitchFamily="18" charset="0"/>
              </a:rPr>
              <a:t> 0.6.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dirty="0" smtClean="0">
                <a:cs typeface="Times New Roman" pitchFamily="18" charset="0"/>
              </a:rPr>
              <a:t>	Uneven distribution. Most student-numbers end with 0000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dirty="0" smtClean="0">
                <a:cs typeface="Times New Roman" pitchFamily="18" charset="0"/>
              </a:rPr>
              <a:t>1500.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cs typeface="Times New Roman" pitchFamily="18" charset="0"/>
              </a:rPr>
              <a:t>Consider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smtClean="0">
                <a:cs typeface="Times New Roman" pitchFamily="18" charset="0"/>
              </a:rPr>
              <a:t>= 9,973, </a:t>
            </a:r>
            <a:r>
              <a:rPr lang="en-US" altLang="en-US" i="1" dirty="0" smtClean="0">
                <a:cs typeface="Times New Roman" pitchFamily="18" charset="0"/>
              </a:rPr>
              <a:t>hash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dirty="0" smtClean="0">
                <a:cs typeface="Times New Roman" pitchFamily="18" charset="0"/>
              </a:rPr>
              <a:t>) = 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dirty="0" smtClean="0">
                <a:cs typeface="Times New Roman" pitchFamily="18" charset="0"/>
              </a:rPr>
              <a:t> modulo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+</a:t>
            </a:r>
            <a:r>
              <a:rPr lang="en-US" altLang="en-US" sz="1800" dirty="0" smtClean="0">
                <a:cs typeface="Times New Roman" pitchFamily="18" charset="0"/>
              </a:rPr>
              <a:t>	</a:t>
            </a:r>
            <a:r>
              <a:rPr lang="en-US" altLang="en-US" dirty="0" smtClean="0">
                <a:cs typeface="Times New Roman" pitchFamily="18" charset="0"/>
              </a:rPr>
              <a:t>Good number of buckets. Load factor </a:t>
            </a:r>
            <a:r>
              <a:rPr lang="en-US" altLang="en-US" dirty="0" smtClean="0">
                <a:cs typeface="Times New Roman" pitchFamily="18" charset="0"/>
                <a:sym typeface="Symbol" pitchFamily="18" charset="2"/>
              </a:rPr>
              <a:t></a:t>
            </a:r>
            <a:r>
              <a:rPr lang="en-US" altLang="en-US" dirty="0" smtClean="0">
                <a:cs typeface="Times New Roman" pitchFamily="18" charset="0"/>
              </a:rPr>
              <a:t> 0.6.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cs typeface="Times New Roman" pitchFamily="18" charset="0"/>
              </a:rPr>
              <a:t>+</a:t>
            </a:r>
            <a:r>
              <a:rPr lang="en-US" altLang="en-US" dirty="0" smtClean="0">
                <a:cs typeface="Times New Roman" pitchFamily="18" charset="0"/>
              </a:rPr>
              <a:t>	Even distribution (since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 is prime).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6142038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Implementation of maps using CBHTs</a:t>
            </a:r>
            <a:endParaRPr lang="en-GB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200900" cy="462121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Summary of algorithms:</a:t>
            </a:r>
          </a:p>
        </p:txBody>
      </p:sp>
      <p:graphicFrame>
        <p:nvGraphicFramePr>
          <p:cNvPr id="397405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0500962"/>
              </p:ext>
            </p:extLst>
          </p:nvPr>
        </p:nvGraphicFramePr>
        <p:xfrm>
          <a:off x="838200" y="2362200"/>
          <a:ext cx="7092950" cy="3457573"/>
        </p:xfrm>
        <a:graphic>
          <a:graphicData uri="http://schemas.openxmlformats.org/drawingml/2006/table">
            <a:tbl>
              <a:tblPr/>
              <a:tblGrid>
                <a:gridCol w="1360487"/>
                <a:gridCol w="3643313"/>
                <a:gridCol w="2089150"/>
              </a:tblGrid>
              <a:tr h="701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Operation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Algorithm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787525" algn="r"/>
                          <a:tab pos="1979613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Time complexity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best	worst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24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get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CBHT search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78752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0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CBHT deletion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78752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0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CBHT insertion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78752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1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putAll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merge on corresponding buckets of both CBHTs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78752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01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equals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equality test on corresponding buckets of both CBHTs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78752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6142038" cy="719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Implementation of sets using CBHTs</a:t>
            </a:r>
            <a:endParaRPr lang="en-GB" alt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700213"/>
            <a:ext cx="7164387" cy="4621212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Summary of algorithms:</a:t>
            </a:r>
          </a:p>
        </p:txBody>
      </p:sp>
      <p:graphicFrame>
        <p:nvGraphicFramePr>
          <p:cNvPr id="398485" name="Group 149"/>
          <p:cNvGraphicFramePr>
            <a:graphicFrameLocks noGrp="1"/>
          </p:cNvGraphicFramePr>
          <p:nvPr>
            <p:ph sz="half" idx="2"/>
          </p:nvPr>
        </p:nvGraphicFramePr>
        <p:xfrm>
          <a:off x="1117600" y="2133600"/>
          <a:ext cx="7883525" cy="4632762"/>
        </p:xfrm>
        <a:graphic>
          <a:graphicData uri="http://schemas.openxmlformats.org/drawingml/2006/table">
            <a:tbl>
              <a:tblPr/>
              <a:tblGrid>
                <a:gridCol w="1908175"/>
                <a:gridCol w="3835400"/>
                <a:gridCol w="2139950"/>
              </a:tblGrid>
              <a:tr h="700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Operation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Algorithm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787525" algn="r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Time complexity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best	worst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contains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CBHT search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88277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CBHT insertion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88277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remove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CBHT deletion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882775" algn="r"/>
                        </a:tabLst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	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85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equals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equality test on corresponding buckets of both CBHTs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88277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85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containsAll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subsumption test on corresponding buckets of both CBHTs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88277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85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addAll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merge on corresponding buckets of both CBHTs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88277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85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removeAll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variant of merge on corresponding buckets of both CBHTs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88277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85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retainAll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variant of merge on corresponding buckets of both CBHTs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1882775" algn="r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	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n'n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95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7191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Open bucket hash tables OBHTs</a:t>
            </a:r>
            <a:endParaRPr lang="en-GB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1447800"/>
            <a:ext cx="8077200" cy="4621212"/>
          </a:xfrm>
        </p:spPr>
        <p:txBody>
          <a:bodyPr/>
          <a:lstStyle/>
          <a:p>
            <a:r>
              <a:rPr lang="en-GB" dirty="0" smtClean="0"/>
              <a:t>We don’t do these, but there is an example demo for one implementation (linear probing) on the Moodle page</a:t>
            </a:r>
          </a:p>
          <a:p>
            <a:r>
              <a:rPr lang="en-GB" dirty="0" smtClean="0"/>
              <a:t>Some extra slides in which OBHTs are discussed (</a:t>
            </a:r>
            <a:r>
              <a:rPr lang="en-GB" dirty="0" err="1" smtClean="0"/>
              <a:t>prosserHashing</a:t>
            </a:r>
            <a:r>
              <a:rPr lang="en-GB" dirty="0" smtClean="0"/>
              <a:t>) is also available on Moodle.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Both in the Additional Material folder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Hash-table principles </a:t>
            </a:r>
            <a:r>
              <a:rPr lang="en-US" altLang="en-US" i="1" smtClean="0"/>
              <a:t>(3)</a:t>
            </a:r>
            <a:endParaRPr lang="en-GB" altLang="en-US" i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Each key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 has a </a:t>
            </a:r>
            <a:r>
              <a:rPr lang="en-US" altLang="en-US" b="1" smtClean="0">
                <a:cs typeface="Times New Roman" pitchFamily="18" charset="0"/>
              </a:rPr>
              <a:t>home bucket</a:t>
            </a:r>
            <a:r>
              <a:rPr lang="en-US" altLang="en-US" smtClean="0">
                <a:cs typeface="Times New Roman" pitchFamily="18" charset="0"/>
              </a:rPr>
              <a:t> in the hash-table, namely the bucket with index </a:t>
            </a:r>
            <a:r>
              <a:rPr lang="en-US" altLang="en-US" i="1" smtClean="0">
                <a:cs typeface="Times New Roman" pitchFamily="18" charset="0"/>
              </a:rPr>
              <a:t>hash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To </a:t>
            </a:r>
            <a:r>
              <a:rPr lang="en-US" altLang="en-US" b="1" smtClean="0">
                <a:cs typeface="Times New Roman" pitchFamily="18" charset="0"/>
              </a:rPr>
              <a:t>insert</a:t>
            </a:r>
            <a:r>
              <a:rPr lang="en-US" altLang="en-US" smtClean="0">
                <a:cs typeface="Times New Roman" pitchFamily="18" charset="0"/>
              </a:rPr>
              <a:t> a new entry with key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 into the hash-table, assign that entry to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s home bucket.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If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s home bucket is already occupied, we have a collision. This must be resolved somehow.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To </a:t>
            </a:r>
            <a:r>
              <a:rPr lang="en-US" altLang="en-US" b="1" smtClean="0">
                <a:cs typeface="Times New Roman" pitchFamily="18" charset="0"/>
              </a:rPr>
              <a:t>search</a:t>
            </a:r>
            <a:r>
              <a:rPr lang="en-US" altLang="en-US" smtClean="0">
                <a:cs typeface="Times New Roman" pitchFamily="18" charset="0"/>
              </a:rPr>
              <a:t> for an entry with key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 in the hash-table, look in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s home bucket.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To </a:t>
            </a:r>
            <a:r>
              <a:rPr lang="en-US" altLang="en-US" b="1" smtClean="0">
                <a:cs typeface="Times New Roman" pitchFamily="18" charset="0"/>
              </a:rPr>
              <a:t>delete</a:t>
            </a:r>
            <a:r>
              <a:rPr lang="en-US" altLang="en-US" smtClean="0">
                <a:cs typeface="Times New Roman" pitchFamily="18" charset="0"/>
              </a:rPr>
              <a:t> an entry with key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cs typeface="Times New Roman" pitchFamily="18" charset="0"/>
              </a:rPr>
              <a:t> from the hash-table, look in </a:t>
            </a:r>
            <a:r>
              <a:rPr lang="en-US" altLang="en-US" i="1" smtClean="0">
                <a:cs typeface="Times New Roman" pitchFamily="18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mtClean="0">
                <a:cs typeface="Times New Roman" pitchFamily="18" charset="0"/>
              </a:rPr>
              <a:t>s home bucket.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Hash-table principles </a:t>
            </a:r>
            <a:r>
              <a:rPr lang="en-US" altLang="en-US" i="1" smtClean="0"/>
              <a:t>(4)</a:t>
            </a:r>
            <a:endParaRPr lang="en-GB" altLang="en-US" i="1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The hash function must be </a:t>
            </a:r>
            <a:r>
              <a:rPr lang="en-US" altLang="en-US" b="1" dirty="0" smtClean="0">
                <a:cs typeface="Times New Roman" pitchFamily="18" charset="0"/>
              </a:rPr>
              <a:t>consistent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baseline="-25000" dirty="0" smtClean="0">
                <a:cs typeface="Times New Roman" pitchFamily="18" charset="0"/>
              </a:rPr>
              <a:t>1</a:t>
            </a:r>
            <a:r>
              <a:rPr lang="en-US" altLang="en-US" dirty="0" smtClean="0">
                <a:cs typeface="Times New Roman" pitchFamily="18" charset="0"/>
              </a:rPr>
              <a:t> = 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 implies that </a:t>
            </a:r>
            <a:r>
              <a:rPr lang="en-US" altLang="en-US" i="1" dirty="0" smtClean="0">
                <a:cs typeface="Times New Roman" pitchFamily="18" charset="0"/>
              </a:rPr>
              <a:t>hash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baseline="-25000" dirty="0" smtClean="0">
                <a:cs typeface="Times New Roman" pitchFamily="18" charset="0"/>
              </a:rPr>
              <a:t>1</a:t>
            </a:r>
            <a:r>
              <a:rPr lang="en-US" altLang="en-US" dirty="0" smtClean="0">
                <a:cs typeface="Times New Roman" pitchFamily="18" charset="0"/>
              </a:rPr>
              <a:t>) = </a:t>
            </a:r>
            <a:r>
              <a:rPr lang="en-US" altLang="en-US" i="1" dirty="0" smtClean="0">
                <a:cs typeface="Times New Roman" pitchFamily="18" charset="0"/>
              </a:rPr>
              <a:t>hash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).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general, the hash function is many-to-one.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Therefore different keys may share the same home bucket:</a:t>
            </a:r>
          </a:p>
          <a:p>
            <a:pPr lvl="1" eaLnBrk="1" hangingPunct="1">
              <a:buFontTx/>
              <a:buNone/>
            </a:pP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baseline="-25000" dirty="0" smtClean="0">
                <a:cs typeface="Times New Roman" pitchFamily="18" charset="0"/>
              </a:rPr>
              <a:t>1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 but </a:t>
            </a:r>
            <a:r>
              <a:rPr lang="en-US" altLang="en-US" i="1" dirty="0" smtClean="0">
                <a:cs typeface="Times New Roman" pitchFamily="18" charset="0"/>
              </a:rPr>
              <a:t>hash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baseline="-25000" dirty="0" smtClean="0">
                <a:cs typeface="Times New Roman" pitchFamily="18" charset="0"/>
              </a:rPr>
              <a:t>1</a:t>
            </a:r>
            <a:r>
              <a:rPr lang="en-US" altLang="en-US" dirty="0" smtClean="0">
                <a:cs typeface="Times New Roman" pitchFamily="18" charset="0"/>
              </a:rPr>
              <a:t>) = </a:t>
            </a:r>
            <a:r>
              <a:rPr lang="en-US" altLang="en-US" i="1" dirty="0" smtClean="0">
                <a:cs typeface="Times New Roman" pitchFamily="18" charset="0"/>
              </a:rPr>
              <a:t>hash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baseline="-25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).</a:t>
            </a:r>
          </a:p>
          <a:p>
            <a:pPr eaLnBrk="1" hangingPunct="1">
              <a:spcBef>
                <a:spcPts val="900"/>
              </a:spcBef>
              <a:buFont typeface="Wingdings" pitchFamily="2" charset="2"/>
              <a:buNone/>
            </a:pPr>
            <a:r>
              <a:rPr lang="en-US" altLang="en-US" dirty="0" smtClean="0">
                <a:cs typeface="Times New Roman" pitchFamily="18" charset="0"/>
              </a:rPr>
              <a:t>	If this actually happens, it is called a </a:t>
            </a:r>
            <a:r>
              <a:rPr lang="en-US" altLang="en-US" b="1" dirty="0" smtClean="0">
                <a:cs typeface="Times New Roman" pitchFamily="18" charset="0"/>
              </a:rPr>
              <a:t>collision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Always prefer a hash function that is likely to make collisions infrequent.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a hash function for words</a:t>
            </a:r>
            <a:endParaRPr lang="en-GB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787525" algn="l"/>
              </a:tabLst>
            </a:pPr>
            <a:r>
              <a:rPr lang="en-US" altLang="en-US" dirty="0" smtClean="0">
                <a:cs typeface="Times New Roman" pitchFamily="18" charset="0"/>
              </a:rPr>
              <a:t>Suppose that the keys are English words.</a:t>
            </a:r>
          </a:p>
          <a:p>
            <a:pPr eaLnBrk="1" hangingPunct="1">
              <a:lnSpc>
                <a:spcPct val="90000"/>
              </a:lnSpc>
              <a:tabLst>
                <a:tab pos="1787525" algn="l"/>
              </a:tabLst>
            </a:pPr>
            <a:r>
              <a:rPr lang="en-US" altLang="en-US" dirty="0" smtClean="0">
                <a:cs typeface="Times New Roman" pitchFamily="18" charset="0"/>
              </a:rPr>
              <a:t>A possible hash function:</a:t>
            </a:r>
          </a:p>
          <a:p>
            <a:pPr lvl="1" eaLnBrk="1" hangingPunct="1">
              <a:lnSpc>
                <a:spcPct val="90000"/>
              </a:lnSpc>
              <a:buFontTx/>
              <a:buNone/>
              <a:tabLst>
                <a:tab pos="1787525" algn="l"/>
              </a:tabLst>
            </a:pPr>
            <a:r>
              <a:rPr lang="en-US" altLang="en-US" i="1" dirty="0" smtClean="0">
                <a:cs typeface="Times New Roman" pitchFamily="18" charset="0"/>
              </a:rPr>
              <a:t>	m</a:t>
            </a:r>
            <a:r>
              <a:rPr lang="en-US" altLang="en-US" dirty="0" smtClean="0">
                <a:cs typeface="Times New Roman" pitchFamily="18" charset="0"/>
              </a:rPr>
              <a:t>	=  26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i="1" dirty="0" smtClean="0">
                <a:cs typeface="Times New Roman" pitchFamily="18" charset="0"/>
              </a:rPr>
              <a:t>hash</a:t>
            </a:r>
            <a:r>
              <a:rPr lang="en-US" altLang="en-US" dirty="0" smtClean="0">
                <a:cs typeface="Times New Roman" pitchFamily="18" charset="0"/>
              </a:rPr>
              <a:t>(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dirty="0" smtClean="0">
                <a:cs typeface="Times New Roman" pitchFamily="18" charset="0"/>
              </a:rPr>
              <a:t>)	=  (initial letter of </a:t>
            </a:r>
            <a:r>
              <a:rPr lang="en-US" altLang="en-US" i="1" dirty="0" smtClean="0">
                <a:cs typeface="Times New Roman" pitchFamily="18" charset="0"/>
              </a:rPr>
              <a:t>k</a:t>
            </a:r>
            <a:r>
              <a:rPr lang="en-US" altLang="en-US" dirty="0" smtClean="0">
                <a:cs typeface="Times New Roman" pitchFamily="18" charset="0"/>
              </a:rPr>
              <a:t>)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dirty="0" smtClean="0"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dirty="0" smtClean="0"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altLang="en-US" i="1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1787525" algn="l"/>
              </a:tabLst>
            </a:pPr>
            <a:r>
              <a:rPr lang="en-US" altLang="en-US" dirty="0" smtClean="0">
                <a:cs typeface="Times New Roman" pitchFamily="18" charset="0"/>
              </a:rPr>
              <a:t>All words with initial letter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dirty="0" smtClean="0">
                <a:cs typeface="Times New Roman" pitchFamily="18" charset="0"/>
              </a:rPr>
              <a:t>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dirty="0" smtClean="0">
                <a:cs typeface="Times New Roman" pitchFamily="18" charset="0"/>
              </a:rPr>
              <a:t> share bucket 0;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en-US" dirty="0" smtClean="0">
                <a:cs typeface="Times New Roman" pitchFamily="18" charset="0"/>
              </a:rPr>
              <a:t>;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all words with initial letter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en-US" dirty="0" smtClean="0">
                <a:cs typeface="Times New Roman" pitchFamily="18" charset="0"/>
              </a:rPr>
              <a:t>Z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dirty="0" smtClean="0">
                <a:cs typeface="Times New Roman" pitchFamily="18" charset="0"/>
              </a:rPr>
              <a:t> share bucket 25.</a:t>
            </a:r>
          </a:p>
          <a:p>
            <a:pPr eaLnBrk="1" hangingPunct="1">
              <a:lnSpc>
                <a:spcPct val="90000"/>
              </a:lnSpc>
              <a:tabLst>
                <a:tab pos="1787525" algn="l"/>
              </a:tabLst>
            </a:pPr>
            <a:r>
              <a:rPr lang="en-US" altLang="en-US" dirty="0" smtClean="0">
                <a:cs typeface="Times New Roman" pitchFamily="18" charset="0"/>
              </a:rPr>
              <a:t>For </a:t>
            </a:r>
            <a:r>
              <a:rPr lang="en-US" altLang="en-US" i="1" dirty="0" smtClean="0">
                <a:cs typeface="Times New Roman" pitchFamily="18" charset="0"/>
              </a:rPr>
              <a:t>illustrative</a:t>
            </a:r>
            <a:r>
              <a:rPr lang="en-US" altLang="en-US" dirty="0" smtClean="0">
                <a:cs typeface="Times New Roman" pitchFamily="18" charset="0"/>
              </a:rPr>
              <a:t> purposes, this is a convenient choice.</a:t>
            </a:r>
          </a:p>
          <a:p>
            <a:pPr eaLnBrk="1" hangingPunct="1">
              <a:lnSpc>
                <a:spcPct val="90000"/>
              </a:lnSpc>
              <a:tabLst>
                <a:tab pos="1787525" algn="l"/>
              </a:tabLst>
            </a:pPr>
            <a:r>
              <a:rPr lang="en-US" altLang="en-US" dirty="0" smtClean="0">
                <a:cs typeface="Times New Roman" pitchFamily="18" charset="0"/>
              </a:rPr>
              <a:t>For </a:t>
            </a:r>
            <a:r>
              <a:rPr lang="en-US" altLang="en-US" i="1" dirty="0" smtClean="0">
                <a:cs typeface="Times New Roman" pitchFamily="18" charset="0"/>
              </a:rPr>
              <a:t>practical</a:t>
            </a:r>
            <a:r>
              <a:rPr lang="en-US" altLang="en-US" dirty="0" smtClean="0">
                <a:cs typeface="Times New Roman" pitchFamily="18" charset="0"/>
              </a:rPr>
              <a:t> purposes, this is a poor choice: collisions are likely to be frequent in some buckets.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Hashing in Java </a:t>
            </a:r>
            <a:r>
              <a:rPr lang="en-US" altLang="en-US" i="1" smtClean="0"/>
              <a:t>(1)</a:t>
            </a:r>
            <a:endParaRPr lang="en-GB" altLang="en-US" i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7913" algn="l"/>
              </a:tabLst>
            </a:pPr>
            <a:r>
              <a:rPr lang="en-US" altLang="en-US" dirty="0" smtClean="0">
                <a:cs typeface="Times New Roman" pitchFamily="18" charset="0"/>
              </a:rPr>
              <a:t>Instance method in class 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Object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</a:tabLst>
            </a:pP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	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hashCode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Translate this object to an integer, such that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x.equals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(y)</a:t>
            </a:r>
            <a:r>
              <a:rPr lang="en-US" altLang="en-US" sz="2000" dirty="0" smtClean="0">
                <a:cs typeface="Times New Roman" pitchFamily="18" charset="0"/>
              </a:rPr>
              <a:t> implies that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x.hashcode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==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y.hashcode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</a:p>
          <a:p>
            <a:pPr eaLnBrk="1" hangingPunct="1">
              <a:tabLst>
                <a:tab pos="723900" algn="l"/>
                <a:tab pos="1077913" algn="l"/>
              </a:tabLst>
            </a:pPr>
            <a:r>
              <a:rPr lang="en-US" altLang="en-US" dirty="0" smtClean="0">
                <a:cs typeface="Times New Roman" pitchFamily="18" charset="0"/>
              </a:rPr>
              <a:t>Note that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hashCode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dirty="0" smtClean="0">
                <a:cs typeface="Times New Roman" pitchFamily="18" charset="0"/>
              </a:rPr>
              <a:t> is consistent. </a:t>
            </a:r>
          </a:p>
          <a:p>
            <a:pPr eaLnBrk="1" hangingPunct="1">
              <a:tabLst>
                <a:tab pos="723900" algn="l"/>
                <a:tab pos="1077913" algn="l"/>
              </a:tabLst>
            </a:pPr>
            <a:r>
              <a:rPr lang="en-US" altLang="en-US" dirty="0" smtClean="0">
                <a:cs typeface="Times New Roman" pitchFamily="18" charset="0"/>
              </a:rPr>
              <a:t>We can use </a:t>
            </a:r>
            <a:r>
              <a:rPr lang="en-US" altLang="en-US" dirty="0" err="1" smtClean="0">
                <a:latin typeface="Courier New" pitchFamily="49" charset="0"/>
                <a:cs typeface="Times New Roman" pitchFamily="18" charset="0"/>
              </a:rPr>
              <a:t>hashCode</a:t>
            </a: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dirty="0" smtClean="0">
                <a:cs typeface="Times New Roman" pitchFamily="18" charset="0"/>
              </a:rPr>
              <a:t> to implement a hash function for a hash-table with </a:t>
            </a:r>
            <a:r>
              <a:rPr lang="en-US" altLang="en-US" i="1" dirty="0" smtClean="0">
                <a:cs typeface="Times New Roman" pitchFamily="18" charset="0"/>
              </a:rPr>
              <a:t>m</a:t>
            </a:r>
            <a:r>
              <a:rPr lang="en-US" altLang="en-US" dirty="0" smtClean="0">
                <a:cs typeface="Times New Roman" pitchFamily="18" charset="0"/>
              </a:rPr>
              <a:t> buckets: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7913" algn="l"/>
              </a:tabLst>
            </a:pP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	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hash (Object k)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Math.abs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k.hashCode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()) % </a:t>
            </a:r>
            <a:r>
              <a:rPr lang="en-US" altLang="en-US" sz="2000" i="1" dirty="0" smtClean="0">
                <a:cs typeface="Times New Roman" pitchFamily="18" charset="0"/>
              </a:rPr>
              <a:t>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385028" name="AutoShape 4"/>
          <p:cNvSpPr>
            <a:spLocks/>
          </p:cNvSpPr>
          <p:nvPr/>
        </p:nvSpPr>
        <p:spPr bwMode="auto">
          <a:xfrm>
            <a:off x="863600" y="5980113"/>
            <a:ext cx="2087563" cy="509587"/>
          </a:xfrm>
          <a:prstGeom prst="callout1">
            <a:avLst>
              <a:gd name="adj1" fmla="val 8449"/>
              <a:gd name="adj2" fmla="val 100806"/>
              <a:gd name="adj3" fmla="val -159893"/>
              <a:gd name="adj4" fmla="val 107219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Math.abs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returns a nonnegative integer.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85029" name="AutoShape 5"/>
          <p:cNvSpPr>
            <a:spLocks/>
          </p:cNvSpPr>
          <p:nvPr/>
        </p:nvSpPr>
        <p:spPr bwMode="auto">
          <a:xfrm>
            <a:off x="3267075" y="5980113"/>
            <a:ext cx="3284538" cy="503237"/>
          </a:xfrm>
          <a:prstGeom prst="callout1">
            <a:avLst>
              <a:gd name="adj1" fmla="val 25074"/>
              <a:gd name="adj2" fmla="val 99787"/>
              <a:gd name="adj3" fmla="val -151216"/>
              <a:gd name="adj4" fmla="val 90881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Modulo-</a:t>
            </a:r>
            <a:r>
              <a:rPr lang="en-GB" altLang="en-US" sz="1800" i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 arithmetic then gives an integer in the range 0…</a:t>
            </a:r>
            <a:r>
              <a:rPr lang="en-GB" altLang="en-US" sz="1800" i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–</a:t>
            </a: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 autoUpdateAnimBg="0"/>
      <p:bldP spid="38502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6142038" cy="7191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Hashing in Java </a:t>
            </a:r>
            <a:r>
              <a:rPr lang="en-US" altLang="en-US" i="1" dirty="0" smtClean="0"/>
              <a:t>(2)</a:t>
            </a:r>
            <a:endParaRPr lang="en-GB" altLang="en-US" i="1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7813" y="1700213"/>
            <a:ext cx="7200900" cy="462121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itchFamily="18" charset="0"/>
              </a:rPr>
              <a:t>Each subclass of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Object</a:t>
            </a:r>
            <a:r>
              <a:rPr lang="en-US" altLang="en-US" smtClean="0">
                <a:cs typeface="Times New Roman" pitchFamily="18" charset="0"/>
              </a:rPr>
              <a:t> should override </a:t>
            </a:r>
            <a:r>
              <a:rPr lang="en-US" altLang="en-US" smtClean="0">
                <a:latin typeface="Courier New" pitchFamily="49" charset="0"/>
                <a:cs typeface="Times New Roman" pitchFamily="18" charset="0"/>
              </a:rPr>
              <a:t>hashCode</a:t>
            </a:r>
            <a:r>
              <a:rPr lang="en-US" alt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altLang="en-US" smtClean="0">
                <a:cs typeface="Times New Roman" pitchFamily="18" charset="0"/>
              </a:rPr>
              <a:t>Examples:</a:t>
            </a:r>
          </a:p>
        </p:txBody>
      </p:sp>
      <p:graphicFrame>
        <p:nvGraphicFramePr>
          <p:cNvPr id="407607" name="Group 55"/>
          <p:cNvGraphicFramePr>
            <a:graphicFrameLocks noGrp="1"/>
          </p:cNvGraphicFramePr>
          <p:nvPr>
            <p:ph sz="half" idx="2"/>
          </p:nvPr>
        </p:nvGraphicFramePr>
        <p:xfrm>
          <a:off x="2016125" y="3213100"/>
          <a:ext cx="6948488" cy="2179639"/>
        </p:xfrm>
        <a:graphic>
          <a:graphicData uri="http://schemas.openxmlformats.org/drawingml/2006/table">
            <a:tbl>
              <a:tblPr/>
              <a:tblGrid>
                <a:gridCol w="1306513"/>
                <a:gridCol w="5641975"/>
              </a:tblGrid>
              <a:tr h="396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Class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</a:t>
                      </a:r>
                      <a:endParaRPr kumimoji="0" lang="en-GB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Result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.hashCode()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String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weighted sum of characters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</a:t>
                      </a:r>
                      <a:endParaRPr kumimoji="0" lang="en-GB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Integer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integer value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</a:t>
                      </a:r>
                      <a:endParaRPr kumimoji="0" lang="en-GB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Date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(high 32 bits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 exclusive-or (low 32 bits of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 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Note: a date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 is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represented by a long integer, the number of milliseconds since 1970-01-01.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Closed buckets </a:t>
            </a:r>
            <a:r>
              <a:rPr lang="en-US" altLang="en-US" i="1" smtClean="0"/>
              <a:t>vs</a:t>
            </a:r>
            <a:r>
              <a:rPr lang="en-US" altLang="en-US" smtClean="0"/>
              <a:t> open buckets</a:t>
            </a:r>
            <a:endParaRPr lang="en-GB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an </a:t>
            </a:r>
            <a:r>
              <a:rPr lang="en-US" altLang="en-US" b="1" dirty="0" smtClean="0">
                <a:cs typeface="Times New Roman" pitchFamily="18" charset="0"/>
              </a:rPr>
              <a:t>open-bucket hash-table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each bucket may be occupied by at most one entry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whenever there is a collision, displace the new entry to an unoccupied bucket.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In a </a:t>
            </a:r>
            <a:r>
              <a:rPr lang="en-US" altLang="en-US" b="1" dirty="0" smtClean="0">
                <a:cs typeface="Times New Roman" pitchFamily="18" charset="0"/>
              </a:rPr>
              <a:t>closed-bucket hash-table</a:t>
            </a:r>
            <a:r>
              <a:rPr lang="en-US" altLang="en-US" dirty="0" smtClean="0">
                <a:cs typeface="Times New Roman" pitchFamily="18" charset="0"/>
              </a:rPr>
              <a:t> (</a:t>
            </a:r>
            <a:r>
              <a:rPr lang="en-US" altLang="en-US" b="1" dirty="0" smtClean="0">
                <a:cs typeface="Times New Roman" pitchFamily="18" charset="0"/>
              </a:rPr>
              <a:t>CBHT</a:t>
            </a:r>
            <a:r>
              <a:rPr lang="en-US" altLang="en-US" dirty="0" smtClean="0">
                <a:cs typeface="Times New Roman" pitchFamily="18" charset="0"/>
              </a:rPr>
              <a:t>):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each bucket may be occupied by several entries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buckets are completely separate.</a:t>
            </a:r>
          </a:p>
        </p:txBody>
      </p:sp>
      <p:sp>
        <p:nvSpPr>
          <p:cNvPr id="386052" name="AutoShape 4"/>
          <p:cNvSpPr>
            <a:spLocks/>
          </p:cNvSpPr>
          <p:nvPr/>
        </p:nvSpPr>
        <p:spPr bwMode="auto">
          <a:xfrm>
            <a:off x="7086600" y="1143000"/>
            <a:ext cx="1871663" cy="1195387"/>
          </a:xfrm>
          <a:prstGeom prst="callout1">
            <a:avLst>
              <a:gd name="adj1" fmla="val 22644"/>
              <a:gd name="adj2" fmla="val -4069"/>
              <a:gd name="adj3" fmla="val 71684"/>
              <a:gd name="adj4" fmla="val -2925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not covered here: see Watt &amp; </a:t>
            </a:r>
            <a:r>
              <a:rPr lang="en-US" altLang="en-US" sz="1600" dirty="0" smtClean="0">
                <a:solidFill>
                  <a:schemeClr val="accent1">
                    <a:lumMod val="75000"/>
                  </a:schemeClr>
                </a:solidFill>
              </a:rPr>
              <a:t>Brown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 dirty="0" smtClean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Pprosser</a:t>
            </a:r>
            <a:r>
              <a:rPr lang="en-US" altLang="en-US" sz="1600" dirty="0" smtClean="0">
                <a:solidFill>
                  <a:schemeClr val="accent1">
                    <a:lumMod val="75000"/>
                  </a:schemeClr>
                </a:solidFill>
              </a:rPr>
              <a:t> slides in additional materials folder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342</TotalTime>
  <Words>1475</Words>
  <Application>Microsoft Office PowerPoint</Application>
  <PresentationFormat>On-screen Show (4:3)</PresentationFormat>
  <Paragraphs>392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12.  Hash-Table Data Structures</vt:lpstr>
      <vt:lpstr>Hash-table principles (1)</vt:lpstr>
      <vt:lpstr>Hash-table principles (2)</vt:lpstr>
      <vt:lpstr>Hash-table principles (3)</vt:lpstr>
      <vt:lpstr>Hash-table principles (4)</vt:lpstr>
      <vt:lpstr>Example: a hash function for words</vt:lpstr>
      <vt:lpstr>Hashing in Java (1)</vt:lpstr>
      <vt:lpstr>Hashing in Java (2)</vt:lpstr>
      <vt:lpstr>Closed buckets vs open buckets</vt:lpstr>
      <vt:lpstr>Closed-bucket hash-tables (1)</vt:lpstr>
      <vt:lpstr>Closed-bucket hash-tables (2)</vt:lpstr>
      <vt:lpstr>Closed-bucket hash-tables (3)</vt:lpstr>
      <vt:lpstr>Closed-bucket hash-tables (4)</vt:lpstr>
      <vt:lpstr>Closed-bucket hash-tables (5)</vt:lpstr>
      <vt:lpstr>CBHT search (1)</vt:lpstr>
      <vt:lpstr>CBHT search (2)</vt:lpstr>
      <vt:lpstr>CBHT insertion (1)</vt:lpstr>
      <vt:lpstr>CBHT insertion (2)</vt:lpstr>
      <vt:lpstr>CBHT deletion (1)</vt:lpstr>
      <vt:lpstr>CBHTs: analysis</vt:lpstr>
      <vt:lpstr>CBHTs: design</vt:lpstr>
      <vt:lpstr>CBHTs: choosing the number of buckets</vt:lpstr>
      <vt:lpstr>CBHTs: choosing the hash function</vt:lpstr>
      <vt:lpstr>Example: hash-table for words (1)</vt:lpstr>
      <vt:lpstr>Example: hash-table for words (2)</vt:lpstr>
      <vt:lpstr>Example: hash-table for words (3)</vt:lpstr>
      <vt:lpstr>Example: hash-table for words (4)</vt:lpstr>
      <vt:lpstr>Hash-tables in practice (1)</vt:lpstr>
      <vt:lpstr>Hash-tables in practice (2)</vt:lpstr>
      <vt:lpstr>Example: student records (1)</vt:lpstr>
      <vt:lpstr>Example: student records (2)</vt:lpstr>
      <vt:lpstr>Implementation of maps using CBHTs</vt:lpstr>
      <vt:lpstr>Implementation of sets using CBHTs</vt:lpstr>
      <vt:lpstr>Open bucket hash tables OBHTs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 Hash-Table Data Structures</dc:title>
  <dc:creator>Alice</dc:creator>
  <cp:lastModifiedBy>Alice Miller</cp:lastModifiedBy>
  <cp:revision>20</cp:revision>
  <dcterms:created xsi:type="dcterms:W3CDTF">2006-08-16T00:00:00Z</dcterms:created>
  <dcterms:modified xsi:type="dcterms:W3CDTF">2017-03-01T11:02:48Z</dcterms:modified>
</cp:coreProperties>
</file>