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20" d="100"/>
          <a:sy n="120" d="100"/>
        </p:scale>
        <p:origin x="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Owner\Desktop\cyclistdata_files\Cyclist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Owner\Desktop\cyclistdata_files\Cyclist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Owner\Desktop\cyclistdata_files\Cyclist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Owner\Desktop\cyclistdata_files\CyclistDashboar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Owner\Desktop\cyclistdata_files\CyclistDashboar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[CyclistDashboard.xlsx]totalridecount!PivotTable4</c:name>
    <c:fmtId val="5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Ride Count</a:t>
            </a:r>
          </a:p>
        </c:rich>
      </c:tx>
      <c:layout>
        <c:manualLayout>
          <c:xMode val="edge"/>
          <c:yMode val="edge"/>
          <c:x val="0.3566318897637795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C00000"/>
          </a:solidFill>
          <a:ln>
            <a:noFill/>
          </a:ln>
          <a:effectLst/>
          <a:sp3d/>
        </c:spPr>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C00000"/>
          </a:solidFill>
          <a:ln>
            <a:noFill/>
          </a:ln>
          <a:effectLst/>
          <a:sp3d/>
        </c:spPr>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C00000"/>
          </a:solidFill>
          <a:ln>
            <a:noFill/>
          </a:ln>
          <a:effectLst/>
          <a:sp3d/>
        </c:spPr>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C00000"/>
          </a:solidFill>
          <a:ln>
            <a:noFill/>
          </a:ln>
          <a:effectLst/>
          <a:sp3d/>
        </c:spPr>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C00000"/>
          </a:solidFill>
          <a:ln>
            <a:noFill/>
          </a:ln>
          <a:effectLst/>
          <a:sp3d/>
        </c:spPr>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C00000"/>
          </a:solidFill>
          <a:ln>
            <a:noFill/>
          </a:ln>
          <a:effectLst/>
          <a:sp3d/>
        </c:spPr>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C00000"/>
          </a:solidFill>
          <a:ln>
            <a:noFill/>
          </a:ln>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totalridecount!$B$3</c:f>
              <c:strCache>
                <c:ptCount val="1"/>
                <c:pt idx="0">
                  <c:v>Total</c:v>
                </c:pt>
              </c:strCache>
            </c:strRef>
          </c:tx>
          <c:spPr>
            <a:solidFill>
              <a:schemeClr val="accent1"/>
            </a:solidFill>
            <a:ln>
              <a:noFill/>
            </a:ln>
            <a:effectLst/>
            <a:sp3d/>
          </c:spPr>
          <c:invertIfNegative val="0"/>
          <c:dPt>
            <c:idx val="0"/>
            <c:invertIfNegative val="0"/>
            <c:bubble3D val="0"/>
            <c:spPr>
              <a:solidFill>
                <a:srgbClr val="C00000"/>
              </a:solidFill>
              <a:ln>
                <a:noFill/>
              </a:ln>
              <a:effectLst/>
              <a:sp3d/>
            </c:spPr>
            <c:extLst>
              <c:ext xmlns:c16="http://schemas.microsoft.com/office/drawing/2014/chart" uri="{C3380CC4-5D6E-409C-BE32-E72D297353CC}">
                <c16:uniqueId val="{00000001-6C8F-44EC-9002-1569A9AD27EC}"/>
              </c:ext>
            </c:extLst>
          </c:dPt>
          <c:dPt>
            <c:idx val="1"/>
            <c:invertIfNegative val="0"/>
            <c:bubble3D val="0"/>
            <c:spPr>
              <a:solidFill>
                <a:srgbClr val="00B0F0"/>
              </a:solidFill>
              <a:ln>
                <a:noFill/>
              </a:ln>
              <a:effectLst/>
              <a:sp3d/>
            </c:spPr>
            <c:extLst>
              <c:ext xmlns:c16="http://schemas.microsoft.com/office/drawing/2014/chart" uri="{C3380CC4-5D6E-409C-BE32-E72D297353CC}">
                <c16:uniqueId val="{00000003-6C8F-44EC-9002-1569A9AD27EC}"/>
              </c:ext>
            </c:extLst>
          </c:dPt>
          <c:cat>
            <c:strRef>
              <c:f>totalridecount!$A$4:$A$6</c:f>
              <c:strCache>
                <c:ptCount val="2"/>
                <c:pt idx="0">
                  <c:v>casual</c:v>
                </c:pt>
                <c:pt idx="1">
                  <c:v>member</c:v>
                </c:pt>
              </c:strCache>
            </c:strRef>
          </c:cat>
          <c:val>
            <c:numRef>
              <c:f>totalridecount!$B$4:$B$6</c:f>
              <c:numCache>
                <c:formatCode>General</c:formatCode>
                <c:ptCount val="2"/>
                <c:pt idx="0">
                  <c:v>145225</c:v>
                </c:pt>
                <c:pt idx="1">
                  <c:v>494199</c:v>
                </c:pt>
              </c:numCache>
            </c:numRef>
          </c:val>
          <c:extLst>
            <c:ext xmlns:c16="http://schemas.microsoft.com/office/drawing/2014/chart" uri="{C3380CC4-5D6E-409C-BE32-E72D297353CC}">
              <c16:uniqueId val="{00000002-6C8F-44EC-9002-1569A9AD27EC}"/>
            </c:ext>
          </c:extLst>
        </c:ser>
        <c:dLbls>
          <c:showLegendKey val="0"/>
          <c:showVal val="0"/>
          <c:showCatName val="0"/>
          <c:showSerName val="0"/>
          <c:showPercent val="0"/>
          <c:showBubbleSize val="0"/>
        </c:dLbls>
        <c:gapWidth val="150"/>
        <c:shape val="box"/>
        <c:axId val="894622896"/>
        <c:axId val="894627216"/>
        <c:axId val="0"/>
      </c:bar3DChart>
      <c:catAx>
        <c:axId val="8946228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627216"/>
        <c:crosses val="autoZero"/>
        <c:auto val="1"/>
        <c:lblAlgn val="ctr"/>
        <c:lblOffset val="100"/>
        <c:noMultiLvlLbl val="0"/>
      </c:catAx>
      <c:valAx>
        <c:axId val="8946272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Total Rides</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6228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[CyclistDashboard.xlsx]weekdaypib!PivotTable5</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Ride Count by Day of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weekdaypib!$B$3:$B$4</c:f>
              <c:strCache>
                <c:ptCount val="1"/>
                <c:pt idx="0">
                  <c:v>Sunday</c:v>
                </c:pt>
              </c:strCache>
            </c:strRef>
          </c:tx>
          <c:spPr>
            <a:solidFill>
              <a:schemeClr val="accent1"/>
            </a:solidFill>
            <a:ln>
              <a:noFill/>
            </a:ln>
            <a:effectLst/>
            <a:sp3d/>
          </c:spPr>
          <c:invertIfNegative val="0"/>
          <c:cat>
            <c:strRef>
              <c:f>weekdaypib!$A$5:$A$7</c:f>
              <c:strCache>
                <c:ptCount val="2"/>
                <c:pt idx="0">
                  <c:v>casual</c:v>
                </c:pt>
                <c:pt idx="1">
                  <c:v>member</c:v>
                </c:pt>
              </c:strCache>
            </c:strRef>
          </c:cat>
          <c:val>
            <c:numRef>
              <c:f>weekdaypib!$B$5:$B$7</c:f>
              <c:numCache>
                <c:formatCode>General</c:formatCode>
                <c:ptCount val="2"/>
                <c:pt idx="0">
                  <c:v>23718</c:v>
                </c:pt>
                <c:pt idx="1">
                  <c:v>53515</c:v>
                </c:pt>
              </c:numCache>
            </c:numRef>
          </c:val>
          <c:extLst>
            <c:ext xmlns:c16="http://schemas.microsoft.com/office/drawing/2014/chart" uri="{C3380CC4-5D6E-409C-BE32-E72D297353CC}">
              <c16:uniqueId val="{00000000-8A45-4F34-910F-DC6234E8E775}"/>
            </c:ext>
          </c:extLst>
        </c:ser>
        <c:ser>
          <c:idx val="1"/>
          <c:order val="1"/>
          <c:tx>
            <c:strRef>
              <c:f>weekdaypib!$C$3:$C$4</c:f>
              <c:strCache>
                <c:ptCount val="1"/>
                <c:pt idx="0">
                  <c:v>Monday</c:v>
                </c:pt>
              </c:strCache>
            </c:strRef>
          </c:tx>
          <c:spPr>
            <a:solidFill>
              <a:schemeClr val="accent2"/>
            </a:solidFill>
            <a:ln>
              <a:noFill/>
            </a:ln>
            <a:effectLst/>
            <a:sp3d/>
          </c:spPr>
          <c:invertIfNegative val="0"/>
          <c:cat>
            <c:strRef>
              <c:f>weekdaypib!$A$5:$A$7</c:f>
              <c:strCache>
                <c:ptCount val="2"/>
                <c:pt idx="0">
                  <c:v>casual</c:v>
                </c:pt>
                <c:pt idx="1">
                  <c:v>member</c:v>
                </c:pt>
              </c:strCache>
            </c:strRef>
          </c:cat>
          <c:val>
            <c:numRef>
              <c:f>weekdaypib!$C$5:$C$7</c:f>
              <c:numCache>
                <c:formatCode>General</c:formatCode>
                <c:ptCount val="2"/>
                <c:pt idx="0">
                  <c:v>19304</c:v>
                </c:pt>
                <c:pt idx="1">
                  <c:v>72430</c:v>
                </c:pt>
              </c:numCache>
            </c:numRef>
          </c:val>
          <c:extLst>
            <c:ext xmlns:c16="http://schemas.microsoft.com/office/drawing/2014/chart" uri="{C3380CC4-5D6E-409C-BE32-E72D297353CC}">
              <c16:uniqueId val="{00000001-8A45-4F34-910F-DC6234E8E775}"/>
            </c:ext>
          </c:extLst>
        </c:ser>
        <c:ser>
          <c:idx val="2"/>
          <c:order val="2"/>
          <c:tx>
            <c:strRef>
              <c:f>weekdaypib!$D$3:$D$4</c:f>
              <c:strCache>
                <c:ptCount val="1"/>
                <c:pt idx="0">
                  <c:v>Tuesday</c:v>
                </c:pt>
              </c:strCache>
            </c:strRef>
          </c:tx>
          <c:spPr>
            <a:solidFill>
              <a:schemeClr val="accent3"/>
            </a:solidFill>
            <a:ln>
              <a:noFill/>
            </a:ln>
            <a:effectLst/>
            <a:sp3d/>
          </c:spPr>
          <c:invertIfNegative val="0"/>
          <c:cat>
            <c:strRef>
              <c:f>weekdaypib!$A$5:$A$7</c:f>
              <c:strCache>
                <c:ptCount val="2"/>
                <c:pt idx="0">
                  <c:v>casual</c:v>
                </c:pt>
                <c:pt idx="1">
                  <c:v>member</c:v>
                </c:pt>
              </c:strCache>
            </c:strRef>
          </c:cat>
          <c:val>
            <c:numRef>
              <c:f>weekdaypib!$D$5:$D$7</c:f>
              <c:numCache>
                <c:formatCode>General</c:formatCode>
                <c:ptCount val="2"/>
                <c:pt idx="0">
                  <c:v>22976</c:v>
                </c:pt>
                <c:pt idx="1">
                  <c:v>90136</c:v>
                </c:pt>
              </c:numCache>
            </c:numRef>
          </c:val>
          <c:extLst>
            <c:ext xmlns:c16="http://schemas.microsoft.com/office/drawing/2014/chart" uri="{C3380CC4-5D6E-409C-BE32-E72D297353CC}">
              <c16:uniqueId val="{00000002-8A45-4F34-910F-DC6234E8E775}"/>
            </c:ext>
          </c:extLst>
        </c:ser>
        <c:ser>
          <c:idx val="3"/>
          <c:order val="3"/>
          <c:tx>
            <c:strRef>
              <c:f>weekdaypib!$E$3:$E$4</c:f>
              <c:strCache>
                <c:ptCount val="1"/>
                <c:pt idx="0">
                  <c:v>Wednesday</c:v>
                </c:pt>
              </c:strCache>
            </c:strRef>
          </c:tx>
          <c:spPr>
            <a:solidFill>
              <a:schemeClr val="accent4"/>
            </a:solidFill>
            <a:ln>
              <a:noFill/>
            </a:ln>
            <a:effectLst/>
            <a:sp3d/>
          </c:spPr>
          <c:invertIfNegative val="0"/>
          <c:cat>
            <c:strRef>
              <c:f>weekdaypib!$A$5:$A$7</c:f>
              <c:strCache>
                <c:ptCount val="2"/>
                <c:pt idx="0">
                  <c:v>casual</c:v>
                </c:pt>
                <c:pt idx="1">
                  <c:v>member</c:v>
                </c:pt>
              </c:strCache>
            </c:strRef>
          </c:cat>
          <c:val>
            <c:numRef>
              <c:f>weekdaypib!$E$5:$E$7</c:f>
              <c:numCache>
                <c:formatCode>General</c:formatCode>
                <c:ptCount val="2"/>
                <c:pt idx="0">
                  <c:v>21860</c:v>
                </c:pt>
                <c:pt idx="1">
                  <c:v>85709</c:v>
                </c:pt>
              </c:numCache>
            </c:numRef>
          </c:val>
          <c:extLst>
            <c:ext xmlns:c16="http://schemas.microsoft.com/office/drawing/2014/chart" uri="{C3380CC4-5D6E-409C-BE32-E72D297353CC}">
              <c16:uniqueId val="{00000003-8A45-4F34-910F-DC6234E8E775}"/>
            </c:ext>
          </c:extLst>
        </c:ser>
        <c:ser>
          <c:idx val="4"/>
          <c:order val="4"/>
          <c:tx>
            <c:strRef>
              <c:f>weekdaypib!$F$3:$F$4</c:f>
              <c:strCache>
                <c:ptCount val="1"/>
                <c:pt idx="0">
                  <c:v>Thursday</c:v>
                </c:pt>
              </c:strCache>
            </c:strRef>
          </c:tx>
          <c:spPr>
            <a:solidFill>
              <a:schemeClr val="accent5"/>
            </a:solidFill>
            <a:ln>
              <a:noFill/>
            </a:ln>
            <a:effectLst/>
            <a:sp3d/>
          </c:spPr>
          <c:invertIfNegative val="0"/>
          <c:cat>
            <c:strRef>
              <c:f>weekdaypib!$A$5:$A$7</c:f>
              <c:strCache>
                <c:ptCount val="2"/>
                <c:pt idx="0">
                  <c:v>casual</c:v>
                </c:pt>
                <c:pt idx="1">
                  <c:v>member</c:v>
                </c:pt>
              </c:strCache>
            </c:strRef>
          </c:cat>
          <c:val>
            <c:numRef>
              <c:f>weekdaypib!$F$5:$F$7</c:f>
              <c:numCache>
                <c:formatCode>General</c:formatCode>
                <c:ptCount val="2"/>
                <c:pt idx="0">
                  <c:v>18859</c:v>
                </c:pt>
                <c:pt idx="1">
                  <c:v>76687</c:v>
                </c:pt>
              </c:numCache>
            </c:numRef>
          </c:val>
          <c:extLst>
            <c:ext xmlns:c16="http://schemas.microsoft.com/office/drawing/2014/chart" uri="{C3380CC4-5D6E-409C-BE32-E72D297353CC}">
              <c16:uniqueId val="{00000004-8A45-4F34-910F-DC6234E8E775}"/>
            </c:ext>
          </c:extLst>
        </c:ser>
        <c:ser>
          <c:idx val="5"/>
          <c:order val="5"/>
          <c:tx>
            <c:strRef>
              <c:f>weekdaypib!$G$3:$G$4</c:f>
              <c:strCache>
                <c:ptCount val="1"/>
                <c:pt idx="0">
                  <c:v>Friday</c:v>
                </c:pt>
              </c:strCache>
            </c:strRef>
          </c:tx>
          <c:spPr>
            <a:solidFill>
              <a:schemeClr val="accent6"/>
            </a:solidFill>
            <a:ln>
              <a:noFill/>
            </a:ln>
            <a:effectLst/>
            <a:sp3d/>
          </c:spPr>
          <c:invertIfNegative val="0"/>
          <c:cat>
            <c:strRef>
              <c:f>weekdaypib!$A$5:$A$7</c:f>
              <c:strCache>
                <c:ptCount val="2"/>
                <c:pt idx="0">
                  <c:v>casual</c:v>
                </c:pt>
                <c:pt idx="1">
                  <c:v>member</c:v>
                </c:pt>
              </c:strCache>
            </c:strRef>
          </c:cat>
          <c:val>
            <c:numRef>
              <c:f>weekdaypib!$G$5:$G$7</c:f>
              <c:numCache>
                <c:formatCode>General</c:formatCode>
                <c:ptCount val="2"/>
                <c:pt idx="0">
                  <c:v>18624</c:v>
                </c:pt>
                <c:pt idx="1">
                  <c:v>66575</c:v>
                </c:pt>
              </c:numCache>
            </c:numRef>
          </c:val>
          <c:extLst>
            <c:ext xmlns:c16="http://schemas.microsoft.com/office/drawing/2014/chart" uri="{C3380CC4-5D6E-409C-BE32-E72D297353CC}">
              <c16:uniqueId val="{00000005-8A45-4F34-910F-DC6234E8E775}"/>
            </c:ext>
          </c:extLst>
        </c:ser>
        <c:ser>
          <c:idx val="6"/>
          <c:order val="6"/>
          <c:tx>
            <c:strRef>
              <c:f>weekdaypib!$H$3:$H$4</c:f>
              <c:strCache>
                <c:ptCount val="1"/>
                <c:pt idx="0">
                  <c:v>Saturday</c:v>
                </c:pt>
              </c:strCache>
            </c:strRef>
          </c:tx>
          <c:spPr>
            <a:solidFill>
              <a:schemeClr val="accent1">
                <a:lumMod val="60000"/>
              </a:schemeClr>
            </a:solidFill>
            <a:ln>
              <a:noFill/>
            </a:ln>
            <a:effectLst/>
            <a:sp3d/>
          </c:spPr>
          <c:invertIfNegative val="0"/>
          <c:cat>
            <c:strRef>
              <c:f>weekdaypib!$A$5:$A$7</c:f>
              <c:strCache>
                <c:ptCount val="2"/>
                <c:pt idx="0">
                  <c:v>casual</c:v>
                </c:pt>
                <c:pt idx="1">
                  <c:v>member</c:v>
                </c:pt>
              </c:strCache>
            </c:strRef>
          </c:cat>
          <c:val>
            <c:numRef>
              <c:f>weekdaypib!$H$5:$H$7</c:f>
              <c:numCache>
                <c:formatCode>General</c:formatCode>
                <c:ptCount val="2"/>
                <c:pt idx="0">
                  <c:v>19884</c:v>
                </c:pt>
                <c:pt idx="1">
                  <c:v>49147</c:v>
                </c:pt>
              </c:numCache>
            </c:numRef>
          </c:val>
          <c:extLst>
            <c:ext xmlns:c16="http://schemas.microsoft.com/office/drawing/2014/chart" uri="{C3380CC4-5D6E-409C-BE32-E72D297353CC}">
              <c16:uniqueId val="{00000006-8A45-4F34-910F-DC6234E8E775}"/>
            </c:ext>
          </c:extLst>
        </c:ser>
        <c:dLbls>
          <c:showLegendKey val="0"/>
          <c:showVal val="0"/>
          <c:showCatName val="0"/>
          <c:showSerName val="0"/>
          <c:showPercent val="0"/>
          <c:showBubbleSize val="0"/>
        </c:dLbls>
        <c:gapWidth val="150"/>
        <c:shape val="box"/>
        <c:axId val="1181826959"/>
        <c:axId val="1181826479"/>
        <c:axId val="0"/>
      </c:bar3DChart>
      <c:catAx>
        <c:axId val="11818269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1826479"/>
        <c:crosses val="autoZero"/>
        <c:auto val="1"/>
        <c:lblAlgn val="ctr"/>
        <c:lblOffset val="100"/>
        <c:noMultiLvlLbl val="0"/>
      </c:catAx>
      <c:valAx>
        <c:axId val="11818264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Ride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81826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[CyclistDashboard.xlsx]totalridelength!PivotTable3</c:name>
    <c:fmtId val="5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a:t>
            </a:r>
            <a:r>
              <a:rPr lang="en-US" baseline="0"/>
              <a:t> of All Ride Durations</a:t>
            </a:r>
            <a:endParaRPr lang="en-US"/>
          </a:p>
        </c:rich>
      </c:tx>
      <c:layout>
        <c:manualLayout>
          <c:xMode val="edge"/>
          <c:yMode val="edge"/>
          <c:x val="0.26472222222222225"/>
          <c:y val="0.1471275139687293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C00000"/>
          </a:solidFill>
          <a:ln>
            <a:noFill/>
          </a:ln>
          <a:effectLst/>
          <a:sp3d/>
        </c:spPr>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C00000"/>
          </a:solidFill>
          <a:ln>
            <a:noFill/>
          </a:ln>
          <a:effectLst/>
          <a:sp3d/>
        </c:spPr>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C00000"/>
          </a:solidFill>
          <a:ln>
            <a:noFill/>
          </a:ln>
          <a:effectLst/>
          <a:sp3d/>
        </c:spPr>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C00000"/>
          </a:solidFill>
          <a:ln>
            <a:noFill/>
          </a:ln>
          <a:effectLst/>
          <a:sp3d/>
        </c:spPr>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C00000"/>
          </a:solidFill>
          <a:ln>
            <a:noFill/>
          </a:ln>
          <a:effectLst/>
          <a:sp3d/>
        </c:spPr>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C00000"/>
          </a:solidFill>
          <a:ln>
            <a:noFill/>
          </a:ln>
          <a:effectLst/>
          <a:sp3d/>
        </c:spPr>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C00000"/>
          </a:solidFill>
          <a:ln>
            <a:noFill/>
          </a:ln>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totalridelength!$B$3</c:f>
              <c:strCache>
                <c:ptCount val="1"/>
                <c:pt idx="0">
                  <c:v>Total</c:v>
                </c:pt>
              </c:strCache>
            </c:strRef>
          </c:tx>
          <c:spPr>
            <a:solidFill>
              <a:schemeClr val="accent1"/>
            </a:solidFill>
            <a:ln>
              <a:noFill/>
            </a:ln>
            <a:effectLst/>
            <a:sp3d/>
          </c:spPr>
          <c:invertIfNegative val="0"/>
          <c:dPt>
            <c:idx val="0"/>
            <c:invertIfNegative val="0"/>
            <c:bubble3D val="0"/>
            <c:spPr>
              <a:solidFill>
                <a:srgbClr val="C00000"/>
              </a:solidFill>
              <a:ln>
                <a:noFill/>
              </a:ln>
              <a:effectLst/>
              <a:sp3d/>
            </c:spPr>
            <c:extLst>
              <c:ext xmlns:c16="http://schemas.microsoft.com/office/drawing/2014/chart" uri="{C3380CC4-5D6E-409C-BE32-E72D297353CC}">
                <c16:uniqueId val="{00000001-22D3-4185-A682-67E495ED6F93}"/>
              </c:ext>
            </c:extLst>
          </c:dPt>
          <c:dPt>
            <c:idx val="1"/>
            <c:invertIfNegative val="0"/>
            <c:bubble3D val="0"/>
            <c:spPr>
              <a:solidFill>
                <a:srgbClr val="00B0F0"/>
              </a:solidFill>
              <a:ln>
                <a:noFill/>
              </a:ln>
              <a:effectLst/>
              <a:sp3d/>
            </c:spPr>
            <c:extLst>
              <c:ext xmlns:c16="http://schemas.microsoft.com/office/drawing/2014/chart" uri="{C3380CC4-5D6E-409C-BE32-E72D297353CC}">
                <c16:uniqueId val="{00000003-22D3-4185-A682-67E495ED6F93}"/>
              </c:ext>
            </c:extLst>
          </c:dPt>
          <c:cat>
            <c:strRef>
              <c:f>totalridelength!$A$4:$A$6</c:f>
              <c:strCache>
                <c:ptCount val="2"/>
                <c:pt idx="0">
                  <c:v>casual</c:v>
                </c:pt>
                <c:pt idx="1">
                  <c:v>member</c:v>
                </c:pt>
              </c:strCache>
            </c:strRef>
          </c:cat>
          <c:val>
            <c:numRef>
              <c:f>totalridelength!$B$4:$B$6</c:f>
              <c:numCache>
                <c:formatCode>[h]:mm:ss;@</c:formatCode>
                <c:ptCount val="2"/>
                <c:pt idx="0">
                  <c:v>2254.3688541666461</c:v>
                </c:pt>
                <c:pt idx="1">
                  <c:v>3603.1604861110795</c:v>
                </c:pt>
              </c:numCache>
            </c:numRef>
          </c:val>
          <c:extLst>
            <c:ext xmlns:c16="http://schemas.microsoft.com/office/drawing/2014/chart" uri="{C3380CC4-5D6E-409C-BE32-E72D297353CC}">
              <c16:uniqueId val="{00000002-22D3-4185-A682-67E495ED6F93}"/>
            </c:ext>
          </c:extLst>
        </c:ser>
        <c:dLbls>
          <c:showLegendKey val="0"/>
          <c:showVal val="0"/>
          <c:showCatName val="0"/>
          <c:showSerName val="0"/>
          <c:showPercent val="0"/>
          <c:showBubbleSize val="0"/>
        </c:dLbls>
        <c:gapWidth val="150"/>
        <c:shape val="box"/>
        <c:axId val="124130128"/>
        <c:axId val="124130608"/>
        <c:axId val="0"/>
      </c:bar3DChart>
      <c:catAx>
        <c:axId val="12413012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Hours Ridden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130608"/>
        <c:crosses val="autoZero"/>
        <c:auto val="1"/>
        <c:lblAlgn val="ctr"/>
        <c:lblOffset val="100"/>
        <c:noMultiLvlLbl val="0"/>
      </c:catAx>
      <c:valAx>
        <c:axId val="124130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Hours Ridden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130128"/>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[CyclistDashboard.xlsx]averageridelength!PivotTable2</c:name>
    <c:fmtId val="52"/>
  </c:pivotSource>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Average Ride Duration</a:t>
            </a:r>
          </a:p>
        </c:rich>
      </c:tx>
      <c:layout>
        <c:manualLayout>
          <c:xMode val="edge"/>
          <c:yMode val="edge"/>
          <c:x val="0.23175678040244968"/>
          <c:y val="6.0185185185185182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a:sp3d/>
        </c:spP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F0000"/>
          </a:solidFill>
          <a:ln>
            <a:noFill/>
          </a:ln>
          <a:effectLst/>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rgbClr val="FF0000"/>
          </a:solidFill>
          <a:ln>
            <a:noFill/>
          </a:ln>
          <a:effectLs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rgbClr val="FF0000"/>
          </a:solidFill>
          <a:ln>
            <a:noFill/>
          </a:ln>
          <a:effectLst/>
          <a:sp3d/>
        </c:spP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averageridelength!$B$3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p3d/>
          </c:spPr>
          <c:invertIfNegative val="0"/>
          <c:dPt>
            <c:idx val="0"/>
            <c:invertIfNegative val="0"/>
            <c:bubble3D val="0"/>
            <c:spPr>
              <a:solidFill>
                <a:srgbClr val="FF0000"/>
              </a:solidFill>
              <a:ln>
                <a:noFill/>
              </a:ln>
              <a:effectLst/>
              <a:sp3d/>
            </c:spPr>
            <c:extLst>
              <c:ext xmlns:c16="http://schemas.microsoft.com/office/drawing/2014/chart" uri="{C3380CC4-5D6E-409C-BE32-E72D297353CC}">
                <c16:uniqueId val="{00000001-26D5-4FB1-9FF0-22608AD39E23}"/>
              </c:ext>
            </c:extLst>
          </c:dPt>
          <c:dPt>
            <c:idx val="1"/>
            <c:invertIfNegative val="0"/>
            <c:bubble3D val="0"/>
            <c:spPr>
              <a:solidFill>
                <a:srgbClr val="00B0F0"/>
              </a:solidFill>
              <a:ln>
                <a:noFill/>
              </a:ln>
              <a:effectLst/>
              <a:sp3d/>
            </c:spPr>
            <c:extLst>
              <c:ext xmlns:c16="http://schemas.microsoft.com/office/drawing/2014/chart" uri="{C3380CC4-5D6E-409C-BE32-E72D297353CC}">
                <c16:uniqueId val="{00000003-26D5-4FB1-9FF0-22608AD39E23}"/>
              </c:ext>
            </c:extLst>
          </c:dPt>
          <c:cat>
            <c:strRef>
              <c:f>averageridelength!$A$4:$A$6</c:f>
              <c:strCache>
                <c:ptCount val="2"/>
                <c:pt idx="0">
                  <c:v>casual</c:v>
                </c:pt>
                <c:pt idx="1">
                  <c:v>member</c:v>
                </c:pt>
              </c:strCache>
            </c:strRef>
          </c:cat>
          <c:val>
            <c:numRef>
              <c:f>averageridelength!$B$4:$B$6</c:f>
              <c:numCache>
                <c:formatCode>[h]:mm:ss;@</c:formatCode>
                <c:ptCount val="2"/>
                <c:pt idx="0">
                  <c:v>1.552328355425475E-2</c:v>
                </c:pt>
                <c:pt idx="1">
                  <c:v>7.2909101113338547E-3</c:v>
                </c:pt>
              </c:numCache>
            </c:numRef>
          </c:val>
          <c:extLst>
            <c:ext xmlns:c16="http://schemas.microsoft.com/office/drawing/2014/chart" uri="{C3380CC4-5D6E-409C-BE32-E72D297353CC}">
              <c16:uniqueId val="{00000002-26D5-4FB1-9FF0-22608AD39E23}"/>
            </c:ext>
          </c:extLst>
        </c:ser>
        <c:dLbls>
          <c:showLegendKey val="0"/>
          <c:showVal val="0"/>
          <c:showCatName val="0"/>
          <c:showSerName val="0"/>
          <c:showPercent val="0"/>
          <c:showBubbleSize val="0"/>
        </c:dLbls>
        <c:gapWidth val="150"/>
        <c:shape val="box"/>
        <c:axId val="124144528"/>
        <c:axId val="124136848"/>
        <c:axId val="0"/>
      </c:bar3DChart>
      <c:catAx>
        <c:axId val="12414452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24136848"/>
        <c:crosses val="autoZero"/>
        <c:auto val="1"/>
        <c:lblAlgn val="ctr"/>
        <c:lblOffset val="100"/>
        <c:noMultiLvlLbl val="0"/>
      </c:catAx>
      <c:valAx>
        <c:axId val="124136848"/>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Minutes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h]: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24144528"/>
        <c:crosses val="autoZero"/>
        <c:crossBetween val="between"/>
      </c:valAx>
      <c:dTable>
        <c:showHorzBorder val="1"/>
        <c:showVertBorder val="1"/>
        <c:showOutline val="1"/>
        <c:showKeys val="1"/>
        <c:spPr>
          <a:noFill/>
          <a:ln w="9525">
            <a:solidFill>
              <a:schemeClr val="tx2">
                <a:lumMod val="15000"/>
                <a:lumOff val="85000"/>
              </a:schemeClr>
            </a:solidFill>
          </a:ln>
          <a:effectLst/>
        </c:spPr>
        <c:txPr>
          <a:bodyPr rot="0" spcFirstLastPara="1" vertOverflow="ellipsis" vert="horz" wrap="square" anchor="ctr" anchorCtr="1"/>
          <a:lstStyle/>
          <a:p>
            <a:pPr rtl="0">
              <a:defRPr sz="900" b="0" i="0" u="none" strike="noStrike" kern="1200" baseline="0">
                <a:solidFill>
                  <a:schemeClr val="tx2"/>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[CyclistDashboard.xlsx]biketype!PivotTable6</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Ride Count by Bike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biketype!$B$3:$B$4</c:f>
              <c:strCache>
                <c:ptCount val="1"/>
                <c:pt idx="0">
                  <c:v>classic_bike</c:v>
                </c:pt>
              </c:strCache>
            </c:strRef>
          </c:tx>
          <c:spPr>
            <a:solidFill>
              <a:schemeClr val="accent1"/>
            </a:solidFill>
            <a:ln>
              <a:noFill/>
            </a:ln>
            <a:effectLst/>
            <a:sp3d/>
          </c:spPr>
          <c:invertIfNegative val="0"/>
          <c:cat>
            <c:strRef>
              <c:f>biketype!$A$5:$A$7</c:f>
              <c:strCache>
                <c:ptCount val="2"/>
                <c:pt idx="0">
                  <c:v>casual</c:v>
                </c:pt>
                <c:pt idx="1">
                  <c:v>member</c:v>
                </c:pt>
              </c:strCache>
            </c:strRef>
          </c:cat>
          <c:val>
            <c:numRef>
              <c:f>biketype!$B$5:$B$7</c:f>
              <c:numCache>
                <c:formatCode>General</c:formatCode>
                <c:ptCount val="2"/>
                <c:pt idx="0">
                  <c:v>48899</c:v>
                </c:pt>
                <c:pt idx="1">
                  <c:v>238366</c:v>
                </c:pt>
              </c:numCache>
            </c:numRef>
          </c:val>
          <c:extLst>
            <c:ext xmlns:c16="http://schemas.microsoft.com/office/drawing/2014/chart" uri="{C3380CC4-5D6E-409C-BE32-E72D297353CC}">
              <c16:uniqueId val="{00000000-D4DF-4E73-9438-22D68FB15A9D}"/>
            </c:ext>
          </c:extLst>
        </c:ser>
        <c:ser>
          <c:idx val="1"/>
          <c:order val="1"/>
          <c:tx>
            <c:strRef>
              <c:f>biketype!$C$3:$C$4</c:f>
              <c:strCache>
                <c:ptCount val="1"/>
                <c:pt idx="0">
                  <c:v>docked_bike</c:v>
                </c:pt>
              </c:strCache>
            </c:strRef>
          </c:tx>
          <c:spPr>
            <a:solidFill>
              <a:schemeClr val="accent2"/>
            </a:solidFill>
            <a:ln>
              <a:noFill/>
            </a:ln>
            <a:effectLst/>
            <a:sp3d/>
          </c:spPr>
          <c:invertIfNegative val="0"/>
          <c:cat>
            <c:strRef>
              <c:f>biketype!$A$5:$A$7</c:f>
              <c:strCache>
                <c:ptCount val="2"/>
                <c:pt idx="0">
                  <c:v>casual</c:v>
                </c:pt>
                <c:pt idx="1">
                  <c:v>member</c:v>
                </c:pt>
              </c:strCache>
            </c:strRef>
          </c:cat>
          <c:val>
            <c:numRef>
              <c:f>biketype!$C$5:$C$7</c:f>
              <c:numCache>
                <c:formatCode>General</c:formatCode>
                <c:ptCount val="2"/>
                <c:pt idx="0">
                  <c:v>6953</c:v>
                </c:pt>
              </c:numCache>
            </c:numRef>
          </c:val>
          <c:extLst>
            <c:ext xmlns:c16="http://schemas.microsoft.com/office/drawing/2014/chart" uri="{C3380CC4-5D6E-409C-BE32-E72D297353CC}">
              <c16:uniqueId val="{00000001-D4DF-4E73-9438-22D68FB15A9D}"/>
            </c:ext>
          </c:extLst>
        </c:ser>
        <c:ser>
          <c:idx val="2"/>
          <c:order val="2"/>
          <c:tx>
            <c:strRef>
              <c:f>biketype!$D$3:$D$4</c:f>
              <c:strCache>
                <c:ptCount val="1"/>
                <c:pt idx="0">
                  <c:v>electric_bike</c:v>
                </c:pt>
              </c:strCache>
            </c:strRef>
          </c:tx>
          <c:spPr>
            <a:solidFill>
              <a:schemeClr val="accent3"/>
            </a:solidFill>
            <a:ln>
              <a:noFill/>
            </a:ln>
            <a:effectLst/>
            <a:sp3d/>
          </c:spPr>
          <c:invertIfNegative val="0"/>
          <c:cat>
            <c:strRef>
              <c:f>biketype!$A$5:$A$7</c:f>
              <c:strCache>
                <c:ptCount val="2"/>
                <c:pt idx="0">
                  <c:v>casual</c:v>
                </c:pt>
                <c:pt idx="1">
                  <c:v>member</c:v>
                </c:pt>
              </c:strCache>
            </c:strRef>
          </c:cat>
          <c:val>
            <c:numRef>
              <c:f>biketype!$D$5:$D$7</c:f>
              <c:numCache>
                <c:formatCode>General</c:formatCode>
                <c:ptCount val="2"/>
                <c:pt idx="0">
                  <c:v>89373</c:v>
                </c:pt>
                <c:pt idx="1">
                  <c:v>255833</c:v>
                </c:pt>
              </c:numCache>
            </c:numRef>
          </c:val>
          <c:extLst>
            <c:ext xmlns:c16="http://schemas.microsoft.com/office/drawing/2014/chart" uri="{C3380CC4-5D6E-409C-BE32-E72D297353CC}">
              <c16:uniqueId val="{00000002-D4DF-4E73-9438-22D68FB15A9D}"/>
            </c:ext>
          </c:extLst>
        </c:ser>
        <c:dLbls>
          <c:showLegendKey val="0"/>
          <c:showVal val="0"/>
          <c:showCatName val="0"/>
          <c:showSerName val="0"/>
          <c:showPercent val="0"/>
          <c:showBubbleSize val="0"/>
        </c:dLbls>
        <c:gapWidth val="150"/>
        <c:shape val="box"/>
        <c:axId val="168275120"/>
        <c:axId val="105046656"/>
        <c:axId val="0"/>
      </c:bar3DChart>
      <c:catAx>
        <c:axId val="1682751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Bike Type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5046656"/>
        <c:crosses val="autoZero"/>
        <c:auto val="1"/>
        <c:lblAlgn val="ctr"/>
        <c:lblOffset val="100"/>
        <c:noMultiLvlLbl val="0"/>
      </c:catAx>
      <c:valAx>
        <c:axId val="1050466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Ride Count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82751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0">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C9D6C6-B890-4FFF-9727-5B6EE52ACABB}" type="doc">
      <dgm:prSet loTypeId="urn:microsoft.com/office/officeart/2005/8/layout/hierarchy1" loCatId="hierarchy" qsTypeId="urn:microsoft.com/office/officeart/2005/8/quickstyle/simple1" qsCatId="simple" csTypeId="urn:microsoft.com/office/officeart/2005/8/colors/colorful5" csCatId="colorful" phldr="1"/>
      <dgm:spPr/>
      <dgm:t>
        <a:bodyPr/>
        <a:lstStyle/>
        <a:p>
          <a:endParaRPr lang="en-US"/>
        </a:p>
      </dgm:t>
    </dgm:pt>
    <dgm:pt modelId="{A1C22999-6643-4C88-9AFF-E3007212E7E4}">
      <dgm:prSet/>
      <dgm:spPr/>
      <dgm:t>
        <a:bodyPr/>
        <a:lstStyle/>
        <a:p>
          <a:r>
            <a:rPr lang="en-US" dirty="0"/>
            <a:t>How do annual members and casual members use </a:t>
          </a:r>
          <a:r>
            <a:rPr lang="en-US" dirty="0" err="1"/>
            <a:t>Cicylist</a:t>
          </a:r>
          <a:r>
            <a:rPr lang="en-US" dirty="0"/>
            <a:t> bikes differently?</a:t>
          </a:r>
        </a:p>
      </dgm:t>
    </dgm:pt>
    <dgm:pt modelId="{D4204AB1-3A8B-4547-8B21-5C573EA3197C}" type="parTrans" cxnId="{3641305E-9D8E-42C4-938C-0EF3CA7C3E1E}">
      <dgm:prSet/>
      <dgm:spPr/>
      <dgm:t>
        <a:bodyPr/>
        <a:lstStyle/>
        <a:p>
          <a:endParaRPr lang="en-US"/>
        </a:p>
      </dgm:t>
    </dgm:pt>
    <dgm:pt modelId="{BCBC2F31-3074-4B80-9A12-37F7AF581689}" type="sibTrans" cxnId="{3641305E-9D8E-42C4-938C-0EF3CA7C3E1E}">
      <dgm:prSet/>
      <dgm:spPr/>
      <dgm:t>
        <a:bodyPr/>
        <a:lstStyle/>
        <a:p>
          <a:endParaRPr lang="en-US"/>
        </a:p>
      </dgm:t>
    </dgm:pt>
    <dgm:pt modelId="{F200C670-92D2-4112-AB5A-CAB4AF2CB4E3}">
      <dgm:prSet/>
      <dgm:spPr/>
      <dgm:t>
        <a:bodyPr/>
        <a:lstStyle/>
        <a:p>
          <a:r>
            <a:rPr lang="en-US" dirty="0"/>
            <a:t>Why would casual riders buy Cyclist annual memberships?</a:t>
          </a:r>
        </a:p>
      </dgm:t>
    </dgm:pt>
    <dgm:pt modelId="{03F3F56D-50FA-4521-A217-8B93AB572E0E}" type="parTrans" cxnId="{0B5BF306-DF43-44B3-8A0B-AE5CC53ED769}">
      <dgm:prSet/>
      <dgm:spPr/>
      <dgm:t>
        <a:bodyPr/>
        <a:lstStyle/>
        <a:p>
          <a:endParaRPr lang="en-US"/>
        </a:p>
      </dgm:t>
    </dgm:pt>
    <dgm:pt modelId="{F40EAD4F-6390-428B-812E-ECB492FA2512}" type="sibTrans" cxnId="{0B5BF306-DF43-44B3-8A0B-AE5CC53ED769}">
      <dgm:prSet/>
      <dgm:spPr/>
      <dgm:t>
        <a:bodyPr/>
        <a:lstStyle/>
        <a:p>
          <a:endParaRPr lang="en-US"/>
        </a:p>
      </dgm:t>
    </dgm:pt>
    <dgm:pt modelId="{4CCA237C-24BE-4616-AD2A-8C832F65E77F}">
      <dgm:prSet/>
      <dgm:spPr/>
      <dgm:t>
        <a:bodyPr/>
        <a:lstStyle/>
        <a:p>
          <a:r>
            <a:rPr lang="en-US"/>
            <a:t>How can Cyclist use digital media to influence the casual riders to become members? </a:t>
          </a:r>
        </a:p>
      </dgm:t>
    </dgm:pt>
    <dgm:pt modelId="{CA75C3DE-0695-4798-9E31-43757DB94C08}" type="parTrans" cxnId="{BFC224E3-B592-442E-8939-DAE8408E0C2A}">
      <dgm:prSet/>
      <dgm:spPr/>
      <dgm:t>
        <a:bodyPr/>
        <a:lstStyle/>
        <a:p>
          <a:endParaRPr lang="en-US"/>
        </a:p>
      </dgm:t>
    </dgm:pt>
    <dgm:pt modelId="{1C523CF2-9F92-49E0-8613-A5DB2A132E0F}" type="sibTrans" cxnId="{BFC224E3-B592-442E-8939-DAE8408E0C2A}">
      <dgm:prSet/>
      <dgm:spPr/>
      <dgm:t>
        <a:bodyPr/>
        <a:lstStyle/>
        <a:p>
          <a:endParaRPr lang="en-US"/>
        </a:p>
      </dgm:t>
    </dgm:pt>
    <dgm:pt modelId="{65E04215-1571-4667-9E2E-FEE911DBA301}" type="pres">
      <dgm:prSet presAssocID="{EEC9D6C6-B890-4FFF-9727-5B6EE52ACABB}" presName="hierChild1" presStyleCnt="0">
        <dgm:presLayoutVars>
          <dgm:chPref val="1"/>
          <dgm:dir/>
          <dgm:animOne val="branch"/>
          <dgm:animLvl val="lvl"/>
          <dgm:resizeHandles/>
        </dgm:presLayoutVars>
      </dgm:prSet>
      <dgm:spPr/>
    </dgm:pt>
    <dgm:pt modelId="{B861CB7B-454A-4CCD-A125-EBC0E712823F}" type="pres">
      <dgm:prSet presAssocID="{A1C22999-6643-4C88-9AFF-E3007212E7E4}" presName="hierRoot1" presStyleCnt="0"/>
      <dgm:spPr/>
    </dgm:pt>
    <dgm:pt modelId="{7B4A0674-A35F-4F76-A50A-CD0EF27AC99D}" type="pres">
      <dgm:prSet presAssocID="{A1C22999-6643-4C88-9AFF-E3007212E7E4}" presName="composite" presStyleCnt="0"/>
      <dgm:spPr/>
    </dgm:pt>
    <dgm:pt modelId="{E933CF6A-ECC3-4CBB-B3D6-1E14E327E9B0}" type="pres">
      <dgm:prSet presAssocID="{A1C22999-6643-4C88-9AFF-E3007212E7E4}" presName="background" presStyleLbl="node0" presStyleIdx="0" presStyleCnt="3"/>
      <dgm:spPr/>
    </dgm:pt>
    <dgm:pt modelId="{BBB7D065-D533-4536-ACDF-7076A1B519A9}" type="pres">
      <dgm:prSet presAssocID="{A1C22999-6643-4C88-9AFF-E3007212E7E4}" presName="text" presStyleLbl="fgAcc0" presStyleIdx="0" presStyleCnt="3">
        <dgm:presLayoutVars>
          <dgm:chPref val="3"/>
        </dgm:presLayoutVars>
      </dgm:prSet>
      <dgm:spPr/>
    </dgm:pt>
    <dgm:pt modelId="{67B3381B-4804-4062-AD40-08F2FB8FC8FE}" type="pres">
      <dgm:prSet presAssocID="{A1C22999-6643-4C88-9AFF-E3007212E7E4}" presName="hierChild2" presStyleCnt="0"/>
      <dgm:spPr/>
    </dgm:pt>
    <dgm:pt modelId="{40D545F2-EAC6-4715-AFD4-C2A7FD693512}" type="pres">
      <dgm:prSet presAssocID="{F200C670-92D2-4112-AB5A-CAB4AF2CB4E3}" presName="hierRoot1" presStyleCnt="0"/>
      <dgm:spPr/>
    </dgm:pt>
    <dgm:pt modelId="{65F0B8C6-F49D-4ECC-9106-D49FD9594C0B}" type="pres">
      <dgm:prSet presAssocID="{F200C670-92D2-4112-AB5A-CAB4AF2CB4E3}" presName="composite" presStyleCnt="0"/>
      <dgm:spPr/>
    </dgm:pt>
    <dgm:pt modelId="{F7877145-0E61-4F58-9B1B-E0F5883F3C46}" type="pres">
      <dgm:prSet presAssocID="{F200C670-92D2-4112-AB5A-CAB4AF2CB4E3}" presName="background" presStyleLbl="node0" presStyleIdx="1" presStyleCnt="3"/>
      <dgm:spPr/>
    </dgm:pt>
    <dgm:pt modelId="{80EFF286-EB52-46FC-B6DB-8AD9A52992DD}" type="pres">
      <dgm:prSet presAssocID="{F200C670-92D2-4112-AB5A-CAB4AF2CB4E3}" presName="text" presStyleLbl="fgAcc0" presStyleIdx="1" presStyleCnt="3">
        <dgm:presLayoutVars>
          <dgm:chPref val="3"/>
        </dgm:presLayoutVars>
      </dgm:prSet>
      <dgm:spPr/>
    </dgm:pt>
    <dgm:pt modelId="{A5DC29FF-F4B2-4FDB-A3A8-3D0670614C5D}" type="pres">
      <dgm:prSet presAssocID="{F200C670-92D2-4112-AB5A-CAB4AF2CB4E3}" presName="hierChild2" presStyleCnt="0"/>
      <dgm:spPr/>
    </dgm:pt>
    <dgm:pt modelId="{7BFA208D-4FB9-4753-9011-B93426D4B4CC}" type="pres">
      <dgm:prSet presAssocID="{4CCA237C-24BE-4616-AD2A-8C832F65E77F}" presName="hierRoot1" presStyleCnt="0"/>
      <dgm:spPr/>
    </dgm:pt>
    <dgm:pt modelId="{EFD1F6BD-765C-46B9-B2E4-A104BE1C97FF}" type="pres">
      <dgm:prSet presAssocID="{4CCA237C-24BE-4616-AD2A-8C832F65E77F}" presName="composite" presStyleCnt="0"/>
      <dgm:spPr/>
    </dgm:pt>
    <dgm:pt modelId="{F854FFEF-0EE9-4F44-B1E7-0CD241B0A592}" type="pres">
      <dgm:prSet presAssocID="{4CCA237C-24BE-4616-AD2A-8C832F65E77F}" presName="background" presStyleLbl="node0" presStyleIdx="2" presStyleCnt="3"/>
      <dgm:spPr/>
    </dgm:pt>
    <dgm:pt modelId="{2D8B194E-AFE7-4EEB-BA27-3ED0AB67FB68}" type="pres">
      <dgm:prSet presAssocID="{4CCA237C-24BE-4616-AD2A-8C832F65E77F}" presName="text" presStyleLbl="fgAcc0" presStyleIdx="2" presStyleCnt="3">
        <dgm:presLayoutVars>
          <dgm:chPref val="3"/>
        </dgm:presLayoutVars>
      </dgm:prSet>
      <dgm:spPr/>
    </dgm:pt>
    <dgm:pt modelId="{BB3DC189-6621-4D55-8C2D-8C15604A0875}" type="pres">
      <dgm:prSet presAssocID="{4CCA237C-24BE-4616-AD2A-8C832F65E77F}" presName="hierChild2" presStyleCnt="0"/>
      <dgm:spPr/>
    </dgm:pt>
  </dgm:ptLst>
  <dgm:cxnLst>
    <dgm:cxn modelId="{0B5BF306-DF43-44B3-8A0B-AE5CC53ED769}" srcId="{EEC9D6C6-B890-4FFF-9727-5B6EE52ACABB}" destId="{F200C670-92D2-4112-AB5A-CAB4AF2CB4E3}" srcOrd="1" destOrd="0" parTransId="{03F3F56D-50FA-4521-A217-8B93AB572E0E}" sibTransId="{F40EAD4F-6390-428B-812E-ECB492FA2512}"/>
    <dgm:cxn modelId="{3641305E-9D8E-42C4-938C-0EF3CA7C3E1E}" srcId="{EEC9D6C6-B890-4FFF-9727-5B6EE52ACABB}" destId="{A1C22999-6643-4C88-9AFF-E3007212E7E4}" srcOrd="0" destOrd="0" parTransId="{D4204AB1-3A8B-4547-8B21-5C573EA3197C}" sibTransId="{BCBC2F31-3074-4B80-9A12-37F7AF581689}"/>
    <dgm:cxn modelId="{8E0C6A58-2795-4F0E-8D4E-9E768A9CD1F4}" type="presOf" srcId="{EEC9D6C6-B890-4FFF-9727-5B6EE52ACABB}" destId="{65E04215-1571-4667-9E2E-FEE911DBA301}" srcOrd="0" destOrd="0" presId="urn:microsoft.com/office/officeart/2005/8/layout/hierarchy1"/>
    <dgm:cxn modelId="{46CF0191-B6A3-4C71-AF6B-D5365BB0556A}" type="presOf" srcId="{F200C670-92D2-4112-AB5A-CAB4AF2CB4E3}" destId="{80EFF286-EB52-46FC-B6DB-8AD9A52992DD}" srcOrd="0" destOrd="0" presId="urn:microsoft.com/office/officeart/2005/8/layout/hierarchy1"/>
    <dgm:cxn modelId="{2DD8099B-3FD7-41B0-822B-CA78498EDC69}" type="presOf" srcId="{A1C22999-6643-4C88-9AFF-E3007212E7E4}" destId="{BBB7D065-D533-4536-ACDF-7076A1B519A9}" srcOrd="0" destOrd="0" presId="urn:microsoft.com/office/officeart/2005/8/layout/hierarchy1"/>
    <dgm:cxn modelId="{BFC224E3-B592-442E-8939-DAE8408E0C2A}" srcId="{EEC9D6C6-B890-4FFF-9727-5B6EE52ACABB}" destId="{4CCA237C-24BE-4616-AD2A-8C832F65E77F}" srcOrd="2" destOrd="0" parTransId="{CA75C3DE-0695-4798-9E31-43757DB94C08}" sibTransId="{1C523CF2-9F92-49E0-8613-A5DB2A132E0F}"/>
    <dgm:cxn modelId="{55CF31EC-B055-4125-9D36-426F411591EF}" type="presOf" srcId="{4CCA237C-24BE-4616-AD2A-8C832F65E77F}" destId="{2D8B194E-AFE7-4EEB-BA27-3ED0AB67FB68}" srcOrd="0" destOrd="0" presId="urn:microsoft.com/office/officeart/2005/8/layout/hierarchy1"/>
    <dgm:cxn modelId="{5FFF6C69-2B84-4811-B83A-5D7411AA95D6}" type="presParOf" srcId="{65E04215-1571-4667-9E2E-FEE911DBA301}" destId="{B861CB7B-454A-4CCD-A125-EBC0E712823F}" srcOrd="0" destOrd="0" presId="urn:microsoft.com/office/officeart/2005/8/layout/hierarchy1"/>
    <dgm:cxn modelId="{4FA255C5-4405-46BC-AA4A-A5F36052A7E2}" type="presParOf" srcId="{B861CB7B-454A-4CCD-A125-EBC0E712823F}" destId="{7B4A0674-A35F-4F76-A50A-CD0EF27AC99D}" srcOrd="0" destOrd="0" presId="urn:microsoft.com/office/officeart/2005/8/layout/hierarchy1"/>
    <dgm:cxn modelId="{6E7AC19A-B2F4-464E-9C92-44C3FE666818}" type="presParOf" srcId="{7B4A0674-A35F-4F76-A50A-CD0EF27AC99D}" destId="{E933CF6A-ECC3-4CBB-B3D6-1E14E327E9B0}" srcOrd="0" destOrd="0" presId="urn:microsoft.com/office/officeart/2005/8/layout/hierarchy1"/>
    <dgm:cxn modelId="{EFB58003-F0B5-4B48-9A09-BA1D5AC4424D}" type="presParOf" srcId="{7B4A0674-A35F-4F76-A50A-CD0EF27AC99D}" destId="{BBB7D065-D533-4536-ACDF-7076A1B519A9}" srcOrd="1" destOrd="0" presId="urn:microsoft.com/office/officeart/2005/8/layout/hierarchy1"/>
    <dgm:cxn modelId="{1DE09E71-0BF5-4CE7-B92C-41EA8AA9EADE}" type="presParOf" srcId="{B861CB7B-454A-4CCD-A125-EBC0E712823F}" destId="{67B3381B-4804-4062-AD40-08F2FB8FC8FE}" srcOrd="1" destOrd="0" presId="urn:microsoft.com/office/officeart/2005/8/layout/hierarchy1"/>
    <dgm:cxn modelId="{80DCE8EC-84F4-472F-977B-23CA3232168C}" type="presParOf" srcId="{65E04215-1571-4667-9E2E-FEE911DBA301}" destId="{40D545F2-EAC6-4715-AFD4-C2A7FD693512}" srcOrd="1" destOrd="0" presId="urn:microsoft.com/office/officeart/2005/8/layout/hierarchy1"/>
    <dgm:cxn modelId="{D282A516-D234-4B4D-8606-1E4731237CC1}" type="presParOf" srcId="{40D545F2-EAC6-4715-AFD4-C2A7FD693512}" destId="{65F0B8C6-F49D-4ECC-9106-D49FD9594C0B}" srcOrd="0" destOrd="0" presId="urn:microsoft.com/office/officeart/2005/8/layout/hierarchy1"/>
    <dgm:cxn modelId="{323B4232-6C9A-4DE8-80B9-80CAD22743D1}" type="presParOf" srcId="{65F0B8C6-F49D-4ECC-9106-D49FD9594C0B}" destId="{F7877145-0E61-4F58-9B1B-E0F5883F3C46}" srcOrd="0" destOrd="0" presId="urn:microsoft.com/office/officeart/2005/8/layout/hierarchy1"/>
    <dgm:cxn modelId="{34478806-BA82-493B-B802-8ADF8C0B14C1}" type="presParOf" srcId="{65F0B8C6-F49D-4ECC-9106-D49FD9594C0B}" destId="{80EFF286-EB52-46FC-B6DB-8AD9A52992DD}" srcOrd="1" destOrd="0" presId="urn:microsoft.com/office/officeart/2005/8/layout/hierarchy1"/>
    <dgm:cxn modelId="{2E00E9B7-7F73-4576-877F-8E6EB3F4CB6B}" type="presParOf" srcId="{40D545F2-EAC6-4715-AFD4-C2A7FD693512}" destId="{A5DC29FF-F4B2-4FDB-A3A8-3D0670614C5D}" srcOrd="1" destOrd="0" presId="urn:microsoft.com/office/officeart/2005/8/layout/hierarchy1"/>
    <dgm:cxn modelId="{64CBC2EC-611E-44ED-AF6F-A6A232B36B53}" type="presParOf" srcId="{65E04215-1571-4667-9E2E-FEE911DBA301}" destId="{7BFA208D-4FB9-4753-9011-B93426D4B4CC}" srcOrd="2" destOrd="0" presId="urn:microsoft.com/office/officeart/2005/8/layout/hierarchy1"/>
    <dgm:cxn modelId="{4218A241-60F1-4903-B17C-D57769100B20}" type="presParOf" srcId="{7BFA208D-4FB9-4753-9011-B93426D4B4CC}" destId="{EFD1F6BD-765C-46B9-B2E4-A104BE1C97FF}" srcOrd="0" destOrd="0" presId="urn:microsoft.com/office/officeart/2005/8/layout/hierarchy1"/>
    <dgm:cxn modelId="{90072FDE-49AD-4842-98DA-CE29BFD844CA}" type="presParOf" srcId="{EFD1F6BD-765C-46B9-B2E4-A104BE1C97FF}" destId="{F854FFEF-0EE9-4F44-B1E7-0CD241B0A592}" srcOrd="0" destOrd="0" presId="urn:microsoft.com/office/officeart/2005/8/layout/hierarchy1"/>
    <dgm:cxn modelId="{FA62A763-8EA8-4E71-BF3F-CB39FDC70477}" type="presParOf" srcId="{EFD1F6BD-765C-46B9-B2E4-A104BE1C97FF}" destId="{2D8B194E-AFE7-4EEB-BA27-3ED0AB67FB68}" srcOrd="1" destOrd="0" presId="urn:microsoft.com/office/officeart/2005/8/layout/hierarchy1"/>
    <dgm:cxn modelId="{B85D2242-9068-4673-8B43-74A499C49682}" type="presParOf" srcId="{7BFA208D-4FB9-4753-9011-B93426D4B4CC}" destId="{BB3DC189-6621-4D55-8C2D-8C15604A087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3CF6A-ECC3-4CBB-B3D6-1E14E327E9B0}">
      <dsp:nvSpPr>
        <dsp:cNvPr id="0" name=""/>
        <dsp:cNvSpPr/>
      </dsp:nvSpPr>
      <dsp:spPr>
        <a:xfrm>
          <a:off x="0" y="648570"/>
          <a:ext cx="2660285" cy="1689281"/>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B7D065-D533-4536-ACDF-7076A1B519A9}">
      <dsp:nvSpPr>
        <dsp:cNvPr id="0" name=""/>
        <dsp:cNvSpPr/>
      </dsp:nvSpPr>
      <dsp:spPr>
        <a:xfrm>
          <a:off x="295587" y="929378"/>
          <a:ext cx="2660285" cy="1689281"/>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How do annual members and casual members use </a:t>
          </a:r>
          <a:r>
            <a:rPr lang="en-US" sz="2100" kern="1200" dirty="0" err="1"/>
            <a:t>Cicylist</a:t>
          </a:r>
          <a:r>
            <a:rPr lang="en-US" sz="2100" kern="1200" dirty="0"/>
            <a:t> bikes differently?</a:t>
          </a:r>
        </a:p>
      </dsp:txBody>
      <dsp:txXfrm>
        <a:off x="345064" y="978855"/>
        <a:ext cx="2561331" cy="1590327"/>
      </dsp:txXfrm>
    </dsp:sp>
    <dsp:sp modelId="{F7877145-0E61-4F58-9B1B-E0F5883F3C46}">
      <dsp:nvSpPr>
        <dsp:cNvPr id="0" name=""/>
        <dsp:cNvSpPr/>
      </dsp:nvSpPr>
      <dsp:spPr>
        <a:xfrm>
          <a:off x="3251460" y="648570"/>
          <a:ext cx="2660285" cy="1689281"/>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EFF286-EB52-46FC-B6DB-8AD9A52992DD}">
      <dsp:nvSpPr>
        <dsp:cNvPr id="0" name=""/>
        <dsp:cNvSpPr/>
      </dsp:nvSpPr>
      <dsp:spPr>
        <a:xfrm>
          <a:off x="3547047" y="929378"/>
          <a:ext cx="2660285" cy="1689281"/>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Why would casual riders buy Cyclist annual memberships?</a:t>
          </a:r>
        </a:p>
      </dsp:txBody>
      <dsp:txXfrm>
        <a:off x="3596524" y="978855"/>
        <a:ext cx="2561331" cy="1590327"/>
      </dsp:txXfrm>
    </dsp:sp>
    <dsp:sp modelId="{F854FFEF-0EE9-4F44-B1E7-0CD241B0A592}">
      <dsp:nvSpPr>
        <dsp:cNvPr id="0" name=""/>
        <dsp:cNvSpPr/>
      </dsp:nvSpPr>
      <dsp:spPr>
        <a:xfrm>
          <a:off x="6502920" y="648570"/>
          <a:ext cx="2660285" cy="1689281"/>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8B194E-AFE7-4EEB-BA27-3ED0AB67FB68}">
      <dsp:nvSpPr>
        <dsp:cNvPr id="0" name=""/>
        <dsp:cNvSpPr/>
      </dsp:nvSpPr>
      <dsp:spPr>
        <a:xfrm>
          <a:off x="6798508" y="929378"/>
          <a:ext cx="2660285" cy="1689281"/>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How can Cyclist use digital media to influence the casual riders to become members? </a:t>
          </a:r>
        </a:p>
      </dsp:txBody>
      <dsp:txXfrm>
        <a:off x="6847985" y="978855"/>
        <a:ext cx="2561331" cy="159032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B2DC25EE-239B-4C5F-AAD1-255A7D5F1EE2}"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3270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219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456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6589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AC24A9-CCB6-4F8D-B8DB-C2F3692CFA5A}"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8294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39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1511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94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773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5/31/2023</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925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2AC24A9-CCB6-4F8D-B8DB-C2F3692CFA5A}" type="datetimeFigureOut">
              <a:rPr lang="en-US" smtClean="0"/>
              <a:t>5/31/2023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5326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2AC24A9-CCB6-4F8D-B8DB-C2F3692CFA5A}" type="datetimeFigureOut">
              <a:rPr lang="en-US" smtClean="0"/>
              <a:t>5/31/2023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B2DC25EE-239B-4C5F-AAD1-255A7D5F1EE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0054701"/>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3" descr="Multicolored smoke gradient">
            <a:extLst>
              <a:ext uri="{FF2B5EF4-FFF2-40B4-BE49-F238E27FC236}">
                <a16:creationId xmlns:a16="http://schemas.microsoft.com/office/drawing/2014/main" id="{D8643362-73DA-A99F-91B3-786317DBED83}"/>
              </a:ext>
            </a:extLst>
          </p:cNvPr>
          <p:cNvPicPr>
            <a:picLocks noChangeAspect="1"/>
          </p:cNvPicPr>
          <p:nvPr/>
        </p:nvPicPr>
        <p:blipFill rotWithShape="1">
          <a:blip r:embed="rId2"/>
          <a:srcRect l="5635" r="9992"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569A48EB-8F7A-813F-DEDD-F49104AA74F6}"/>
              </a:ext>
            </a:extLst>
          </p:cNvPr>
          <p:cNvSpPr>
            <a:spLocks noGrp="1"/>
          </p:cNvSpPr>
          <p:nvPr>
            <p:ph type="ctrTitle"/>
          </p:nvPr>
        </p:nvSpPr>
        <p:spPr>
          <a:xfrm>
            <a:off x="477981" y="1122363"/>
            <a:ext cx="4023360" cy="3204134"/>
          </a:xfrm>
        </p:spPr>
        <p:txBody>
          <a:bodyPr anchor="b">
            <a:normAutofit/>
          </a:bodyPr>
          <a:lstStyle/>
          <a:p>
            <a:r>
              <a:rPr lang="en-US" sz="4800" dirty="0"/>
              <a:t>Cyclist Biking Data Analysis</a:t>
            </a:r>
          </a:p>
        </p:txBody>
      </p:sp>
      <p:sp>
        <p:nvSpPr>
          <p:cNvPr id="3" name="Subtitle 2">
            <a:extLst>
              <a:ext uri="{FF2B5EF4-FFF2-40B4-BE49-F238E27FC236}">
                <a16:creationId xmlns:a16="http://schemas.microsoft.com/office/drawing/2014/main" id="{4BCF107B-7C47-ED22-53EF-D8BCB45878BA}"/>
              </a:ext>
            </a:extLst>
          </p:cNvPr>
          <p:cNvSpPr>
            <a:spLocks noGrp="1"/>
          </p:cNvSpPr>
          <p:nvPr>
            <p:ph type="subTitle" idx="1"/>
          </p:nvPr>
        </p:nvSpPr>
        <p:spPr>
          <a:xfrm>
            <a:off x="477982" y="4896776"/>
            <a:ext cx="4023359" cy="1208141"/>
          </a:xfrm>
        </p:spPr>
        <p:txBody>
          <a:bodyPr>
            <a:normAutofit/>
          </a:bodyPr>
          <a:lstStyle/>
          <a:p>
            <a:pPr algn="ctr"/>
            <a:r>
              <a:rPr lang="en-US" sz="2000" dirty="0"/>
              <a:t>By Paul Mian</a:t>
            </a:r>
          </a:p>
        </p:txBody>
      </p:sp>
    </p:spTree>
    <p:extLst>
      <p:ext uri="{BB962C8B-B14F-4D97-AF65-F5344CB8AC3E}">
        <p14:creationId xmlns:p14="http://schemas.microsoft.com/office/powerpoint/2010/main" val="10605854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149A5-B5D2-E337-9F57-9DE897686D1F}"/>
              </a:ext>
            </a:extLst>
          </p:cNvPr>
          <p:cNvSpPr txBox="1"/>
          <p:nvPr/>
        </p:nvSpPr>
        <p:spPr>
          <a:xfrm>
            <a:off x="3578087" y="723569"/>
            <a:ext cx="5780598" cy="923330"/>
          </a:xfrm>
          <a:prstGeom prst="rect">
            <a:avLst/>
          </a:prstGeom>
          <a:noFill/>
        </p:spPr>
        <p:txBody>
          <a:bodyPr wrap="square" rtlCol="0">
            <a:spAutoFit/>
          </a:bodyPr>
          <a:lstStyle/>
          <a:p>
            <a:pPr algn="ctr"/>
            <a:r>
              <a:rPr lang="en-US" sz="5400" b="1" i="1" dirty="0"/>
              <a:t>Conclusion</a:t>
            </a:r>
          </a:p>
        </p:txBody>
      </p:sp>
      <p:sp>
        <p:nvSpPr>
          <p:cNvPr id="3" name="TextBox 2">
            <a:extLst>
              <a:ext uri="{FF2B5EF4-FFF2-40B4-BE49-F238E27FC236}">
                <a16:creationId xmlns:a16="http://schemas.microsoft.com/office/drawing/2014/main" id="{2F033C51-8D4A-0CBF-BBE1-82248230D199}"/>
              </a:ext>
            </a:extLst>
          </p:cNvPr>
          <p:cNvSpPr txBox="1"/>
          <p:nvPr/>
        </p:nvSpPr>
        <p:spPr>
          <a:xfrm>
            <a:off x="2879697" y="1828800"/>
            <a:ext cx="6432605" cy="3693319"/>
          </a:xfrm>
          <a:prstGeom prst="rect">
            <a:avLst/>
          </a:prstGeom>
          <a:noFill/>
        </p:spPr>
        <p:txBody>
          <a:bodyPr wrap="square" rtlCol="0">
            <a:spAutoFit/>
          </a:bodyPr>
          <a:lstStyle/>
          <a:p>
            <a:pPr algn="l" rtl="0" fontAlgn="base"/>
            <a:r>
              <a:rPr lang="en-US" sz="1800" b="0" i="0" u="none" strike="noStrike" dirty="0">
                <a:solidFill>
                  <a:srgbClr val="000000"/>
                </a:solidFill>
                <a:effectLst/>
                <a:latin typeface="Goudy Old Style" panose="02020502050305020303" pitchFamily="18" charset="0"/>
              </a:rPr>
              <a:t>How do annual members and casual members use Cyclist bikes differently? According to the data membership riders use Cyclist more often and consistently but for much shorter durations, which would imply members main use is for commuting for their daily schedule. Casual rider data shows much longer duration rides and a heavy increase of riders on the weekends which would indicate the demographic uses it more for fun, leisure, tourism etc.. </a:t>
            </a:r>
            <a:r>
              <a:rPr lang="en-US" sz="1800" b="0" i="0" dirty="0">
                <a:solidFill>
                  <a:srgbClr val="000000"/>
                </a:solidFill>
                <a:effectLst/>
                <a:latin typeface="Goudy Old Style" panose="02020502050305020303" pitchFamily="18" charset="0"/>
              </a:rPr>
              <a:t>​</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Goudy Old Style" panose="02020502050305020303" pitchFamily="18" charset="0"/>
              </a:rPr>
              <a:t>​</a:t>
            </a:r>
            <a:endParaRPr lang="en-US" b="0" i="0" dirty="0">
              <a:solidFill>
                <a:srgbClr val="000000"/>
              </a:solidFill>
              <a:effectLst/>
              <a:latin typeface="Segoe UI" panose="020B0502040204020203" pitchFamily="34" charset="0"/>
            </a:endParaRPr>
          </a:p>
          <a:p>
            <a:pPr algn="l" rtl="0" fontAlgn="base"/>
            <a:r>
              <a:rPr lang="en-US" sz="1800" b="0" i="0" u="none" strike="noStrike" dirty="0">
                <a:solidFill>
                  <a:srgbClr val="000000"/>
                </a:solidFill>
                <a:effectLst/>
                <a:latin typeface="Goudy Old Style" panose="02020502050305020303" pitchFamily="18" charset="0"/>
              </a:rPr>
              <a:t>Why would casual riders buy Cyclist annual memberships? If the benefits of membership outweighed the price difference for casual riders, I believe the total amount of members would increase. Incorporating a price model that charges by duration of ride and day of the week can dramatically help increase membership sales. </a:t>
            </a:r>
            <a:r>
              <a:rPr lang="en-US" sz="1800" b="0" i="0" dirty="0">
                <a:solidFill>
                  <a:srgbClr val="000000"/>
                </a:solidFill>
                <a:effectLst/>
                <a:latin typeface="Goudy Old Style" panose="02020502050305020303" pitchFamily="18" charset="0"/>
              </a:rPr>
              <a:t>​</a:t>
            </a:r>
            <a:endParaRPr lang="en-US"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201071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502381-F13C-B645-4581-3D9F31E3538B}"/>
              </a:ext>
            </a:extLst>
          </p:cNvPr>
          <p:cNvSpPr txBox="1"/>
          <p:nvPr/>
        </p:nvSpPr>
        <p:spPr>
          <a:xfrm>
            <a:off x="2178657" y="723569"/>
            <a:ext cx="7124369" cy="769441"/>
          </a:xfrm>
          <a:prstGeom prst="rect">
            <a:avLst/>
          </a:prstGeom>
          <a:noFill/>
        </p:spPr>
        <p:txBody>
          <a:bodyPr wrap="square" rtlCol="0">
            <a:spAutoFit/>
          </a:bodyPr>
          <a:lstStyle/>
          <a:p>
            <a:pPr algn="ctr"/>
            <a:r>
              <a:rPr lang="en-US" sz="4400" b="1" i="1" dirty="0"/>
              <a:t>What We Already Know</a:t>
            </a:r>
          </a:p>
        </p:txBody>
      </p:sp>
      <p:sp>
        <p:nvSpPr>
          <p:cNvPr id="3" name="TextBox 2">
            <a:extLst>
              <a:ext uri="{FF2B5EF4-FFF2-40B4-BE49-F238E27FC236}">
                <a16:creationId xmlns:a16="http://schemas.microsoft.com/office/drawing/2014/main" id="{FA77F6B4-AF8B-A4E9-3D2F-DDFA54AD50D0}"/>
              </a:ext>
            </a:extLst>
          </p:cNvPr>
          <p:cNvSpPr txBox="1"/>
          <p:nvPr/>
        </p:nvSpPr>
        <p:spPr>
          <a:xfrm>
            <a:off x="1357460" y="2356701"/>
            <a:ext cx="7428321" cy="2677656"/>
          </a:xfrm>
          <a:prstGeom prst="rect">
            <a:avLst/>
          </a:prstGeom>
          <a:noFill/>
        </p:spPr>
        <p:txBody>
          <a:bodyPr wrap="square" rtlCol="0">
            <a:spAutoFit/>
          </a:bodyPr>
          <a:lstStyle/>
          <a:p>
            <a:pPr algn="l" rtl="0" fontAlgn="base"/>
            <a:r>
              <a:rPr lang="en-US" sz="2800" b="0" i="0" u="none" strike="noStrike" dirty="0">
                <a:solidFill>
                  <a:srgbClr val="223A3C"/>
                </a:solidFill>
                <a:effectLst/>
                <a:latin typeface="Goudy Old Style" panose="02020502050305020303" pitchFamily="18" charset="0"/>
              </a:rPr>
              <a:t>There are three types of pricing plans: single-ride passes, full-day passes and annual memberships.</a:t>
            </a:r>
            <a:r>
              <a:rPr lang="en-US" sz="2800" b="0" i="0" dirty="0">
                <a:solidFill>
                  <a:srgbClr val="223A3C"/>
                </a:solidFill>
                <a:effectLst/>
                <a:latin typeface="Goudy Old Style" panose="02020502050305020303" pitchFamily="18" charset="0"/>
              </a:rPr>
              <a:t>​</a:t>
            </a:r>
            <a:endParaRPr lang="en-US" sz="2800" b="0" i="0" dirty="0">
              <a:solidFill>
                <a:srgbClr val="000000"/>
              </a:solidFill>
              <a:effectLst/>
              <a:latin typeface="Segoe UI" panose="020B0502040204020203" pitchFamily="34" charset="0"/>
            </a:endParaRPr>
          </a:p>
          <a:p>
            <a:pPr algn="l" rtl="0" fontAlgn="base"/>
            <a:r>
              <a:rPr lang="en-US" sz="2800" b="1" i="0" u="none" strike="noStrike" dirty="0">
                <a:solidFill>
                  <a:srgbClr val="223A3C"/>
                </a:solidFill>
                <a:effectLst/>
                <a:latin typeface="Goudy Old Style" panose="02020502050305020303" pitchFamily="18" charset="0"/>
              </a:rPr>
              <a:t>Casual riders </a:t>
            </a:r>
            <a:r>
              <a:rPr lang="en-US" sz="2800" b="0" i="0" u="none" strike="noStrike" dirty="0">
                <a:solidFill>
                  <a:srgbClr val="223A3C"/>
                </a:solidFill>
                <a:effectLst/>
                <a:latin typeface="Goudy Old Style" panose="02020502050305020303" pitchFamily="18" charset="0"/>
              </a:rPr>
              <a:t>are composed of single-pass and full-day ride purchasers.</a:t>
            </a:r>
            <a:r>
              <a:rPr lang="en-US" sz="2800" b="0" i="0" dirty="0">
                <a:solidFill>
                  <a:srgbClr val="223A3C"/>
                </a:solidFill>
                <a:effectLst/>
                <a:latin typeface="Goudy Old Style" panose="02020502050305020303" pitchFamily="18" charset="0"/>
              </a:rPr>
              <a:t>​</a:t>
            </a:r>
            <a:endParaRPr lang="en-US" sz="2800" b="0" i="0" dirty="0">
              <a:solidFill>
                <a:srgbClr val="000000"/>
              </a:solidFill>
              <a:effectLst/>
              <a:latin typeface="Segoe UI" panose="020B0502040204020203" pitchFamily="34" charset="0"/>
            </a:endParaRPr>
          </a:p>
          <a:p>
            <a:pPr algn="l" rtl="0" fontAlgn="base"/>
            <a:r>
              <a:rPr lang="en-US" sz="2800" b="1" i="0" u="none" strike="noStrike" dirty="0">
                <a:solidFill>
                  <a:srgbClr val="223A3C"/>
                </a:solidFill>
                <a:effectLst/>
                <a:latin typeface="Goudy Old Style" panose="02020502050305020303" pitchFamily="18" charset="0"/>
              </a:rPr>
              <a:t>Member riders </a:t>
            </a:r>
            <a:r>
              <a:rPr lang="en-US" sz="2800" b="0" i="0" u="none" strike="noStrike" dirty="0">
                <a:solidFill>
                  <a:srgbClr val="223A3C"/>
                </a:solidFill>
                <a:effectLst/>
                <a:latin typeface="Goudy Old Style" panose="02020502050305020303" pitchFamily="18" charset="0"/>
              </a:rPr>
              <a:t>are composed of annual membership purchasers.</a:t>
            </a:r>
            <a:r>
              <a:rPr lang="en-US" sz="2800" b="0" i="0" dirty="0">
                <a:solidFill>
                  <a:srgbClr val="223A3C"/>
                </a:solidFill>
                <a:effectLst/>
                <a:latin typeface="Goudy Old Style" panose="02020502050305020303" pitchFamily="18" charset="0"/>
              </a:rPr>
              <a:t>​</a:t>
            </a:r>
            <a:endParaRPr lang="en-US" sz="2800"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4215405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extBox 2">
            <a:extLst>
              <a:ext uri="{FF2B5EF4-FFF2-40B4-BE49-F238E27FC236}">
                <a16:creationId xmlns:a16="http://schemas.microsoft.com/office/drawing/2014/main" id="{336E420F-DD37-E2D0-880A-EEBB0C1ED0B4}"/>
              </a:ext>
            </a:extLst>
          </p:cNvPr>
          <p:cNvGraphicFramePr/>
          <p:nvPr/>
        </p:nvGraphicFramePr>
        <p:xfrm>
          <a:off x="1366603" y="1795385"/>
          <a:ext cx="9458794" cy="3267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5D142E46-BFA4-A424-47C1-8BA3174DF23D}"/>
              </a:ext>
            </a:extLst>
          </p:cNvPr>
          <p:cNvSpPr txBox="1"/>
          <p:nvPr/>
        </p:nvSpPr>
        <p:spPr>
          <a:xfrm>
            <a:off x="2806809" y="477078"/>
            <a:ext cx="6750658" cy="769441"/>
          </a:xfrm>
          <a:prstGeom prst="rect">
            <a:avLst/>
          </a:prstGeom>
          <a:noFill/>
        </p:spPr>
        <p:txBody>
          <a:bodyPr wrap="square" rtlCol="0">
            <a:spAutoFit/>
          </a:bodyPr>
          <a:lstStyle/>
          <a:p>
            <a:pPr algn="ctr"/>
            <a:r>
              <a:rPr lang="en-US" sz="4400" b="1" i="1" dirty="0"/>
              <a:t>What We Want To Know</a:t>
            </a:r>
          </a:p>
        </p:txBody>
      </p:sp>
    </p:spTree>
    <p:extLst>
      <p:ext uri="{BB962C8B-B14F-4D97-AF65-F5344CB8AC3E}">
        <p14:creationId xmlns:p14="http://schemas.microsoft.com/office/powerpoint/2010/main" val="2279650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470AAC-5304-82DA-2624-719B4BB98C9D}"/>
              </a:ext>
            </a:extLst>
          </p:cNvPr>
          <p:cNvSpPr txBox="1"/>
          <p:nvPr/>
        </p:nvSpPr>
        <p:spPr>
          <a:xfrm>
            <a:off x="2997641" y="938254"/>
            <a:ext cx="5963479" cy="769441"/>
          </a:xfrm>
          <a:prstGeom prst="rect">
            <a:avLst/>
          </a:prstGeom>
          <a:noFill/>
        </p:spPr>
        <p:txBody>
          <a:bodyPr wrap="square" rtlCol="0">
            <a:spAutoFit/>
          </a:bodyPr>
          <a:lstStyle/>
          <a:p>
            <a:pPr algn="ctr"/>
            <a:r>
              <a:rPr lang="en-US" sz="4400" dirty="0"/>
              <a:t>Data Being Used</a:t>
            </a:r>
          </a:p>
        </p:txBody>
      </p:sp>
      <p:sp>
        <p:nvSpPr>
          <p:cNvPr id="3" name="TextBox 2">
            <a:extLst>
              <a:ext uri="{FF2B5EF4-FFF2-40B4-BE49-F238E27FC236}">
                <a16:creationId xmlns:a16="http://schemas.microsoft.com/office/drawing/2014/main" id="{756DD145-899C-A196-5525-6B8DF80EEED4}"/>
              </a:ext>
            </a:extLst>
          </p:cNvPr>
          <p:cNvSpPr txBox="1"/>
          <p:nvPr/>
        </p:nvSpPr>
        <p:spPr>
          <a:xfrm>
            <a:off x="2099144" y="2099145"/>
            <a:ext cx="7625301" cy="1477328"/>
          </a:xfrm>
          <a:prstGeom prst="rect">
            <a:avLst/>
          </a:prstGeom>
          <a:noFill/>
        </p:spPr>
        <p:txBody>
          <a:bodyPr wrap="square" rtlCol="0">
            <a:spAutoFit/>
          </a:bodyPr>
          <a:lstStyle/>
          <a:p>
            <a:pPr algn="ctr"/>
            <a:r>
              <a:rPr lang="en-US" dirty="0"/>
              <a:t>Due to the lack of the quality of data given as well as the inorganic impact of the Covid-19 Pandemic I felt the best data to use was this year's available data (2023). This analysis contains the first 3 months of 2023 and the link to this data set can be found below.</a:t>
            </a:r>
          </a:p>
          <a:p>
            <a:pPr algn="ctr"/>
            <a:r>
              <a:rPr lang="en-US" dirty="0"/>
              <a:t>https://divvy-tripdata.s3.amazonaws.com/index.html</a:t>
            </a:r>
          </a:p>
        </p:txBody>
      </p:sp>
    </p:spTree>
    <p:extLst>
      <p:ext uri="{BB962C8B-B14F-4D97-AF65-F5344CB8AC3E}">
        <p14:creationId xmlns:p14="http://schemas.microsoft.com/office/powerpoint/2010/main" val="216353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0CAE7DC-3598-44A7-A9DF-CA16930DF6E3}"/>
              </a:ext>
            </a:extLst>
          </p:cNvPr>
          <p:cNvGraphicFramePr>
            <a:graphicFrameLocks/>
          </p:cNvGraphicFramePr>
          <p:nvPr>
            <p:extLst>
              <p:ext uri="{D42A27DB-BD31-4B8C-83A1-F6EECF244321}">
                <p14:modId xmlns:p14="http://schemas.microsoft.com/office/powerpoint/2010/main" val="3331624950"/>
              </p:ext>
            </p:extLst>
          </p:nvPr>
        </p:nvGraphicFramePr>
        <p:xfrm>
          <a:off x="6826577" y="124003"/>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979ECCF9-CBA8-462A-BF66-3A60CBB4D604}"/>
              </a:ext>
            </a:extLst>
          </p:cNvPr>
          <p:cNvGraphicFramePr>
            <a:graphicFrameLocks/>
          </p:cNvGraphicFramePr>
          <p:nvPr>
            <p:extLst>
              <p:ext uri="{D42A27DB-BD31-4B8C-83A1-F6EECF244321}">
                <p14:modId xmlns:p14="http://schemas.microsoft.com/office/powerpoint/2010/main" val="197377238"/>
              </p:ext>
            </p:extLst>
          </p:nvPr>
        </p:nvGraphicFramePr>
        <p:xfrm>
          <a:off x="6949126" y="299065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E033C5F2-7904-5C44-1184-177BD629FF2B}"/>
              </a:ext>
            </a:extLst>
          </p:cNvPr>
          <p:cNvSpPr txBox="1"/>
          <p:nvPr/>
        </p:nvSpPr>
        <p:spPr>
          <a:xfrm>
            <a:off x="575035" y="659876"/>
            <a:ext cx="5759777" cy="3693319"/>
          </a:xfrm>
          <a:prstGeom prst="rect">
            <a:avLst/>
          </a:prstGeom>
          <a:noFill/>
        </p:spPr>
        <p:txBody>
          <a:bodyPr wrap="square" rtlCol="0">
            <a:spAutoFit/>
          </a:bodyPr>
          <a:lstStyle/>
          <a:p>
            <a:r>
              <a:rPr lang="en-US" dirty="0"/>
              <a:t>The first thing we will look at is the difference in the total amount of rides for casual riders versus member riders. From the top chart we can see the amount of member rides more than double those of the casual riders. The next graph we can look at below will show any ride count patterns based off the day of the week. From the bottom graph we can see that the ride count for casual riders is slightly up Saturdays and Sundays. The member riders pattern shows that there is a significant uptick in rides on weekdays, in my opinion implying that majority of member riders are potentially using it to commute to work. The next slide we will look at ride durations to see if it can further corroborate this trend. </a:t>
            </a:r>
          </a:p>
        </p:txBody>
      </p:sp>
    </p:spTree>
    <p:extLst>
      <p:ext uri="{BB962C8B-B14F-4D97-AF65-F5344CB8AC3E}">
        <p14:creationId xmlns:p14="http://schemas.microsoft.com/office/powerpoint/2010/main" val="409149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054810A-735D-47EA-B70C-52C874DAC7B8}"/>
              </a:ext>
            </a:extLst>
          </p:cNvPr>
          <p:cNvGraphicFramePr>
            <a:graphicFrameLocks/>
          </p:cNvGraphicFramePr>
          <p:nvPr>
            <p:extLst>
              <p:ext uri="{D42A27DB-BD31-4B8C-83A1-F6EECF244321}">
                <p14:modId xmlns:p14="http://schemas.microsoft.com/office/powerpoint/2010/main" val="679392024"/>
              </p:ext>
            </p:extLst>
          </p:nvPr>
        </p:nvGraphicFramePr>
        <p:xfrm>
          <a:off x="6977407" y="0"/>
          <a:ext cx="4572000" cy="31051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50EDA7CA-1F6A-4C08-ADD2-B12D86C7CED7}"/>
              </a:ext>
            </a:extLst>
          </p:cNvPr>
          <p:cNvGraphicFramePr>
            <a:graphicFrameLocks/>
          </p:cNvGraphicFramePr>
          <p:nvPr>
            <p:extLst>
              <p:ext uri="{D42A27DB-BD31-4B8C-83A1-F6EECF244321}">
                <p14:modId xmlns:p14="http://schemas.microsoft.com/office/powerpoint/2010/main" val="453289120"/>
              </p:ext>
            </p:extLst>
          </p:nvPr>
        </p:nvGraphicFramePr>
        <p:xfrm>
          <a:off x="7071675" y="2839825"/>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C3CEEFC5-4204-4D1A-359E-0C105882E452}"/>
              </a:ext>
            </a:extLst>
          </p:cNvPr>
          <p:cNvSpPr txBox="1"/>
          <p:nvPr/>
        </p:nvSpPr>
        <p:spPr>
          <a:xfrm>
            <a:off x="942680" y="735291"/>
            <a:ext cx="5778631" cy="3970318"/>
          </a:xfrm>
          <a:prstGeom prst="rect">
            <a:avLst/>
          </a:prstGeom>
          <a:noFill/>
        </p:spPr>
        <p:txBody>
          <a:bodyPr wrap="square" rtlCol="0">
            <a:spAutoFit/>
          </a:bodyPr>
          <a:lstStyle/>
          <a:p>
            <a:r>
              <a:rPr lang="en-US" dirty="0"/>
              <a:t>Now that we have analyzed differences in ride counts now, we will look at ride duration. The top chart on the right shows the total duration of rides for casual riders versus member riders. Considering how many more rides members took this would imply that casual riders have a much longer ride duration than members. The bottom chart confirms this by showing the average ride duration for casual and member riders.  Surprisingly, casual riders average ride is more than double the average ride of members. These numbers further imply to me that member riders are heavily using Cyclist to commute to and from work. On the other hand, the longer rides and uptick of rides on weekends implies casual riders use Cyclist for fun and leisure. </a:t>
            </a:r>
          </a:p>
        </p:txBody>
      </p:sp>
    </p:spTree>
    <p:extLst>
      <p:ext uri="{BB962C8B-B14F-4D97-AF65-F5344CB8AC3E}">
        <p14:creationId xmlns:p14="http://schemas.microsoft.com/office/powerpoint/2010/main" val="2481135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B175212-1C03-4150-B2BE-3CAEEE92A253}"/>
              </a:ext>
            </a:extLst>
          </p:cNvPr>
          <p:cNvGraphicFramePr>
            <a:graphicFrameLocks/>
          </p:cNvGraphicFramePr>
          <p:nvPr>
            <p:extLst>
              <p:ext uri="{D42A27DB-BD31-4B8C-83A1-F6EECF244321}">
                <p14:modId xmlns:p14="http://schemas.microsoft.com/office/powerpoint/2010/main" val="2004289099"/>
              </p:ext>
            </p:extLst>
          </p:nvPr>
        </p:nvGraphicFramePr>
        <p:xfrm>
          <a:off x="6737684" y="685799"/>
          <a:ext cx="5263415" cy="489364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9AEC5F4-7263-860F-FFD7-B51FB03693F7}"/>
              </a:ext>
            </a:extLst>
          </p:cNvPr>
          <p:cNvSpPr txBox="1"/>
          <p:nvPr/>
        </p:nvSpPr>
        <p:spPr>
          <a:xfrm>
            <a:off x="1357162" y="1097280"/>
            <a:ext cx="5101390" cy="4893647"/>
          </a:xfrm>
          <a:prstGeom prst="rect">
            <a:avLst/>
          </a:prstGeom>
          <a:noFill/>
        </p:spPr>
        <p:txBody>
          <a:bodyPr wrap="square" rtlCol="0">
            <a:spAutoFit/>
          </a:bodyPr>
          <a:lstStyle/>
          <a:p>
            <a:r>
              <a:rPr lang="en-US" sz="2400" dirty="0"/>
              <a:t>One more way we can analyze the differences between casual and member riders are the type of bikes used. The graph to the right shows that the electric bike is most popular with both casual and members. Secondly shows that classic bikes are a close second place for both categories. The telling part of this graph is how obsolete and unwanted docked bikes really are. This graph shows good reason to discontinue docked bikes assuming it would save cost.  </a:t>
            </a:r>
          </a:p>
        </p:txBody>
      </p:sp>
    </p:spTree>
    <p:extLst>
      <p:ext uri="{BB962C8B-B14F-4D97-AF65-F5344CB8AC3E}">
        <p14:creationId xmlns:p14="http://schemas.microsoft.com/office/powerpoint/2010/main" val="333053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532B84-84BD-13CE-0C57-13B7DF586E88}"/>
              </a:ext>
            </a:extLst>
          </p:cNvPr>
          <p:cNvSpPr txBox="1"/>
          <p:nvPr/>
        </p:nvSpPr>
        <p:spPr>
          <a:xfrm>
            <a:off x="3478491" y="593889"/>
            <a:ext cx="5938886" cy="830997"/>
          </a:xfrm>
          <a:prstGeom prst="rect">
            <a:avLst/>
          </a:prstGeom>
          <a:noFill/>
        </p:spPr>
        <p:txBody>
          <a:bodyPr wrap="square" rtlCol="0">
            <a:spAutoFit/>
          </a:bodyPr>
          <a:lstStyle/>
          <a:p>
            <a:pPr algn="ctr"/>
            <a:r>
              <a:rPr lang="en-US" sz="4800" b="1" i="1" dirty="0"/>
              <a:t>Social Media Incites </a:t>
            </a:r>
          </a:p>
        </p:txBody>
      </p:sp>
      <p:sp>
        <p:nvSpPr>
          <p:cNvPr id="3" name="TextBox 2">
            <a:extLst>
              <a:ext uri="{FF2B5EF4-FFF2-40B4-BE49-F238E27FC236}">
                <a16:creationId xmlns:a16="http://schemas.microsoft.com/office/drawing/2014/main" id="{87B9222A-3AFC-A302-98EC-5518E0538B5B}"/>
              </a:ext>
            </a:extLst>
          </p:cNvPr>
          <p:cNvSpPr txBox="1"/>
          <p:nvPr/>
        </p:nvSpPr>
        <p:spPr>
          <a:xfrm>
            <a:off x="2067339" y="2003729"/>
            <a:ext cx="8595360" cy="1754326"/>
          </a:xfrm>
          <a:prstGeom prst="rect">
            <a:avLst/>
          </a:prstGeom>
          <a:noFill/>
        </p:spPr>
        <p:txBody>
          <a:bodyPr wrap="square" rtlCol="0">
            <a:spAutoFit/>
          </a:bodyPr>
          <a:lstStyle/>
          <a:p>
            <a:r>
              <a:rPr lang="en-US" sz="1800" b="0" i="0" u="none" strike="noStrike" dirty="0">
                <a:effectLst/>
                <a:latin typeface="Goudy Old Style" panose="02020502050305020303" pitchFamily="18" charset="0"/>
              </a:rPr>
              <a:t>Based off what we learned there are several ways we can use social media to target casual riders into members. If I oversaw social media I would run promotional ads targeting casual riders on the days they are most frequent, weekends. </a:t>
            </a:r>
            <a:r>
              <a:rPr lang="en-US" dirty="0">
                <a:latin typeface="Goudy Old Style" panose="02020502050305020303" pitchFamily="18" charset="0"/>
              </a:rPr>
              <a:t>Secondly, I would target those ads during times such as Summer, when vacationing or outdoor activities are much more frequent. Targeted ad campaigns and limited offers would be a great way to target this untapped base. </a:t>
            </a:r>
            <a:endParaRPr lang="en-US" dirty="0"/>
          </a:p>
        </p:txBody>
      </p:sp>
    </p:spTree>
    <p:extLst>
      <p:ext uri="{BB962C8B-B14F-4D97-AF65-F5344CB8AC3E}">
        <p14:creationId xmlns:p14="http://schemas.microsoft.com/office/powerpoint/2010/main" val="2310706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EA4066-1502-5948-EF9B-103ADB8256E8}"/>
              </a:ext>
            </a:extLst>
          </p:cNvPr>
          <p:cNvSpPr txBox="1"/>
          <p:nvPr/>
        </p:nvSpPr>
        <p:spPr>
          <a:xfrm>
            <a:off x="3490623" y="804868"/>
            <a:ext cx="5462546" cy="1077218"/>
          </a:xfrm>
          <a:prstGeom prst="rect">
            <a:avLst/>
          </a:prstGeom>
          <a:noFill/>
        </p:spPr>
        <p:txBody>
          <a:bodyPr wrap="square" rtlCol="0">
            <a:spAutoFit/>
          </a:bodyPr>
          <a:lstStyle/>
          <a:p>
            <a:pPr algn="ctr"/>
            <a:r>
              <a:rPr lang="en-US" sz="3200" b="1" i="1" dirty="0"/>
              <a:t>Price/Rate Change Recommendation </a:t>
            </a:r>
          </a:p>
        </p:txBody>
      </p:sp>
      <p:sp>
        <p:nvSpPr>
          <p:cNvPr id="3" name="TextBox 2">
            <a:extLst>
              <a:ext uri="{FF2B5EF4-FFF2-40B4-BE49-F238E27FC236}">
                <a16:creationId xmlns:a16="http://schemas.microsoft.com/office/drawing/2014/main" id="{80FF3168-50DF-B671-17E3-B56BE7448EF2}"/>
              </a:ext>
            </a:extLst>
          </p:cNvPr>
          <p:cNvSpPr txBox="1"/>
          <p:nvPr/>
        </p:nvSpPr>
        <p:spPr>
          <a:xfrm>
            <a:off x="2941983" y="2409245"/>
            <a:ext cx="6710900" cy="3139321"/>
          </a:xfrm>
          <a:prstGeom prst="rect">
            <a:avLst/>
          </a:prstGeom>
          <a:noFill/>
        </p:spPr>
        <p:txBody>
          <a:bodyPr wrap="square" rtlCol="0">
            <a:spAutoFit/>
          </a:bodyPr>
          <a:lstStyle/>
          <a:p>
            <a:r>
              <a:rPr lang="en-US" sz="1800" b="0" i="0" u="none" strike="noStrike" dirty="0">
                <a:effectLst/>
                <a:latin typeface="Goudy Old Style" panose="02020502050305020303" pitchFamily="18" charset="0"/>
              </a:rPr>
              <a:t>Price/Rate changes geared at increasing memberships- could rethink pricing based off casual rider statistics. For instance, we know the average ride length for casual riders is much higher than members, if you could incorporate ride length into pricing to make memberships more attractive. As well as ride length, we know that weekends are much more active for casual riders when it comes to ride length and rides sold. Adjusting pricing according to the busiest days of the week to promote memberships could be very useful as well. Using the charts and data, you could maximize seasonal rate changes and or offers to maximize membership purchases while not damaging casual rider demographic during slower times of the year.  </a:t>
            </a:r>
            <a:r>
              <a:rPr lang="en-US" sz="1800" b="0" i="0" dirty="0">
                <a:solidFill>
                  <a:srgbClr val="223A3C"/>
                </a:solidFill>
                <a:effectLst/>
                <a:latin typeface="Goudy Old Style" panose="02020502050305020303" pitchFamily="18" charset="0"/>
              </a:rPr>
              <a:t>​</a:t>
            </a:r>
            <a:endParaRPr lang="en-US" dirty="0"/>
          </a:p>
        </p:txBody>
      </p:sp>
    </p:spTree>
    <p:extLst>
      <p:ext uri="{BB962C8B-B14F-4D97-AF65-F5344CB8AC3E}">
        <p14:creationId xmlns:p14="http://schemas.microsoft.com/office/powerpoint/2010/main" val="274020483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47</TotalTime>
  <Words>919</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Gill Sans MT</vt:lpstr>
      <vt:lpstr>Goudy Old Style</vt:lpstr>
      <vt:lpstr>Segoe UI</vt:lpstr>
      <vt:lpstr>Gallery</vt:lpstr>
      <vt:lpstr>Cyclist Biking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Cyclist Biking Data Analysis</dc:title>
  <dc:creator>paul mian</dc:creator>
  <cp:lastModifiedBy>paul mian</cp:lastModifiedBy>
  <cp:revision>1</cp:revision>
  <dcterms:created xsi:type="dcterms:W3CDTF">2023-05-31T22:40:42Z</dcterms:created>
  <dcterms:modified xsi:type="dcterms:W3CDTF">2023-05-31T23:28:03Z</dcterms:modified>
</cp:coreProperties>
</file>