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9" r:id="rId4"/>
    <p:sldId id="291" r:id="rId5"/>
    <p:sldId id="292" r:id="rId6"/>
    <p:sldId id="293" r:id="rId7"/>
    <p:sldId id="298" r:id="rId8"/>
    <p:sldId id="299" r:id="rId9"/>
    <p:sldId id="300" r:id="rId10"/>
    <p:sldId id="301" r:id="rId11"/>
    <p:sldId id="306" r:id="rId12"/>
    <p:sldId id="294" r:id="rId13"/>
    <p:sldId id="302" r:id="rId14"/>
    <p:sldId id="303" r:id="rId15"/>
    <p:sldId id="295" r:id="rId16"/>
    <p:sldId id="305" r:id="rId17"/>
    <p:sldId id="296" r:id="rId18"/>
    <p:sldId id="304" r:id="rId19"/>
    <p:sldId id="29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2" d="100"/>
          <a:sy n="92" d="100"/>
        </p:scale>
        <p:origin x="6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bb8219b2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bb8219b2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4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664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188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40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642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16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21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16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987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bb8219b2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bb8219b2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91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4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26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73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360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c6f9f8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c6f9f8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7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17" name="Google Shape;17;p3"/>
          <p:cNvSpPr txBox="1"/>
          <p:nvPr/>
        </p:nvSpPr>
        <p:spPr>
          <a:xfrm>
            <a:off x="7904800" y="182575"/>
            <a:ext cx="9702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999999"/>
                </a:solidFill>
              </a:rPr>
              <a:t>Front End</a:t>
            </a:r>
            <a:endParaRPr>
              <a:solidFill>
                <a:srgbClr val="9999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pic>
        <p:nvPicPr>
          <p:cNvPr id="7" name="Google Shape;7;p1"/>
          <p:cNvPicPr preferRelativeResize="0"/>
          <p:nvPr/>
        </p:nvPicPr>
        <p:blipFill>
          <a:blip r:embed="rId12">
            <a:alphaModFix/>
          </a:blip>
          <a:stretch>
            <a:fillRect/>
          </a:stretch>
        </p:blipFill>
        <p:spPr>
          <a:xfrm>
            <a:off x="0" y="178684"/>
            <a:ext cx="9143998" cy="4964817"/>
          </a:xfrm>
          <a:prstGeom prst="rect">
            <a:avLst/>
          </a:prstGeom>
          <a:noFill/>
          <a:ln>
            <a:noFill/>
          </a:ln>
        </p:spPr>
      </p:pic>
      <p:pic>
        <p:nvPicPr>
          <p:cNvPr id="8" name="Google Shape;8;p1"/>
          <p:cNvPicPr preferRelativeResize="0"/>
          <p:nvPr/>
        </p:nvPicPr>
        <p:blipFill>
          <a:blip r:embed="rId13">
            <a:alphaModFix/>
          </a:blip>
          <a:stretch>
            <a:fillRect/>
          </a:stretch>
        </p:blipFill>
        <p:spPr>
          <a:xfrm>
            <a:off x="0" y="-1"/>
            <a:ext cx="1452401" cy="78205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p:nvPr/>
        </p:nvSpPr>
        <p:spPr>
          <a:xfrm>
            <a:off x="4930525" y="2239800"/>
            <a:ext cx="2911500" cy="745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13"/>
          <p:cNvPicPr preferRelativeResize="0"/>
          <p:nvPr/>
        </p:nvPicPr>
        <p:blipFill>
          <a:blip r:embed="rId3">
            <a:alphaModFix/>
          </a:blip>
          <a:stretch>
            <a:fillRect/>
          </a:stretch>
        </p:blipFill>
        <p:spPr>
          <a:xfrm>
            <a:off x="1742375" y="1731988"/>
            <a:ext cx="1685442" cy="1761425"/>
          </a:xfrm>
          <a:prstGeom prst="rect">
            <a:avLst/>
          </a:prstGeom>
          <a:noFill/>
          <a:ln>
            <a:noFill/>
          </a:ln>
        </p:spPr>
      </p:pic>
      <p:sp>
        <p:nvSpPr>
          <p:cNvPr id="58" name="Google Shape;58;p13"/>
          <p:cNvSpPr txBox="1"/>
          <p:nvPr/>
        </p:nvSpPr>
        <p:spPr>
          <a:xfrm>
            <a:off x="3427825" y="2173500"/>
            <a:ext cx="47235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dirty="0"/>
              <a:t>Curso:</a:t>
            </a:r>
            <a:r>
              <a:rPr lang="es" dirty="0">
                <a:solidFill>
                  <a:srgbClr val="999999"/>
                </a:solidFill>
              </a:rPr>
              <a:t> </a:t>
            </a:r>
            <a:r>
              <a:rPr lang="es-PE" dirty="0"/>
              <a:t>BACKEND </a:t>
            </a:r>
            <a:endParaRPr dirty="0"/>
          </a:p>
          <a:p>
            <a:pPr marL="0" lvl="0" indent="0" algn="l" rtl="0">
              <a:spcBef>
                <a:spcPts val="0"/>
              </a:spcBef>
              <a:spcAft>
                <a:spcPts val="0"/>
              </a:spcAft>
              <a:buNone/>
            </a:pPr>
            <a:endParaRPr dirty="0">
              <a:solidFill>
                <a:srgbClr val="999999"/>
              </a:solidFill>
            </a:endParaRPr>
          </a:p>
          <a:p>
            <a:pPr marL="0" lvl="0" indent="0" algn="l" rtl="0">
              <a:spcBef>
                <a:spcPts val="0"/>
              </a:spcBef>
              <a:spcAft>
                <a:spcPts val="0"/>
              </a:spcAft>
              <a:buNone/>
            </a:pPr>
            <a:r>
              <a:rPr lang="es" b="1" dirty="0"/>
              <a:t>Tema:</a:t>
            </a:r>
            <a:r>
              <a:rPr lang="es" dirty="0">
                <a:solidFill>
                  <a:srgbClr val="999999"/>
                </a:solidFill>
              </a:rPr>
              <a:t>  </a:t>
            </a:r>
            <a:r>
              <a:rPr lang="es" dirty="0"/>
              <a:t>Test Unitarios con Junit y Mockito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1361660" y="794917"/>
            <a:ext cx="5532719" cy="360300"/>
          </a:xfrm>
          <a:prstGeom prst="rect">
            <a:avLst/>
          </a:prstGeom>
        </p:spPr>
        <p:txBody>
          <a:bodyPr spcFirstLastPara="1" wrap="square" lIns="91425" tIns="91425" rIns="91425" bIns="91425" anchor="ctr" anchorCtr="0">
            <a:noAutofit/>
          </a:bodyPr>
          <a:lstStyle/>
          <a:p>
            <a:pPr marL="76200" lvl="0" indent="0" algn="ctr" rtl="0">
              <a:spcBef>
                <a:spcPts val="0"/>
              </a:spcBef>
              <a:spcAft>
                <a:spcPts val="0"/>
              </a:spcAft>
              <a:buClr>
                <a:schemeClr val="dk1"/>
              </a:buClr>
              <a:buSzPts val="2400"/>
              <a:buNone/>
            </a:pPr>
            <a:r>
              <a:rPr lang="es" sz="2400" b="1" dirty="0">
                <a:solidFill>
                  <a:schemeClr val="dk1"/>
                </a:solidFill>
              </a:rPr>
              <a:t>JACOCO (</a:t>
            </a:r>
            <a:r>
              <a:rPr lang="es-PE" sz="2400" b="1" dirty="0">
                <a:solidFill>
                  <a:schemeClr val="dk1"/>
                </a:solidFill>
              </a:rPr>
              <a:t>Java </a:t>
            </a:r>
            <a:r>
              <a:rPr lang="es-PE" sz="2400" b="1" dirty="0" err="1">
                <a:solidFill>
                  <a:schemeClr val="dk1"/>
                </a:solidFill>
              </a:rPr>
              <a:t>Code</a:t>
            </a:r>
            <a:r>
              <a:rPr lang="es-PE" sz="2400" b="1" dirty="0">
                <a:solidFill>
                  <a:schemeClr val="dk1"/>
                </a:solidFill>
              </a:rPr>
              <a:t> </a:t>
            </a:r>
            <a:r>
              <a:rPr lang="es-PE" sz="2400" b="1" dirty="0" err="1">
                <a:solidFill>
                  <a:schemeClr val="dk1"/>
                </a:solidFill>
              </a:rPr>
              <a:t>Coverage</a:t>
            </a:r>
            <a:r>
              <a:rPr lang="es" sz="2400" b="1" dirty="0">
                <a:solidFill>
                  <a:schemeClr val="dk1"/>
                </a:solidFill>
              </a:rPr>
              <a:t>)</a:t>
            </a:r>
            <a:endParaRPr sz="2400" b="1" dirty="0">
              <a:solidFill>
                <a:schemeClr val="dk1"/>
              </a:solidFill>
            </a:endParaRPr>
          </a:p>
        </p:txBody>
      </p:sp>
      <p:sp>
        <p:nvSpPr>
          <p:cNvPr id="3" name="CuadroTexto 2">
            <a:extLst>
              <a:ext uri="{FF2B5EF4-FFF2-40B4-BE49-F238E27FC236}">
                <a16:creationId xmlns:a16="http://schemas.microsoft.com/office/drawing/2014/main" id="{0D13BE04-5420-7E2C-66D8-AD5122DB7817}"/>
              </a:ext>
            </a:extLst>
          </p:cNvPr>
          <p:cNvSpPr txBox="1"/>
          <p:nvPr/>
        </p:nvSpPr>
        <p:spPr>
          <a:xfrm>
            <a:off x="367746" y="1481267"/>
            <a:ext cx="4572000" cy="1815882"/>
          </a:xfrm>
          <a:prstGeom prst="rect">
            <a:avLst/>
          </a:prstGeom>
          <a:noFill/>
        </p:spPr>
        <p:txBody>
          <a:bodyPr wrap="square">
            <a:spAutoFit/>
          </a:bodyPr>
          <a:lstStyle/>
          <a:p>
            <a:pPr algn="just"/>
            <a:r>
              <a:rPr lang="es-ES" i="0" dirty="0">
                <a:effectLst/>
                <a:latin typeface="Söhne"/>
              </a:rPr>
              <a:t>es una herramienta de código abierto utilizada para medir la cobertura de código en aplicaciones Java. La cobertura de código es una métrica que indica qué porcentaje del código fuente de un programa ha sido ejecutado por un conjunto de pruebas. Es una métrica importante en el proceso de pruebas unitarias y pruebas de integración, ya que ayuda a determinar cuán exhaustivas son las pruebas y cuántas partes del código no se han ejecutado.</a:t>
            </a:r>
            <a:endParaRPr lang="es-PE" dirty="0"/>
          </a:p>
        </p:txBody>
      </p:sp>
      <p:pic>
        <p:nvPicPr>
          <p:cNvPr id="5122" name="Picture 2" descr="Cobertura en un proyecto maven multimódulo con JaCoCo - Adictos al trabajo">
            <a:extLst>
              <a:ext uri="{FF2B5EF4-FFF2-40B4-BE49-F238E27FC236}">
                <a16:creationId xmlns:a16="http://schemas.microsoft.com/office/drawing/2014/main" id="{47C96D2C-3129-EEC1-88D1-E89FAD68D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644" y="1958010"/>
            <a:ext cx="3697356" cy="138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3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7F2B2-4B8F-04A5-CF5E-C3EBFF8F5873}"/>
              </a:ext>
            </a:extLst>
          </p:cNvPr>
          <p:cNvSpPr>
            <a:spLocks noGrp="1"/>
          </p:cNvSpPr>
          <p:nvPr>
            <p:ph type="title"/>
          </p:nvPr>
        </p:nvSpPr>
        <p:spPr/>
        <p:txBody>
          <a:bodyPr/>
          <a:lstStyle/>
          <a:p>
            <a:pPr>
              <a:buNone/>
            </a:pPr>
            <a:r>
              <a:rPr lang="es-ES" b="1" dirty="0"/>
              <a:t>PATRON AAA</a:t>
            </a:r>
            <a:endParaRPr lang="es-PE" b="1" dirty="0"/>
          </a:p>
        </p:txBody>
      </p:sp>
      <p:pic>
        <p:nvPicPr>
          <p:cNvPr id="1026" name="Picture 2" descr="AAA Pattern Testing. When we talk about quality code… | by Sandesh Gaonkar  | Medium">
            <a:extLst>
              <a:ext uri="{FF2B5EF4-FFF2-40B4-BE49-F238E27FC236}">
                <a16:creationId xmlns:a16="http://schemas.microsoft.com/office/drawing/2014/main" id="{C69A5290-88D2-6E5F-9A2C-99584C82A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2" y="852054"/>
            <a:ext cx="6772275" cy="351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5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421050" y="1053675"/>
            <a:ext cx="8444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b="1" dirty="0">
                <a:solidFill>
                  <a:schemeClr val="dk1"/>
                </a:solidFill>
              </a:rPr>
              <a:t>Implementando Junit &amp; Mockito en Maven</a:t>
            </a:r>
            <a:endParaRPr b="1" dirty="0"/>
          </a:p>
        </p:txBody>
      </p:sp>
      <p:sp>
        <p:nvSpPr>
          <p:cNvPr id="5" name="Google Shape;88;p17">
            <a:extLst>
              <a:ext uri="{FF2B5EF4-FFF2-40B4-BE49-F238E27FC236}">
                <a16:creationId xmlns:a16="http://schemas.microsoft.com/office/drawing/2014/main" id="{39B6D9FC-CC95-2210-3E2D-FDA196BA0615}"/>
              </a:ext>
            </a:extLst>
          </p:cNvPr>
          <p:cNvSpPr txBox="1"/>
          <p:nvPr/>
        </p:nvSpPr>
        <p:spPr>
          <a:xfrm>
            <a:off x="618475" y="1758000"/>
            <a:ext cx="3016800" cy="162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s-ES" sz="1200" dirty="0">
                <a:solidFill>
                  <a:srgbClr val="333333"/>
                </a:solidFill>
              </a:rPr>
              <a:t>Para poder usar Junit &amp; Mockito debemos añadir las dependencias en el POM</a:t>
            </a:r>
            <a:endParaRPr sz="1200" dirty="0">
              <a:solidFill>
                <a:srgbClr val="333333"/>
              </a:solidFill>
              <a:highlight>
                <a:srgbClr val="FFE7E8"/>
              </a:highlight>
            </a:endParaRPr>
          </a:p>
          <a:p>
            <a:pPr marL="0" marR="0" lvl="0" indent="0" algn="l" rtl="0">
              <a:lnSpc>
                <a:spcPct val="115000"/>
              </a:lnSpc>
              <a:spcBef>
                <a:spcPts val="0"/>
              </a:spcBef>
              <a:spcAft>
                <a:spcPts val="0"/>
              </a:spcAft>
              <a:buNone/>
            </a:pPr>
            <a:endParaRPr sz="1200" dirty="0">
              <a:solidFill>
                <a:srgbClr val="333333"/>
              </a:solidFill>
              <a:highlight>
                <a:srgbClr val="FFE7E8"/>
              </a:highlight>
            </a:endParaRPr>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n 8">
            <a:extLst>
              <a:ext uri="{FF2B5EF4-FFF2-40B4-BE49-F238E27FC236}">
                <a16:creationId xmlns:a16="http://schemas.microsoft.com/office/drawing/2014/main" id="{69E2B7B5-AA8C-FD02-BDA1-FBD53EEFEAD5}"/>
              </a:ext>
            </a:extLst>
          </p:cNvPr>
          <p:cNvPicPr>
            <a:picLocks noChangeAspect="1"/>
          </p:cNvPicPr>
          <p:nvPr/>
        </p:nvPicPr>
        <p:blipFill>
          <a:blip r:embed="rId4"/>
          <a:stretch>
            <a:fillRect/>
          </a:stretch>
        </p:blipFill>
        <p:spPr>
          <a:xfrm>
            <a:off x="3794214" y="1661137"/>
            <a:ext cx="3429026" cy="2735924"/>
          </a:xfrm>
          <a:prstGeom prst="rect">
            <a:avLst/>
          </a:prstGeom>
        </p:spPr>
      </p:pic>
    </p:spTree>
    <p:extLst>
      <p:ext uri="{BB962C8B-B14F-4D97-AF65-F5344CB8AC3E}">
        <p14:creationId xmlns:p14="http://schemas.microsoft.com/office/powerpoint/2010/main" val="297164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421050" y="1053675"/>
            <a:ext cx="8444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b="1" dirty="0">
                <a:solidFill>
                  <a:schemeClr val="dk1"/>
                </a:solidFill>
              </a:rPr>
              <a:t>Implementando </a:t>
            </a:r>
            <a:r>
              <a:rPr lang="es-ES" sz="2400" b="1" dirty="0" err="1">
                <a:solidFill>
                  <a:schemeClr val="dk1"/>
                </a:solidFill>
              </a:rPr>
              <a:t>Jacoco</a:t>
            </a:r>
            <a:endParaRPr b="1" dirty="0"/>
          </a:p>
        </p:txBody>
      </p:sp>
      <p:sp>
        <p:nvSpPr>
          <p:cNvPr id="5" name="Google Shape;88;p17">
            <a:extLst>
              <a:ext uri="{FF2B5EF4-FFF2-40B4-BE49-F238E27FC236}">
                <a16:creationId xmlns:a16="http://schemas.microsoft.com/office/drawing/2014/main" id="{39B6D9FC-CC95-2210-3E2D-FDA196BA0615}"/>
              </a:ext>
            </a:extLst>
          </p:cNvPr>
          <p:cNvSpPr txBox="1"/>
          <p:nvPr/>
        </p:nvSpPr>
        <p:spPr>
          <a:xfrm>
            <a:off x="618475" y="1758000"/>
            <a:ext cx="3016800" cy="162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s-ES" sz="1200" dirty="0">
                <a:solidFill>
                  <a:srgbClr val="333333"/>
                </a:solidFill>
              </a:rPr>
              <a:t>Para poder usar </a:t>
            </a:r>
            <a:r>
              <a:rPr lang="es-ES" sz="1200" dirty="0" err="1">
                <a:solidFill>
                  <a:srgbClr val="333333"/>
                </a:solidFill>
              </a:rPr>
              <a:t>Jacoco</a:t>
            </a:r>
            <a:r>
              <a:rPr lang="es-ES" sz="1200" dirty="0">
                <a:solidFill>
                  <a:srgbClr val="333333"/>
                </a:solidFill>
              </a:rPr>
              <a:t> debemos añadir el plugin y ejecución del reporte.</a:t>
            </a:r>
            <a:endParaRPr sz="1200" dirty="0">
              <a:solidFill>
                <a:srgbClr val="333333"/>
              </a:solidFill>
              <a:highlight>
                <a:srgbClr val="FFE7E8"/>
              </a:highlight>
            </a:endParaRPr>
          </a:p>
          <a:p>
            <a:pPr marL="0" marR="0" lvl="0" indent="0" algn="l" rtl="0">
              <a:lnSpc>
                <a:spcPct val="115000"/>
              </a:lnSpc>
              <a:spcBef>
                <a:spcPts val="0"/>
              </a:spcBef>
              <a:spcAft>
                <a:spcPts val="0"/>
              </a:spcAft>
              <a:buNone/>
            </a:pPr>
            <a:endParaRPr sz="1200" dirty="0">
              <a:solidFill>
                <a:srgbClr val="333333"/>
              </a:solidFill>
              <a:highlight>
                <a:srgbClr val="FFE7E8"/>
              </a:highlight>
            </a:endParaRPr>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BAE5E9C7-4664-686C-EA4C-056466157F96}"/>
              </a:ext>
            </a:extLst>
          </p:cNvPr>
          <p:cNvPicPr>
            <a:picLocks noChangeAspect="1"/>
          </p:cNvPicPr>
          <p:nvPr/>
        </p:nvPicPr>
        <p:blipFill>
          <a:blip r:embed="rId4"/>
          <a:stretch>
            <a:fillRect/>
          </a:stretch>
        </p:blipFill>
        <p:spPr>
          <a:xfrm>
            <a:off x="4857052" y="1404871"/>
            <a:ext cx="3668474" cy="3079034"/>
          </a:xfrm>
          <a:prstGeom prst="rect">
            <a:avLst/>
          </a:prstGeom>
        </p:spPr>
      </p:pic>
    </p:spTree>
    <p:extLst>
      <p:ext uri="{BB962C8B-B14F-4D97-AF65-F5344CB8AC3E}">
        <p14:creationId xmlns:p14="http://schemas.microsoft.com/office/powerpoint/2010/main" val="27850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440929" y="832171"/>
            <a:ext cx="8444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b="1" dirty="0">
                <a:solidFill>
                  <a:schemeClr val="dk1"/>
                </a:solidFill>
              </a:rPr>
              <a:t>Implementando Exclusiones </a:t>
            </a:r>
            <a:r>
              <a:rPr lang="es-ES" sz="2400" b="1" dirty="0" err="1">
                <a:solidFill>
                  <a:schemeClr val="dk1"/>
                </a:solidFill>
              </a:rPr>
              <a:t>Jacoco</a:t>
            </a:r>
            <a:endParaRPr b="1" dirty="0"/>
          </a:p>
        </p:txBody>
      </p:sp>
      <p:sp>
        <p:nvSpPr>
          <p:cNvPr id="5" name="Google Shape;88;p17">
            <a:extLst>
              <a:ext uri="{FF2B5EF4-FFF2-40B4-BE49-F238E27FC236}">
                <a16:creationId xmlns:a16="http://schemas.microsoft.com/office/drawing/2014/main" id="{39B6D9FC-CC95-2210-3E2D-FDA196BA0615}"/>
              </a:ext>
            </a:extLst>
          </p:cNvPr>
          <p:cNvSpPr txBox="1"/>
          <p:nvPr/>
        </p:nvSpPr>
        <p:spPr>
          <a:xfrm>
            <a:off x="440929" y="1395788"/>
            <a:ext cx="7778732" cy="162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s-ES" sz="1200" dirty="0">
                <a:solidFill>
                  <a:srgbClr val="333333"/>
                </a:solidFill>
              </a:rPr>
              <a:t>Para poder excluir alguna clase o paquete, debemos realizar la configuración de lo que se desea excluir.</a:t>
            </a:r>
            <a:endParaRPr sz="1200" dirty="0">
              <a:solidFill>
                <a:srgbClr val="333333"/>
              </a:solidFill>
              <a:highlight>
                <a:srgbClr val="FFE7E8"/>
              </a:highlight>
            </a:endParaRPr>
          </a:p>
          <a:p>
            <a:pPr marL="0" marR="0" lvl="0" indent="0" algn="l" rtl="0">
              <a:lnSpc>
                <a:spcPct val="115000"/>
              </a:lnSpc>
              <a:spcBef>
                <a:spcPts val="0"/>
              </a:spcBef>
              <a:spcAft>
                <a:spcPts val="0"/>
              </a:spcAft>
              <a:buNone/>
            </a:pPr>
            <a:endParaRPr sz="1200" dirty="0">
              <a:solidFill>
                <a:srgbClr val="333333"/>
              </a:solidFill>
              <a:highlight>
                <a:srgbClr val="FFE7E8"/>
              </a:highlight>
            </a:endParaRPr>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n 8">
            <a:extLst>
              <a:ext uri="{FF2B5EF4-FFF2-40B4-BE49-F238E27FC236}">
                <a16:creationId xmlns:a16="http://schemas.microsoft.com/office/drawing/2014/main" id="{148880EE-09BF-6658-9569-FF3BE7069F6E}"/>
              </a:ext>
            </a:extLst>
          </p:cNvPr>
          <p:cNvPicPr>
            <a:picLocks noChangeAspect="1"/>
          </p:cNvPicPr>
          <p:nvPr/>
        </p:nvPicPr>
        <p:blipFill>
          <a:blip r:embed="rId4"/>
          <a:stretch>
            <a:fillRect/>
          </a:stretch>
        </p:blipFill>
        <p:spPr>
          <a:xfrm>
            <a:off x="2400959" y="2083475"/>
            <a:ext cx="6124575" cy="2286000"/>
          </a:xfrm>
          <a:prstGeom prst="rect">
            <a:avLst/>
          </a:prstGeom>
        </p:spPr>
      </p:pic>
    </p:spTree>
    <p:extLst>
      <p:ext uri="{BB962C8B-B14F-4D97-AF65-F5344CB8AC3E}">
        <p14:creationId xmlns:p14="http://schemas.microsoft.com/office/powerpoint/2010/main" val="423371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349800" y="583512"/>
            <a:ext cx="8444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400" b="1" dirty="0">
                <a:solidFill>
                  <a:schemeClr val="dk1"/>
                </a:solidFill>
              </a:rPr>
              <a:t>Estructura para crear el TEST</a:t>
            </a:r>
            <a:endParaRPr b="1" dirty="0"/>
          </a:p>
        </p:txBody>
      </p:sp>
      <p:sp>
        <p:nvSpPr>
          <p:cNvPr id="5" name="Google Shape;88;p17">
            <a:extLst>
              <a:ext uri="{FF2B5EF4-FFF2-40B4-BE49-F238E27FC236}">
                <a16:creationId xmlns:a16="http://schemas.microsoft.com/office/drawing/2014/main" id="{39B6D9FC-CC95-2210-3E2D-FDA196BA0615}"/>
              </a:ext>
            </a:extLst>
          </p:cNvPr>
          <p:cNvSpPr txBox="1"/>
          <p:nvPr/>
        </p:nvSpPr>
        <p:spPr>
          <a:xfrm>
            <a:off x="696967" y="1079361"/>
            <a:ext cx="6856772" cy="162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s-ES" sz="1200" dirty="0">
                <a:solidFill>
                  <a:srgbClr val="333333"/>
                </a:solidFill>
              </a:rPr>
              <a:t>Lo recomendable para crear el Test, es tener la misma estructura de Paquete de nuestras SRC</a:t>
            </a:r>
            <a:endParaRPr sz="1200" dirty="0">
              <a:solidFill>
                <a:srgbClr val="333333"/>
              </a:solidFill>
              <a:highlight>
                <a:srgbClr val="FFE7E8"/>
              </a:highlight>
            </a:endParaRPr>
          </a:p>
          <a:p>
            <a:pPr marL="0" marR="0" lvl="0" indent="0" algn="l" rtl="0">
              <a:lnSpc>
                <a:spcPct val="115000"/>
              </a:lnSpc>
              <a:spcBef>
                <a:spcPts val="0"/>
              </a:spcBef>
              <a:spcAft>
                <a:spcPts val="0"/>
              </a:spcAft>
              <a:buNone/>
            </a:pPr>
            <a:endParaRPr sz="1200" dirty="0">
              <a:solidFill>
                <a:srgbClr val="333333"/>
              </a:solidFill>
              <a:highlight>
                <a:srgbClr val="FFE7E8"/>
              </a:highlight>
            </a:endParaRPr>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9A36FCF-61EB-32D4-A527-82549CBE6599}"/>
              </a:ext>
            </a:extLst>
          </p:cNvPr>
          <p:cNvPicPr>
            <a:picLocks noChangeAspect="1"/>
          </p:cNvPicPr>
          <p:nvPr/>
        </p:nvPicPr>
        <p:blipFill>
          <a:blip r:embed="rId4"/>
          <a:stretch>
            <a:fillRect/>
          </a:stretch>
        </p:blipFill>
        <p:spPr>
          <a:xfrm>
            <a:off x="2109528" y="1603091"/>
            <a:ext cx="2962275" cy="3019425"/>
          </a:xfrm>
          <a:prstGeom prst="rect">
            <a:avLst/>
          </a:prstGeom>
        </p:spPr>
      </p:pic>
      <p:pic>
        <p:nvPicPr>
          <p:cNvPr id="11" name="Imagen 10">
            <a:extLst>
              <a:ext uri="{FF2B5EF4-FFF2-40B4-BE49-F238E27FC236}">
                <a16:creationId xmlns:a16="http://schemas.microsoft.com/office/drawing/2014/main" id="{A0E92673-899E-6675-8BF7-739DB3C3F7D7}"/>
              </a:ext>
            </a:extLst>
          </p:cNvPr>
          <p:cNvPicPr>
            <a:picLocks noChangeAspect="1"/>
          </p:cNvPicPr>
          <p:nvPr/>
        </p:nvPicPr>
        <p:blipFill>
          <a:blip r:embed="rId5"/>
          <a:stretch>
            <a:fillRect/>
          </a:stretch>
        </p:blipFill>
        <p:spPr>
          <a:xfrm>
            <a:off x="5144753" y="2551643"/>
            <a:ext cx="3779437" cy="1086472"/>
          </a:xfrm>
          <a:prstGeom prst="rect">
            <a:avLst/>
          </a:prstGeom>
        </p:spPr>
      </p:pic>
    </p:spTree>
    <p:extLst>
      <p:ext uri="{BB962C8B-B14F-4D97-AF65-F5344CB8AC3E}">
        <p14:creationId xmlns:p14="http://schemas.microsoft.com/office/powerpoint/2010/main" val="191385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220591" y="788764"/>
            <a:ext cx="4063174"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400" b="1" dirty="0">
                <a:solidFill>
                  <a:schemeClr val="dk1"/>
                </a:solidFill>
              </a:rPr>
              <a:t>Reporte Jacoco sin Test</a:t>
            </a:r>
            <a:endParaRPr b="1" dirty="0"/>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BC57A22D-62A0-EB55-C29E-434E9E083338}"/>
              </a:ext>
            </a:extLst>
          </p:cNvPr>
          <p:cNvPicPr>
            <a:picLocks noChangeAspect="1"/>
          </p:cNvPicPr>
          <p:nvPr/>
        </p:nvPicPr>
        <p:blipFill>
          <a:blip r:embed="rId4"/>
          <a:stretch>
            <a:fillRect/>
          </a:stretch>
        </p:blipFill>
        <p:spPr>
          <a:xfrm>
            <a:off x="280226" y="1284184"/>
            <a:ext cx="7275444" cy="1287566"/>
          </a:xfrm>
          <a:prstGeom prst="rect">
            <a:avLst/>
          </a:prstGeom>
        </p:spPr>
      </p:pic>
      <p:pic>
        <p:nvPicPr>
          <p:cNvPr id="9" name="Imagen 8">
            <a:extLst>
              <a:ext uri="{FF2B5EF4-FFF2-40B4-BE49-F238E27FC236}">
                <a16:creationId xmlns:a16="http://schemas.microsoft.com/office/drawing/2014/main" id="{EDBA986F-C560-6DA3-42F2-303A58ACF272}"/>
              </a:ext>
            </a:extLst>
          </p:cNvPr>
          <p:cNvPicPr>
            <a:picLocks noChangeAspect="1"/>
          </p:cNvPicPr>
          <p:nvPr/>
        </p:nvPicPr>
        <p:blipFill>
          <a:blip r:embed="rId5"/>
          <a:stretch>
            <a:fillRect/>
          </a:stretch>
        </p:blipFill>
        <p:spPr>
          <a:xfrm>
            <a:off x="280226" y="2879937"/>
            <a:ext cx="7275444" cy="882484"/>
          </a:xfrm>
          <a:prstGeom prst="rect">
            <a:avLst/>
          </a:prstGeom>
        </p:spPr>
      </p:pic>
    </p:spTree>
    <p:extLst>
      <p:ext uri="{BB962C8B-B14F-4D97-AF65-F5344CB8AC3E}">
        <p14:creationId xmlns:p14="http://schemas.microsoft.com/office/powerpoint/2010/main" val="112909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2655678" y="2176796"/>
            <a:ext cx="4063174"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400" b="1" dirty="0">
                <a:solidFill>
                  <a:schemeClr val="dk1"/>
                </a:solidFill>
              </a:rPr>
              <a:t>Creación del Ejecicio</a:t>
            </a:r>
            <a:endParaRPr b="1" dirty="0"/>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351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2655678" y="2176796"/>
            <a:ext cx="4063174"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400" b="1" dirty="0">
                <a:solidFill>
                  <a:schemeClr val="dk1"/>
                </a:solidFill>
              </a:rPr>
              <a:t>Practica en Clase</a:t>
            </a:r>
            <a:endParaRPr b="1" dirty="0"/>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6508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3485569" y="1999050"/>
            <a:ext cx="2487847"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400" b="1" dirty="0">
                <a:solidFill>
                  <a:schemeClr val="dk1"/>
                </a:solidFill>
              </a:rPr>
              <a:t>Concluciones</a:t>
            </a:r>
            <a:endParaRPr b="1" dirty="0"/>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05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554800" y="853800"/>
            <a:ext cx="52263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dirty="0"/>
              <a:t>Al finalizar esta clase, el participante será capaz de:</a:t>
            </a:r>
            <a:endParaRPr dirty="0"/>
          </a:p>
        </p:txBody>
      </p:sp>
      <p:sp>
        <p:nvSpPr>
          <p:cNvPr id="64" name="Google Shape;64;p14"/>
          <p:cNvSpPr txBox="1"/>
          <p:nvPr/>
        </p:nvSpPr>
        <p:spPr>
          <a:xfrm>
            <a:off x="466600" y="2214475"/>
            <a:ext cx="15138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a:t>Temario:</a:t>
            </a:r>
            <a:endParaRPr/>
          </a:p>
        </p:txBody>
      </p:sp>
      <p:sp>
        <p:nvSpPr>
          <p:cNvPr id="65" name="Google Shape;65;p14"/>
          <p:cNvSpPr txBox="1"/>
          <p:nvPr/>
        </p:nvSpPr>
        <p:spPr>
          <a:xfrm>
            <a:off x="554800" y="2585875"/>
            <a:ext cx="3409688" cy="1835700"/>
          </a:xfrm>
          <a:prstGeom prst="rect">
            <a:avLst/>
          </a:prstGeom>
          <a:noFill/>
          <a:ln>
            <a:noFill/>
          </a:ln>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AutoNum type="arabicPeriod"/>
            </a:pPr>
            <a:r>
              <a:rPr lang="es" sz="1200" dirty="0"/>
              <a:t>Qué es </a:t>
            </a:r>
            <a:r>
              <a:rPr lang="es-ES" sz="1200" dirty="0"/>
              <a:t>un Test Unitario?</a:t>
            </a:r>
            <a:endParaRPr sz="1200" dirty="0"/>
          </a:p>
          <a:p>
            <a:pPr marL="457200" lvl="0" indent="-304800" algn="l" rtl="0">
              <a:lnSpc>
                <a:spcPct val="200000"/>
              </a:lnSpc>
              <a:spcBef>
                <a:spcPts val="0"/>
              </a:spcBef>
              <a:spcAft>
                <a:spcPts val="0"/>
              </a:spcAft>
              <a:buClr>
                <a:schemeClr val="dk1"/>
              </a:buClr>
              <a:buSzPts val="1200"/>
              <a:buAutoNum type="arabicPeriod"/>
            </a:pPr>
            <a:r>
              <a:rPr lang="es-ES" sz="1200" dirty="0">
                <a:solidFill>
                  <a:schemeClr val="dk1"/>
                </a:solidFill>
              </a:rPr>
              <a:t>Tipos de Pruebas Unitarias</a:t>
            </a:r>
            <a:endParaRPr sz="1200" dirty="0">
              <a:solidFill>
                <a:schemeClr val="dk1"/>
              </a:solidFill>
            </a:endParaRPr>
          </a:p>
          <a:p>
            <a:pPr marL="457200" indent="-304800">
              <a:lnSpc>
                <a:spcPct val="200000"/>
              </a:lnSpc>
              <a:buClr>
                <a:schemeClr val="dk1"/>
              </a:buClr>
              <a:buSzPts val="1200"/>
              <a:buFont typeface="Arial"/>
              <a:buAutoNum type="arabicPeriod"/>
            </a:pPr>
            <a:r>
              <a:rPr lang="es-ES" sz="1200" dirty="0">
                <a:solidFill>
                  <a:schemeClr val="dk1"/>
                </a:solidFill>
              </a:rPr>
              <a:t>Que es </a:t>
            </a:r>
            <a:r>
              <a:rPr lang="es-ES" sz="1200" dirty="0" err="1">
                <a:solidFill>
                  <a:schemeClr val="dk1"/>
                </a:solidFill>
              </a:rPr>
              <a:t>JUnit</a:t>
            </a:r>
            <a:r>
              <a:rPr lang="es-ES" sz="1200" dirty="0">
                <a:solidFill>
                  <a:schemeClr val="dk1"/>
                </a:solidFill>
              </a:rPr>
              <a:t>?</a:t>
            </a:r>
            <a:endParaRPr lang="es-PE" sz="1200" dirty="0">
              <a:solidFill>
                <a:schemeClr val="dk1"/>
              </a:solidFill>
            </a:endParaRPr>
          </a:p>
          <a:p>
            <a:pPr marL="457200" lvl="0" indent="-304800" algn="l" rtl="0">
              <a:lnSpc>
                <a:spcPct val="200000"/>
              </a:lnSpc>
              <a:spcBef>
                <a:spcPts val="0"/>
              </a:spcBef>
              <a:spcAft>
                <a:spcPts val="0"/>
              </a:spcAft>
              <a:buSzPts val="1200"/>
              <a:buAutoNum type="arabicPeriod"/>
            </a:pPr>
            <a:r>
              <a:rPr lang="es-ES" sz="1200" dirty="0"/>
              <a:t>Que es Mockito?</a:t>
            </a:r>
          </a:p>
          <a:p>
            <a:pPr marL="457200" lvl="0" indent="-304800" algn="l" rtl="0">
              <a:lnSpc>
                <a:spcPct val="200000"/>
              </a:lnSpc>
              <a:spcBef>
                <a:spcPts val="0"/>
              </a:spcBef>
              <a:spcAft>
                <a:spcPts val="0"/>
              </a:spcAft>
              <a:buSzPts val="1200"/>
              <a:buAutoNum type="arabicPeriod"/>
            </a:pPr>
            <a:r>
              <a:rPr lang="es-ES" sz="1200" dirty="0"/>
              <a:t>Que es JACOCO?</a:t>
            </a:r>
            <a:endParaRPr sz="1200" dirty="0"/>
          </a:p>
          <a:p>
            <a:pPr marL="0" lvl="0" indent="0" algn="l" rtl="0">
              <a:lnSpc>
                <a:spcPct val="200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50000"/>
              </a:lnSpc>
              <a:spcBef>
                <a:spcPts val="0"/>
              </a:spcBef>
              <a:spcAft>
                <a:spcPts val="0"/>
              </a:spcAft>
              <a:buNone/>
            </a:pPr>
            <a:endParaRPr sz="1200" dirty="0"/>
          </a:p>
          <a:p>
            <a:pPr marL="0" lvl="0" indent="0" algn="l" rtl="0">
              <a:spcBef>
                <a:spcPts val="0"/>
              </a:spcBef>
              <a:spcAft>
                <a:spcPts val="0"/>
              </a:spcAft>
              <a:buNone/>
            </a:pPr>
            <a:endParaRPr dirty="0"/>
          </a:p>
        </p:txBody>
      </p:sp>
      <p:sp>
        <p:nvSpPr>
          <p:cNvPr id="66" name="Google Shape;66;p14"/>
          <p:cNvSpPr txBox="1"/>
          <p:nvPr/>
        </p:nvSpPr>
        <p:spPr>
          <a:xfrm>
            <a:off x="648350" y="1267600"/>
            <a:ext cx="8250300" cy="11823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SzPts val="1200"/>
              <a:buChar char="●"/>
            </a:pPr>
            <a:r>
              <a:rPr lang="es-ES" sz="1200" dirty="0"/>
              <a:t>Comprender los conceptos de las Test Unitarios</a:t>
            </a:r>
          </a:p>
          <a:p>
            <a:pPr marL="457200" marR="0" lvl="0" indent="-304800" algn="l" rtl="0">
              <a:lnSpc>
                <a:spcPct val="150000"/>
              </a:lnSpc>
              <a:spcBef>
                <a:spcPts val="0"/>
              </a:spcBef>
              <a:spcAft>
                <a:spcPts val="0"/>
              </a:spcAft>
              <a:buSzPts val="1200"/>
              <a:buChar char="●"/>
            </a:pPr>
            <a:r>
              <a:rPr lang="es-ES" sz="1200" dirty="0"/>
              <a:t>Comprender sobre Junit, Mockito.</a:t>
            </a:r>
          </a:p>
          <a:p>
            <a:pPr marL="457200" marR="0" lvl="0" indent="-304800" algn="l" rtl="0">
              <a:lnSpc>
                <a:spcPct val="150000"/>
              </a:lnSpc>
              <a:spcBef>
                <a:spcPts val="0"/>
              </a:spcBef>
              <a:spcAft>
                <a:spcPts val="0"/>
              </a:spcAft>
              <a:buSzPts val="1200"/>
              <a:buChar char="●"/>
            </a:pPr>
            <a:r>
              <a:rPr lang="es-ES" sz="1200" dirty="0"/>
              <a:t>El estudiante será capaz de realizar Test Unitarios para cobertura los métodos implementados.</a:t>
            </a:r>
            <a:endParaRPr sz="1200" dirty="0"/>
          </a:p>
        </p:txBody>
      </p:sp>
      <p:sp>
        <p:nvSpPr>
          <p:cNvPr id="67" name="Google Shape;67;p14"/>
          <p:cNvSpPr txBox="1"/>
          <p:nvPr/>
        </p:nvSpPr>
        <p:spPr>
          <a:xfrm>
            <a:off x="4773500" y="2571750"/>
            <a:ext cx="3664822" cy="1835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a:solidFill>
                  <a:schemeClr val="dk1"/>
                </a:solidFill>
              </a:rPr>
              <a:t>6.    </a:t>
            </a:r>
            <a:r>
              <a:rPr lang="es-ES" sz="1200" dirty="0">
                <a:solidFill>
                  <a:schemeClr val="dk1"/>
                </a:solidFill>
              </a:rPr>
              <a:t>Implementando Junit &amp; Mockito en Maven</a:t>
            </a:r>
            <a:endParaRPr sz="1200" dirty="0"/>
          </a:p>
          <a:p>
            <a:pPr marL="0" lvl="0" indent="0" algn="l" rtl="0">
              <a:lnSpc>
                <a:spcPct val="200000"/>
              </a:lnSpc>
              <a:spcBef>
                <a:spcPts val="0"/>
              </a:spcBef>
              <a:spcAft>
                <a:spcPts val="0"/>
              </a:spcAft>
              <a:buClr>
                <a:schemeClr val="dk1"/>
              </a:buClr>
              <a:buSzPts val="1100"/>
              <a:buFont typeface="Arial"/>
              <a:buNone/>
            </a:pPr>
            <a:r>
              <a:rPr lang="es" sz="1200" dirty="0">
                <a:solidFill>
                  <a:schemeClr val="dk1"/>
                </a:solidFill>
              </a:rPr>
              <a:t>7.    </a:t>
            </a:r>
            <a:r>
              <a:rPr lang="es-ES" sz="1200" dirty="0">
                <a:solidFill>
                  <a:schemeClr val="dk1"/>
                </a:solidFill>
              </a:rPr>
              <a:t>Implementando Test Unitarios</a:t>
            </a:r>
            <a:endParaRPr sz="1200" dirty="0"/>
          </a:p>
          <a:p>
            <a:pPr marL="0" lvl="0" indent="0" algn="l" rtl="0">
              <a:lnSpc>
                <a:spcPct val="200000"/>
              </a:lnSpc>
              <a:spcBef>
                <a:spcPts val="0"/>
              </a:spcBef>
              <a:spcAft>
                <a:spcPts val="0"/>
              </a:spcAft>
              <a:buNone/>
            </a:pPr>
            <a:r>
              <a:rPr lang="es" sz="1200" dirty="0"/>
              <a:t>8.    Ejecución de Ejercicio</a:t>
            </a:r>
            <a:endParaRPr sz="1200" dirty="0"/>
          </a:p>
          <a:p>
            <a:pPr marL="0" lvl="0" indent="0" algn="l" rtl="0">
              <a:lnSpc>
                <a:spcPct val="200000"/>
              </a:lnSpc>
              <a:spcBef>
                <a:spcPts val="0"/>
              </a:spcBef>
              <a:spcAft>
                <a:spcPts val="0"/>
              </a:spcAft>
              <a:buNone/>
            </a:pPr>
            <a:r>
              <a:rPr lang="es" sz="1200" dirty="0"/>
              <a:t>9.    Practica en Clase</a:t>
            </a:r>
            <a:endParaRPr sz="1200" dirty="0"/>
          </a:p>
          <a:p>
            <a:pPr marL="0" lvl="0" indent="0" algn="l" rtl="0">
              <a:lnSpc>
                <a:spcPct val="200000"/>
              </a:lnSpc>
              <a:spcBef>
                <a:spcPts val="0"/>
              </a:spcBef>
              <a:spcAft>
                <a:spcPts val="0"/>
              </a:spcAft>
              <a:buClr>
                <a:schemeClr val="dk1"/>
              </a:buClr>
              <a:buSzPts val="1100"/>
              <a:buFont typeface="Arial"/>
              <a:buNone/>
            </a:pPr>
            <a:r>
              <a:rPr lang="es" sz="1200" dirty="0">
                <a:solidFill>
                  <a:schemeClr val="dk1"/>
                </a:solidFill>
              </a:rPr>
              <a:t>10.  </a:t>
            </a:r>
            <a:r>
              <a:rPr lang="es-PE" sz="1200" dirty="0">
                <a:solidFill>
                  <a:schemeClr val="dk1"/>
                </a:solidFill>
              </a:rPr>
              <a:t>C</a:t>
            </a:r>
            <a:r>
              <a:rPr lang="es" sz="1200" dirty="0">
                <a:solidFill>
                  <a:schemeClr val="dk1"/>
                </a:solidFill>
              </a:rPr>
              <a:t>oncluciones </a:t>
            </a:r>
            <a:endParaRPr sz="1200" dirty="0">
              <a:solidFill>
                <a:schemeClr val="dk1"/>
              </a:solidFill>
            </a:endParaRPr>
          </a:p>
          <a:p>
            <a:pPr marL="0" lvl="0" indent="0" algn="l" rtl="0">
              <a:lnSpc>
                <a:spcPct val="200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50000"/>
              </a:lnSpc>
              <a:spcBef>
                <a:spcPts val="0"/>
              </a:spcBef>
              <a:spcAft>
                <a:spcPts val="0"/>
              </a:spcAft>
              <a:buNone/>
            </a:pPr>
            <a:endParaRPr sz="1200"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1805640" y="2391600"/>
            <a:ext cx="5532719" cy="360300"/>
          </a:xfrm>
          <a:prstGeom prst="rect">
            <a:avLst/>
          </a:prstGeom>
        </p:spPr>
        <p:txBody>
          <a:bodyPr spcFirstLastPara="1" wrap="square" lIns="91425" tIns="91425" rIns="91425" bIns="91425" anchor="ctr" anchorCtr="0">
            <a:noAutofit/>
          </a:bodyPr>
          <a:lstStyle/>
          <a:p>
            <a:pPr marL="457200" lvl="0" indent="-381000" algn="ctr" rtl="0">
              <a:spcBef>
                <a:spcPts val="0"/>
              </a:spcBef>
              <a:spcAft>
                <a:spcPts val="0"/>
              </a:spcAft>
              <a:buClr>
                <a:schemeClr val="dk1"/>
              </a:buClr>
              <a:buSzPts val="2400"/>
              <a:buAutoNum type="arabicPeriod"/>
            </a:pPr>
            <a:r>
              <a:rPr lang="es" sz="2400" b="1" dirty="0">
                <a:solidFill>
                  <a:schemeClr val="dk1"/>
                </a:solidFill>
              </a:rPr>
              <a:t>Qué es un Test Unitario?</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421050" y="1053675"/>
            <a:ext cx="8444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400" b="1" dirty="0">
                <a:solidFill>
                  <a:schemeClr val="dk1"/>
                </a:solidFill>
              </a:rPr>
              <a:t>Test Unitarios</a:t>
            </a:r>
            <a:endParaRPr b="1" dirty="0"/>
          </a:p>
        </p:txBody>
      </p:sp>
      <p:sp>
        <p:nvSpPr>
          <p:cNvPr id="5" name="Google Shape;88;p17">
            <a:extLst>
              <a:ext uri="{FF2B5EF4-FFF2-40B4-BE49-F238E27FC236}">
                <a16:creationId xmlns:a16="http://schemas.microsoft.com/office/drawing/2014/main" id="{39B6D9FC-CC95-2210-3E2D-FDA196BA0615}"/>
              </a:ext>
            </a:extLst>
          </p:cNvPr>
          <p:cNvSpPr txBox="1"/>
          <p:nvPr/>
        </p:nvSpPr>
        <p:spPr>
          <a:xfrm>
            <a:off x="618475" y="1758000"/>
            <a:ext cx="3016800" cy="162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s-ES" sz="1200" dirty="0">
                <a:solidFill>
                  <a:srgbClr val="333333"/>
                </a:solidFill>
              </a:rPr>
              <a:t>Las pruebas unitarias consisten en aislar una parte del código y comprobar que funciona a la perfección. Son pequeños </a:t>
            </a:r>
            <a:r>
              <a:rPr lang="es-ES" sz="1200" dirty="0" err="1">
                <a:solidFill>
                  <a:srgbClr val="333333"/>
                </a:solidFill>
              </a:rPr>
              <a:t>tests</a:t>
            </a:r>
            <a:r>
              <a:rPr lang="es-ES" sz="1200" dirty="0">
                <a:solidFill>
                  <a:srgbClr val="333333"/>
                </a:solidFill>
              </a:rPr>
              <a:t> que validan el comportamiento de un objeto y la lógica.</a:t>
            </a:r>
            <a:endParaRPr sz="1200" dirty="0">
              <a:solidFill>
                <a:srgbClr val="333333"/>
              </a:solidFill>
              <a:highlight>
                <a:srgbClr val="FFE7E8"/>
              </a:highlight>
            </a:endParaRPr>
          </a:p>
          <a:p>
            <a:pPr marL="0" marR="0" lvl="0" indent="0" algn="l" rtl="0">
              <a:lnSpc>
                <a:spcPct val="115000"/>
              </a:lnSpc>
              <a:spcBef>
                <a:spcPts val="0"/>
              </a:spcBef>
              <a:spcAft>
                <a:spcPts val="0"/>
              </a:spcAft>
              <a:buNone/>
            </a:pPr>
            <a:endParaRPr sz="1200" dirty="0">
              <a:solidFill>
                <a:srgbClr val="333333"/>
              </a:solidFill>
              <a:highlight>
                <a:srgbClr val="FFE7E8"/>
              </a:highlight>
            </a:endParaRPr>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cono Del Concepto De Prueba Unitaria. Ilustración De Línea Fina De Idea De  Etapa De Desarrollo De Software. Verificación Del Rendimiento De La  Aplicación. Código Fuente De Java. Proyecto De Ti. Dibujo">
            <a:extLst>
              <a:ext uri="{FF2B5EF4-FFF2-40B4-BE49-F238E27FC236}">
                <a16:creationId xmlns:a16="http://schemas.microsoft.com/office/drawing/2014/main" id="{C0BA7B17-573C-22F8-D227-AC4D24AC59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46" t="26501" r="21687" b="7361"/>
          <a:stretch/>
        </p:blipFill>
        <p:spPr bwMode="auto">
          <a:xfrm>
            <a:off x="5508727" y="1053675"/>
            <a:ext cx="2763079" cy="290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22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4" name="Google Shape;87;p17">
            <a:extLst>
              <a:ext uri="{FF2B5EF4-FFF2-40B4-BE49-F238E27FC236}">
                <a16:creationId xmlns:a16="http://schemas.microsoft.com/office/drawing/2014/main" id="{D21EAC51-83F1-1820-5FBA-1A2A7D0CE246}"/>
              </a:ext>
            </a:extLst>
          </p:cNvPr>
          <p:cNvSpPr txBox="1">
            <a:spLocks noGrp="1"/>
          </p:cNvSpPr>
          <p:nvPr>
            <p:ph type="title"/>
          </p:nvPr>
        </p:nvSpPr>
        <p:spPr>
          <a:xfrm>
            <a:off x="808675" y="753169"/>
            <a:ext cx="6307741"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PE" sz="3200" b="1" i="0" dirty="0">
                <a:effectLst/>
                <a:latin typeface="Söhne"/>
              </a:rPr>
              <a:t>Aislamiento de unidades de código</a:t>
            </a:r>
            <a:endParaRPr b="1" dirty="0"/>
          </a:p>
        </p:txBody>
      </p:sp>
      <p:grpSp>
        <p:nvGrpSpPr>
          <p:cNvPr id="6" name="Google Shape;90;p17">
            <a:extLst>
              <a:ext uri="{FF2B5EF4-FFF2-40B4-BE49-F238E27FC236}">
                <a16:creationId xmlns:a16="http://schemas.microsoft.com/office/drawing/2014/main" id="{814A9939-3579-00CD-2711-6A77F2824788}"/>
              </a:ext>
            </a:extLst>
          </p:cNvPr>
          <p:cNvGrpSpPr/>
          <p:nvPr/>
        </p:nvGrpSpPr>
        <p:grpSpPr>
          <a:xfrm flipH="1">
            <a:off x="618466" y="3642888"/>
            <a:ext cx="1230265" cy="1017075"/>
            <a:chOff x="-1346750" y="2028150"/>
            <a:chExt cx="1194200" cy="1017075"/>
          </a:xfrm>
        </p:grpSpPr>
        <p:pic>
          <p:nvPicPr>
            <p:cNvPr id="7" name="Google Shape;91;p17">
              <a:extLst>
                <a:ext uri="{FF2B5EF4-FFF2-40B4-BE49-F238E27FC236}">
                  <a16:creationId xmlns:a16="http://schemas.microsoft.com/office/drawing/2014/main" id="{43E5333E-914F-7B4C-CE0C-50633AC9AE50}"/>
                </a:ext>
              </a:extLst>
            </p:cNvPr>
            <p:cNvPicPr preferRelativeResize="0"/>
            <p:nvPr/>
          </p:nvPicPr>
          <p:blipFill rotWithShape="1">
            <a:blip r:embed="rId3">
              <a:alphaModFix/>
            </a:blip>
            <a:srcRect b="50327"/>
            <a:stretch/>
          </p:blipFill>
          <p:spPr>
            <a:xfrm flipH="1">
              <a:off x="-1346750" y="2028150"/>
              <a:ext cx="1194200" cy="917100"/>
            </a:xfrm>
            <a:prstGeom prst="rect">
              <a:avLst/>
            </a:prstGeom>
            <a:noFill/>
            <a:ln>
              <a:noFill/>
            </a:ln>
          </p:spPr>
        </p:pic>
        <p:sp>
          <p:nvSpPr>
            <p:cNvPr id="8" name="Google Shape;92;p17">
              <a:extLst>
                <a:ext uri="{FF2B5EF4-FFF2-40B4-BE49-F238E27FC236}">
                  <a16:creationId xmlns:a16="http://schemas.microsoft.com/office/drawing/2014/main" id="{6F9FAB05-3238-71D8-2F30-653EB39CA006}"/>
                </a:ext>
              </a:extLst>
            </p:cNvPr>
            <p:cNvSpPr/>
            <p:nvPr/>
          </p:nvSpPr>
          <p:spPr>
            <a:xfrm>
              <a:off x="-1289250" y="2058225"/>
              <a:ext cx="1060500" cy="987000"/>
            </a:xfrm>
            <a:prstGeom prst="ellipse">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7;p17">
            <a:extLst>
              <a:ext uri="{FF2B5EF4-FFF2-40B4-BE49-F238E27FC236}">
                <a16:creationId xmlns:a16="http://schemas.microsoft.com/office/drawing/2014/main" id="{43F72D36-5ABF-ED99-9CF0-C6C0A94D9D1E}"/>
              </a:ext>
            </a:extLst>
          </p:cNvPr>
          <p:cNvSpPr txBox="1">
            <a:spLocks/>
          </p:cNvSpPr>
          <p:nvPr/>
        </p:nvSpPr>
        <p:spPr>
          <a:xfrm>
            <a:off x="4454531" y="2649937"/>
            <a:ext cx="335582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buFont typeface="Arial"/>
              <a:buNone/>
            </a:pPr>
            <a:r>
              <a:rPr lang="es-PE" sz="3200" b="1" dirty="0">
                <a:latin typeface="Söhne"/>
              </a:rPr>
              <a:t>Automatización</a:t>
            </a:r>
          </a:p>
        </p:txBody>
      </p:sp>
      <p:sp>
        <p:nvSpPr>
          <p:cNvPr id="11" name="CuadroTexto 10">
            <a:extLst>
              <a:ext uri="{FF2B5EF4-FFF2-40B4-BE49-F238E27FC236}">
                <a16:creationId xmlns:a16="http://schemas.microsoft.com/office/drawing/2014/main" id="{D47BCDF9-FD34-3B80-11B0-4FD99D4E9961}"/>
              </a:ext>
            </a:extLst>
          </p:cNvPr>
          <p:cNvSpPr txBox="1"/>
          <p:nvPr/>
        </p:nvSpPr>
        <p:spPr>
          <a:xfrm>
            <a:off x="4679966" y="3975213"/>
            <a:ext cx="2570630" cy="584775"/>
          </a:xfrm>
          <a:prstGeom prst="rect">
            <a:avLst/>
          </a:prstGeom>
          <a:noFill/>
        </p:spPr>
        <p:txBody>
          <a:bodyPr wrap="square">
            <a:spAutoFit/>
          </a:bodyPr>
          <a:lstStyle/>
          <a:p>
            <a:r>
              <a:rPr lang="es-PE" sz="3200" b="1" dirty="0">
                <a:latin typeface="Söhne"/>
              </a:rPr>
              <a:t>Repetibilidad</a:t>
            </a:r>
          </a:p>
        </p:txBody>
      </p:sp>
      <p:sp>
        <p:nvSpPr>
          <p:cNvPr id="13" name="CuadroTexto 12">
            <a:extLst>
              <a:ext uri="{FF2B5EF4-FFF2-40B4-BE49-F238E27FC236}">
                <a16:creationId xmlns:a16="http://schemas.microsoft.com/office/drawing/2014/main" id="{13ECF411-5804-C5FA-8507-876414B53C60}"/>
              </a:ext>
            </a:extLst>
          </p:cNvPr>
          <p:cNvSpPr txBox="1"/>
          <p:nvPr/>
        </p:nvSpPr>
        <p:spPr>
          <a:xfrm>
            <a:off x="884582" y="2095054"/>
            <a:ext cx="5247860" cy="584775"/>
          </a:xfrm>
          <a:prstGeom prst="rect">
            <a:avLst/>
          </a:prstGeom>
          <a:noFill/>
        </p:spPr>
        <p:txBody>
          <a:bodyPr wrap="square">
            <a:spAutoFit/>
          </a:bodyPr>
          <a:lstStyle/>
          <a:p>
            <a:r>
              <a:rPr lang="es-PE" sz="3200" b="1" dirty="0">
                <a:latin typeface="Söhne"/>
              </a:rPr>
              <a:t>Retroalimentación</a:t>
            </a:r>
            <a:r>
              <a:rPr lang="es-PE" b="1" i="0" dirty="0">
                <a:effectLst/>
                <a:latin typeface="Söhne"/>
              </a:rPr>
              <a:t> </a:t>
            </a:r>
            <a:r>
              <a:rPr lang="es-PE" sz="3200" b="1" dirty="0">
                <a:latin typeface="Söhne"/>
              </a:rPr>
              <a:t>temprana</a:t>
            </a:r>
          </a:p>
        </p:txBody>
      </p:sp>
      <p:sp>
        <p:nvSpPr>
          <p:cNvPr id="15" name="CuadroTexto 14">
            <a:extLst>
              <a:ext uri="{FF2B5EF4-FFF2-40B4-BE49-F238E27FC236}">
                <a16:creationId xmlns:a16="http://schemas.microsoft.com/office/drawing/2014/main" id="{2A4886E4-B49A-6FA9-EF61-EF7AA03B53F1}"/>
              </a:ext>
            </a:extLst>
          </p:cNvPr>
          <p:cNvSpPr txBox="1"/>
          <p:nvPr/>
        </p:nvSpPr>
        <p:spPr>
          <a:xfrm>
            <a:off x="2151138" y="3349785"/>
            <a:ext cx="3622813" cy="584775"/>
          </a:xfrm>
          <a:prstGeom prst="rect">
            <a:avLst/>
          </a:prstGeom>
          <a:noFill/>
        </p:spPr>
        <p:txBody>
          <a:bodyPr wrap="square">
            <a:spAutoFit/>
          </a:bodyPr>
          <a:lstStyle/>
          <a:p>
            <a:r>
              <a:rPr lang="es-PE" sz="3200" b="1" dirty="0">
                <a:latin typeface="Söhne"/>
              </a:rPr>
              <a:t>Documentación</a:t>
            </a:r>
            <a:r>
              <a:rPr lang="es-PE" b="1" i="0" dirty="0">
                <a:effectLst/>
                <a:latin typeface="Söhne"/>
              </a:rPr>
              <a:t> </a:t>
            </a:r>
            <a:r>
              <a:rPr lang="es-PE" sz="3200" b="1" dirty="0">
                <a:latin typeface="Söhne"/>
              </a:rPr>
              <a:t>viva</a:t>
            </a:r>
          </a:p>
        </p:txBody>
      </p:sp>
      <p:sp>
        <p:nvSpPr>
          <p:cNvPr id="17" name="CuadroTexto 16">
            <a:extLst>
              <a:ext uri="{FF2B5EF4-FFF2-40B4-BE49-F238E27FC236}">
                <a16:creationId xmlns:a16="http://schemas.microsoft.com/office/drawing/2014/main" id="{1E00C6C8-4B79-4040-CDDA-8F8911BE0B87}"/>
              </a:ext>
            </a:extLst>
          </p:cNvPr>
          <p:cNvSpPr txBox="1"/>
          <p:nvPr/>
        </p:nvSpPr>
        <p:spPr>
          <a:xfrm>
            <a:off x="4153875" y="1461664"/>
            <a:ext cx="3622813" cy="584775"/>
          </a:xfrm>
          <a:prstGeom prst="rect">
            <a:avLst/>
          </a:prstGeom>
          <a:noFill/>
        </p:spPr>
        <p:txBody>
          <a:bodyPr wrap="square">
            <a:spAutoFit/>
          </a:bodyPr>
          <a:lstStyle/>
          <a:p>
            <a:r>
              <a:rPr lang="es-PE" sz="3200" b="1" dirty="0">
                <a:latin typeface="Söhne"/>
              </a:rPr>
              <a:t>Integración</a:t>
            </a:r>
            <a:r>
              <a:rPr lang="es-PE" b="1" i="0" dirty="0">
                <a:effectLst/>
                <a:latin typeface="Söhne"/>
              </a:rPr>
              <a:t> </a:t>
            </a:r>
            <a:r>
              <a:rPr lang="es-PE" sz="3200" b="1" dirty="0">
                <a:latin typeface="Söhne"/>
              </a:rPr>
              <a:t>continua</a:t>
            </a:r>
          </a:p>
        </p:txBody>
      </p:sp>
    </p:spTree>
    <p:extLst>
      <p:ext uri="{BB962C8B-B14F-4D97-AF65-F5344CB8AC3E}">
        <p14:creationId xmlns:p14="http://schemas.microsoft.com/office/powerpoint/2010/main" val="220401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1805640" y="2391600"/>
            <a:ext cx="5532719" cy="360300"/>
          </a:xfrm>
          <a:prstGeom prst="rect">
            <a:avLst/>
          </a:prstGeom>
        </p:spPr>
        <p:txBody>
          <a:bodyPr spcFirstLastPara="1" wrap="square" lIns="91425" tIns="91425" rIns="91425" bIns="91425" anchor="ctr" anchorCtr="0">
            <a:noAutofit/>
          </a:bodyPr>
          <a:lstStyle/>
          <a:p>
            <a:pPr marL="76200" lvl="0" indent="0" algn="ctr" rtl="0">
              <a:spcBef>
                <a:spcPts val="0"/>
              </a:spcBef>
              <a:spcAft>
                <a:spcPts val="0"/>
              </a:spcAft>
              <a:buClr>
                <a:schemeClr val="dk1"/>
              </a:buClr>
              <a:buSzPts val="2400"/>
              <a:buNone/>
            </a:pPr>
            <a:r>
              <a:rPr lang="es" sz="2400" b="1" dirty="0">
                <a:solidFill>
                  <a:schemeClr val="dk1"/>
                </a:solidFill>
              </a:rPr>
              <a:t>2. Tipos de Pruebas Unitarias</a:t>
            </a:r>
            <a:endParaRPr sz="2400" dirty="0"/>
          </a:p>
        </p:txBody>
      </p:sp>
    </p:spTree>
    <p:extLst>
      <p:ext uri="{BB962C8B-B14F-4D97-AF65-F5344CB8AC3E}">
        <p14:creationId xmlns:p14="http://schemas.microsoft.com/office/powerpoint/2010/main" val="275291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0" y="811279"/>
            <a:ext cx="5532719" cy="360300"/>
          </a:xfrm>
          <a:prstGeom prst="rect">
            <a:avLst/>
          </a:prstGeom>
        </p:spPr>
        <p:txBody>
          <a:bodyPr spcFirstLastPara="1" wrap="square" lIns="91425" tIns="91425" rIns="91425" bIns="91425" anchor="ctr" anchorCtr="0">
            <a:noAutofit/>
          </a:bodyPr>
          <a:lstStyle/>
          <a:p>
            <a:pPr marL="76200" lvl="0" indent="0" algn="ctr" rtl="0">
              <a:spcBef>
                <a:spcPts val="0"/>
              </a:spcBef>
              <a:spcAft>
                <a:spcPts val="0"/>
              </a:spcAft>
              <a:buClr>
                <a:schemeClr val="dk1"/>
              </a:buClr>
              <a:buSzPts val="2400"/>
              <a:buNone/>
            </a:pPr>
            <a:r>
              <a:rPr lang="es" sz="2400" b="1" dirty="0">
                <a:solidFill>
                  <a:schemeClr val="dk1"/>
                </a:solidFill>
              </a:rPr>
              <a:t>Tipos de Pruebas Unitarias</a:t>
            </a:r>
            <a:endParaRPr sz="2400" dirty="0"/>
          </a:p>
        </p:txBody>
      </p:sp>
      <p:sp>
        <p:nvSpPr>
          <p:cNvPr id="3" name="CuadroTexto 2">
            <a:extLst>
              <a:ext uri="{FF2B5EF4-FFF2-40B4-BE49-F238E27FC236}">
                <a16:creationId xmlns:a16="http://schemas.microsoft.com/office/drawing/2014/main" id="{0D13BE04-5420-7E2C-66D8-AD5122DB7817}"/>
              </a:ext>
            </a:extLst>
          </p:cNvPr>
          <p:cNvSpPr txBox="1"/>
          <p:nvPr/>
        </p:nvSpPr>
        <p:spPr>
          <a:xfrm>
            <a:off x="785190" y="1466190"/>
            <a:ext cx="4572000" cy="1815882"/>
          </a:xfrm>
          <a:prstGeom prst="rect">
            <a:avLst/>
          </a:prstGeom>
          <a:noFill/>
        </p:spPr>
        <p:txBody>
          <a:bodyPr wrap="square">
            <a:spAutoFit/>
          </a:bodyPr>
          <a:lstStyle/>
          <a:p>
            <a:pPr marL="285750" indent="-285750">
              <a:buFont typeface="Arial" panose="020B0604020202020204" pitchFamily="34" charset="0"/>
              <a:buChar char="•"/>
            </a:pPr>
            <a:r>
              <a:rPr lang="es-ES" b="1" i="0" dirty="0">
                <a:effectLst/>
                <a:highlight>
                  <a:srgbClr val="00FF00"/>
                </a:highlight>
                <a:latin typeface="Söhne"/>
              </a:rPr>
              <a:t>Pruebas de casos de éxito (</a:t>
            </a:r>
            <a:r>
              <a:rPr lang="es-ES" b="1" i="0" dirty="0" err="1">
                <a:effectLst/>
                <a:highlight>
                  <a:srgbClr val="00FF00"/>
                </a:highlight>
                <a:latin typeface="Söhne"/>
              </a:rPr>
              <a:t>happy</a:t>
            </a:r>
            <a:r>
              <a:rPr lang="es-ES" b="1" i="0" dirty="0">
                <a:effectLst/>
                <a:highlight>
                  <a:srgbClr val="00FF00"/>
                </a:highlight>
                <a:latin typeface="Söhne"/>
              </a:rPr>
              <a:t> </a:t>
            </a:r>
            <a:r>
              <a:rPr lang="es-ES" b="1" i="0" dirty="0" err="1">
                <a:effectLst/>
                <a:highlight>
                  <a:srgbClr val="00FF00"/>
                </a:highlight>
                <a:latin typeface="Söhne"/>
              </a:rPr>
              <a:t>path</a:t>
            </a:r>
            <a:r>
              <a:rPr lang="es-ES" b="1" i="0" dirty="0">
                <a:effectLst/>
                <a:highlight>
                  <a:srgbClr val="00FF00"/>
                </a:highlight>
                <a:latin typeface="Söhne"/>
              </a:rPr>
              <a:t>)</a:t>
            </a:r>
          </a:p>
          <a:p>
            <a:pPr marL="285750" indent="-285750">
              <a:buFont typeface="Arial" panose="020B0604020202020204" pitchFamily="34" charset="0"/>
              <a:buChar char="•"/>
            </a:pPr>
            <a:r>
              <a:rPr lang="es-ES" b="1" i="0" dirty="0">
                <a:effectLst/>
                <a:highlight>
                  <a:srgbClr val="FFFF00"/>
                </a:highlight>
                <a:latin typeface="Söhne"/>
              </a:rPr>
              <a:t>Pruebas de casos de borde (</a:t>
            </a:r>
            <a:r>
              <a:rPr lang="es-ES" b="1" i="0" dirty="0" err="1">
                <a:effectLst/>
                <a:highlight>
                  <a:srgbClr val="FFFF00"/>
                </a:highlight>
                <a:latin typeface="Söhne"/>
              </a:rPr>
              <a:t>boundary</a:t>
            </a:r>
            <a:r>
              <a:rPr lang="es-ES" b="1" i="0" dirty="0">
                <a:effectLst/>
                <a:highlight>
                  <a:srgbClr val="FFFF00"/>
                </a:highlight>
                <a:latin typeface="Söhne"/>
              </a:rPr>
              <a:t> </a:t>
            </a:r>
            <a:r>
              <a:rPr lang="es-ES" b="1" i="0" dirty="0" err="1">
                <a:effectLst/>
                <a:highlight>
                  <a:srgbClr val="FFFF00"/>
                </a:highlight>
                <a:latin typeface="Söhne"/>
              </a:rPr>
              <a:t>testing</a:t>
            </a:r>
            <a:r>
              <a:rPr lang="es-ES" b="1" i="0" dirty="0">
                <a:effectLst/>
                <a:highlight>
                  <a:srgbClr val="FFFF00"/>
                </a:highlight>
                <a:latin typeface="Söhne"/>
              </a:rPr>
              <a:t>)</a:t>
            </a:r>
            <a:endParaRPr lang="es-ES" b="1" dirty="0">
              <a:highlight>
                <a:srgbClr val="FFFF00"/>
              </a:highlight>
              <a:latin typeface="Söhne"/>
            </a:endParaRPr>
          </a:p>
          <a:p>
            <a:pPr marL="285750" indent="-285750">
              <a:buFont typeface="Arial" panose="020B0604020202020204" pitchFamily="34" charset="0"/>
              <a:buChar char="•"/>
            </a:pPr>
            <a:r>
              <a:rPr lang="es-ES" b="1" i="0" dirty="0">
                <a:effectLst/>
                <a:highlight>
                  <a:srgbClr val="00FF00"/>
                </a:highlight>
                <a:latin typeface="Söhne"/>
              </a:rPr>
              <a:t>Pruebas de casos de error (error </a:t>
            </a:r>
            <a:r>
              <a:rPr lang="es-ES" b="1" i="0" dirty="0" err="1">
                <a:effectLst/>
                <a:highlight>
                  <a:srgbClr val="00FF00"/>
                </a:highlight>
                <a:latin typeface="Söhne"/>
              </a:rPr>
              <a:t>testing</a:t>
            </a:r>
            <a:r>
              <a:rPr lang="es-ES" b="1" i="0" dirty="0">
                <a:effectLst/>
                <a:highlight>
                  <a:srgbClr val="00FF00"/>
                </a:highlight>
                <a:latin typeface="Söhne"/>
              </a:rPr>
              <a:t>)</a:t>
            </a:r>
          </a:p>
          <a:p>
            <a:pPr marL="285750" indent="-285750">
              <a:buFont typeface="Arial" panose="020B0604020202020204" pitchFamily="34" charset="0"/>
              <a:buChar char="•"/>
            </a:pPr>
            <a:r>
              <a:rPr lang="es-PE" b="1" i="0" dirty="0">
                <a:effectLst/>
                <a:highlight>
                  <a:srgbClr val="FFFF00"/>
                </a:highlight>
                <a:latin typeface="Söhne"/>
              </a:rPr>
              <a:t>Pruebas de rendimiento (</a:t>
            </a:r>
            <a:r>
              <a:rPr lang="es-PE" b="1" i="0" dirty="0" err="1">
                <a:effectLst/>
                <a:highlight>
                  <a:srgbClr val="FFFF00"/>
                </a:highlight>
                <a:latin typeface="Söhne"/>
              </a:rPr>
              <a:t>Jmeter</a:t>
            </a:r>
            <a:r>
              <a:rPr lang="es-PE" b="1" i="0" dirty="0">
                <a:effectLst/>
                <a:highlight>
                  <a:srgbClr val="FFFF00"/>
                </a:highlight>
                <a:latin typeface="Söhne"/>
              </a:rPr>
              <a:t>)</a:t>
            </a:r>
            <a:endParaRPr lang="es-ES" b="1" dirty="0">
              <a:highlight>
                <a:srgbClr val="FFFF00"/>
              </a:highlight>
              <a:latin typeface="Söhne"/>
            </a:endParaRPr>
          </a:p>
          <a:p>
            <a:pPr marL="285750" indent="-285750">
              <a:buFont typeface="Arial" panose="020B0604020202020204" pitchFamily="34" charset="0"/>
              <a:buChar char="•"/>
            </a:pPr>
            <a:r>
              <a:rPr lang="es-PE" b="1" i="0" dirty="0">
                <a:effectLst/>
                <a:highlight>
                  <a:srgbClr val="FFFF00"/>
                </a:highlight>
                <a:latin typeface="Söhne"/>
              </a:rPr>
              <a:t>Pruebas de seguridad</a:t>
            </a:r>
            <a:endParaRPr lang="es-ES" b="1" i="0" dirty="0">
              <a:effectLst/>
              <a:highlight>
                <a:srgbClr val="FFFF00"/>
              </a:highlight>
              <a:latin typeface="Söhne"/>
            </a:endParaRPr>
          </a:p>
          <a:p>
            <a:pPr marL="285750" indent="-285750">
              <a:buFont typeface="Arial" panose="020B0604020202020204" pitchFamily="34" charset="0"/>
              <a:buChar char="•"/>
            </a:pPr>
            <a:r>
              <a:rPr lang="pt-BR" b="1" i="0" dirty="0" err="1">
                <a:effectLst/>
                <a:highlight>
                  <a:srgbClr val="00FF00"/>
                </a:highlight>
                <a:latin typeface="Söhne"/>
              </a:rPr>
              <a:t>Pruebas</a:t>
            </a:r>
            <a:r>
              <a:rPr lang="pt-BR" b="1" i="0" dirty="0">
                <a:effectLst/>
                <a:highlight>
                  <a:srgbClr val="00FF00"/>
                </a:highlight>
                <a:latin typeface="Söhne"/>
              </a:rPr>
              <a:t> de cobertura de código (</a:t>
            </a:r>
            <a:r>
              <a:rPr lang="pt-BR" b="1" i="0" dirty="0" err="1">
                <a:effectLst/>
                <a:highlight>
                  <a:srgbClr val="00FF00"/>
                </a:highlight>
                <a:latin typeface="Söhne"/>
              </a:rPr>
              <a:t>code</a:t>
            </a:r>
            <a:r>
              <a:rPr lang="pt-BR" b="1" i="0" dirty="0">
                <a:effectLst/>
                <a:highlight>
                  <a:srgbClr val="00FF00"/>
                </a:highlight>
                <a:latin typeface="Söhne"/>
              </a:rPr>
              <a:t> </a:t>
            </a:r>
            <a:r>
              <a:rPr lang="pt-BR" b="1" i="0" dirty="0" err="1">
                <a:effectLst/>
                <a:highlight>
                  <a:srgbClr val="00FF00"/>
                </a:highlight>
                <a:latin typeface="Söhne"/>
              </a:rPr>
              <a:t>coverage</a:t>
            </a:r>
            <a:r>
              <a:rPr lang="pt-BR" b="1" i="0" dirty="0">
                <a:effectLst/>
                <a:highlight>
                  <a:srgbClr val="00FF00"/>
                </a:highlight>
                <a:latin typeface="Söhne"/>
              </a:rPr>
              <a:t>)</a:t>
            </a:r>
            <a:endParaRPr lang="es-ES" b="1" dirty="0">
              <a:highlight>
                <a:srgbClr val="00FF00"/>
              </a:highlight>
              <a:latin typeface="Söhne"/>
            </a:endParaRPr>
          </a:p>
          <a:p>
            <a:pPr marL="285750" indent="-285750">
              <a:buFont typeface="Arial" panose="020B0604020202020204" pitchFamily="34" charset="0"/>
              <a:buChar char="•"/>
            </a:pPr>
            <a:r>
              <a:rPr lang="es-ES" b="1" i="0" dirty="0">
                <a:effectLst/>
                <a:highlight>
                  <a:srgbClr val="00FF00"/>
                </a:highlight>
                <a:latin typeface="Söhne"/>
              </a:rPr>
              <a:t>Pruebas de </a:t>
            </a:r>
            <a:r>
              <a:rPr lang="es-ES" b="1" i="0" dirty="0" err="1">
                <a:effectLst/>
                <a:highlight>
                  <a:srgbClr val="00FF00"/>
                </a:highlight>
                <a:latin typeface="Söhne"/>
              </a:rPr>
              <a:t>mocks</a:t>
            </a:r>
            <a:r>
              <a:rPr lang="es-ES" b="1" i="0" dirty="0">
                <a:effectLst/>
                <a:highlight>
                  <a:srgbClr val="00FF00"/>
                </a:highlight>
                <a:latin typeface="Söhne"/>
              </a:rPr>
              <a:t> y </a:t>
            </a:r>
            <a:r>
              <a:rPr lang="es-ES" b="1" i="0" dirty="0" err="1">
                <a:effectLst/>
                <a:highlight>
                  <a:srgbClr val="00FF00"/>
                </a:highlight>
                <a:latin typeface="Söhne"/>
              </a:rPr>
              <a:t>stubs</a:t>
            </a:r>
            <a:endParaRPr lang="es-ES" b="1" i="0" dirty="0">
              <a:effectLst/>
              <a:highlight>
                <a:srgbClr val="00FF00"/>
              </a:highlight>
              <a:latin typeface="Söhne"/>
            </a:endParaRPr>
          </a:p>
          <a:p>
            <a:pPr marL="285750" indent="-285750">
              <a:buFont typeface="Arial" panose="020B0604020202020204" pitchFamily="34" charset="0"/>
              <a:buChar char="•"/>
            </a:pPr>
            <a:r>
              <a:rPr lang="es-PE" b="1" i="0" dirty="0">
                <a:effectLst/>
                <a:highlight>
                  <a:srgbClr val="FFFF00"/>
                </a:highlight>
                <a:latin typeface="Söhne"/>
              </a:rPr>
              <a:t>Pruebas de integración</a:t>
            </a:r>
            <a:endParaRPr lang="es-PE" dirty="0">
              <a:highlight>
                <a:srgbClr val="FFFF00"/>
              </a:highlight>
            </a:endParaRPr>
          </a:p>
        </p:txBody>
      </p:sp>
      <p:pic>
        <p:nvPicPr>
          <p:cNvPr id="2050" name="Picture 2" descr="Tipos de testing de software | EDteam">
            <a:extLst>
              <a:ext uri="{FF2B5EF4-FFF2-40B4-BE49-F238E27FC236}">
                <a16:creationId xmlns:a16="http://schemas.microsoft.com/office/drawing/2014/main" id="{C2350C7E-6776-3443-ED75-5EBFD6B89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569"/>
          <a:stretch/>
        </p:blipFill>
        <p:spPr bwMode="auto">
          <a:xfrm>
            <a:off x="5121357" y="1466190"/>
            <a:ext cx="3813426" cy="172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89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0" y="811279"/>
            <a:ext cx="5532719" cy="360300"/>
          </a:xfrm>
          <a:prstGeom prst="rect">
            <a:avLst/>
          </a:prstGeom>
        </p:spPr>
        <p:txBody>
          <a:bodyPr spcFirstLastPara="1" wrap="square" lIns="91425" tIns="91425" rIns="91425" bIns="91425" anchor="ctr" anchorCtr="0">
            <a:noAutofit/>
          </a:bodyPr>
          <a:lstStyle/>
          <a:p>
            <a:pPr marL="76200" lvl="0" indent="0" algn="ctr" rtl="0">
              <a:spcBef>
                <a:spcPts val="0"/>
              </a:spcBef>
              <a:spcAft>
                <a:spcPts val="0"/>
              </a:spcAft>
              <a:buClr>
                <a:schemeClr val="dk1"/>
              </a:buClr>
              <a:buSzPts val="2400"/>
              <a:buNone/>
            </a:pPr>
            <a:r>
              <a:rPr lang="es" sz="2400" b="1" dirty="0">
                <a:solidFill>
                  <a:schemeClr val="dk1"/>
                </a:solidFill>
              </a:rPr>
              <a:t>JUnit</a:t>
            </a:r>
            <a:endParaRPr sz="2400" dirty="0"/>
          </a:p>
        </p:txBody>
      </p:sp>
      <p:sp>
        <p:nvSpPr>
          <p:cNvPr id="3" name="CuadroTexto 2">
            <a:extLst>
              <a:ext uri="{FF2B5EF4-FFF2-40B4-BE49-F238E27FC236}">
                <a16:creationId xmlns:a16="http://schemas.microsoft.com/office/drawing/2014/main" id="{0D13BE04-5420-7E2C-66D8-AD5122DB7817}"/>
              </a:ext>
            </a:extLst>
          </p:cNvPr>
          <p:cNvSpPr txBox="1"/>
          <p:nvPr/>
        </p:nvSpPr>
        <p:spPr>
          <a:xfrm>
            <a:off x="367746" y="1481267"/>
            <a:ext cx="4572000" cy="1600438"/>
          </a:xfrm>
          <a:prstGeom prst="rect">
            <a:avLst/>
          </a:prstGeom>
          <a:noFill/>
        </p:spPr>
        <p:txBody>
          <a:bodyPr wrap="square">
            <a:spAutoFit/>
          </a:bodyPr>
          <a:lstStyle/>
          <a:p>
            <a:pPr algn="just"/>
            <a:r>
              <a:rPr lang="es-ES" i="0" dirty="0">
                <a:effectLst/>
                <a:latin typeface="Söhne"/>
              </a:rPr>
              <a:t>Es una de las herramientas más populares y ampliamente utilizadas para escribir y ejecutar pruebas unitarias en aplicaciones Java. Las pruebas unitarias son un enfoque de desarrollo de software que implica probar unidades individuales de código (como métodos o funciones) para asegurarse de que funcionen correctamente de manera aislada</a:t>
            </a:r>
            <a:endParaRPr lang="es-PE" dirty="0"/>
          </a:p>
        </p:txBody>
      </p:sp>
      <p:pic>
        <p:nvPicPr>
          <p:cNvPr id="3074" name="Picture 2" descr="JUnit 5 - The ultimate beginner's guide to implementing the unit tests in  JAVA [2022-Edition] | OneInfoSpot">
            <a:extLst>
              <a:ext uri="{FF2B5EF4-FFF2-40B4-BE49-F238E27FC236}">
                <a16:creationId xmlns:a16="http://schemas.microsoft.com/office/drawing/2014/main" id="{693D5140-C660-2452-BA16-AC6FDDE38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670" y="1415659"/>
            <a:ext cx="2961860" cy="166604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736C8BB-47EA-8BDE-846C-CFD4BA0CFF75}"/>
              </a:ext>
            </a:extLst>
          </p:cNvPr>
          <p:cNvSpPr txBox="1"/>
          <p:nvPr/>
        </p:nvSpPr>
        <p:spPr>
          <a:xfrm>
            <a:off x="367746" y="3270549"/>
            <a:ext cx="45720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400" b="1" i="0" u="none" strike="noStrike" cap="none" normalizeH="0" baseline="0" dirty="0">
                <a:ln>
                  <a:noFill/>
                </a:ln>
                <a:solidFill>
                  <a:schemeClr val="tx1"/>
                </a:solidFill>
                <a:effectLst/>
                <a:latin typeface="Söhne"/>
              </a:rPr>
              <a:t>Anotaciones: </a:t>
            </a:r>
            <a:r>
              <a:rPr kumimoji="0" lang="es-PE" altLang="es-PE" sz="1400" i="0" u="none" strike="noStrike" cap="none" normalizeH="0" baseline="0" dirty="0" err="1">
                <a:ln>
                  <a:noFill/>
                </a:ln>
                <a:solidFill>
                  <a:schemeClr val="tx1"/>
                </a:solidFill>
                <a:effectLst/>
                <a:latin typeface="Söhne"/>
              </a:rPr>
              <a:t>JUnit</a:t>
            </a:r>
            <a:r>
              <a:rPr kumimoji="0" lang="es-PE" altLang="es-PE" sz="1400" i="0" u="none" strike="noStrike" cap="none" normalizeH="0" baseline="0" dirty="0">
                <a:ln>
                  <a:noFill/>
                </a:ln>
                <a:solidFill>
                  <a:schemeClr val="tx1"/>
                </a:solidFill>
                <a:effectLst/>
                <a:latin typeface="Söhne"/>
              </a:rPr>
              <a:t> utiliza anotaciones de Java (como </a:t>
            </a:r>
            <a:r>
              <a:rPr kumimoji="0" lang="es-PE" altLang="es-PE" i="0" u="none" strike="noStrike" cap="none" normalizeH="0" baseline="0" dirty="0">
                <a:ln>
                  <a:noFill/>
                </a:ln>
                <a:solidFill>
                  <a:schemeClr val="tx1"/>
                </a:solidFill>
                <a:effectLst/>
                <a:latin typeface="Söhne Mono"/>
              </a:rPr>
              <a:t>@Test</a:t>
            </a:r>
            <a:r>
              <a:rPr kumimoji="0" lang="es-PE" altLang="es-PE" sz="1400" i="0" u="none" strike="noStrike" cap="none" normalizeH="0" baseline="0" dirty="0">
                <a:ln>
                  <a:noFill/>
                </a:ln>
                <a:solidFill>
                  <a:schemeClr val="tx1"/>
                </a:solidFill>
                <a:effectLst/>
                <a:latin typeface="Söhne"/>
              </a:rPr>
              <a:t>, </a:t>
            </a:r>
            <a:r>
              <a:rPr kumimoji="0" lang="es-PE" altLang="es-PE" i="0" u="none" strike="noStrike" cap="none" normalizeH="0" baseline="0" dirty="0">
                <a:ln>
                  <a:noFill/>
                </a:ln>
                <a:solidFill>
                  <a:schemeClr val="tx1"/>
                </a:solidFill>
                <a:effectLst/>
                <a:latin typeface="Söhne Mono"/>
              </a:rPr>
              <a:t>@Before</a:t>
            </a:r>
            <a:r>
              <a:rPr kumimoji="0" lang="es-PE" altLang="es-PE" sz="1400" i="0" u="none" strike="noStrike" cap="none" normalizeH="0" baseline="0" dirty="0">
                <a:ln>
                  <a:noFill/>
                </a:ln>
                <a:solidFill>
                  <a:schemeClr val="tx1"/>
                </a:solidFill>
                <a:effectLst/>
                <a:latin typeface="Söhne"/>
              </a:rPr>
              <a:t>, </a:t>
            </a:r>
            <a:r>
              <a:rPr kumimoji="0" lang="es-PE" altLang="es-PE" i="0" u="none" strike="noStrike" cap="none" normalizeH="0" baseline="0" dirty="0">
                <a:ln>
                  <a:noFill/>
                </a:ln>
                <a:solidFill>
                  <a:schemeClr val="tx1"/>
                </a:solidFill>
                <a:effectLst/>
                <a:latin typeface="Söhne Mono"/>
              </a:rPr>
              <a:t>@After</a:t>
            </a:r>
            <a:r>
              <a:rPr kumimoji="0" lang="es-PE" altLang="es-PE" sz="1400" i="0" u="none" strike="noStrike" cap="none" normalizeH="0" baseline="0" dirty="0">
                <a:ln>
                  <a:noFill/>
                </a:ln>
                <a:solidFill>
                  <a:schemeClr val="tx1"/>
                </a:solidFill>
                <a:effectLst/>
                <a:latin typeface="Söhne"/>
              </a:rPr>
              <a:t>, </a:t>
            </a:r>
            <a:r>
              <a:rPr kumimoji="0" lang="es-PE" altLang="es-PE" i="0" u="none" strike="noStrike" cap="none" normalizeH="0" baseline="0" dirty="0">
                <a:ln>
                  <a:noFill/>
                </a:ln>
                <a:solidFill>
                  <a:schemeClr val="tx1"/>
                </a:solidFill>
                <a:effectLst/>
                <a:latin typeface="Söhne Mono"/>
              </a:rPr>
              <a:t>@BeforeClass</a:t>
            </a:r>
            <a:r>
              <a:rPr kumimoji="0" lang="es-PE" altLang="es-PE" sz="1400" i="0" u="none" strike="noStrike" cap="none" normalizeH="0" baseline="0" dirty="0">
                <a:ln>
                  <a:noFill/>
                </a:ln>
                <a:solidFill>
                  <a:schemeClr val="tx1"/>
                </a:solidFill>
                <a:effectLst/>
                <a:latin typeface="Söhne"/>
              </a:rPr>
              <a:t>, </a:t>
            </a:r>
            <a:r>
              <a:rPr kumimoji="0" lang="es-PE" altLang="es-PE" i="0" u="none" strike="noStrike" cap="none" normalizeH="0" baseline="0" dirty="0">
                <a:ln>
                  <a:noFill/>
                </a:ln>
                <a:solidFill>
                  <a:schemeClr val="tx1"/>
                </a:solidFill>
                <a:effectLst/>
                <a:latin typeface="Söhne Mono"/>
              </a:rPr>
              <a:t>@AfterClass</a:t>
            </a:r>
            <a:r>
              <a:rPr kumimoji="0" lang="es-PE" altLang="es-PE" sz="1400" i="0" u="none" strike="noStrike" cap="none" normalizeH="0" baseline="0" dirty="0">
                <a:ln>
                  <a:noFill/>
                </a:ln>
                <a:solidFill>
                  <a:schemeClr val="tx1"/>
                </a:solidFill>
                <a:effectLst/>
                <a:latin typeface="Söhne"/>
              </a:rPr>
              <a:t>, etc.) </a:t>
            </a:r>
            <a:endParaRPr kumimoji="0" lang="es-PE" altLang="es-PE" sz="200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7C2129CE-2A2A-FF87-2010-4EB85ACBC929}"/>
              </a:ext>
            </a:extLst>
          </p:cNvPr>
          <p:cNvSpPr txBox="1"/>
          <p:nvPr/>
        </p:nvSpPr>
        <p:spPr>
          <a:xfrm>
            <a:off x="367746" y="3962889"/>
            <a:ext cx="4641574"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PE" altLang="es-PE" b="1" dirty="0" err="1">
                <a:solidFill>
                  <a:schemeClr val="tx1"/>
                </a:solidFill>
                <a:latin typeface="Söhne"/>
              </a:rPr>
              <a:t>Assertions</a:t>
            </a:r>
            <a:r>
              <a:rPr lang="es-PE" altLang="es-PE" dirty="0">
                <a:solidFill>
                  <a:schemeClr val="tx1"/>
                </a:solidFill>
                <a:latin typeface="Söhne"/>
              </a:rPr>
              <a:t> (Afirmaciones): </a:t>
            </a:r>
            <a:r>
              <a:rPr lang="es-PE" altLang="es-PE" dirty="0" err="1">
                <a:solidFill>
                  <a:schemeClr val="tx1"/>
                </a:solidFill>
                <a:latin typeface="Söhne"/>
              </a:rPr>
              <a:t>JUnit</a:t>
            </a:r>
            <a:r>
              <a:rPr lang="es-PE" altLang="es-PE" dirty="0">
                <a:solidFill>
                  <a:schemeClr val="tx1"/>
                </a:solidFill>
                <a:latin typeface="Söhne"/>
              </a:rPr>
              <a:t> proporciona una variedad de métodos de aserción (por ejemplo, </a:t>
            </a:r>
            <a:r>
              <a:rPr lang="es-PE" altLang="es-PE" b="1" dirty="0" err="1">
                <a:solidFill>
                  <a:schemeClr val="tx1"/>
                </a:solidFill>
                <a:latin typeface="Söhne"/>
              </a:rPr>
              <a:t>assertEquals</a:t>
            </a:r>
            <a:r>
              <a:rPr lang="es-PE" altLang="es-PE" b="1" dirty="0">
                <a:solidFill>
                  <a:schemeClr val="tx1"/>
                </a:solidFill>
                <a:latin typeface="Söhne"/>
              </a:rPr>
              <a:t>, </a:t>
            </a:r>
            <a:r>
              <a:rPr lang="es-PE" altLang="es-PE" b="1" dirty="0" err="1">
                <a:solidFill>
                  <a:schemeClr val="tx1"/>
                </a:solidFill>
                <a:latin typeface="Söhne"/>
              </a:rPr>
              <a:t>assertTrue</a:t>
            </a:r>
            <a:r>
              <a:rPr lang="es-PE" altLang="es-PE" b="1" dirty="0">
                <a:solidFill>
                  <a:schemeClr val="tx1"/>
                </a:solidFill>
                <a:latin typeface="Söhne"/>
              </a:rPr>
              <a:t>, </a:t>
            </a:r>
            <a:r>
              <a:rPr lang="es-PE" altLang="es-PE" b="1" dirty="0" err="1">
                <a:solidFill>
                  <a:schemeClr val="tx1"/>
                </a:solidFill>
                <a:latin typeface="Söhne"/>
              </a:rPr>
              <a:t>assertFalse</a:t>
            </a:r>
            <a:r>
              <a:rPr lang="es-PE" altLang="es-PE" dirty="0">
                <a:solidFill>
                  <a:schemeClr val="tx1"/>
                </a:solidFill>
                <a:latin typeface="Söhne"/>
              </a:rPr>
              <a:t>, etc.) </a:t>
            </a:r>
          </a:p>
        </p:txBody>
      </p:sp>
    </p:spTree>
    <p:extLst>
      <p:ext uri="{BB962C8B-B14F-4D97-AF65-F5344CB8AC3E}">
        <p14:creationId xmlns:p14="http://schemas.microsoft.com/office/powerpoint/2010/main" val="90380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0" y="811279"/>
            <a:ext cx="5532719" cy="360300"/>
          </a:xfrm>
          <a:prstGeom prst="rect">
            <a:avLst/>
          </a:prstGeom>
        </p:spPr>
        <p:txBody>
          <a:bodyPr spcFirstLastPara="1" wrap="square" lIns="91425" tIns="91425" rIns="91425" bIns="91425" anchor="ctr" anchorCtr="0">
            <a:noAutofit/>
          </a:bodyPr>
          <a:lstStyle/>
          <a:p>
            <a:pPr marL="76200" lvl="0" indent="0" algn="ctr" rtl="0">
              <a:spcBef>
                <a:spcPts val="0"/>
              </a:spcBef>
              <a:spcAft>
                <a:spcPts val="0"/>
              </a:spcAft>
              <a:buClr>
                <a:schemeClr val="dk1"/>
              </a:buClr>
              <a:buSzPts val="2400"/>
              <a:buNone/>
            </a:pPr>
            <a:r>
              <a:rPr lang="es" sz="2400" b="1" dirty="0">
                <a:solidFill>
                  <a:schemeClr val="dk1"/>
                </a:solidFill>
              </a:rPr>
              <a:t>Mockito</a:t>
            </a:r>
            <a:endParaRPr sz="2400" dirty="0"/>
          </a:p>
        </p:txBody>
      </p:sp>
      <p:sp>
        <p:nvSpPr>
          <p:cNvPr id="3" name="CuadroTexto 2">
            <a:extLst>
              <a:ext uri="{FF2B5EF4-FFF2-40B4-BE49-F238E27FC236}">
                <a16:creationId xmlns:a16="http://schemas.microsoft.com/office/drawing/2014/main" id="{0D13BE04-5420-7E2C-66D8-AD5122DB7817}"/>
              </a:ext>
            </a:extLst>
          </p:cNvPr>
          <p:cNvSpPr txBox="1"/>
          <p:nvPr/>
        </p:nvSpPr>
        <p:spPr>
          <a:xfrm>
            <a:off x="367746" y="1481267"/>
            <a:ext cx="4572000" cy="1600438"/>
          </a:xfrm>
          <a:prstGeom prst="rect">
            <a:avLst/>
          </a:prstGeom>
          <a:noFill/>
        </p:spPr>
        <p:txBody>
          <a:bodyPr wrap="square">
            <a:spAutoFit/>
          </a:bodyPr>
          <a:lstStyle/>
          <a:p>
            <a:pPr algn="just"/>
            <a:r>
              <a:rPr lang="es-ES" i="0" dirty="0">
                <a:effectLst/>
                <a:latin typeface="Söhne"/>
              </a:rPr>
              <a:t>biblioteca de Java que se utiliza para simplificar y automatizar la creación de objetos simulados o "</a:t>
            </a:r>
            <a:r>
              <a:rPr lang="es-ES" i="0" dirty="0" err="1">
                <a:effectLst/>
                <a:latin typeface="Söhne"/>
              </a:rPr>
              <a:t>mocks</a:t>
            </a:r>
            <a:r>
              <a:rPr lang="es-ES" i="0" dirty="0">
                <a:effectLst/>
                <a:latin typeface="Söhne"/>
              </a:rPr>
              <a:t>" en el contexto de pruebas unitarias. Estos objetos simulados se utilizan para aislar la unidad de código bajo prueba de las dependencias externas, como clases, interfaces o servicios, de modo que puedas centrarte en probar la unidad de código de manera aislada y controlada</a:t>
            </a:r>
            <a:endParaRPr lang="es-PE" dirty="0"/>
          </a:p>
        </p:txBody>
      </p:sp>
      <p:pic>
        <p:nvPicPr>
          <p:cNvPr id="4098" name="Picture 2" descr="Mockito 2: la librería de mocks por excelencia en Java adquiere nuevos  poderes">
            <a:extLst>
              <a:ext uri="{FF2B5EF4-FFF2-40B4-BE49-F238E27FC236}">
                <a16:creationId xmlns:a16="http://schemas.microsoft.com/office/drawing/2014/main" id="{E4D824AA-58D2-8372-6E04-A5DD32224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221" y="1401417"/>
            <a:ext cx="3851640" cy="192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6976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562</Words>
  <Application>Microsoft Office PowerPoint</Application>
  <PresentationFormat>Presentación en pantalla (16:9)</PresentationFormat>
  <Paragraphs>60</Paragraphs>
  <Slides>19</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Söhne</vt:lpstr>
      <vt:lpstr>Söhne Mono</vt:lpstr>
      <vt:lpstr>Arial</vt:lpstr>
      <vt:lpstr>Simple Light</vt:lpstr>
      <vt:lpstr>Presentación de PowerPoint</vt:lpstr>
      <vt:lpstr>Al finalizar esta clase, el participante será capaz de:</vt:lpstr>
      <vt:lpstr>Presentación de PowerPoint</vt:lpstr>
      <vt:lpstr>Test Unitarios</vt:lpstr>
      <vt:lpstr>Aislamiento de unidades de código</vt:lpstr>
      <vt:lpstr>Presentación de PowerPoint</vt:lpstr>
      <vt:lpstr>Presentación de PowerPoint</vt:lpstr>
      <vt:lpstr>Presentación de PowerPoint</vt:lpstr>
      <vt:lpstr>Presentación de PowerPoint</vt:lpstr>
      <vt:lpstr>Presentación de PowerPoint</vt:lpstr>
      <vt:lpstr>PATRON AAA</vt:lpstr>
      <vt:lpstr>Implementando Junit &amp; Mockito en Maven</vt:lpstr>
      <vt:lpstr>Implementando Jacoco</vt:lpstr>
      <vt:lpstr>Implementando Exclusiones Jacoco</vt:lpstr>
      <vt:lpstr>Estructura para crear el TEST</vt:lpstr>
      <vt:lpstr>Reporte Jacoco sin Test</vt:lpstr>
      <vt:lpstr>Creación del Ejecicio</vt:lpstr>
      <vt:lpstr>Practica en Clase</vt:lpstr>
      <vt:lpstr>Concluciones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Nike Rodriguez</dc:creator>
  <cp:lastModifiedBy>Paul Nike RODRIGUEZ MIJAHUANGA</cp:lastModifiedBy>
  <cp:revision>9</cp:revision>
  <dcterms:modified xsi:type="dcterms:W3CDTF">2024-11-16T15:10:39Z</dcterms:modified>
</cp:coreProperties>
</file>