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4_A1DA7981.xml" ContentType="application/vnd.ms-powerpoint.comments+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 id="55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 id="55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comments/modernComment_104_A1DA7981.xml><?xml version="1.0" encoding="utf-8"?>
<p188:cmLst xmlns:a="http://schemas.openxmlformats.org/drawingml/2006/main" xmlns:r="http://schemas.openxmlformats.org/officeDocument/2006/relationships" xmlns:p188="http://schemas.microsoft.com/office/powerpoint/2018/8/main">
  <p188:cm id="{E4B4B4A5-76EA-449D-A79D-18A95845F605}" authorId="{738DA873-DB13-F91F-A9E2-F1ED84C0CE71}" created="2022-11-18T09:48:54.524">
    <pc:sldMkLst xmlns:pc="http://schemas.microsoft.com/office/powerpoint/2013/main/command">
      <pc:docMk/>
      <pc:sldMk cId="2715449729" sldId="260"/>
    </pc:sldMkLst>
    <p188:txBody>
      <a:bodyPr/>
      <a:lstStyle/>
      <a:p>
        <a:r>
          <a:rPr lang="de-DE"/>
          <a:t>Einfaches Beispiel</a:t>
        </a:r>
      </a:p>
    </p188:txBody>
  </p188:cm>
</p188:cmLst>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21.11.2022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21.11.2022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21.11.2022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A1DA798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5" name="Grafik 4">
            <a:extLst>
              <a:ext uri="{FF2B5EF4-FFF2-40B4-BE49-F238E27FC236}">
                <a16:creationId xmlns:a16="http://schemas.microsoft.com/office/drawing/2014/main" id="{4823275B-76CA-7C3A-E5BE-9D03DAEEF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3"/>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r>
              <a:rPr lang="de-DE" sz="2600" dirty="0">
                <a:sym typeface="Wingdings" panose="05000000000000000000" pitchFamily="2" charset="2"/>
              </a:rPr>
              <a:t> (</a:t>
            </a:r>
            <a:r>
              <a:rPr lang="de-DE" sz="2600">
                <a:sym typeface="Wingdings" panose="05000000000000000000" pitchFamily="2" charset="2"/>
              </a:rPr>
              <a:t>nächste Slide)</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Traceplots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Übersicht über alle Algorithmen</a:t>
            </a:r>
          </a:p>
        </p:txBody>
      </p:sp>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2"/>
          <a:stretch>
            <a:fillRect/>
          </a:stretch>
        </p:blipFill>
        <p:spPr>
          <a:xfrm>
            <a:off x="838200" y="6083243"/>
            <a:ext cx="2057687" cy="409632"/>
          </a:xfrm>
          <a:prstGeom prst="rect">
            <a:avLst/>
          </a:prstGeom>
        </p:spPr>
      </p:pic>
      <p:graphicFrame>
        <p:nvGraphicFramePr>
          <p:cNvPr id="4" name="Tabelle 5">
            <a:extLst>
              <a:ext uri="{FF2B5EF4-FFF2-40B4-BE49-F238E27FC236}">
                <a16:creationId xmlns:a16="http://schemas.microsoft.com/office/drawing/2014/main" id="{830FAD35-B69A-ED04-5BA2-47A6E0F9EB5C}"/>
              </a:ext>
            </a:extLst>
          </p:cNvPr>
          <p:cNvGraphicFramePr>
            <a:graphicFrameLocks noGrp="1"/>
          </p:cNvGraphicFramePr>
          <p:nvPr>
            <p:extLst>
              <p:ext uri="{D42A27DB-BD31-4B8C-83A1-F6EECF244321}">
                <p14:modId xmlns:p14="http://schemas.microsoft.com/office/powerpoint/2010/main" val="1701656890"/>
              </p:ext>
            </p:extLst>
          </p:nvPr>
        </p:nvGraphicFramePr>
        <p:xfrm>
          <a:off x="838200" y="1314450"/>
          <a:ext cx="10515600" cy="4623858"/>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2236327597"/>
                    </a:ext>
                  </a:extLst>
                </a:gridCol>
                <a:gridCol w="2806065">
                  <a:extLst>
                    <a:ext uri="{9D8B030D-6E8A-4147-A177-3AD203B41FA5}">
                      <a16:colId xmlns:a16="http://schemas.microsoft.com/office/drawing/2014/main" val="3563289942"/>
                    </a:ext>
                  </a:extLst>
                </a:gridCol>
                <a:gridCol w="2103120">
                  <a:extLst>
                    <a:ext uri="{9D8B030D-6E8A-4147-A177-3AD203B41FA5}">
                      <a16:colId xmlns:a16="http://schemas.microsoft.com/office/drawing/2014/main" val="3572830648"/>
                    </a:ext>
                  </a:extLst>
                </a:gridCol>
                <a:gridCol w="2103120">
                  <a:extLst>
                    <a:ext uri="{9D8B030D-6E8A-4147-A177-3AD203B41FA5}">
                      <a16:colId xmlns:a16="http://schemas.microsoft.com/office/drawing/2014/main" val="3479823090"/>
                    </a:ext>
                  </a:extLst>
                </a:gridCol>
                <a:gridCol w="2103120">
                  <a:extLst>
                    <a:ext uri="{9D8B030D-6E8A-4147-A177-3AD203B41FA5}">
                      <a16:colId xmlns:a16="http://schemas.microsoft.com/office/drawing/2014/main" val="1936383238"/>
                    </a:ext>
                  </a:extLst>
                </a:gridCol>
              </a:tblGrid>
              <a:tr h="434763">
                <a:tc>
                  <a:txBody>
                    <a:bodyPr/>
                    <a:lstStyle/>
                    <a:p>
                      <a:endParaRPr lang="de-DE" sz="1400" dirty="0"/>
                    </a:p>
                  </a:txBody>
                  <a:tcPr/>
                </a:tc>
                <a:tc>
                  <a:txBody>
                    <a:bodyPr/>
                    <a:lstStyle/>
                    <a:p>
                      <a:r>
                        <a:rPr lang="de-DE" sz="1400" dirty="0"/>
                        <a:t>Metropolis Hastings</a:t>
                      </a:r>
                      <a:br>
                        <a:rPr lang="de-DE" sz="1400" dirty="0"/>
                      </a:br>
                      <a:r>
                        <a:rPr lang="de-DE" sz="1400" dirty="0"/>
                        <a:t>(MH)</a:t>
                      </a:r>
                    </a:p>
                  </a:txBody>
                  <a:tcPr/>
                </a:tc>
                <a:tc>
                  <a:txBody>
                    <a:bodyPr/>
                    <a:lstStyle/>
                    <a:p>
                      <a:r>
                        <a:rPr lang="de-DE" sz="1400" dirty="0"/>
                        <a:t>Metropolis </a:t>
                      </a:r>
                      <a:r>
                        <a:rPr lang="de-DE" sz="1400" dirty="0" err="1"/>
                        <a:t>Adjusted</a:t>
                      </a:r>
                      <a:br>
                        <a:rPr lang="de-DE" sz="1400" dirty="0"/>
                      </a:br>
                      <a:r>
                        <a:rPr lang="de-DE" sz="1400" dirty="0" err="1"/>
                        <a:t>Langevin</a:t>
                      </a:r>
                      <a:r>
                        <a:rPr lang="de-DE" sz="1400" dirty="0"/>
                        <a:t> </a:t>
                      </a:r>
                      <a:r>
                        <a:rPr lang="de-DE" sz="1400" dirty="0" err="1"/>
                        <a:t>Algorithm</a:t>
                      </a:r>
                      <a:br>
                        <a:rPr lang="de-DE" sz="1400" dirty="0"/>
                      </a:br>
                      <a:r>
                        <a:rPr lang="de-DE" sz="1400" dirty="0"/>
                        <a:t>(MALA)</a:t>
                      </a:r>
                    </a:p>
                  </a:txBody>
                  <a:tcPr/>
                </a:tc>
                <a:tc>
                  <a:txBody>
                    <a:bodyPr/>
                    <a:lstStyle/>
                    <a:p>
                      <a:r>
                        <a:rPr lang="de-DE" sz="1400" dirty="0" err="1"/>
                        <a:t>Hamiltonian</a:t>
                      </a:r>
                      <a:r>
                        <a:rPr lang="de-DE" sz="1400" dirty="0"/>
                        <a:t> Monte</a:t>
                      </a:r>
                      <a:br>
                        <a:rPr lang="de-DE" sz="1400" dirty="0"/>
                      </a:br>
                      <a:r>
                        <a:rPr lang="de-DE" sz="1400" dirty="0"/>
                        <a:t>Carlo (HMC)</a:t>
                      </a:r>
                    </a:p>
                  </a:txBody>
                  <a:tcPr/>
                </a:tc>
                <a:tc>
                  <a:txBody>
                    <a:bodyPr/>
                    <a:lstStyle/>
                    <a:p>
                      <a:r>
                        <a:rPr lang="de-DE" sz="1400" dirty="0" err="1"/>
                        <a:t>No</a:t>
                      </a:r>
                      <a:r>
                        <a:rPr lang="de-DE" sz="1400" dirty="0"/>
                        <a:t> U-Turn Samples</a:t>
                      </a:r>
                      <a:br>
                        <a:rPr lang="de-DE" sz="1400" dirty="0"/>
                      </a:br>
                      <a:r>
                        <a:rPr lang="de-DE" sz="1400" dirty="0"/>
                        <a:t>(NUTS)</a:t>
                      </a:r>
                    </a:p>
                  </a:txBody>
                  <a:tcPr/>
                </a:tc>
                <a:extLst>
                  <a:ext uri="{0D108BD9-81ED-4DB2-BD59-A6C34878D82A}">
                    <a16:rowId xmlns:a16="http://schemas.microsoft.com/office/drawing/2014/main" val="1855328816"/>
                  </a:ext>
                </a:extLst>
              </a:tr>
              <a:tr h="318135">
                <a:tc>
                  <a:txBody>
                    <a:bodyPr/>
                    <a:lstStyle/>
                    <a:p>
                      <a:r>
                        <a:rPr lang="de-DE" sz="1400" dirty="0"/>
                        <a:t>Ziel</a:t>
                      </a:r>
                    </a:p>
                  </a:txBody>
                  <a:tcPr/>
                </a:tc>
                <a:tc gridSpan="4">
                  <a:txBody>
                    <a:bodyPr/>
                    <a:lstStyle/>
                    <a:p>
                      <a:pPr algn="ctr"/>
                      <a:r>
                        <a:rPr lang="de-DE" sz="1400" dirty="0"/>
                        <a:t>Generiere Stichproben aus einer Dichte </a:t>
                      </a:r>
                      <a:r>
                        <a:rPr lang="el-GR" sz="1400" dirty="0"/>
                        <a:t>π</a:t>
                      </a:r>
                      <a:r>
                        <a:rPr lang="de-DE" sz="1400" dirty="0"/>
                        <a:t>, z.B. </a:t>
                      </a:r>
                      <a:r>
                        <a:rPr lang="el-GR" sz="1400" dirty="0"/>
                        <a:t>π</a:t>
                      </a:r>
                      <a:r>
                        <a:rPr lang="de-DE" sz="1400" dirty="0"/>
                        <a:t> = </a:t>
                      </a:r>
                      <a:r>
                        <a:rPr lang="de-DE" sz="1400" dirty="0" err="1"/>
                        <a:t>exp</a:t>
                      </a:r>
                      <a:r>
                        <a:rPr lang="de-DE" sz="1400" dirty="0"/>
                        <a:t>(-x^8)</a:t>
                      </a:r>
                    </a:p>
                  </a:txBody>
                  <a:tcPr/>
                </a:tc>
                <a:tc hMerge="1">
                  <a:txBody>
                    <a:bodyPr/>
                    <a:lstStyle/>
                    <a:p>
                      <a:endParaRPr lang="de-DE" sz="1400" dirty="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950307231"/>
                  </a:ext>
                </a:extLst>
              </a:tr>
              <a:tr h="434763">
                <a:tc>
                  <a:txBody>
                    <a:bodyPr/>
                    <a:lstStyle/>
                    <a:p>
                      <a:r>
                        <a:rPr lang="de-DE" sz="1400" dirty="0"/>
                        <a:t>Benötigt</a:t>
                      </a:r>
                    </a:p>
                  </a:txBody>
                  <a:tcPr/>
                </a:tc>
                <a:tc>
                  <a:txBody>
                    <a:bodyPr/>
                    <a:lstStyle/>
                    <a:p>
                      <a:pPr algn="ctr"/>
                      <a:r>
                        <a:rPr lang="de-DE" sz="1400" dirty="0"/>
                        <a:t>Initiale Stichprobe x</a:t>
                      </a:r>
                      <a:r>
                        <a:rPr lang="de-DE" sz="1400" baseline="-25000" dirty="0"/>
                        <a:t>0</a:t>
                      </a:r>
                      <a:endParaRPr lang="de-DE" sz="1400" dirty="0"/>
                    </a:p>
                    <a:p>
                      <a:pPr algn="ctr"/>
                      <a:r>
                        <a:rPr lang="de-DE" sz="1400" dirty="0"/>
                        <a:t>Dichte </a:t>
                      </a:r>
                      <a:r>
                        <a:rPr lang="el-GR" sz="1400" dirty="0"/>
                        <a:t>π</a:t>
                      </a:r>
                      <a:endParaRPr lang="de-DE"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br>
                        <a:rPr lang="de-DE" sz="1400" dirty="0"/>
                      </a:br>
                      <a:r>
                        <a:rPr lang="de-DE" sz="1400" dirty="0"/>
                        <a:t>Gradient von log(</a:t>
                      </a:r>
                      <a:r>
                        <a:rPr lang="el-GR" sz="1400" dirty="0"/>
                        <a:t>π</a:t>
                      </a:r>
                      <a:r>
                        <a:rPr lang="de-DE"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endParaRPr lang="de-DE" sz="1400" dirty="0"/>
                    </a:p>
                    <a:p>
                      <a:pPr algn="ctr"/>
                      <a:r>
                        <a:rPr lang="de-DE" sz="1400" dirty="0"/>
                        <a:t>Gradient von log(</a:t>
                      </a:r>
                      <a:r>
                        <a:rPr lang="el-GR" sz="1400" dirty="0"/>
                        <a:t>π</a:t>
                      </a:r>
                      <a:r>
                        <a:rPr lang="de-DE"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endParaRPr lang="de-DE" sz="1400" dirty="0"/>
                    </a:p>
                    <a:p>
                      <a:pPr algn="ctr"/>
                      <a:r>
                        <a:rPr lang="de-DE" sz="1400" dirty="0"/>
                        <a:t>Gradient von log(</a:t>
                      </a:r>
                      <a:r>
                        <a:rPr lang="el-GR" sz="1400" dirty="0"/>
                        <a:t>π</a:t>
                      </a:r>
                      <a:r>
                        <a:rPr lang="de-DE" sz="1400" dirty="0"/>
                        <a:t>)</a:t>
                      </a:r>
                    </a:p>
                  </a:txBody>
                  <a:tcPr/>
                </a:tc>
                <a:extLst>
                  <a:ext uri="{0D108BD9-81ED-4DB2-BD59-A6C34878D82A}">
                    <a16:rowId xmlns:a16="http://schemas.microsoft.com/office/drawing/2014/main" val="381588593"/>
                  </a:ext>
                </a:extLst>
              </a:tr>
              <a:tr h="434763">
                <a:tc>
                  <a:txBody>
                    <a:bodyPr/>
                    <a:lstStyle/>
                    <a:p>
                      <a:r>
                        <a:rPr lang="de-DE" sz="1400" dirty="0"/>
                        <a:t>Idee</a:t>
                      </a:r>
                    </a:p>
                  </a:txBody>
                  <a:tcPr/>
                </a:tc>
                <a:tc>
                  <a:txBody>
                    <a:bodyPr/>
                    <a:lstStyle/>
                    <a:p>
                      <a:pPr algn="ctr"/>
                      <a:r>
                        <a:rPr lang="de-DE" sz="1400" dirty="0"/>
                        <a:t>Schlage neue Stichprobe zufällig in der Nähe der vorherigen Stichprobe vor und vergleiche wie wahrscheinlich sie im Vergleich zur vorherigen Stichprobe ist</a:t>
                      </a:r>
                    </a:p>
                  </a:txBody>
                  <a:tcPr/>
                </a:tc>
                <a:tc>
                  <a:txBody>
                    <a:bodyPr/>
                    <a:lstStyle/>
                    <a:p>
                      <a:pPr algn="ctr"/>
                      <a:r>
                        <a:rPr lang="de-DE" sz="1400" dirty="0"/>
                        <a:t>Wie MH, aber schlage neue Stichprobe in Richtung des Gradienten der Dichte vor für höhere Annahmewahrscheinlichkeit</a:t>
                      </a:r>
                    </a:p>
                  </a:txBody>
                  <a:tcPr/>
                </a:tc>
                <a:tc>
                  <a:txBody>
                    <a:bodyPr/>
                    <a:lstStyle/>
                    <a:p>
                      <a:pPr algn="ctr"/>
                      <a:r>
                        <a:rPr lang="de-DE" sz="1400" dirty="0"/>
                        <a:t>Wie MALA, aber bewege dich weiter in Richtung des Gradienten</a:t>
                      </a:r>
                    </a:p>
                  </a:txBody>
                  <a:tcPr/>
                </a:tc>
                <a:tc>
                  <a:txBody>
                    <a:bodyPr/>
                    <a:lstStyle/>
                    <a:p>
                      <a:pPr algn="ctr"/>
                      <a:r>
                        <a:rPr lang="de-DE" sz="1400" dirty="0"/>
                        <a:t>Wie HMC, aber entscheide  adaptiv wie weit in Richtung des Gradienten (bis ein U-Turn gemacht wurde)</a:t>
                      </a:r>
                    </a:p>
                  </a:txBody>
                  <a:tcPr/>
                </a:tc>
                <a:extLst>
                  <a:ext uri="{0D108BD9-81ED-4DB2-BD59-A6C34878D82A}">
                    <a16:rowId xmlns:a16="http://schemas.microsoft.com/office/drawing/2014/main" val="3311305669"/>
                  </a:ext>
                </a:extLst>
              </a:tr>
              <a:tr h="434763">
                <a:tc>
                  <a:txBody>
                    <a:bodyPr/>
                    <a:lstStyle/>
                    <a:p>
                      <a:r>
                        <a:rPr lang="de-DE" sz="1400" dirty="0"/>
                        <a:t>Hyperparameter</a:t>
                      </a:r>
                    </a:p>
                  </a:txBody>
                  <a:tcPr/>
                </a:tc>
                <a:tc>
                  <a:txBody>
                    <a:bodyPr/>
                    <a:lstStyle/>
                    <a:p>
                      <a:pPr algn="ctr"/>
                      <a:r>
                        <a:rPr lang="de-DE" sz="1400" dirty="0" err="1"/>
                        <a:t>Proposal</a:t>
                      </a:r>
                      <a:r>
                        <a:rPr lang="de-DE" sz="1400" dirty="0"/>
                        <a:t> Density G (bei uns N(x</a:t>
                      </a:r>
                      <a:r>
                        <a:rPr lang="de-DE" sz="1400" baseline="-25000" dirty="0"/>
                        <a:t>n-1</a:t>
                      </a:r>
                      <a:r>
                        <a:rPr lang="de-DE" sz="1400" dirty="0"/>
                        <a:t>, 10))</a:t>
                      </a:r>
                    </a:p>
                  </a:txBody>
                  <a:tcPr/>
                </a:tc>
                <a:tc>
                  <a:txBody>
                    <a:bodyPr/>
                    <a:lstStyle/>
                    <a:p>
                      <a:pPr algn="ctr"/>
                      <a:r>
                        <a:rPr lang="de-DE" sz="1400" dirty="0"/>
                        <a:t>Schrittweite ɛ​</a:t>
                      </a:r>
                    </a:p>
                  </a:txBody>
                  <a:tcPr/>
                </a:tc>
                <a:tc>
                  <a:txBody>
                    <a:bodyPr/>
                    <a:lstStyle/>
                    <a:p>
                      <a:pPr algn="ctr"/>
                      <a:r>
                        <a:rPr lang="de-DE" sz="1400" dirty="0"/>
                        <a:t>Schrittweite ɛ​</a:t>
                      </a:r>
                      <a:br>
                        <a:rPr lang="de-DE" sz="1400" dirty="0"/>
                      </a:br>
                      <a:r>
                        <a:rPr lang="de-DE" sz="1400" dirty="0"/>
                        <a:t>Anzahl Schritte L</a:t>
                      </a:r>
                    </a:p>
                  </a:txBody>
                  <a:tcPr/>
                </a:tc>
                <a:tc>
                  <a:txBody>
                    <a:bodyPr/>
                    <a:lstStyle/>
                    <a:p>
                      <a:pPr algn="ctr"/>
                      <a:r>
                        <a:rPr lang="de-DE" sz="1400" dirty="0"/>
                        <a:t>Schrittweite ɛ​</a:t>
                      </a:r>
                    </a:p>
                  </a:txBody>
                  <a:tcPr/>
                </a:tc>
                <a:extLst>
                  <a:ext uri="{0D108BD9-81ED-4DB2-BD59-A6C34878D82A}">
                    <a16:rowId xmlns:a16="http://schemas.microsoft.com/office/drawing/2014/main" val="198672877"/>
                  </a:ext>
                </a:extLst>
              </a:tr>
              <a:tr h="434763">
                <a:tc>
                  <a:txBody>
                    <a:bodyPr/>
                    <a:lstStyle/>
                    <a:p>
                      <a:r>
                        <a:rPr lang="de-DE" sz="1400" dirty="0"/>
                        <a:t>Wann benutzen?</a:t>
                      </a:r>
                    </a:p>
                  </a:txBody>
                  <a:tcPr/>
                </a:tc>
                <a:tc>
                  <a:txBody>
                    <a:bodyPr/>
                    <a:lstStyle/>
                    <a:p>
                      <a:pPr algn="ctr"/>
                      <a:r>
                        <a:rPr lang="de-DE" sz="1400" dirty="0"/>
                        <a:t>Einfache Verteilungen</a:t>
                      </a:r>
                    </a:p>
                  </a:txBody>
                  <a:tcPr/>
                </a:tc>
                <a:tc>
                  <a:txBody>
                    <a:bodyPr/>
                    <a:lstStyle/>
                    <a:p>
                      <a:pPr algn="ctr"/>
                      <a:r>
                        <a:rPr lang="de-DE" sz="1400" dirty="0"/>
                        <a:t>Mittel-Komplexe</a:t>
                      </a:r>
                      <a:br>
                        <a:rPr lang="de-DE" sz="1400" dirty="0"/>
                      </a:br>
                      <a:r>
                        <a:rPr lang="de-DE" sz="1400" dirty="0"/>
                        <a:t>Verteilungen</a:t>
                      </a:r>
                    </a:p>
                  </a:txBody>
                  <a:tcPr/>
                </a:tc>
                <a:tc>
                  <a:txBody>
                    <a:bodyPr/>
                    <a:lstStyle/>
                    <a:p>
                      <a:pPr algn="ctr"/>
                      <a:r>
                        <a:rPr lang="de-DE" sz="1400" dirty="0"/>
                        <a:t>Komplexe</a:t>
                      </a:r>
                      <a:br>
                        <a:rPr lang="de-DE" sz="1400" dirty="0"/>
                      </a:br>
                      <a:r>
                        <a:rPr lang="de-DE" sz="1400" dirty="0"/>
                        <a:t>Verteilungen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Komplexe</a:t>
                      </a:r>
                      <a:br>
                        <a:rPr lang="de-DE" sz="1400" dirty="0"/>
                      </a:br>
                      <a:r>
                        <a:rPr lang="de-DE" sz="1400" dirty="0"/>
                        <a:t>Verteilungen</a:t>
                      </a:r>
                    </a:p>
                  </a:txBody>
                  <a:tcPr/>
                </a:tc>
                <a:extLst>
                  <a:ext uri="{0D108BD9-81ED-4DB2-BD59-A6C34878D82A}">
                    <a16:rowId xmlns:a16="http://schemas.microsoft.com/office/drawing/2014/main" val="1421215989"/>
                  </a:ext>
                </a:extLst>
              </a:tr>
              <a:tr h="434763">
                <a:tc>
                  <a:txBody>
                    <a:bodyPr/>
                    <a:lstStyle/>
                    <a:p>
                      <a:r>
                        <a:rPr lang="de-DE" sz="1400" dirty="0"/>
                        <a:t>Rechenaufwand</a:t>
                      </a:r>
                    </a:p>
                  </a:txBody>
                  <a:tcPr/>
                </a:tc>
                <a:tc>
                  <a:txBody>
                    <a:bodyPr/>
                    <a:lstStyle/>
                    <a:p>
                      <a:pPr algn="ctr"/>
                      <a:r>
                        <a:rPr lang="de-DE" sz="1400" dirty="0"/>
                        <a:t>Niedrig</a:t>
                      </a:r>
                    </a:p>
                  </a:txBody>
                  <a:tcPr/>
                </a:tc>
                <a:tc>
                  <a:txBody>
                    <a:bodyPr/>
                    <a:lstStyle/>
                    <a:p>
                      <a:pPr algn="ctr"/>
                      <a:r>
                        <a:rPr lang="de-DE" sz="1400" dirty="0"/>
                        <a:t>Mittel</a:t>
                      </a:r>
                    </a:p>
                  </a:txBody>
                  <a:tcPr/>
                </a:tc>
                <a:tc>
                  <a:txBody>
                    <a:bodyPr/>
                    <a:lstStyle/>
                    <a:p>
                      <a:pPr algn="ctr"/>
                      <a:r>
                        <a:rPr lang="de-DE" sz="1400" dirty="0"/>
                        <a:t>Hoch</a:t>
                      </a:r>
                    </a:p>
                  </a:txBody>
                  <a:tcPr/>
                </a:tc>
                <a:tc>
                  <a:txBody>
                    <a:bodyPr/>
                    <a:lstStyle/>
                    <a:p>
                      <a:pPr algn="ctr"/>
                      <a:r>
                        <a:rPr lang="de-DE" sz="1400" dirty="0"/>
                        <a:t>Hoch</a:t>
                      </a:r>
                    </a:p>
                  </a:txBody>
                  <a:tcPr/>
                </a:tc>
                <a:extLst>
                  <a:ext uri="{0D108BD9-81ED-4DB2-BD59-A6C34878D82A}">
                    <a16:rowId xmlns:a16="http://schemas.microsoft.com/office/drawing/2014/main" val="1949209363"/>
                  </a:ext>
                </a:extLst>
              </a:tr>
            </a:tbl>
          </a:graphicData>
        </a:graphic>
      </p:graphicFrame>
    </p:spTree>
    <p:extLst>
      <p:ext uri="{BB962C8B-B14F-4D97-AF65-F5344CB8AC3E}">
        <p14:creationId xmlns:p14="http://schemas.microsoft.com/office/powerpoint/2010/main" val="8276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Breitbild</PresentationFormat>
  <Paragraphs>202</Paragraphs>
  <Slides>28</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28</vt:i4>
      </vt:variant>
    </vt:vector>
  </HeadingPairs>
  <TitlesOfParts>
    <vt:vector size="37"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Traceplots</vt:lpstr>
      <vt:lpstr>Übersicht über alle Algorithmen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45</cp:revision>
  <dcterms:created xsi:type="dcterms:W3CDTF">2022-08-21T17:50:03Z</dcterms:created>
  <dcterms:modified xsi:type="dcterms:W3CDTF">2022-11-21T16:30:21Z</dcterms:modified>
</cp:coreProperties>
</file>