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4_A1DA7981.xml" ContentType="application/vnd.ms-powerpoint.comments+xml"/>
  <Override PartName="/ppt/comments/modernComment_10C_9FD0E584.xml" ContentType="application/vnd.ms-powerpoint.comments+xml"/>
  <Override PartName="/ppt/comments/modernComment_229_596C2A97.xml" ContentType="application/vnd.ms-powerpoint.comments+xml"/>
  <Override PartName="/ppt/comments/modernComment_10D_79DC3992.xml" ContentType="application/vnd.ms-powerpoint.comments+xml"/>
  <Override PartName="/ppt/comments/modernComment_113_E6E92FAA.xml" ContentType="application/vnd.ms-powerpoint.comments+xml"/>
  <Override PartName="/ppt/comments/modernComment_119_B3A139BF.xml" ContentType="application/vnd.ms-powerpoint.comments+xml"/>
  <Override PartName="/ppt/comments/modernComment_11B_2FADCD9C.xml" ContentType="application/vnd.ms-powerpoint.comments+xml"/>
  <Override PartName="/ppt/comments/modernComment_11C_E196803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552" r:id="rId2"/>
    <p:sldId id="260" r:id="rId3"/>
    <p:sldId id="257" r:id="rId4"/>
    <p:sldId id="259" r:id="rId5"/>
    <p:sldId id="258" r:id="rId6"/>
    <p:sldId id="261" r:id="rId7"/>
    <p:sldId id="262" r:id="rId8"/>
    <p:sldId id="263" r:id="rId9"/>
    <p:sldId id="265" r:id="rId10"/>
    <p:sldId id="267" r:id="rId11"/>
    <p:sldId id="268" r:id="rId12"/>
    <p:sldId id="553" r:id="rId13"/>
    <p:sldId id="269" r:id="rId14"/>
    <p:sldId id="270" r:id="rId15"/>
    <p:sldId id="275" r:id="rId16"/>
    <p:sldId id="271" r:id="rId17"/>
    <p:sldId id="273" r:id="rId18"/>
    <p:sldId id="272" r:id="rId19"/>
    <p:sldId id="274" r:id="rId20"/>
    <p:sldId id="276" r:id="rId21"/>
    <p:sldId id="278" r:id="rId22"/>
    <p:sldId id="277" r:id="rId23"/>
    <p:sldId id="281" r:id="rId24"/>
    <p:sldId id="280" r:id="rId25"/>
    <p:sldId id="282" r:id="rId26"/>
    <p:sldId id="283" r:id="rId27"/>
    <p:sldId id="284"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CD7937E-1640-4062-B0C7-875AE97A90AF}">
          <p14:sldIdLst/>
        </p14:section>
        <p14:section name="Standardabschnitt" id="{6D90F504-FE33-488A-B217-6756DB0C518A}">
          <p14:sldIdLst>
            <p14:sldId id="552"/>
            <p14:sldId id="260"/>
            <p14:sldId id="257"/>
            <p14:sldId id="259"/>
            <p14:sldId id="258"/>
            <p14:sldId id="261"/>
            <p14:sldId id="262"/>
            <p14:sldId id="263"/>
            <p14:sldId id="265"/>
            <p14:sldId id="267"/>
            <p14:sldId id="268"/>
            <p14:sldId id="553"/>
            <p14:sldId id="269"/>
            <p14:sldId id="270"/>
            <p14:sldId id="275"/>
            <p14:sldId id="271"/>
            <p14:sldId id="273"/>
            <p14:sldId id="272"/>
            <p14:sldId id="274"/>
            <p14:sldId id="276"/>
            <p14:sldId id="278"/>
            <p14:sldId id="277"/>
            <p14:sldId id="281"/>
            <p14:sldId id="280"/>
            <p14:sldId id="282"/>
            <p14:sldId id="283"/>
            <p14:sldId id="28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8DA873-DB13-F91F-A9E2-F1ED84C0CE71}" name="Paul Nitschke" initials="PN" userId="Paul Nitschke"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C7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0" d="100"/>
          <a:sy n="80" d="100"/>
        </p:scale>
        <p:origin x="7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modernComment_104_A1DA7981.xml><?xml version="1.0" encoding="utf-8"?>
<p188:cmLst xmlns:a="http://schemas.openxmlformats.org/drawingml/2006/main" xmlns:r="http://schemas.openxmlformats.org/officeDocument/2006/relationships" xmlns:p188="http://schemas.microsoft.com/office/powerpoint/2018/8/main">
  <p188:cm id="{E4B4B4A5-76EA-449D-A79D-18A95845F605}" authorId="{738DA873-DB13-F91F-A9E2-F1ED84C0CE71}" created="2022-11-18T09:48:54.524">
    <pc:sldMkLst xmlns:pc="http://schemas.microsoft.com/office/powerpoint/2013/main/command">
      <pc:docMk/>
      <pc:sldMk cId="2715449729" sldId="260"/>
    </pc:sldMkLst>
    <p188:txBody>
      <a:bodyPr/>
      <a:lstStyle/>
      <a:p>
        <a:r>
          <a:rPr lang="de-DE"/>
          <a:t>Einfaches Beispiel</a:t>
        </a:r>
      </a:p>
    </p188:txBody>
  </p188:cm>
</p188:cmLst>
</file>

<file path=ppt/comments/modernComment_10C_9FD0E584.xml><?xml version="1.0" encoding="utf-8"?>
<p188:cmLst xmlns:a="http://schemas.openxmlformats.org/drawingml/2006/main" xmlns:r="http://schemas.openxmlformats.org/officeDocument/2006/relationships" xmlns:p188="http://schemas.microsoft.com/office/powerpoint/2018/8/main">
  <p188:cm id="{B86B9DF3-C850-4127-9E4B-DC315E9E3652}"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comments/modernComment_10D_79DC3992.xml><?xml version="1.0" encoding="utf-8"?>
<p188:cmLst xmlns:a="http://schemas.openxmlformats.org/drawingml/2006/main" xmlns:r="http://schemas.openxmlformats.org/officeDocument/2006/relationships" xmlns:p188="http://schemas.microsoft.com/office/powerpoint/2018/8/main">
  <p188:cm id="{43C3058F-BC55-444C-A7B7-424FF0BCE054}" authorId="{738DA873-DB13-F91F-A9E2-F1ED84C0CE71}" created="2022-11-13T10:30:13.315">
    <pc:sldMkLst xmlns:pc="http://schemas.microsoft.com/office/powerpoint/2013/main/command">
      <pc:docMk/>
      <pc:sldMk cId="2044475794" sldId="269"/>
    </pc:sldMkLst>
    <p188:txBody>
      <a:bodyPr/>
      <a:lstStyle/>
      <a:p>
        <a:r>
          <a:rPr lang="de-DE"/>
          <a:t>Hier nochmal fragen ob es Fragen gibt</a:t>
        </a:r>
      </a:p>
    </p188:txBody>
  </p188:cm>
</p188:cmLst>
</file>

<file path=ppt/comments/modernComment_113_E6E92FAA.xml><?xml version="1.0" encoding="utf-8"?>
<p188:cmLst xmlns:a="http://schemas.openxmlformats.org/drawingml/2006/main" xmlns:r="http://schemas.openxmlformats.org/officeDocument/2006/relationships" xmlns:p188="http://schemas.microsoft.com/office/powerpoint/2018/8/main">
  <p188:cm id="{0AB98AE5-8CAC-4EDB-99E0-0350730F965A}" authorId="{738DA873-DB13-F91F-A9E2-F1ED84C0CE71}" created="2022-11-13T10:31:25.031">
    <ac:deMkLst xmlns:ac="http://schemas.microsoft.com/office/drawing/2013/main/command">
      <pc:docMk xmlns:pc="http://schemas.microsoft.com/office/powerpoint/2013/main/command"/>
      <pc:sldMk xmlns:pc="http://schemas.microsoft.com/office/powerpoint/2013/main/command" cId="3874041770" sldId="275"/>
      <ac:spMk id="3" creationId="{232E5703-9081-45BF-35E8-3E0D697B74CF}"/>
    </ac:deMkLst>
    <p188:txBody>
      <a:bodyPr/>
      <a:lstStyle/>
      <a:p>
        <a:r>
          <a:rPr lang="de-DE"/>
          <a:t>Bild vom Gradienten</a:t>
        </a:r>
      </a:p>
    </p188:txBody>
  </p188:cm>
</p188:cmLst>
</file>

<file path=ppt/comments/modernComment_119_B3A139BF.xml><?xml version="1.0" encoding="utf-8"?>
<p188:cmLst xmlns:a="http://schemas.openxmlformats.org/drawingml/2006/main" xmlns:r="http://schemas.openxmlformats.org/officeDocument/2006/relationships" xmlns:p188="http://schemas.microsoft.com/office/powerpoint/2018/8/main">
  <p188:cm id="{3A7A2230-4E63-4C21-8FA8-859B93138CF7}" authorId="{738DA873-DB13-F91F-A9E2-F1ED84C0CE71}" created="2022-11-13T10:52:22.524">
    <pc:sldMkLst xmlns:pc="http://schemas.microsoft.com/office/powerpoint/2013/main/command">
      <pc:docMk/>
      <pc:sldMk cId="3013687743" sldId="281"/>
    </pc:sldMkLst>
    <p188:txBody>
      <a:bodyPr/>
      <a:lstStyle/>
      <a:p>
        <a:r>
          <a:rPr lang="de-DE"/>
          <a:t>Einmal algo einblenden</a:t>
        </a:r>
      </a:p>
    </p188:txBody>
  </p188:cm>
</p188:cmLst>
</file>

<file path=ppt/comments/modernComment_11B_2FADCD9C.xml><?xml version="1.0" encoding="utf-8"?>
<p188:cmLst xmlns:a="http://schemas.openxmlformats.org/drawingml/2006/main" xmlns:r="http://schemas.openxmlformats.org/officeDocument/2006/relationships" xmlns:p188="http://schemas.microsoft.com/office/powerpoint/2018/8/main">
  <p188:cm id="{E37E97F4-F703-4EC4-922B-61449239A81A}" authorId="{738DA873-DB13-F91F-A9E2-F1ED84C0CE71}" created="2022-11-13T11:18:37.129">
    <ac:deMkLst xmlns:ac="http://schemas.microsoft.com/office/drawing/2013/main/command">
      <pc:docMk xmlns:pc="http://schemas.microsoft.com/office/powerpoint/2013/main/command"/>
      <pc:sldMk xmlns:pc="http://schemas.microsoft.com/office/powerpoint/2013/main/command" cId="799919516" sldId="283"/>
      <ac:spMk id="3" creationId="{232E5703-9081-45BF-35E8-3E0D697B74CF}"/>
    </ac:deMkLst>
    <p188:txBody>
      <a:bodyPr/>
      <a:lstStyle/>
      <a:p>
        <a:r>
          <a:rPr lang="de-DE"/>
          <a:t>Genauer ESS</a:t>
        </a:r>
      </a:p>
    </p188:txBody>
  </p188:cm>
</p188:cmLst>
</file>

<file path=ppt/comments/modernComment_11C_E1968037.xml><?xml version="1.0" encoding="utf-8"?>
<p188:cmLst xmlns:a="http://schemas.openxmlformats.org/drawingml/2006/main" xmlns:r="http://schemas.openxmlformats.org/officeDocument/2006/relationships" xmlns:p188="http://schemas.microsoft.com/office/powerpoint/2018/8/main">
  <p188:cm id="{11354EF2-F461-4FCB-94D2-22422F2FB526}" authorId="{738DA873-DB13-F91F-A9E2-F1ED84C0CE71}" created="2022-11-18T10:58:08.087">
    <pc:sldMkLst xmlns:pc="http://schemas.microsoft.com/office/powerpoint/2013/main/command">
      <pc:docMk/>
      <pc:sldMk cId="3784736823" sldId="284"/>
    </pc:sldMkLst>
    <p188:txBody>
      <a:bodyPr/>
      <a:lstStyle/>
      <a:p>
        <a:r>
          <a:rPr lang="de-DE"/>
          <a:t>Übersicht über alle Algorithmen</a:t>
        </a:r>
      </a:p>
    </p188:txBody>
  </p188:cm>
</p188:cmLst>
</file>

<file path=ppt/comments/modernComment_229_596C2A97.xml><?xml version="1.0" encoding="utf-8"?>
<p188:cmLst xmlns:a="http://schemas.openxmlformats.org/drawingml/2006/main" xmlns:r="http://schemas.openxmlformats.org/officeDocument/2006/relationships" xmlns:p188="http://schemas.microsoft.com/office/powerpoint/2018/8/main">
  <p188:cm id="{1B37EBB9-C72B-4D53-8945-9A502A085E86}"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CD2E6-840F-44C5-A2A9-5138604D20B7}" type="datetimeFigureOut">
              <a:rPr lang="de-DE" smtClean="0"/>
              <a:t>18.11.2022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DC935-3EA7-4EE0-863C-B58948B5DB08}" type="slidenum">
              <a:rPr lang="de-DE" smtClean="0"/>
              <a:t>‹Nr.›</a:t>
            </a:fld>
            <a:endParaRPr lang="de-DE"/>
          </a:p>
        </p:txBody>
      </p:sp>
    </p:spTree>
    <p:extLst>
      <p:ext uri="{BB962C8B-B14F-4D97-AF65-F5344CB8AC3E}">
        <p14:creationId xmlns:p14="http://schemas.microsoft.com/office/powerpoint/2010/main" val="311072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C7B3F-CB55-433D-D206-1546D5C7F4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2770E7-5175-05D7-F222-99B9C0F56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1703226-4AB2-5793-E4B5-9080AA007D91}"/>
              </a:ext>
            </a:extLst>
          </p:cNvPr>
          <p:cNvSpPr>
            <a:spLocks noGrp="1"/>
          </p:cNvSpPr>
          <p:nvPr>
            <p:ph type="dt" sz="half" idx="10"/>
          </p:nvPr>
        </p:nvSpPr>
        <p:spPr/>
        <p:txBody>
          <a:bodyPr/>
          <a:lstStyle/>
          <a:p>
            <a:fld id="{FEA9118B-EB62-4AC7-B893-52C4CE8DA56F}" type="datetimeFigureOut">
              <a:rPr lang="de-DE" smtClean="0"/>
              <a:t>18.11.2022</a:t>
            </a:fld>
            <a:endParaRPr lang="de-DE"/>
          </a:p>
        </p:txBody>
      </p:sp>
      <p:sp>
        <p:nvSpPr>
          <p:cNvPr id="5" name="Fußzeilenplatzhalter 4">
            <a:extLst>
              <a:ext uri="{FF2B5EF4-FFF2-40B4-BE49-F238E27FC236}">
                <a16:creationId xmlns:a16="http://schemas.microsoft.com/office/drawing/2014/main" id="{83F97BD3-6415-8CC6-AFB4-094541B85C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5FBF93C-E8C2-1AD0-03B8-0CD3C652F0FE}"/>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40567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A2E6D-3330-6793-F48E-780CFD11EB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7021634-32E1-AB82-147D-2B2C2FA7802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10A712-DBA3-4F2A-A5EE-3985FB219650}"/>
              </a:ext>
            </a:extLst>
          </p:cNvPr>
          <p:cNvSpPr>
            <a:spLocks noGrp="1"/>
          </p:cNvSpPr>
          <p:nvPr>
            <p:ph type="dt" sz="half" idx="10"/>
          </p:nvPr>
        </p:nvSpPr>
        <p:spPr/>
        <p:txBody>
          <a:bodyPr/>
          <a:lstStyle/>
          <a:p>
            <a:fld id="{FEA9118B-EB62-4AC7-B893-52C4CE8DA56F}" type="datetimeFigureOut">
              <a:rPr lang="de-DE" smtClean="0"/>
              <a:t>18.11.2022</a:t>
            </a:fld>
            <a:endParaRPr lang="de-DE"/>
          </a:p>
        </p:txBody>
      </p:sp>
      <p:sp>
        <p:nvSpPr>
          <p:cNvPr id="5" name="Fußzeilenplatzhalter 4">
            <a:extLst>
              <a:ext uri="{FF2B5EF4-FFF2-40B4-BE49-F238E27FC236}">
                <a16:creationId xmlns:a16="http://schemas.microsoft.com/office/drawing/2014/main" id="{7588F187-9C2B-C5B7-1E26-61DD84A3ED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2B38C8-8A49-1749-8A5D-A388EBC3CAF6}"/>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75717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0CA11C-04A3-2C16-E7A7-3A8E01276CD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3AEAED0-1350-5133-0FBE-0B62F04906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8B4955-40F5-2926-89CF-BF2AD56C14FE}"/>
              </a:ext>
            </a:extLst>
          </p:cNvPr>
          <p:cNvSpPr>
            <a:spLocks noGrp="1"/>
          </p:cNvSpPr>
          <p:nvPr>
            <p:ph type="dt" sz="half" idx="10"/>
          </p:nvPr>
        </p:nvSpPr>
        <p:spPr/>
        <p:txBody>
          <a:bodyPr/>
          <a:lstStyle/>
          <a:p>
            <a:fld id="{FEA9118B-EB62-4AC7-B893-52C4CE8DA56F}" type="datetimeFigureOut">
              <a:rPr lang="de-DE" smtClean="0"/>
              <a:t>18.11.2022</a:t>
            </a:fld>
            <a:endParaRPr lang="de-DE"/>
          </a:p>
        </p:txBody>
      </p:sp>
      <p:sp>
        <p:nvSpPr>
          <p:cNvPr id="5" name="Fußzeilenplatzhalter 4">
            <a:extLst>
              <a:ext uri="{FF2B5EF4-FFF2-40B4-BE49-F238E27FC236}">
                <a16:creationId xmlns:a16="http://schemas.microsoft.com/office/drawing/2014/main" id="{3B3BF628-3F22-3CF5-CAB7-B3079885FA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F23CC7-BC2A-1F38-0698-8263F932B182}"/>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306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HL_shor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15339A-358A-4B87-AE87-642DBC2C97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sp>
        <p:nvSpPr>
          <p:cNvPr id="9" name="TextBox 8">
            <a:extLst>
              <a:ext uri="{FF2B5EF4-FFF2-40B4-BE49-F238E27FC236}">
                <a16:creationId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sp>
        <p:nvSpPr>
          <p:cNvPr id="15" name="TextBox 14">
            <a:extLst>
              <a:ext uri="{FF2B5EF4-FFF2-40B4-BE49-F238E27FC236}">
                <a16:creationId xmlns:a16="http://schemas.microsoft.com/office/drawing/2014/main" id="{4303B698-424C-144B-BEC8-AEDD48BAAE71}"/>
              </a:ext>
            </a:extLst>
          </p:cNvPr>
          <p:cNvSpPr txBox="1"/>
          <p:nvPr userDrawn="1"/>
        </p:nvSpPr>
        <p:spPr>
          <a:xfrm>
            <a:off x="548566" y="6085846"/>
            <a:ext cx="1999488" cy="307777"/>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In </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Kooperation</a:t>
            </a: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 mit</a:t>
            </a:r>
          </a:p>
        </p:txBody>
      </p:sp>
      <p:sp>
        <p:nvSpPr>
          <p:cNvPr id="5" name="Text Placeholder 4">
            <a:extLst>
              <a:ext uri="{FF2B5EF4-FFF2-40B4-BE49-F238E27FC236}">
                <a16:creationId xmlns:a16="http://schemas.microsoft.com/office/drawing/2014/main" id="{4F472D04-3E3E-2B44-BB6B-9C3D5399F368}"/>
              </a:ext>
            </a:extLst>
          </p:cNvPr>
          <p:cNvSpPr>
            <a:spLocks noGrp="1"/>
          </p:cNvSpPr>
          <p:nvPr userDrawn="1">
            <p:ph type="body" sz="quarter" idx="10" hasCustomPrompt="1"/>
          </p:nvPr>
        </p:nvSpPr>
        <p:spPr>
          <a:xfrm>
            <a:off x="5538984" y="741250"/>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r>
              <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 </a:t>
            </a:r>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zweizeilig</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4" name="Picture 3" descr="Logo&#10;&#10;Description automatically generated">
            <a:extLst>
              <a:ext uri="{FF2B5EF4-FFF2-40B4-BE49-F238E27FC236}">
                <a16:creationId xmlns:a16="http://schemas.microsoft.com/office/drawing/2014/main" id="{A88AEA41-3FC1-6B40-A654-5857D617DEB6}"/>
              </a:ext>
            </a:extLst>
          </p:cNvPr>
          <p:cNvPicPr>
            <a:picLocks noChangeAspect="1"/>
          </p:cNvPicPr>
          <p:nvPr userDrawn="1"/>
        </p:nvPicPr>
        <p:blipFill>
          <a:blip r:embed="rId3"/>
          <a:stretch>
            <a:fillRect/>
          </a:stretch>
        </p:blipFill>
        <p:spPr>
          <a:xfrm>
            <a:off x="3004253" y="248935"/>
            <a:ext cx="1938738" cy="1938738"/>
          </a:xfrm>
          <a:prstGeom prst="rect">
            <a:avLst/>
          </a:prstGeom>
        </p:spPr>
      </p:pic>
    </p:spTree>
    <p:extLst>
      <p:ext uri="{BB962C8B-B14F-4D97-AF65-F5344CB8AC3E}">
        <p14:creationId xmlns:p14="http://schemas.microsoft.com/office/powerpoint/2010/main" val="297395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09202-D45F-55F9-4ADE-CEB7C89997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78D22A-7668-8353-FB67-70844B2E9BF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F10BC69-FAC4-E0AA-77E2-3FE5E9C8550F}"/>
              </a:ext>
            </a:extLst>
          </p:cNvPr>
          <p:cNvSpPr>
            <a:spLocks noGrp="1"/>
          </p:cNvSpPr>
          <p:nvPr>
            <p:ph type="dt" sz="half" idx="10"/>
          </p:nvPr>
        </p:nvSpPr>
        <p:spPr/>
        <p:txBody>
          <a:bodyPr/>
          <a:lstStyle/>
          <a:p>
            <a:fld id="{FEA9118B-EB62-4AC7-B893-52C4CE8DA56F}" type="datetimeFigureOut">
              <a:rPr lang="de-DE" smtClean="0"/>
              <a:t>18.11.2022</a:t>
            </a:fld>
            <a:endParaRPr lang="de-DE"/>
          </a:p>
        </p:txBody>
      </p:sp>
      <p:sp>
        <p:nvSpPr>
          <p:cNvPr id="5" name="Fußzeilenplatzhalter 4">
            <a:extLst>
              <a:ext uri="{FF2B5EF4-FFF2-40B4-BE49-F238E27FC236}">
                <a16:creationId xmlns:a16="http://schemas.microsoft.com/office/drawing/2014/main" id="{68471E9F-29F9-1F1F-7343-1E97FAE072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93C2E1-232D-ADF5-605C-476D796680E5}"/>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85497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1B1A1-B7C5-1DA7-CA52-1AB2207B31C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E06AE0E-DE6D-E478-F382-2D0AA41B5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F02C3FA-720F-B64E-0980-A8AEFA85E2AE}"/>
              </a:ext>
            </a:extLst>
          </p:cNvPr>
          <p:cNvSpPr>
            <a:spLocks noGrp="1"/>
          </p:cNvSpPr>
          <p:nvPr>
            <p:ph type="dt" sz="half" idx="10"/>
          </p:nvPr>
        </p:nvSpPr>
        <p:spPr/>
        <p:txBody>
          <a:bodyPr/>
          <a:lstStyle/>
          <a:p>
            <a:fld id="{FEA9118B-EB62-4AC7-B893-52C4CE8DA56F}" type="datetimeFigureOut">
              <a:rPr lang="de-DE" smtClean="0"/>
              <a:t>18.11.2022</a:t>
            </a:fld>
            <a:endParaRPr lang="de-DE"/>
          </a:p>
        </p:txBody>
      </p:sp>
      <p:sp>
        <p:nvSpPr>
          <p:cNvPr id="5" name="Fußzeilenplatzhalter 4">
            <a:extLst>
              <a:ext uri="{FF2B5EF4-FFF2-40B4-BE49-F238E27FC236}">
                <a16:creationId xmlns:a16="http://schemas.microsoft.com/office/drawing/2014/main" id="{40005AA9-1763-B281-A689-EAF2E68196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CAD1C8-483C-357C-51B8-C8DEEFD2C65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19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63E5A-B2F0-A8CB-AD00-6BC9EC414A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48B0F41-872F-3A3E-C80E-CDA8A4D850D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41E01D-5726-0B26-6912-DAF3CFA886E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C003C9B-00C6-A317-23FC-69430BB8F59B}"/>
              </a:ext>
            </a:extLst>
          </p:cNvPr>
          <p:cNvSpPr>
            <a:spLocks noGrp="1"/>
          </p:cNvSpPr>
          <p:nvPr>
            <p:ph type="dt" sz="half" idx="10"/>
          </p:nvPr>
        </p:nvSpPr>
        <p:spPr/>
        <p:txBody>
          <a:bodyPr/>
          <a:lstStyle/>
          <a:p>
            <a:fld id="{FEA9118B-EB62-4AC7-B893-52C4CE8DA56F}" type="datetimeFigureOut">
              <a:rPr lang="de-DE" smtClean="0"/>
              <a:t>18.11.2022</a:t>
            </a:fld>
            <a:endParaRPr lang="de-DE"/>
          </a:p>
        </p:txBody>
      </p:sp>
      <p:sp>
        <p:nvSpPr>
          <p:cNvPr id="6" name="Fußzeilenplatzhalter 5">
            <a:extLst>
              <a:ext uri="{FF2B5EF4-FFF2-40B4-BE49-F238E27FC236}">
                <a16:creationId xmlns:a16="http://schemas.microsoft.com/office/drawing/2014/main" id="{0FA39D9B-6BCE-F98B-B026-C268BF29FA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DD663A-AD13-6BAD-15F5-BD330613AA5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12721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84BE3-8BB4-6941-E481-87104766DEC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BB4D8E3-92F3-A26E-6E0D-B43586EE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94FE2B-876A-E6D1-9457-B9D6298C4DF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CAF546-A85E-56A6-5CA4-C3392B3F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A35508-FB6F-7D42-FEA8-1B23A629CAC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D0D1361-852C-E6A9-FC8B-498771FD76E6}"/>
              </a:ext>
            </a:extLst>
          </p:cNvPr>
          <p:cNvSpPr>
            <a:spLocks noGrp="1"/>
          </p:cNvSpPr>
          <p:nvPr>
            <p:ph type="dt" sz="half" idx="10"/>
          </p:nvPr>
        </p:nvSpPr>
        <p:spPr/>
        <p:txBody>
          <a:bodyPr/>
          <a:lstStyle/>
          <a:p>
            <a:fld id="{FEA9118B-EB62-4AC7-B893-52C4CE8DA56F}" type="datetimeFigureOut">
              <a:rPr lang="de-DE" smtClean="0"/>
              <a:t>18.11.2022</a:t>
            </a:fld>
            <a:endParaRPr lang="de-DE"/>
          </a:p>
        </p:txBody>
      </p:sp>
      <p:sp>
        <p:nvSpPr>
          <p:cNvPr id="8" name="Fußzeilenplatzhalter 7">
            <a:extLst>
              <a:ext uri="{FF2B5EF4-FFF2-40B4-BE49-F238E27FC236}">
                <a16:creationId xmlns:a16="http://schemas.microsoft.com/office/drawing/2014/main" id="{D534F6F2-A162-B1E4-A435-98FAB092A1C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C1209CD-D252-D5A0-165D-456FE1604E9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571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81F21-EC1D-F85A-C719-EFA9D07EAF0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E8F83BC-A839-B2ED-1960-9846E6AB44C2}"/>
              </a:ext>
            </a:extLst>
          </p:cNvPr>
          <p:cNvSpPr>
            <a:spLocks noGrp="1"/>
          </p:cNvSpPr>
          <p:nvPr>
            <p:ph type="dt" sz="half" idx="10"/>
          </p:nvPr>
        </p:nvSpPr>
        <p:spPr/>
        <p:txBody>
          <a:bodyPr/>
          <a:lstStyle/>
          <a:p>
            <a:fld id="{FEA9118B-EB62-4AC7-B893-52C4CE8DA56F}" type="datetimeFigureOut">
              <a:rPr lang="de-DE" smtClean="0"/>
              <a:t>18.11.2022</a:t>
            </a:fld>
            <a:endParaRPr lang="de-DE"/>
          </a:p>
        </p:txBody>
      </p:sp>
      <p:sp>
        <p:nvSpPr>
          <p:cNvPr id="4" name="Fußzeilenplatzhalter 3">
            <a:extLst>
              <a:ext uri="{FF2B5EF4-FFF2-40B4-BE49-F238E27FC236}">
                <a16:creationId xmlns:a16="http://schemas.microsoft.com/office/drawing/2014/main" id="{F48E957F-D66A-3D6D-4EEC-257285BF778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0DA54D9-1BF5-3528-BB3C-2675F6A7A504}"/>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890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4ADD7B9-11B9-80B7-F044-29267E0942CA}"/>
              </a:ext>
            </a:extLst>
          </p:cNvPr>
          <p:cNvSpPr>
            <a:spLocks noGrp="1"/>
          </p:cNvSpPr>
          <p:nvPr>
            <p:ph type="dt" sz="half" idx="10"/>
          </p:nvPr>
        </p:nvSpPr>
        <p:spPr/>
        <p:txBody>
          <a:bodyPr/>
          <a:lstStyle/>
          <a:p>
            <a:fld id="{FEA9118B-EB62-4AC7-B893-52C4CE8DA56F}" type="datetimeFigureOut">
              <a:rPr lang="de-DE" smtClean="0"/>
              <a:t>18.11.2022</a:t>
            </a:fld>
            <a:endParaRPr lang="de-DE"/>
          </a:p>
        </p:txBody>
      </p:sp>
      <p:sp>
        <p:nvSpPr>
          <p:cNvPr id="3" name="Fußzeilenplatzhalter 2">
            <a:extLst>
              <a:ext uri="{FF2B5EF4-FFF2-40B4-BE49-F238E27FC236}">
                <a16:creationId xmlns:a16="http://schemas.microsoft.com/office/drawing/2014/main" id="{D424FC36-0B83-9B31-F079-3650E3AC8F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FFE559-7395-3E45-0175-5019E5CE556A}"/>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5801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842D0-8889-BFB9-E957-E1A4FB75C50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798705-AE0D-83DA-A081-4D796F5A6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F03D71A-4283-44FE-8B01-182AC141A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48362C-17BE-6DBD-00C3-7B6217E9F5D3}"/>
              </a:ext>
            </a:extLst>
          </p:cNvPr>
          <p:cNvSpPr>
            <a:spLocks noGrp="1"/>
          </p:cNvSpPr>
          <p:nvPr>
            <p:ph type="dt" sz="half" idx="10"/>
          </p:nvPr>
        </p:nvSpPr>
        <p:spPr/>
        <p:txBody>
          <a:bodyPr/>
          <a:lstStyle/>
          <a:p>
            <a:fld id="{FEA9118B-EB62-4AC7-B893-52C4CE8DA56F}" type="datetimeFigureOut">
              <a:rPr lang="de-DE" smtClean="0"/>
              <a:t>18.11.2022</a:t>
            </a:fld>
            <a:endParaRPr lang="de-DE"/>
          </a:p>
        </p:txBody>
      </p:sp>
      <p:sp>
        <p:nvSpPr>
          <p:cNvPr id="6" name="Fußzeilenplatzhalter 5">
            <a:extLst>
              <a:ext uri="{FF2B5EF4-FFF2-40B4-BE49-F238E27FC236}">
                <a16:creationId xmlns:a16="http://schemas.microsoft.com/office/drawing/2014/main" id="{4279FDE4-F97D-46ED-60C6-6F810B73A11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2DD572F-EFCC-28D7-2484-49F2291E9D0F}"/>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3700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7EB7B-05D9-8409-143B-3E50CB460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BADEB7-53DA-2F99-96BA-25C8843DE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9FD94A8-D3CF-80A6-E224-ACC935C5F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54ABCE-EF07-7F49-6072-FB97FAD7AE39}"/>
              </a:ext>
            </a:extLst>
          </p:cNvPr>
          <p:cNvSpPr>
            <a:spLocks noGrp="1"/>
          </p:cNvSpPr>
          <p:nvPr>
            <p:ph type="dt" sz="half" idx="10"/>
          </p:nvPr>
        </p:nvSpPr>
        <p:spPr/>
        <p:txBody>
          <a:bodyPr/>
          <a:lstStyle/>
          <a:p>
            <a:fld id="{FEA9118B-EB62-4AC7-B893-52C4CE8DA56F}" type="datetimeFigureOut">
              <a:rPr lang="de-DE" smtClean="0"/>
              <a:t>18.11.2022</a:t>
            </a:fld>
            <a:endParaRPr lang="de-DE"/>
          </a:p>
        </p:txBody>
      </p:sp>
      <p:sp>
        <p:nvSpPr>
          <p:cNvPr id="6" name="Fußzeilenplatzhalter 5">
            <a:extLst>
              <a:ext uri="{FF2B5EF4-FFF2-40B4-BE49-F238E27FC236}">
                <a16:creationId xmlns:a16="http://schemas.microsoft.com/office/drawing/2014/main" id="{688CB90D-1F24-BDD5-ECBD-B865314E55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C695B2-5A9F-8B4C-2A7C-A2A00EAAA5B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285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52ABBE-0F40-D02B-12FD-EC577EFB2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F9F6D8-7364-EF01-1987-54A17852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31EE06-42FE-4F65-DFED-B7A6ACAA1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9118B-EB62-4AC7-B893-52C4CE8DA56F}" type="datetimeFigureOut">
              <a:rPr lang="de-DE" smtClean="0"/>
              <a:t>18.11.2022</a:t>
            </a:fld>
            <a:endParaRPr lang="de-DE"/>
          </a:p>
        </p:txBody>
      </p:sp>
      <p:sp>
        <p:nvSpPr>
          <p:cNvPr id="5" name="Fußzeilenplatzhalter 4">
            <a:extLst>
              <a:ext uri="{FF2B5EF4-FFF2-40B4-BE49-F238E27FC236}">
                <a16:creationId xmlns:a16="http://schemas.microsoft.com/office/drawing/2014/main" id="{300990EA-A4BD-6EA4-BAC0-874D3B6A4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278F705-8B0D-0BBB-DD50-8CED9CB5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33446-D492-46C7-8A5C-97034F4C9467}" type="slidenum">
              <a:rPr lang="de-DE" smtClean="0"/>
              <a:t>‹Nr.›</a:t>
            </a:fld>
            <a:endParaRPr lang="de-DE"/>
          </a:p>
        </p:txBody>
      </p:sp>
    </p:spTree>
    <p:extLst>
      <p:ext uri="{BB962C8B-B14F-4D97-AF65-F5344CB8AC3E}">
        <p14:creationId xmlns:p14="http://schemas.microsoft.com/office/powerpoint/2010/main" val="15211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C_9FD0E5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229_596C2A9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79DC399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microsoft.com/office/2018/10/relationships/comments" Target="../comments/modernComment_113_E6E92FAA.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4_A1DA798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8/10/relationships/comments" Target="../comments/modernComment_119_B3A139BF.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B_2FADCD9C.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C_E196803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9E6FB-8466-954B-91F4-E485C3236894}"/>
              </a:ext>
            </a:extLst>
          </p:cNvPr>
          <p:cNvSpPr>
            <a:spLocks noGrp="1"/>
          </p:cNvSpPr>
          <p:nvPr>
            <p:ph type="body" sz="quarter" idx="10"/>
          </p:nvPr>
        </p:nvSpPr>
        <p:spPr/>
        <p:txBody>
          <a:bodyPr/>
          <a:lstStyle/>
          <a:p>
            <a:r>
              <a:rPr lang="de-DE" dirty="0">
                <a:latin typeface="Franklin Gothic Book" panose="020B0503020102020204" pitchFamily="34" charset="0"/>
              </a:rPr>
              <a:t>Markov Chain Monte Carlo</a:t>
            </a:r>
            <a:br>
              <a:rPr lang="de-DE" dirty="0">
                <a:latin typeface="Franklin Gothic Book" panose="020B0503020102020204" pitchFamily="34" charset="0"/>
              </a:rPr>
            </a:br>
            <a:r>
              <a:rPr lang="de-DE" dirty="0">
                <a:latin typeface="Franklin Gothic Book" panose="020B0503020102020204" pitchFamily="34" charset="0"/>
              </a:rPr>
              <a:t>Workshop, 22.11.22</a:t>
            </a:r>
            <a:endParaRPr lang="de-DE" noProof="0" dirty="0">
              <a:latin typeface="Franklin Gothic Book" panose="020B0503020102020204" pitchFamily="34" charset="0"/>
            </a:endParaRPr>
          </a:p>
        </p:txBody>
      </p:sp>
    </p:spTree>
    <p:extLst>
      <p:ext uri="{BB962C8B-B14F-4D97-AF65-F5344CB8AC3E}">
        <p14:creationId xmlns:p14="http://schemas.microsoft.com/office/powerpoint/2010/main" val="265814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Funktioniert für </a:t>
            </a:r>
            <a:r>
              <a:rPr lang="de-DE" b="1" dirty="0"/>
              <a:t>jede</a:t>
            </a:r>
            <a:r>
              <a:rPr lang="de-DE" dirty="0"/>
              <a:t> Dichte (solange diese ausgewertet werden kann)</a:t>
            </a:r>
          </a:p>
          <a:p>
            <a:r>
              <a:rPr lang="de-DE" dirty="0"/>
              <a:t>Alle MCMC-Algorithmen (MALA, HMC, NUTS) in </a:t>
            </a:r>
            <a:r>
              <a:rPr lang="de-DE" dirty="0" err="1"/>
              <a:t>TensorFlow</a:t>
            </a:r>
            <a:r>
              <a:rPr lang="de-DE" dirty="0"/>
              <a:t> (und die wir wahrscheinlich benutzen werden) sind „nur“ Erweiterungen von MH</a:t>
            </a:r>
          </a:p>
        </p:txBody>
      </p:sp>
      <p:pic>
        <p:nvPicPr>
          <p:cNvPr id="4" name="Grafik 3">
            <a:extLst>
              <a:ext uri="{FF2B5EF4-FFF2-40B4-BE49-F238E27FC236}">
                <a16:creationId xmlns:a16="http://schemas.microsoft.com/office/drawing/2014/main" id="{6B0157F2-975D-7065-5582-4C696D4C088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61218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pPr marL="0" indent="0">
              <a:buNone/>
            </a:pPr>
            <a:r>
              <a:rPr lang="de-DE" b="1" dirty="0"/>
              <a:t>Algorithmus:</a:t>
            </a:r>
          </a:p>
          <a:p>
            <a:pPr marL="457200" lvl="1" indent="0">
              <a:buNone/>
            </a:pPr>
            <a:r>
              <a:rPr lang="de-DE" b="1" dirty="0"/>
              <a:t>(0) </a:t>
            </a:r>
            <a:r>
              <a:rPr lang="de-DE" b="1" dirty="0" err="1"/>
              <a:t>Initialise</a:t>
            </a:r>
            <a:r>
              <a:rPr lang="de-DE" b="1" dirty="0"/>
              <a:t>:</a:t>
            </a:r>
          </a:p>
          <a:p>
            <a:pPr marL="457200" lvl="1" indent="0">
              <a:buNone/>
            </a:pPr>
            <a:r>
              <a:rPr lang="de-DE" dirty="0"/>
              <a:t>Initialisiere x</a:t>
            </a:r>
            <a:r>
              <a:rPr lang="de-DE" baseline="-25000" dirty="0"/>
              <a:t>0</a:t>
            </a:r>
            <a:r>
              <a:rPr lang="de-DE" dirty="0"/>
              <a:t>, bspw. setze x</a:t>
            </a:r>
            <a:r>
              <a:rPr lang="de-DE" baseline="-25000" dirty="0"/>
              <a:t>0</a:t>
            </a:r>
            <a:r>
              <a:rPr lang="de-DE" dirty="0"/>
              <a:t> = 1</a:t>
            </a:r>
          </a:p>
          <a:p>
            <a:pPr marL="457200" lvl="1" indent="0">
              <a:buNone/>
            </a:pPr>
            <a:r>
              <a:rPr lang="de-DE" b="1" dirty="0"/>
              <a:t>(i) </a:t>
            </a:r>
            <a:r>
              <a:rPr lang="de-DE" b="1" dirty="0" err="1"/>
              <a:t>Propose</a:t>
            </a:r>
            <a:r>
              <a:rPr lang="de-DE" b="1" dirty="0"/>
              <a:t>:</a:t>
            </a:r>
          </a:p>
          <a:p>
            <a:pPr marL="457200" lvl="1" indent="0">
              <a:buNone/>
            </a:pPr>
            <a:r>
              <a:rPr lang="de-DE" dirty="0"/>
              <a:t>Schlage einen neuen Punkt x̂ vor, wobei x̂ normalverteilt mit N(x</a:t>
            </a:r>
            <a:r>
              <a:rPr lang="de-DE" baseline="-25000" dirty="0"/>
              <a:t>n-1</a:t>
            </a:r>
            <a:r>
              <a:rPr lang="de-DE" dirty="0"/>
              <a:t>,10)</a:t>
            </a:r>
          </a:p>
          <a:p>
            <a:pPr marL="457200" lvl="1" indent="0">
              <a:buNone/>
            </a:pPr>
            <a:r>
              <a:rPr lang="de-DE" b="1" dirty="0"/>
              <a:t>(ii) </a:t>
            </a:r>
            <a:r>
              <a:rPr lang="de-DE" b="1" dirty="0" err="1"/>
              <a:t>Compare</a:t>
            </a:r>
            <a:r>
              <a:rPr lang="de-DE" b="1" dirty="0"/>
              <a:t>:</a:t>
            </a:r>
          </a:p>
          <a:p>
            <a:pPr marL="457200" lvl="1" indent="0">
              <a:buNone/>
            </a:pPr>
            <a:r>
              <a:rPr lang="de-DE" dirty="0"/>
              <a:t>Berechne </a:t>
            </a:r>
            <a:r>
              <a:rPr lang="el-GR" dirty="0">
                <a:effectLst/>
                <a:latin typeface="u0000"/>
              </a:rPr>
              <a:t>α</a:t>
            </a:r>
            <a:r>
              <a:rPr lang="de-DE" dirty="0"/>
              <a:t> = </a:t>
            </a:r>
            <a:r>
              <a:rPr lang="el-GR" dirty="0"/>
              <a:t>π</a:t>
            </a:r>
            <a:r>
              <a:rPr lang="de-DE" dirty="0"/>
              <a:t>(x̂)/</a:t>
            </a:r>
            <a:r>
              <a:rPr lang="el-GR" dirty="0"/>
              <a:t> π</a:t>
            </a:r>
            <a:r>
              <a:rPr lang="de-DE" dirty="0"/>
              <a:t>(x</a:t>
            </a:r>
            <a:r>
              <a:rPr lang="de-DE" baseline="-25000" dirty="0"/>
              <a:t>n-1</a:t>
            </a:r>
            <a:r>
              <a:rPr lang="de-DE" dirty="0"/>
              <a:t>) </a:t>
            </a:r>
          </a:p>
          <a:p>
            <a:pPr marL="457200" lvl="1" indent="0">
              <a:buNone/>
            </a:pPr>
            <a:r>
              <a:rPr lang="de-DE" dirty="0"/>
              <a:t>(„welcher Punkt ist wahrscheinlicher laut unserer Verteilung </a:t>
            </a:r>
            <a:r>
              <a:rPr lang="el-GR" dirty="0"/>
              <a:t>π</a:t>
            </a:r>
            <a:r>
              <a:rPr lang="de-DE" dirty="0"/>
              <a:t>?)</a:t>
            </a:r>
          </a:p>
          <a:p>
            <a:pPr marL="457200" lvl="1" indent="0">
              <a:buNone/>
            </a:pPr>
            <a:r>
              <a:rPr lang="de-DE" b="1" dirty="0"/>
              <a:t>(iii) </a:t>
            </a:r>
            <a:r>
              <a:rPr lang="de-DE" b="1" dirty="0" err="1"/>
              <a:t>Accept</a:t>
            </a:r>
            <a:r>
              <a:rPr lang="de-DE" b="1" dirty="0"/>
              <a:t> </a:t>
            </a:r>
            <a:r>
              <a:rPr lang="de-DE" b="1" dirty="0" err="1"/>
              <a:t>or</a:t>
            </a:r>
            <a:r>
              <a:rPr lang="de-DE" b="1" dirty="0"/>
              <a:t> </a:t>
            </a:r>
            <a:r>
              <a:rPr lang="de-DE" b="1" dirty="0" err="1"/>
              <a:t>Reject</a:t>
            </a:r>
            <a:r>
              <a:rPr lang="de-DE" b="1" dirty="0"/>
              <a:t>:</a:t>
            </a:r>
          </a:p>
          <a:p>
            <a:pPr marL="457200" lvl="1" indent="0">
              <a:buNone/>
            </a:pPr>
            <a:r>
              <a:rPr lang="de-DE" dirty="0"/>
              <a:t>Mit Wahrscheinlichkeit </a:t>
            </a:r>
            <a:r>
              <a:rPr lang="el-GR" dirty="0">
                <a:effectLst/>
                <a:latin typeface="u0000"/>
              </a:rPr>
              <a:t>α</a:t>
            </a:r>
            <a:r>
              <a:rPr lang="de-DE" dirty="0"/>
              <a:t> setze </a:t>
            </a:r>
            <a:r>
              <a:rPr lang="de-DE" dirty="0" err="1"/>
              <a:t>x</a:t>
            </a:r>
            <a:r>
              <a:rPr lang="de-DE" baseline="-25000" dirty="0" err="1"/>
              <a:t>n</a:t>
            </a:r>
            <a:r>
              <a:rPr lang="de-DE" baseline="-25000" dirty="0"/>
              <a:t> </a:t>
            </a:r>
            <a:r>
              <a:rPr lang="de-DE" dirty="0"/>
              <a:t>= x̂, sonst </a:t>
            </a:r>
            <a:r>
              <a:rPr lang="de-DE" dirty="0" err="1"/>
              <a:t>x</a:t>
            </a:r>
            <a:r>
              <a:rPr lang="de-DE" baseline="-25000" dirty="0" err="1"/>
              <a:t>n</a:t>
            </a:r>
            <a:r>
              <a:rPr lang="de-DE" baseline="-25000" dirty="0"/>
              <a:t> </a:t>
            </a:r>
            <a:r>
              <a:rPr lang="de-DE" dirty="0"/>
              <a:t>= x</a:t>
            </a:r>
            <a:r>
              <a:rPr lang="de-DE" baseline="-25000" dirty="0"/>
              <a:t>n-1</a:t>
            </a:r>
            <a:endParaRPr lang="de-DE" dirty="0"/>
          </a:p>
          <a:p>
            <a:pPr marL="457200" lvl="1" indent="0">
              <a:buNone/>
            </a:pPr>
            <a:r>
              <a:rPr lang="de-DE" dirty="0"/>
              <a:t>(iv) Wiederhole (i) – (iii) n-mal, um Stichproben x</a:t>
            </a:r>
            <a:r>
              <a:rPr lang="de-DE" baseline="-25000" dirty="0"/>
              <a:t>1</a:t>
            </a:r>
            <a:r>
              <a:rPr lang="de-DE" dirty="0"/>
              <a:t>,…, </a:t>
            </a:r>
            <a:r>
              <a:rPr lang="de-DE" dirty="0" err="1"/>
              <a:t>x</a:t>
            </a:r>
            <a:r>
              <a:rPr lang="de-DE" baseline="-25000" dirty="0" err="1"/>
              <a:t>n</a:t>
            </a:r>
            <a:r>
              <a:rPr lang="de-DE"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8126758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Metropolis Hastings - Intuition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1" y="1825625"/>
            <a:ext cx="6546574" cy="4351338"/>
          </a:xfrm>
        </p:spPr>
        <p:txBody>
          <a:bodyPr>
            <a:normAutofit/>
          </a:bodyPr>
          <a:lstStyle/>
          <a:p>
            <a:pPr marL="0" indent="0">
              <a:buNone/>
            </a:pPr>
            <a:r>
              <a:rPr lang="de-DE" sz="2000" b="1" dirty="0"/>
              <a:t>Algorithmus:</a:t>
            </a:r>
          </a:p>
          <a:p>
            <a:pPr marL="457200" lvl="1" indent="0">
              <a:buNone/>
            </a:pPr>
            <a:r>
              <a:rPr lang="de-DE" sz="1800" b="1" dirty="0"/>
              <a:t>(0) </a:t>
            </a:r>
            <a:r>
              <a:rPr lang="de-DE" sz="1800" b="1" dirty="0" err="1"/>
              <a:t>Initialise</a:t>
            </a:r>
            <a:r>
              <a:rPr lang="de-DE" sz="1800" b="1" dirty="0"/>
              <a:t>:</a:t>
            </a:r>
          </a:p>
          <a:p>
            <a:pPr marL="457200" lvl="1" indent="0">
              <a:buNone/>
            </a:pPr>
            <a:r>
              <a:rPr lang="de-DE" sz="1800" dirty="0"/>
              <a:t>Initialisiere x</a:t>
            </a:r>
            <a:r>
              <a:rPr lang="de-DE" sz="1800" baseline="-25000" dirty="0"/>
              <a:t>0 </a:t>
            </a:r>
            <a:r>
              <a:rPr lang="de-DE" sz="1800" dirty="0" err="1"/>
              <a:t>irgendiwe</a:t>
            </a:r>
            <a:r>
              <a:rPr lang="de-DE" sz="1800" dirty="0"/>
              <a:t>, bspw. setze x</a:t>
            </a:r>
            <a:r>
              <a:rPr lang="de-DE" sz="1800" baseline="-25000" dirty="0"/>
              <a:t>0</a:t>
            </a:r>
            <a:r>
              <a:rPr lang="de-DE" sz="1800" dirty="0"/>
              <a:t> = 1</a:t>
            </a:r>
          </a:p>
          <a:p>
            <a:pPr marL="457200" lvl="1" indent="0">
              <a:buNone/>
            </a:pPr>
            <a:r>
              <a:rPr lang="de-DE" sz="1800" b="1" dirty="0"/>
              <a:t>(i) </a:t>
            </a:r>
            <a:r>
              <a:rPr lang="de-DE" sz="1800" b="1" dirty="0" err="1"/>
              <a:t>Propose</a:t>
            </a:r>
            <a:r>
              <a:rPr lang="de-DE" sz="1800" b="1" dirty="0"/>
              <a:t>:</a:t>
            </a:r>
          </a:p>
          <a:p>
            <a:pPr marL="457200" lvl="1" indent="0">
              <a:buNone/>
            </a:pPr>
            <a:r>
              <a:rPr lang="de-DE" sz="1800" dirty="0"/>
              <a:t>Schlage einen neuen Punkt x̂ vor, wobei x̂ normalverteilt mit N(x</a:t>
            </a:r>
            <a:r>
              <a:rPr lang="de-DE" sz="1800" baseline="-25000" dirty="0"/>
              <a:t>n-1</a:t>
            </a:r>
            <a:r>
              <a:rPr lang="de-DE" sz="1800" dirty="0"/>
              <a:t>,10)</a:t>
            </a:r>
          </a:p>
          <a:p>
            <a:pPr marL="457200" lvl="1" indent="0">
              <a:buNone/>
            </a:pPr>
            <a:r>
              <a:rPr lang="de-DE" sz="1800" b="1" dirty="0"/>
              <a:t>(ii) </a:t>
            </a:r>
            <a:r>
              <a:rPr lang="de-DE" sz="1800" b="1" dirty="0" err="1"/>
              <a:t>Compare</a:t>
            </a:r>
            <a:r>
              <a:rPr lang="de-DE" sz="1800" b="1" dirty="0"/>
              <a:t>:</a:t>
            </a:r>
          </a:p>
          <a:p>
            <a:pPr marL="457200" lvl="1" indent="0">
              <a:buNone/>
            </a:pPr>
            <a:r>
              <a:rPr lang="de-DE" sz="1800" dirty="0"/>
              <a:t>Berechne </a:t>
            </a:r>
            <a:r>
              <a:rPr lang="el-GR" sz="1800" dirty="0">
                <a:effectLst/>
                <a:latin typeface="u0000"/>
              </a:rPr>
              <a:t>α</a:t>
            </a:r>
            <a:r>
              <a:rPr lang="de-DE" sz="1800" dirty="0"/>
              <a:t> = </a:t>
            </a:r>
            <a:r>
              <a:rPr lang="el-GR" sz="1800" dirty="0"/>
              <a:t>π</a:t>
            </a:r>
            <a:r>
              <a:rPr lang="de-DE" sz="1800" dirty="0"/>
              <a:t>(x̂)/</a:t>
            </a:r>
            <a:r>
              <a:rPr lang="el-GR" sz="1800" dirty="0"/>
              <a:t> π</a:t>
            </a:r>
            <a:r>
              <a:rPr lang="de-DE" sz="1800" dirty="0"/>
              <a:t>(x</a:t>
            </a:r>
            <a:r>
              <a:rPr lang="de-DE" sz="1800" baseline="-25000" dirty="0"/>
              <a:t>n-1</a:t>
            </a:r>
            <a:r>
              <a:rPr lang="de-DE" sz="1800" dirty="0"/>
              <a:t>) </a:t>
            </a:r>
          </a:p>
          <a:p>
            <a:pPr marL="457200" lvl="1" indent="0">
              <a:buNone/>
            </a:pPr>
            <a:r>
              <a:rPr lang="de-DE" sz="1800" dirty="0"/>
              <a:t>(„welcher Punkt ist wahrscheinlicher laut unserer Verteilung </a:t>
            </a:r>
            <a:r>
              <a:rPr lang="el-GR" sz="1800" dirty="0"/>
              <a:t>π</a:t>
            </a:r>
            <a:r>
              <a:rPr lang="de-DE" sz="1800" dirty="0"/>
              <a:t>?)</a:t>
            </a:r>
          </a:p>
          <a:p>
            <a:pPr marL="457200" lvl="1" indent="0">
              <a:buNone/>
            </a:pPr>
            <a:r>
              <a:rPr lang="de-DE" sz="1800" b="1" dirty="0"/>
              <a:t>(iii) </a:t>
            </a:r>
            <a:r>
              <a:rPr lang="de-DE" sz="1800" b="1" dirty="0" err="1"/>
              <a:t>Accept</a:t>
            </a:r>
            <a:r>
              <a:rPr lang="de-DE" sz="1800" b="1" dirty="0"/>
              <a:t> </a:t>
            </a:r>
            <a:r>
              <a:rPr lang="de-DE" sz="1800" b="1" dirty="0" err="1"/>
              <a:t>or</a:t>
            </a:r>
            <a:r>
              <a:rPr lang="de-DE" sz="1800" b="1" dirty="0"/>
              <a:t> </a:t>
            </a:r>
            <a:r>
              <a:rPr lang="de-DE" sz="1800" b="1" dirty="0" err="1"/>
              <a:t>Reject</a:t>
            </a:r>
            <a:r>
              <a:rPr lang="de-DE" sz="1800" b="1" dirty="0"/>
              <a:t>:</a:t>
            </a:r>
          </a:p>
          <a:p>
            <a:pPr marL="457200" lvl="1" indent="0">
              <a:buNone/>
            </a:pPr>
            <a:r>
              <a:rPr lang="de-DE" sz="1800" dirty="0"/>
              <a:t>Mit Wahrscheinlichkeit </a:t>
            </a:r>
            <a:r>
              <a:rPr lang="el-GR" sz="1800" dirty="0">
                <a:effectLst/>
                <a:latin typeface="u0000"/>
              </a:rPr>
              <a:t>α</a:t>
            </a:r>
            <a:r>
              <a:rPr lang="de-DE" sz="1800" dirty="0"/>
              <a:t> setze </a:t>
            </a:r>
            <a:r>
              <a:rPr lang="de-DE" sz="1800" dirty="0" err="1"/>
              <a:t>x</a:t>
            </a:r>
            <a:r>
              <a:rPr lang="de-DE" sz="1800" baseline="-25000" dirty="0" err="1"/>
              <a:t>n</a:t>
            </a:r>
            <a:r>
              <a:rPr lang="de-DE" sz="1800" baseline="-25000" dirty="0"/>
              <a:t> </a:t>
            </a:r>
            <a:r>
              <a:rPr lang="de-DE" sz="1800" dirty="0"/>
              <a:t>= x̂, sonst </a:t>
            </a:r>
            <a:r>
              <a:rPr lang="de-DE" sz="1800" dirty="0" err="1"/>
              <a:t>x</a:t>
            </a:r>
            <a:r>
              <a:rPr lang="de-DE" sz="1800" baseline="-25000" dirty="0" err="1"/>
              <a:t>n</a:t>
            </a:r>
            <a:r>
              <a:rPr lang="de-DE" sz="1800" baseline="-25000" dirty="0"/>
              <a:t> </a:t>
            </a:r>
            <a:r>
              <a:rPr lang="de-DE" sz="1800" dirty="0"/>
              <a:t>= x</a:t>
            </a:r>
            <a:r>
              <a:rPr lang="de-DE" sz="1800" baseline="-25000" dirty="0"/>
              <a:t>n-1</a:t>
            </a:r>
            <a:endParaRPr lang="de-DE" sz="1800" dirty="0"/>
          </a:p>
          <a:p>
            <a:pPr marL="457200" lvl="1" indent="0">
              <a:buNone/>
            </a:pPr>
            <a:r>
              <a:rPr lang="de-DE" sz="1800" dirty="0"/>
              <a:t>(iv) Wiederhole (i) – (iii) n-mal, um Stichproben x</a:t>
            </a:r>
            <a:r>
              <a:rPr lang="de-DE" sz="1800" baseline="-25000" dirty="0"/>
              <a:t>1</a:t>
            </a:r>
            <a:r>
              <a:rPr lang="de-DE" sz="1800" dirty="0"/>
              <a:t>,…, </a:t>
            </a:r>
            <a:r>
              <a:rPr lang="de-DE" sz="1800" dirty="0" err="1"/>
              <a:t>x</a:t>
            </a:r>
            <a:r>
              <a:rPr lang="de-DE" sz="1800" baseline="-25000" dirty="0" err="1"/>
              <a:t>n</a:t>
            </a:r>
            <a:r>
              <a:rPr lang="de-DE" sz="1800"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
        <p:nvSpPr>
          <p:cNvPr id="6" name="Textfeld 5">
            <a:extLst>
              <a:ext uri="{FF2B5EF4-FFF2-40B4-BE49-F238E27FC236}">
                <a16:creationId xmlns:a16="http://schemas.microsoft.com/office/drawing/2014/main" id="{A57457D9-40CA-D7F9-D030-98BF7BD55BA1}"/>
              </a:ext>
            </a:extLst>
          </p:cNvPr>
          <p:cNvSpPr txBox="1"/>
          <p:nvPr/>
        </p:nvSpPr>
        <p:spPr>
          <a:xfrm>
            <a:off x="7832035" y="1787329"/>
            <a:ext cx="3796748" cy="5262979"/>
          </a:xfrm>
          <a:prstGeom prst="rect">
            <a:avLst/>
          </a:prstGeom>
          <a:noFill/>
        </p:spPr>
        <p:txBody>
          <a:bodyPr wrap="square" rtlCol="0">
            <a:spAutoFit/>
          </a:bodyPr>
          <a:lstStyle/>
          <a:p>
            <a:r>
              <a:rPr lang="de-DE" sz="2400" b="1" dirty="0"/>
              <a:t>Intuition:</a:t>
            </a:r>
          </a:p>
          <a:p>
            <a:r>
              <a:rPr lang="de-DE" sz="2400" b="1" dirty="0"/>
              <a:t>(i) </a:t>
            </a:r>
            <a:r>
              <a:rPr lang="de-DE" sz="2400" b="1" dirty="0" err="1"/>
              <a:t>Propose</a:t>
            </a:r>
            <a:r>
              <a:rPr lang="de-DE" sz="2400" b="1" dirty="0"/>
              <a:t>:</a:t>
            </a:r>
          </a:p>
          <a:p>
            <a:r>
              <a:rPr lang="de-DE" sz="2400" dirty="0"/>
              <a:t>Schlage einen neuen Punkt in der Nähe des vorherigen Punktes vor, die Varianz (10) bestimmt „wie nah“ am alten Punkt</a:t>
            </a:r>
          </a:p>
          <a:p>
            <a:r>
              <a:rPr lang="de-DE" sz="2400" b="1" dirty="0"/>
              <a:t>(ii) </a:t>
            </a:r>
            <a:r>
              <a:rPr lang="de-DE" sz="2400" b="1" dirty="0" err="1"/>
              <a:t>Accept</a:t>
            </a:r>
            <a:r>
              <a:rPr lang="de-DE" sz="2400" b="1" dirty="0"/>
              <a:t> </a:t>
            </a:r>
            <a:r>
              <a:rPr lang="de-DE" sz="2400" b="1" dirty="0" err="1"/>
              <a:t>or</a:t>
            </a:r>
            <a:r>
              <a:rPr lang="de-DE" sz="2400" b="1" dirty="0"/>
              <a:t> </a:t>
            </a:r>
            <a:r>
              <a:rPr lang="de-DE" sz="2400" b="1" dirty="0" err="1"/>
              <a:t>Reject</a:t>
            </a:r>
            <a:r>
              <a:rPr lang="de-DE" sz="2400" b="1" dirty="0"/>
              <a:t>:</a:t>
            </a:r>
          </a:p>
          <a:p>
            <a:r>
              <a:rPr lang="de-DE" sz="2400" dirty="0"/>
              <a:t>Nehme </a:t>
            </a:r>
            <a:r>
              <a:rPr lang="de-DE" sz="2400" u="sng" dirty="0"/>
              <a:t>immer</a:t>
            </a:r>
            <a:r>
              <a:rPr lang="de-DE" sz="2400" dirty="0"/>
              <a:t> wahrscheinlichere Punkte und </a:t>
            </a:r>
            <a:r>
              <a:rPr lang="de-DE" sz="2400" u="sng" dirty="0"/>
              <a:t>manchmal </a:t>
            </a:r>
            <a:r>
              <a:rPr lang="de-DE" sz="2400" dirty="0"/>
              <a:t>weniger wahrscheinliche Punkte (</a:t>
            </a:r>
            <a:r>
              <a:rPr lang="de-DE" sz="2400" dirty="0" err="1"/>
              <a:t>exploration</a:t>
            </a:r>
            <a:r>
              <a:rPr lang="de-DE" sz="2400" dirty="0"/>
              <a:t> vs. </a:t>
            </a:r>
            <a:r>
              <a:rPr lang="de-DE" sz="2400" dirty="0" err="1"/>
              <a:t>exploitation</a:t>
            </a:r>
            <a:r>
              <a:rPr lang="de-DE" sz="2400" dirty="0"/>
              <a:t>)</a:t>
            </a:r>
            <a:endParaRPr lang="de-DE" sz="2400" u="sng" dirty="0"/>
          </a:p>
          <a:p>
            <a:endParaRPr lang="de-DE" sz="2400" dirty="0"/>
          </a:p>
        </p:txBody>
      </p:sp>
    </p:spTree>
    <p:extLst>
      <p:ext uri="{BB962C8B-B14F-4D97-AF65-F5344CB8AC3E}">
        <p14:creationId xmlns:p14="http://schemas.microsoft.com/office/powerpoint/2010/main" val="150026101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MH funktioniert zwar für alle Dichten, braucht allerdings oft sehr lange zum konvergieren.</a:t>
            </a:r>
          </a:p>
          <a:p>
            <a:r>
              <a:rPr lang="de-DE" dirty="0"/>
              <a:t>Grund: </a:t>
            </a:r>
            <a:r>
              <a:rPr lang="de-DE" b="1" dirty="0"/>
              <a:t>Random Walk </a:t>
            </a:r>
            <a:r>
              <a:rPr lang="de-DE" b="1" dirty="0" err="1"/>
              <a:t>Behaviour</a:t>
            </a:r>
            <a:r>
              <a:rPr lang="de-DE" dirty="0"/>
              <a:t> (MH nutzt keine Informationen über  </a:t>
            </a:r>
            <a:r>
              <a:rPr lang="el-GR" dirty="0"/>
              <a:t>π</a:t>
            </a:r>
            <a:r>
              <a:rPr lang="de-DE" dirty="0"/>
              <a:t> sondern schlägt neue </a:t>
            </a:r>
            <a:r>
              <a:rPr lang="de-DE" dirty="0" err="1"/>
              <a:t>samples</a:t>
            </a:r>
            <a:r>
              <a:rPr lang="de-DE" dirty="0"/>
              <a:t> x̂ willkürlich vor) </a:t>
            </a:r>
            <a:r>
              <a:rPr lang="de-DE" dirty="0">
                <a:sym typeface="Wingdings" panose="05000000000000000000" pitchFamily="2" charset="2"/>
              </a:rPr>
              <a:t> MC läuft „</a:t>
            </a:r>
            <a:r>
              <a:rPr lang="de-DE" dirty="0" err="1">
                <a:sym typeface="Wingdings" panose="05000000000000000000" pitchFamily="2" charset="2"/>
              </a:rPr>
              <a:t>random</a:t>
            </a:r>
            <a:r>
              <a:rPr lang="de-DE" dirty="0">
                <a:sym typeface="Wingdings" panose="05000000000000000000" pitchFamily="2" charset="2"/>
              </a:rPr>
              <a:t>“ über unseren </a:t>
            </a:r>
            <a:r>
              <a:rPr lang="de-DE" dirty="0" err="1">
                <a:sym typeface="Wingdings" panose="05000000000000000000" pitchFamily="2" charset="2"/>
              </a:rPr>
              <a:t>state</a:t>
            </a:r>
            <a:r>
              <a:rPr lang="de-DE" dirty="0">
                <a:sym typeface="Wingdings" panose="05000000000000000000" pitchFamily="2" charset="2"/>
              </a:rPr>
              <a:t> </a:t>
            </a:r>
            <a:r>
              <a:rPr lang="de-DE" dirty="0" err="1">
                <a:sym typeface="Wingdings" panose="05000000000000000000" pitchFamily="2" charset="2"/>
              </a:rPr>
              <a:t>space</a:t>
            </a:r>
            <a:r>
              <a:rPr lang="de-DE" dirty="0">
                <a:sym typeface="Wingdings" panose="05000000000000000000" pitchFamily="2" charset="2"/>
              </a:rPr>
              <a:t>.</a:t>
            </a:r>
          </a:p>
          <a:p>
            <a:r>
              <a:rPr lang="de-DE" dirty="0">
                <a:sym typeface="Wingdings" panose="05000000000000000000" pitchFamily="2" charset="2"/>
              </a:rPr>
              <a:t>Idee: benutze die </a:t>
            </a:r>
            <a:r>
              <a:rPr lang="de-DE" dirty="0" err="1">
                <a:sym typeface="Wingdings" panose="05000000000000000000" pitchFamily="2" charset="2"/>
              </a:rPr>
              <a:t>intrinsiche</a:t>
            </a:r>
            <a:r>
              <a:rPr lang="de-DE" dirty="0">
                <a:sym typeface="Wingdings" panose="05000000000000000000" pitchFamily="2" charset="2"/>
              </a:rPr>
              <a:t> Struktur von </a:t>
            </a:r>
            <a:r>
              <a:rPr lang="el-GR" dirty="0"/>
              <a:t>π</a:t>
            </a:r>
            <a:r>
              <a:rPr lang="de-DE" dirty="0"/>
              <a:t>, um neue </a:t>
            </a:r>
            <a:r>
              <a:rPr lang="de-DE" dirty="0" err="1"/>
              <a:t>Proposals</a:t>
            </a:r>
            <a:r>
              <a:rPr lang="de-DE" dirty="0"/>
              <a:t> zu generieren.</a:t>
            </a:r>
          </a:p>
          <a:p>
            <a:pPr marL="0" indent="0">
              <a:buNone/>
            </a:pPr>
            <a:r>
              <a:rPr lang="de-DE" dirty="0">
                <a:sym typeface="Wingdings" panose="05000000000000000000" pitchFamily="2" charset="2"/>
              </a:rPr>
              <a:t> Metropolis </a:t>
            </a:r>
            <a:r>
              <a:rPr lang="de-DE" dirty="0" err="1">
                <a:sym typeface="Wingdings" panose="05000000000000000000" pitchFamily="2" charset="2"/>
              </a:rPr>
              <a:t>Adjusted</a:t>
            </a:r>
            <a:r>
              <a:rPr lang="de-DE" dirty="0">
                <a:sym typeface="Wingdings" panose="05000000000000000000" pitchFamily="2" charset="2"/>
              </a:rPr>
              <a:t> </a:t>
            </a:r>
            <a:r>
              <a:rPr lang="de-DE" dirty="0" err="1">
                <a:sym typeface="Wingdings" panose="05000000000000000000" pitchFamily="2" charset="2"/>
              </a:rPr>
              <a:t>Langevin</a:t>
            </a:r>
            <a:r>
              <a:rPr lang="de-DE" dirty="0">
                <a:sym typeface="Wingdings" panose="05000000000000000000" pitchFamily="2" charset="2"/>
              </a:rPr>
              <a:t> </a:t>
            </a:r>
            <a:r>
              <a:rPr lang="de-DE" dirty="0" err="1">
                <a:sym typeface="Wingdings" panose="05000000000000000000" pitchFamily="2" charset="2"/>
              </a:rPr>
              <a:t>Algorithm</a:t>
            </a:r>
            <a:endParaRPr lang="de-DE" dirty="0"/>
          </a:p>
          <a:p>
            <a:endParaRPr lang="de-DE" dirty="0"/>
          </a:p>
        </p:txBody>
      </p:sp>
      <p:pic>
        <p:nvPicPr>
          <p:cNvPr id="4" name="Grafik 3">
            <a:extLst>
              <a:ext uri="{FF2B5EF4-FFF2-40B4-BE49-F238E27FC236}">
                <a16:creationId xmlns:a16="http://schemas.microsoft.com/office/drawing/2014/main" id="{2BF9C934-CC5F-7575-A916-4705CA9815E4}"/>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04447579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pPr marL="0" indent="0">
              <a:buNone/>
            </a:pPr>
            <a:endParaRPr lang="de-DE" dirty="0"/>
          </a:p>
        </p:txBody>
      </p:sp>
      <p:pic>
        <p:nvPicPr>
          <p:cNvPr id="4" name="Grafik 3">
            <a:extLst>
              <a:ext uri="{FF2B5EF4-FFF2-40B4-BE49-F238E27FC236}">
                <a16:creationId xmlns:a16="http://schemas.microsoft.com/office/drawing/2014/main" id="{2251EC1A-907F-6E2A-C3F6-0FBF34BDC94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98221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ɛ​ &gt; 0 ist die Schrittweite, oft ɛ​ ∈ (0;0,5) </a:t>
                </a:r>
                <a:r>
                  <a:rPr lang="de-DE" dirty="0">
                    <a:sym typeface="Wingdings" panose="05000000000000000000" pitchFamily="2" charset="2"/>
                  </a:rPr>
                  <a:t> Hyperparameter</a:t>
                </a:r>
              </a:p>
              <a:p>
                <a:r>
                  <a:rPr lang="el-GR" dirty="0"/>
                  <a:t>ξ</a:t>
                </a:r>
                <a:r>
                  <a:rPr lang="de-DE" baseline="-25000" dirty="0"/>
                  <a:t>n-1 </a:t>
                </a:r>
                <a:r>
                  <a:rPr lang="de-DE" dirty="0"/>
                  <a:t>ist standardnormalverteilt</a:t>
                </a:r>
                <a:endParaRPr lang="de-DE" dirty="0">
                  <a:sym typeface="Wingdings" panose="05000000000000000000" pitchFamily="2" charset="2"/>
                </a:endParaRPr>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1217" t="-2661" r="-1507"/>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4F8012B-D642-AE0F-E991-C19C064AC30F}"/>
              </a:ext>
            </a:extLst>
          </p:cNvPr>
          <p:cNvPicPr>
            <a:picLocks noChangeAspect="1"/>
          </p:cNvPicPr>
          <p:nvPr/>
        </p:nvPicPr>
        <p:blipFill>
          <a:blip r:embed="rId4"/>
          <a:stretch>
            <a:fillRect/>
          </a:stretch>
        </p:blipFill>
        <p:spPr>
          <a:xfrm>
            <a:off x="838200" y="6092768"/>
            <a:ext cx="2057687" cy="409632"/>
          </a:xfrm>
          <a:prstGeom prst="rect">
            <a:avLst/>
          </a:prstGeom>
        </p:spPr>
      </p:pic>
      <p:pic>
        <p:nvPicPr>
          <p:cNvPr id="6" name="Grafik 5">
            <a:extLst>
              <a:ext uri="{FF2B5EF4-FFF2-40B4-BE49-F238E27FC236}">
                <a16:creationId xmlns:a16="http://schemas.microsoft.com/office/drawing/2014/main" id="{2F95AD0A-E591-8208-915A-7E405A6D4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2525" y="3199408"/>
            <a:ext cx="2581275" cy="1451967"/>
          </a:xfrm>
          <a:prstGeom prst="rect">
            <a:avLst/>
          </a:prstGeom>
        </p:spPr>
      </p:pic>
    </p:spTree>
    <p:extLst>
      <p:ext uri="{BB962C8B-B14F-4D97-AF65-F5344CB8AC3E}">
        <p14:creationId xmlns:p14="http://schemas.microsoft.com/office/powerpoint/2010/main" val="3874041770"/>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pPr marL="0" indent="0">
                  <a:buNone/>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C5B4A74-03CA-AA22-D8BC-0B02384B8FB8}"/>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6083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r>
                  <a:rPr lang="de-DE" dirty="0" err="1"/>
                  <a:t>Proposal</a:t>
                </a:r>
                <a:r>
                  <a:rPr lang="de-DE" dirty="0"/>
                  <a:t> besteht aus drei additiven Teilen:</a:t>
                </a:r>
              </a:p>
              <a:p>
                <a:pPr marL="571500" indent="-571500">
                  <a:buAutoNum type="romanLcParenBoth"/>
                </a:pPr>
                <a:r>
                  <a:rPr lang="de-DE" dirty="0"/>
                  <a:t>x</a:t>
                </a:r>
                <a:r>
                  <a:rPr lang="de-DE" baseline="-25000" dirty="0"/>
                  <a:t>n-1</a:t>
                </a:r>
                <a:r>
                  <a:rPr lang="de-DE" dirty="0"/>
                  <a:t>: der neue Punkt liegt in der Nähe des bisherigen Punktes</a:t>
                </a:r>
              </a:p>
              <a:p>
                <a:pPr marL="571500" indent="-571500">
                  <a:buAutoNum type="romanLcParenBoth"/>
                </a:pPr>
                <a:r>
                  <a:rPr lang="de-DE" dirty="0"/>
                  <a:t>ɛ​ ∇ log(</a:t>
                </a:r>
                <a:r>
                  <a:rPr lang="el-GR" dirty="0"/>
                  <a:t>π</a:t>
                </a:r>
                <a:r>
                  <a:rPr lang="de-DE" dirty="0"/>
                  <a:t>(x</a:t>
                </a:r>
                <a:r>
                  <a:rPr lang="de-DE" baseline="-25000" dirty="0"/>
                  <a:t>n-1</a:t>
                </a:r>
                <a:r>
                  <a:rPr lang="de-DE" dirty="0"/>
                  <a:t>)): nehme einen Schritt ɛ in die Richtung, die </a:t>
                </a:r>
                <a:r>
                  <a:rPr lang="el-GR" dirty="0"/>
                  <a:t>π</a:t>
                </a:r>
                <a:r>
                  <a:rPr lang="de-DE" dirty="0"/>
                  <a:t> maximiert (</a:t>
                </a:r>
                <a:r>
                  <a:rPr lang="de-DE" dirty="0" err="1"/>
                  <a:t>maxiere</a:t>
                </a:r>
                <a:r>
                  <a:rPr lang="de-DE" dirty="0"/>
                  <a:t> dadurch die </a:t>
                </a:r>
                <a:r>
                  <a:rPr lang="de-DE" dirty="0" err="1"/>
                  <a:t>acceptance</a:t>
                </a:r>
                <a:r>
                  <a:rPr lang="de-DE" dirty="0"/>
                  <a:t> </a:t>
                </a:r>
                <a:r>
                  <a:rPr lang="de-DE" dirty="0" err="1"/>
                  <a:t>probability</a:t>
                </a:r>
                <a:r>
                  <a:rPr lang="de-DE" dirty="0"/>
                  <a:t> später)</a:t>
                </a:r>
              </a:p>
              <a:p>
                <a:pPr marL="571500" indent="-571500">
                  <a:buFont typeface="Arial" panose="020B0604020202020204" pitchFamily="34" charset="0"/>
                  <a:buAutoNum type="romanLcParenBoth"/>
                </a:pPr>
                <a:r>
                  <a:rPr lang="de-DE" dirty="0"/>
                  <a:t>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r>
                  <a:rPr lang="de-DE" dirty="0"/>
                  <a:t>: nehme einen Schritt in eine zufällige Richtung (sonst würden wir wegen Schritt 2 in einem lokalen Maximum steckenbleiben </a:t>
                </a:r>
              </a:p>
              <a:p>
                <a:pPr marL="571500" indent="-571500">
                  <a:buAutoNum type="romanLcParenBoth"/>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3081" b="-36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F476917-3D5D-054C-C3C0-9445233487A6}"/>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43439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Warum macht dieses </a:t>
                </a:r>
                <a:r>
                  <a:rPr lang="de-DE" dirty="0" err="1"/>
                  <a:t>Proposal</a:t>
                </a:r>
                <a:r>
                  <a:rPr lang="de-DE" dirty="0"/>
                  <a:t> Sinn?</a:t>
                </a:r>
              </a:p>
              <a:p>
                <a:pPr marL="0" indent="0">
                  <a:buNone/>
                </a:pPr>
                <a:r>
                  <a:rPr lang="de-DE" dirty="0">
                    <a:sym typeface="Wingdings" panose="05000000000000000000" pitchFamily="2" charset="2"/>
                  </a:rPr>
                  <a:t> MALA benutzt den Gradienten </a:t>
                </a:r>
                <a:r>
                  <a:rPr lang="de-DE" dirty="0"/>
                  <a:t>∇ von f, um unsere MC in die Richtung von Punkten zu lenken, die die höchste Annahmewahrscheinlichkeit haben, unsere MC ist kein Random Walk mehr.</a:t>
                </a:r>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3E256E1-29A9-ED03-ACA2-062FE30C16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2691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Diskussion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pPr marL="0" indent="0">
              <a:buNone/>
            </a:pPr>
            <a:r>
              <a:rPr lang="de-DE" dirty="0"/>
              <a:t>Vorteile:</a:t>
            </a:r>
          </a:p>
          <a:p>
            <a:pPr marL="0" indent="0">
              <a:buNone/>
            </a:pPr>
            <a:r>
              <a:rPr lang="de-DE" sz="2600" dirty="0"/>
              <a:t>Benutzt den Gradienten von </a:t>
            </a:r>
            <a:r>
              <a:rPr lang="el-GR" sz="2600" dirty="0"/>
              <a:t>π</a:t>
            </a:r>
            <a:r>
              <a:rPr lang="de-DE" sz="2600" dirty="0"/>
              <a:t> und kann </a:t>
            </a:r>
            <a:r>
              <a:rPr lang="el-GR" sz="2600" dirty="0"/>
              <a:t>π</a:t>
            </a:r>
            <a:r>
              <a:rPr lang="de-DE" sz="2600" dirty="0"/>
              <a:t> dadurch </a:t>
            </a:r>
            <a:r>
              <a:rPr lang="de-DE" sz="2600" b="1" dirty="0"/>
              <a:t>lokal</a:t>
            </a:r>
            <a:r>
              <a:rPr lang="de-DE" sz="2600" dirty="0"/>
              <a:t> beschreiben</a:t>
            </a:r>
          </a:p>
          <a:p>
            <a:pPr marL="0" indent="0">
              <a:buNone/>
            </a:pPr>
            <a:r>
              <a:rPr lang="de-DE" sz="2600" b="1" dirty="0"/>
              <a:t>Sehr gute Performance </a:t>
            </a:r>
            <a:r>
              <a:rPr lang="de-DE" sz="2600" dirty="0"/>
              <a:t>im Vergleich zu MH</a:t>
            </a:r>
          </a:p>
          <a:p>
            <a:pPr marL="0" indent="0">
              <a:buNone/>
            </a:pPr>
            <a:r>
              <a:rPr lang="de-DE" sz="2600" b="1" dirty="0"/>
              <a:t>Einfacher Algorithmus </a:t>
            </a:r>
            <a:r>
              <a:rPr lang="de-DE" sz="2600" dirty="0"/>
              <a:t>mit gutem theoretischem Fundament</a:t>
            </a:r>
          </a:p>
          <a:p>
            <a:pPr marL="0" indent="0">
              <a:buNone/>
            </a:pPr>
            <a:endParaRPr lang="de-DE" dirty="0"/>
          </a:p>
          <a:p>
            <a:pPr marL="0" indent="0">
              <a:buNone/>
            </a:pPr>
            <a:r>
              <a:rPr lang="de-DE" dirty="0"/>
              <a:t>Nachteile:</a:t>
            </a:r>
            <a:br>
              <a:rPr lang="de-DE" dirty="0"/>
            </a:br>
            <a:r>
              <a:rPr lang="de-DE" sz="2600" b="1" dirty="0"/>
              <a:t>Hyperparameter ɛ </a:t>
            </a:r>
            <a:r>
              <a:rPr lang="de-DE" sz="2600" dirty="0"/>
              <a:t>oft schwierig/ teuer zu tunen</a:t>
            </a:r>
          </a:p>
          <a:p>
            <a:pPr marL="0" indent="0">
              <a:buNone/>
            </a:pPr>
            <a:r>
              <a:rPr lang="de-DE" sz="2600" dirty="0">
                <a:sym typeface="Wingdings" panose="05000000000000000000" pitchFamily="2" charset="2"/>
              </a:rPr>
              <a:t>Benötige den Gradienten </a:t>
            </a:r>
            <a:r>
              <a:rPr lang="de-DE" sz="2400" dirty="0"/>
              <a:t>∇ </a:t>
            </a:r>
            <a:r>
              <a:rPr lang="de-DE" sz="2600" dirty="0">
                <a:sym typeface="Wingdings" panose="05000000000000000000" pitchFamily="2" charset="2"/>
              </a:rPr>
              <a:t>von log(</a:t>
            </a:r>
            <a:r>
              <a:rPr lang="el-GR" sz="2600" dirty="0"/>
              <a:t>π</a:t>
            </a:r>
            <a:r>
              <a:rPr lang="de-DE" sz="2600" dirty="0"/>
              <a:t>)</a:t>
            </a:r>
          </a:p>
          <a:p>
            <a:pPr marL="0" indent="0">
              <a:buNone/>
            </a:pPr>
            <a:r>
              <a:rPr lang="de-DE" sz="2600" dirty="0"/>
              <a:t>Erkundet den </a:t>
            </a:r>
            <a:r>
              <a:rPr lang="de-DE" sz="2600" dirty="0" err="1"/>
              <a:t>state</a:t>
            </a:r>
            <a:r>
              <a:rPr lang="de-DE" sz="2600" dirty="0"/>
              <a:t> </a:t>
            </a:r>
            <a:r>
              <a:rPr lang="de-DE" sz="2600" dirty="0" err="1"/>
              <a:t>space</a:t>
            </a:r>
            <a:r>
              <a:rPr lang="de-DE" sz="2600" dirty="0"/>
              <a:t> zwar intelligent, aber langsam (hohe Autokorrelation zwischen Samples) </a:t>
            </a:r>
            <a:r>
              <a:rPr lang="de-DE" sz="2600" dirty="0">
                <a:sym typeface="Wingdings" panose="05000000000000000000" pitchFamily="2" charset="2"/>
              </a:rPr>
              <a:t> </a:t>
            </a:r>
            <a:r>
              <a:rPr lang="de-DE" sz="2600" dirty="0" err="1">
                <a:sym typeface="Wingdings" panose="05000000000000000000" pitchFamily="2" charset="2"/>
              </a:rPr>
              <a:t>Hamiltonian</a:t>
            </a:r>
            <a:r>
              <a:rPr lang="de-DE" sz="2600" dirty="0">
                <a:sym typeface="Wingdings" panose="05000000000000000000" pitchFamily="2" charset="2"/>
              </a:rPr>
              <a:t> Monte Carlo (HMC)</a:t>
            </a:r>
          </a:p>
        </p:txBody>
      </p:sp>
      <p:pic>
        <p:nvPicPr>
          <p:cNvPr id="4" name="Grafik 3">
            <a:extLst>
              <a:ext uri="{FF2B5EF4-FFF2-40B4-BE49-F238E27FC236}">
                <a16:creationId xmlns:a16="http://schemas.microsoft.com/office/drawing/2014/main" id="{C918309C-0EC9-B557-9E34-F5C067DF36F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77676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normAutofit/>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Ziel: berechne Integrale der Form</a:t>
            </a:r>
          </a:p>
          <a:p>
            <a:endParaRPr lang="de-DE" dirty="0"/>
          </a:p>
          <a:p>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3"/>
          <a:stretch>
            <a:fillRect/>
          </a:stretch>
        </p:blipFill>
        <p:spPr>
          <a:xfrm>
            <a:off x="1228427" y="2266862"/>
            <a:ext cx="3523973" cy="1038313"/>
          </a:xfrm>
          <a:prstGeom prst="rect">
            <a:avLst/>
          </a:prstGeom>
        </p:spPr>
      </p:pic>
      <p:pic>
        <p:nvPicPr>
          <p:cNvPr id="6" name="Grafik 5">
            <a:extLst>
              <a:ext uri="{FF2B5EF4-FFF2-40B4-BE49-F238E27FC236}">
                <a16:creationId xmlns:a16="http://schemas.microsoft.com/office/drawing/2014/main" id="{8CD5D32C-06A4-A697-2916-D685FF5EEE71}"/>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715449729"/>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solidFill>
                  <a:srgbClr val="5C739C"/>
                </a:solidFill>
              </a:rPr>
              <a:t>Hamiltonian</a:t>
            </a:r>
            <a:r>
              <a:rPr lang="de-DE" dirty="0">
                <a:solidFill>
                  <a:srgbClr val="5C739C"/>
                </a:solidFill>
              </a:rPr>
              <a:t> Monte Carlo (HMC)</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Idee: benutze MALA, aber mache mehrere Schritte auf einmal, um ein </a:t>
            </a:r>
            <a:r>
              <a:rPr lang="de-DE" sz="2600" dirty="0" err="1">
                <a:sym typeface="Wingdings" panose="05000000000000000000" pitchFamily="2" charset="2"/>
              </a:rPr>
              <a:t>Proposal</a:t>
            </a:r>
            <a:r>
              <a:rPr lang="de-DE" sz="2600" dirty="0">
                <a:sym typeface="Wingdings" panose="05000000000000000000" pitchFamily="2" charset="2"/>
              </a:rPr>
              <a:t> zu generieren  weniger Korrelation zwischen </a:t>
            </a:r>
            <a:r>
              <a:rPr lang="de-DE" sz="2600" dirty="0" err="1">
                <a:sym typeface="Wingdings" panose="05000000000000000000" pitchFamily="2" charset="2"/>
              </a:rPr>
              <a:t>states</a:t>
            </a:r>
            <a:r>
              <a:rPr lang="de-DE" sz="2600" dirty="0">
                <a:sym typeface="Wingdings" panose="05000000000000000000" pitchFamily="2" charset="2"/>
              </a:rPr>
              <a:t>, aber gleichzeitig hohe Annahmewahrscheinlichkeit.</a:t>
            </a:r>
          </a:p>
          <a:p>
            <a:r>
              <a:rPr lang="de-DE" sz="2600" dirty="0">
                <a:sym typeface="Wingdings" panose="05000000000000000000" pitchFamily="2" charset="2"/>
              </a:rPr>
              <a:t>Wie kann ich mehrere Schritte auf einmal durchführen? Hamilton </a:t>
            </a:r>
            <a:r>
              <a:rPr lang="de-DE" sz="2600" dirty="0" err="1">
                <a:sym typeface="Wingdings" panose="05000000000000000000" pitchFamily="2" charset="2"/>
              </a:rPr>
              <a:t>Equations</a:t>
            </a:r>
            <a:endParaRPr lang="de-DE" sz="2600" dirty="0">
              <a:sym typeface="Wingdings" panose="05000000000000000000" pitchFamily="2" charset="2"/>
            </a:endParaRP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A377294C-2138-605B-783B-EA718DC87D30}"/>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0906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Hamilton </a:t>
            </a:r>
            <a:r>
              <a:rPr lang="de-DE" dirty="0" err="1">
                <a:solidFill>
                  <a:srgbClr val="5C739C"/>
                </a:solidFill>
              </a:rPr>
              <a:t>Equations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5" name="Grafik 4">
            <a:extLst>
              <a:ext uri="{FF2B5EF4-FFF2-40B4-BE49-F238E27FC236}">
                <a16:creationId xmlns:a16="http://schemas.microsoft.com/office/drawing/2014/main" id="{0A540361-0327-0872-37D6-BAB44656A19E}"/>
              </a:ext>
            </a:extLst>
          </p:cNvPr>
          <p:cNvPicPr>
            <a:picLocks noChangeAspect="1"/>
          </p:cNvPicPr>
          <p:nvPr/>
        </p:nvPicPr>
        <p:blipFill>
          <a:blip r:embed="rId2"/>
          <a:stretch>
            <a:fillRect/>
          </a:stretch>
        </p:blipFill>
        <p:spPr>
          <a:xfrm>
            <a:off x="1666257" y="1825625"/>
            <a:ext cx="8859486" cy="4115374"/>
          </a:xfrm>
          <a:prstGeom prst="rect">
            <a:avLst/>
          </a:prstGeom>
        </p:spPr>
      </p:pic>
      <p:pic>
        <p:nvPicPr>
          <p:cNvPr id="4" name="Grafik 3">
            <a:extLst>
              <a:ext uri="{FF2B5EF4-FFF2-40B4-BE49-F238E27FC236}">
                <a16:creationId xmlns:a16="http://schemas.microsoft.com/office/drawing/2014/main" id="{295A061A-F9B8-8D69-8FC8-6793716E9E22}"/>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8849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Algorithmus</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6962775" cy="4351338"/>
              </a:xfrm>
            </p:spPr>
            <p:txBody>
              <a:bodyPr>
                <a:normAutofit lnSpcReduction="10000"/>
              </a:bodyPr>
              <a:lstStyle/>
              <a:p>
                <a:pPr marL="514350" indent="-514350">
                  <a:buFont typeface="+mj-lt"/>
                  <a:buAutoNum type="arabicPeriod"/>
                </a:pPr>
                <a:r>
                  <a:rPr lang="de-DE" sz="2600" dirty="0">
                    <a:sym typeface="Wingdings" panose="05000000000000000000" pitchFamily="2" charset="2"/>
                  </a:rPr>
                  <a:t>führe für das Sample </a:t>
                </a:r>
                <a:r>
                  <a:rPr lang="de-DE" sz="2600" dirty="0"/>
                  <a:t>x</a:t>
                </a:r>
                <a:r>
                  <a:rPr lang="de-DE" sz="2600" baseline="-25000" dirty="0"/>
                  <a:t>i</a:t>
                </a:r>
                <a:r>
                  <a:rPr lang="de-DE" sz="2600" dirty="0"/>
                  <a:t> eine normalverteilte Momentum-Variable </a:t>
                </a:r>
                <a:r>
                  <a:rPr lang="de-DE" sz="2600" dirty="0" err="1"/>
                  <a:t>p</a:t>
                </a:r>
                <a:r>
                  <a:rPr lang="de-DE" sz="2600" baseline="-25000" dirty="0" err="1"/>
                  <a:t>i</a:t>
                </a:r>
                <a:r>
                  <a:rPr lang="de-DE" sz="2600" dirty="0"/>
                  <a:t> ein.</a:t>
                </a:r>
              </a:p>
              <a:p>
                <a:pPr marL="514350" indent="-514350">
                  <a:buFont typeface="+mj-lt"/>
                  <a:buAutoNum type="arabicPeriod"/>
                </a:pPr>
                <a:r>
                  <a:rPr lang="de-DE" sz="2600" dirty="0"/>
                  <a:t>Löse die </a:t>
                </a:r>
                <a:r>
                  <a:rPr lang="de-DE" sz="2600" b="1" dirty="0"/>
                  <a:t>Hamilton </a:t>
                </a:r>
                <a:r>
                  <a:rPr lang="de-DE" sz="2600" b="1" dirty="0" err="1"/>
                  <a:t>Equations</a:t>
                </a:r>
                <a:r>
                  <a:rPr lang="de-DE" sz="2600" b="1" dirty="0"/>
                  <a:t> </a:t>
                </a:r>
                <a:r>
                  <a:rPr lang="de-DE" sz="2600" dirty="0"/>
                  <a:t>für eine gewisse Zeit, um einen </a:t>
                </a:r>
                <a:r>
                  <a:rPr lang="de-DE" sz="2600" dirty="0" err="1"/>
                  <a:t>Proposal</a:t>
                </a:r>
                <a:r>
                  <a:rPr lang="de-DE" sz="2600" dirty="0"/>
                  <a:t> Punkt x̂ zu generieren. </a:t>
                </a:r>
              </a:p>
              <a:p>
                <a:pPr marL="0" indent="0" algn="ctr">
                  <a:buNone/>
                </a:pPr>
                <a:r>
                  <a:rPr lang="de-DE" sz="2600" dirty="0">
                    <a:sym typeface="Wingdings" panose="05000000000000000000" pitchFamily="2" charset="2"/>
                  </a:rPr>
                  <a:t>       Hamilton </a:t>
                </a:r>
                <a:r>
                  <a:rPr lang="de-DE" sz="2600" dirty="0" err="1">
                    <a:sym typeface="Wingdings" panose="05000000000000000000" pitchFamily="2" charset="2"/>
                  </a:rPr>
                  <a:t>Equations</a:t>
                </a:r>
                <a:r>
                  <a:rPr lang="de-DE" sz="2600" dirty="0">
                    <a:sym typeface="Wingdings" panose="05000000000000000000" pitchFamily="2" charset="2"/>
                  </a:rPr>
                  <a:t>:</a:t>
                </a:r>
                <a14:m>
                  <m:oMath xmlns:m="http://schemas.openxmlformats.org/officeDocument/2006/math">
                    <m:r>
                      <a:rPr lang="de-DE" sz="2600" b="0" i="0" smtClean="0">
                        <a:latin typeface="Cambria Math" panose="02040503050406030204" pitchFamily="18" charset="0"/>
                        <a:ea typeface="Cambria Math" panose="02040503050406030204" pitchFamily="18" charset="0"/>
                        <a:sym typeface="Wingdings" panose="05000000000000000000" pitchFamily="2" charset="2"/>
                      </a:rPr>
                      <m:t> </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wobei H(</a:t>
                </a:r>
                <a:r>
                  <a:rPr lang="de-DE" sz="2600" dirty="0" err="1">
                    <a:latin typeface="Cambria Math" panose="02040503050406030204" pitchFamily="18" charset="0"/>
                    <a:ea typeface="Cambria Math" panose="02040503050406030204" pitchFamily="18" charset="0"/>
                    <a:sym typeface="Wingdings" panose="05000000000000000000" pitchFamily="2" charset="2"/>
                  </a:rPr>
                  <a:t>x,p</a:t>
                </a:r>
                <a:r>
                  <a:rPr lang="de-DE" sz="2600" dirty="0">
                    <a:latin typeface="Cambria Math" panose="02040503050406030204" pitchFamily="18" charset="0"/>
                    <a:ea typeface="Cambria Math" panose="02040503050406030204" pitchFamily="18" charset="0"/>
                    <a:sym typeface="Wingdings" panose="05000000000000000000" pitchFamily="2" charset="2"/>
                  </a:rPr>
                  <a:t>) = -</a:t>
                </a:r>
                <a:r>
                  <a:rPr lang="de-DE" sz="2600" dirty="0" err="1">
                    <a:latin typeface="Cambria Math" panose="02040503050406030204" pitchFamily="18" charset="0"/>
                    <a:ea typeface="Cambria Math" panose="02040503050406030204" pitchFamily="18" charset="0"/>
                    <a:sym typeface="Wingdings" panose="05000000000000000000" pitchFamily="2" charset="2"/>
                  </a:rPr>
                  <a:t>ln</a:t>
                </a:r>
                <a:r>
                  <a:rPr lang="de-DE" sz="2600" dirty="0">
                    <a:latin typeface="Cambria Math" panose="02040503050406030204" pitchFamily="18" charset="0"/>
                    <a:ea typeface="Cambria Math" panose="02040503050406030204" pitchFamily="18" charset="0"/>
                    <a:sym typeface="Wingdings" panose="05000000000000000000" pitchFamily="2" charset="2"/>
                  </a:rPr>
                  <a:t>(</a:t>
                </a:r>
                <a:r>
                  <a:rPr lang="el-GR" sz="2600" dirty="0"/>
                  <a:t>π</a:t>
                </a:r>
                <a:r>
                  <a:rPr lang="de-DE" sz="2600" dirty="0"/>
                  <a:t>(x)) + 0.5p</a:t>
                </a:r>
                <a:r>
                  <a:rPr lang="de-DE" sz="2600" baseline="30000" dirty="0"/>
                  <a:t>t</a:t>
                </a:r>
                <a:r>
                  <a:rPr lang="de-DE" sz="2600" dirty="0"/>
                  <a:t>p</a:t>
                </a:r>
              </a:p>
              <a:p>
                <a:pPr marL="0" indent="0">
                  <a:buNone/>
                </a:pPr>
                <a:r>
                  <a:rPr lang="de-DE" sz="2600" dirty="0"/>
                  <a:t>Die Hamilton </a:t>
                </a:r>
                <a:r>
                  <a:rPr lang="de-DE" sz="2600" dirty="0" err="1"/>
                  <a:t>Equations</a:t>
                </a:r>
                <a:r>
                  <a:rPr lang="de-DE" sz="2600" dirty="0"/>
                  <a:t> werden numerisch mit dem </a:t>
                </a:r>
                <a:r>
                  <a:rPr lang="de-DE" sz="2600" b="1" dirty="0" err="1"/>
                  <a:t>Leapfrog</a:t>
                </a:r>
                <a:r>
                  <a:rPr lang="de-DE" sz="2600" b="1" dirty="0"/>
                  <a:t> Integrator </a:t>
                </a:r>
                <a:r>
                  <a:rPr lang="de-DE" sz="2600" dirty="0"/>
                  <a:t>gelöst</a:t>
                </a:r>
              </a:p>
              <a:p>
                <a:pPr marL="514350" indent="-514350">
                  <a:buFont typeface="+mj-lt"/>
                  <a:buAutoNum type="arabicPeriod" startAt="3"/>
                </a:pPr>
                <a:r>
                  <a:rPr lang="de-DE" sz="2600" dirty="0"/>
                  <a:t>Nehme das </a:t>
                </a:r>
                <a:r>
                  <a:rPr lang="de-DE" sz="2600" dirty="0" err="1"/>
                  <a:t>Proposal</a:t>
                </a:r>
                <a:r>
                  <a:rPr lang="de-DE" sz="2600" dirty="0"/>
                  <a:t> an/ lehne es ab wie in MH</a:t>
                </a:r>
                <a:endParaRPr lang="de-DE" sz="24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xfrm>
                <a:off x="838200" y="1825625"/>
                <a:ext cx="6962775" cy="4351338"/>
              </a:xfrm>
              <a:blipFill>
                <a:blip r:embed="rId2"/>
                <a:stretch>
                  <a:fillRect l="-1664" t="-2941" r="-218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5A3E04F7-D54B-A920-F873-6657D14F2CC9}"/>
              </a:ext>
            </a:extLst>
          </p:cNvPr>
          <p:cNvPicPr>
            <a:picLocks noChangeAspect="1"/>
          </p:cNvPicPr>
          <p:nvPr/>
        </p:nvPicPr>
        <p:blipFill>
          <a:blip r:embed="rId3"/>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2C9EBE37-FDE2-DC93-C63B-4E8CE8B1FBE4}"/>
              </a:ext>
            </a:extLst>
          </p:cNvPr>
          <p:cNvPicPr>
            <a:picLocks noChangeAspect="1"/>
          </p:cNvPicPr>
          <p:nvPr/>
        </p:nvPicPr>
        <p:blipFill>
          <a:blip r:embed="rId4"/>
          <a:stretch>
            <a:fillRect/>
          </a:stretch>
        </p:blipFill>
        <p:spPr>
          <a:xfrm>
            <a:off x="7495565" y="3309607"/>
            <a:ext cx="4372585" cy="2367293"/>
          </a:xfrm>
          <a:prstGeom prst="rect">
            <a:avLst/>
          </a:prstGeom>
        </p:spPr>
      </p:pic>
    </p:spTree>
    <p:extLst>
      <p:ext uri="{BB962C8B-B14F-4D97-AF65-F5344CB8AC3E}">
        <p14:creationId xmlns:p14="http://schemas.microsoft.com/office/powerpoint/2010/main" val="159220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Interpretation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latin typeface="Cambria Math" panose="02040503050406030204" pitchFamily="18" charset="0"/>
                    <a:ea typeface="Cambria Math" panose="02040503050406030204" pitchFamily="18" charset="0"/>
                    <a:sym typeface="Wingdings" panose="05000000000000000000" pitchFamily="2" charset="2"/>
                  </a:rPr>
                  <a:t>Hamilton </a:t>
                </a:r>
                <a:r>
                  <a:rPr lang="de-DE" sz="2600" dirty="0" err="1">
                    <a:latin typeface="Cambria Math" panose="02040503050406030204" pitchFamily="18" charset="0"/>
                    <a:ea typeface="Cambria Math" panose="02040503050406030204" pitchFamily="18" charset="0"/>
                    <a:sym typeface="Wingdings" panose="05000000000000000000" pitchFamily="2" charset="2"/>
                  </a:rPr>
                  <a:t>Equations</a:t>
                </a:r>
                <a:r>
                  <a:rPr lang="de-DE" sz="2600" dirty="0">
                    <a:latin typeface="Cambria Math" panose="02040503050406030204" pitchFamily="18" charset="0"/>
                    <a:ea typeface="Cambria Math" panose="02040503050406030204" pitchFamily="18" charset="0"/>
                    <a:sym typeface="Wingdings" panose="05000000000000000000" pitchFamily="2" charset="2"/>
                  </a:rPr>
                  <a:t> lösen  Energie im System bleibt konstant obwohl wir uns sehr weit bewegen</a:t>
                </a:r>
              </a:p>
              <a:p>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(Änderung in Position resultiert in </a:t>
                </a:r>
                <a:r>
                  <a:rPr lang="de-DE" sz="2600" dirty="0" err="1">
                    <a:latin typeface="Cambria Math" panose="02040503050406030204" pitchFamily="18" charset="0"/>
                    <a:ea typeface="Cambria Math" panose="02040503050406030204" pitchFamily="18" charset="0"/>
                    <a:sym typeface="Wingdings" panose="05000000000000000000" pitchFamily="2" charset="2"/>
                  </a:rPr>
                  <a:t>entgegengesetze</a:t>
                </a:r>
                <a:r>
                  <a:rPr lang="de-DE" sz="2600" dirty="0">
                    <a:latin typeface="Cambria Math" panose="02040503050406030204" pitchFamily="18" charset="0"/>
                    <a:ea typeface="Cambria Math" panose="02040503050406030204" pitchFamily="18" charset="0"/>
                    <a:sym typeface="Wingdings" panose="05000000000000000000" pitchFamily="2" charset="2"/>
                  </a:rPr>
                  <a:t> Änderung in Momentum)</a:t>
                </a:r>
              </a:p>
              <a:p>
                <a:r>
                  <a:rPr lang="de-DE" sz="2600" dirty="0">
                    <a:latin typeface="Cambria Math" panose="02040503050406030204" pitchFamily="18" charset="0"/>
                    <a:ea typeface="Cambria Math" panose="02040503050406030204" pitchFamily="18" charset="0"/>
                    <a:sym typeface="Wingdings" panose="05000000000000000000" pitchFamily="2" charset="2"/>
                  </a:rPr>
                  <a:t>gehe schnell in Regionen mit hoher Wahrscheinlichkeit</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 </a:t>
                </a:r>
                <a:r>
                  <a:rPr lang="de-DE" sz="2600" b="1" dirty="0">
                    <a:latin typeface="Cambria Math" panose="02040503050406030204" pitchFamily="18" charset="0"/>
                    <a:ea typeface="Cambria Math" panose="02040503050406030204" pitchFamily="18" charset="0"/>
                    <a:sym typeface="Wingdings" panose="05000000000000000000" pitchFamily="2" charset="2"/>
                  </a:rPr>
                  <a:t>HMC hat Annahmewahrscheinlichkeiten von fast 100%.</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928" t="-2241" r="-115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274F325E-6A59-B4C6-B609-C85B066DFEE7}"/>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13687743"/>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Hyperparameter</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HMC hat 2 Hyperparameter: Schrittweite </a:t>
            </a:r>
            <a:r>
              <a:rPr lang="de-DE" sz="2400" dirty="0"/>
              <a:t> ɛ​ </a:t>
            </a:r>
            <a:r>
              <a:rPr lang="de-DE" sz="2600" dirty="0">
                <a:sym typeface="Wingdings" panose="05000000000000000000" pitchFamily="2" charset="2"/>
              </a:rPr>
              <a:t> und Anzahl Schritte L</a:t>
            </a:r>
          </a:p>
          <a:p>
            <a:r>
              <a:rPr lang="de-DE" sz="2400" dirty="0"/>
              <a:t> ɛ​  ist Resultat des </a:t>
            </a:r>
            <a:r>
              <a:rPr lang="de-DE" sz="2400" dirty="0" err="1"/>
              <a:t>Leapfrog</a:t>
            </a:r>
            <a:r>
              <a:rPr lang="de-DE" sz="2400" dirty="0"/>
              <a:t> Integrators </a:t>
            </a:r>
            <a:r>
              <a:rPr lang="de-DE" sz="2400" dirty="0">
                <a:sym typeface="Wingdings" panose="05000000000000000000" pitchFamily="2" charset="2"/>
              </a:rPr>
              <a:t> relativ einfach zu wählen</a:t>
            </a:r>
          </a:p>
          <a:p>
            <a:r>
              <a:rPr lang="de-DE" sz="2400" dirty="0">
                <a:sym typeface="Wingdings" panose="05000000000000000000" pitchFamily="2" charset="2"/>
              </a:rPr>
              <a:t>Egal wie L gewählt wird, für manche Samples </a:t>
            </a:r>
            <a:r>
              <a:rPr lang="de-DE" sz="2400" dirty="0"/>
              <a:t>x</a:t>
            </a:r>
            <a:r>
              <a:rPr lang="de-DE" sz="2400" baseline="-25000" dirty="0"/>
              <a:t>i</a:t>
            </a:r>
            <a:r>
              <a:rPr lang="de-DE" sz="2400" dirty="0">
                <a:sym typeface="Wingdings" panose="05000000000000000000" pitchFamily="2" charset="2"/>
              </a:rPr>
              <a:t> würden wir den </a:t>
            </a:r>
            <a:r>
              <a:rPr lang="de-DE" sz="2400" dirty="0" err="1">
                <a:sym typeface="Wingdings" panose="05000000000000000000" pitchFamily="2" charset="2"/>
              </a:rPr>
              <a:t>state</a:t>
            </a:r>
            <a:r>
              <a:rPr lang="de-DE" sz="2400" dirty="0">
                <a:sym typeface="Wingdings" panose="05000000000000000000" pitchFamily="2" charset="2"/>
              </a:rPr>
              <a:t> </a:t>
            </a:r>
            <a:r>
              <a:rPr lang="de-DE" sz="2400" dirty="0" err="1">
                <a:sym typeface="Wingdings" panose="05000000000000000000" pitchFamily="2" charset="2"/>
              </a:rPr>
              <a:t>space</a:t>
            </a:r>
            <a:r>
              <a:rPr lang="de-DE" sz="2400" dirty="0">
                <a:sym typeface="Wingdings" panose="05000000000000000000" pitchFamily="2" charset="2"/>
              </a:rPr>
              <a:t> gerne länger erkunden (L zu klein) und bei manchen Samples </a:t>
            </a:r>
            <a:r>
              <a:rPr lang="de-DE" sz="2400" dirty="0"/>
              <a:t>x</a:t>
            </a:r>
            <a:r>
              <a:rPr lang="de-DE" sz="2400" baseline="-25000" dirty="0"/>
              <a:t>i </a:t>
            </a:r>
            <a:r>
              <a:rPr lang="de-DE" sz="2400" dirty="0"/>
              <a:t>a haben wir ihn bereits ausreichend erkundet (L zu groß, verschwende Rechenleistung).</a:t>
            </a:r>
          </a:p>
          <a:p>
            <a:pPr algn="ctr">
              <a:buFont typeface="Wingdings" panose="05000000000000000000" pitchFamily="2" charset="2"/>
              <a:buChar char="à"/>
            </a:pPr>
            <a:r>
              <a:rPr lang="de-DE" sz="2400" dirty="0">
                <a:sym typeface="Wingdings" panose="05000000000000000000" pitchFamily="2" charset="2"/>
              </a:rPr>
              <a:t>ein optimales L existiert nicht, wird aber von HMC vorausgesetzt. Leistung des Algorithmus leidet sehr.</a:t>
            </a:r>
          </a:p>
          <a:p>
            <a:pPr algn="ctr">
              <a:buFont typeface="Wingdings" panose="05000000000000000000" pitchFamily="2" charset="2"/>
              <a:buChar char="à"/>
            </a:pPr>
            <a:r>
              <a:rPr lang="de-DE" sz="2400" b="1" dirty="0">
                <a:sym typeface="Wingdings" panose="05000000000000000000" pitchFamily="2" charset="2"/>
              </a:rPr>
              <a:t>Lösung: der </a:t>
            </a:r>
            <a:r>
              <a:rPr lang="de-DE" sz="2400" b="1" dirty="0" err="1">
                <a:sym typeface="Wingdings" panose="05000000000000000000" pitchFamily="2" charset="2"/>
              </a:rPr>
              <a:t>No</a:t>
            </a:r>
            <a:r>
              <a:rPr lang="de-DE" sz="2400" b="1" dirty="0">
                <a:sym typeface="Wingdings" panose="05000000000000000000" pitchFamily="2" charset="2"/>
              </a:rPr>
              <a:t> U-Turn Sampler</a:t>
            </a: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6861EF2C-663B-805C-6BBA-306ADF12478D}"/>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59853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a:t>
            </a:r>
            <a:r>
              <a:rPr lang="de-DE" dirty="0" err="1">
                <a:solidFill>
                  <a:srgbClr val="5C739C"/>
                </a:solidFill>
              </a:rPr>
              <a:t>No</a:t>
            </a:r>
            <a:r>
              <a:rPr lang="de-DE" dirty="0">
                <a:solidFill>
                  <a:srgbClr val="5C739C"/>
                </a:solidFill>
              </a:rPr>
              <a:t> U-Turn Sampler (NUTS)</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7991475" cy="4351338"/>
          </a:xfrm>
        </p:spPr>
        <p:txBody>
          <a:bodyPr>
            <a:normAutofit lnSpcReduction="10000"/>
          </a:bodyPr>
          <a:lstStyle/>
          <a:p>
            <a:r>
              <a:rPr lang="de-DE" sz="2600" dirty="0">
                <a:sym typeface="Wingdings" panose="05000000000000000000" pitchFamily="2" charset="2"/>
              </a:rPr>
              <a:t>Erweiterung von HMC, um Anzahl Schritte L adaptiv zu entscheiden</a:t>
            </a:r>
          </a:p>
          <a:p>
            <a:r>
              <a:rPr lang="de-DE" sz="2600" dirty="0">
                <a:sym typeface="Wingdings" panose="05000000000000000000" pitchFamily="2" charset="2"/>
              </a:rPr>
              <a:t>Die Anzahl der Schritte ist für jedes Sample</a:t>
            </a:r>
            <a:r>
              <a:rPr lang="de-DE" sz="2400" dirty="0">
                <a:sym typeface="Wingdings" panose="05000000000000000000" pitchFamily="2" charset="2"/>
              </a:rPr>
              <a:t> </a:t>
            </a:r>
            <a:r>
              <a:rPr lang="de-DE" sz="2400" dirty="0"/>
              <a:t>x̂ unterschiedlich</a:t>
            </a:r>
          </a:p>
          <a:p>
            <a:r>
              <a:rPr lang="de-DE" sz="2400" dirty="0">
                <a:sym typeface="Wingdings" panose="05000000000000000000" pitchFamily="2" charset="2"/>
              </a:rPr>
              <a:t>Üblich: 40 &lt;= L &lt;= 100</a:t>
            </a:r>
          </a:p>
          <a:p>
            <a:r>
              <a:rPr lang="de-DE" sz="2400" dirty="0">
                <a:sym typeface="Wingdings" panose="05000000000000000000" pitchFamily="2" charset="2"/>
              </a:rPr>
              <a:t>Wie funktioniert NUTS?</a:t>
            </a:r>
          </a:p>
          <a:p>
            <a:r>
              <a:rPr lang="de-DE" sz="2400" dirty="0">
                <a:sym typeface="Wingdings" panose="05000000000000000000" pitchFamily="2" charset="2"/>
              </a:rPr>
              <a:t>Mache solange weitere Schritte bis das neue </a:t>
            </a:r>
            <a:r>
              <a:rPr lang="de-DE" sz="2400" dirty="0" err="1">
                <a:sym typeface="Wingdings" panose="05000000000000000000" pitchFamily="2" charset="2"/>
              </a:rPr>
              <a:t>Proposal</a:t>
            </a:r>
            <a:r>
              <a:rPr lang="de-DE" sz="2400" dirty="0">
                <a:sym typeface="Wingdings" panose="05000000000000000000" pitchFamily="2" charset="2"/>
              </a:rPr>
              <a:t> näher zum Ausgangspunkt ist als der vorherige Punkt („bis ein U-Turn gemacht wird, nah im Sinne von euklidischer Distanz)</a:t>
            </a:r>
          </a:p>
          <a:p>
            <a:r>
              <a:rPr lang="de-DE" sz="2400" dirty="0">
                <a:sym typeface="Wingdings" panose="05000000000000000000" pitchFamily="2" charset="2"/>
              </a:rPr>
              <a:t>Wähle dann aus allen Punkten uniform einen Punkt aus als Sample </a:t>
            </a:r>
            <a:r>
              <a:rPr lang="de-DE" sz="2400" dirty="0"/>
              <a:t>x̂</a:t>
            </a: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D4FF622-E38A-2D62-6929-55429FBC2880}"/>
              </a:ext>
            </a:extLst>
          </p:cNvPr>
          <p:cNvPicPr>
            <a:picLocks noChangeAspect="1"/>
          </p:cNvPicPr>
          <p:nvPr/>
        </p:nvPicPr>
        <p:blipFill>
          <a:blip r:embed="rId2"/>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DC1B85C2-CD76-6106-997D-DAFF6B9A6E2A}"/>
              </a:ext>
            </a:extLst>
          </p:cNvPr>
          <p:cNvPicPr>
            <a:picLocks noChangeAspect="1"/>
          </p:cNvPicPr>
          <p:nvPr/>
        </p:nvPicPr>
        <p:blipFill>
          <a:blip r:embed="rId3"/>
          <a:stretch>
            <a:fillRect/>
          </a:stretch>
        </p:blipFill>
        <p:spPr>
          <a:xfrm>
            <a:off x="8469047" y="1943099"/>
            <a:ext cx="2969976" cy="3495675"/>
          </a:xfrm>
          <a:prstGeom prst="rect">
            <a:avLst/>
          </a:prstGeom>
        </p:spPr>
      </p:pic>
    </p:spTree>
    <p:extLst>
      <p:ext uri="{BB962C8B-B14F-4D97-AF65-F5344CB8AC3E}">
        <p14:creationId xmlns:p14="http://schemas.microsoft.com/office/powerpoint/2010/main" val="69674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a:bodyPr>
          <a:lstStyle/>
          <a:p>
            <a:r>
              <a:rPr lang="de-DE" sz="2600" dirty="0">
                <a:sym typeface="Wingdings" panose="05000000000000000000" pitchFamily="2" charset="2"/>
              </a:rPr>
              <a:t>Allgemein kein „bester“ Algorithmus: Wahl des Algorithmus oft vom Problem geleitet. Allerdings: NUTS/ MALA </a:t>
            </a:r>
            <a:r>
              <a:rPr lang="de-DE" sz="2600" dirty="0" err="1">
                <a:sym typeface="Wingdings" panose="05000000000000000000" pitchFamily="2" charset="2"/>
              </a:rPr>
              <a:t>performed</a:t>
            </a:r>
            <a:r>
              <a:rPr lang="de-DE" sz="2600" dirty="0">
                <a:sym typeface="Wingdings" panose="05000000000000000000" pitchFamily="2" charset="2"/>
              </a:rPr>
              <a:t> sehr gut in den meisten Problemen</a:t>
            </a:r>
          </a:p>
          <a:p>
            <a:r>
              <a:rPr lang="de-DE" sz="2600" dirty="0">
                <a:sym typeface="Wingdings" panose="05000000000000000000" pitchFamily="2" charset="2"/>
              </a:rPr>
              <a:t>Wie bewerte ich meinen Monte Carlo Sampler?</a:t>
            </a:r>
          </a:p>
          <a:p>
            <a:pPr>
              <a:buFont typeface="Wingdings" panose="05000000000000000000" pitchFamily="2" charset="2"/>
              <a:buChar char="à"/>
            </a:pPr>
            <a:r>
              <a:rPr lang="de-DE" sz="2600" dirty="0" err="1">
                <a:sym typeface="Wingdings" panose="05000000000000000000" pitchFamily="2" charset="2"/>
              </a:rPr>
              <a:t>Effective</a:t>
            </a:r>
            <a:r>
              <a:rPr lang="de-DE" sz="2600" dirty="0">
                <a:sym typeface="Wingdings" panose="05000000000000000000" pitchFamily="2" charset="2"/>
              </a:rPr>
              <a:t> Sample Size (ESS)</a:t>
            </a:r>
          </a:p>
          <a:p>
            <a:pPr lvl="1">
              <a:buFont typeface="Wingdings" panose="05000000000000000000" pitchFamily="2" charset="2"/>
              <a:buChar char="à"/>
            </a:pPr>
            <a:r>
              <a:rPr lang="de-DE" sz="2200" dirty="0">
                <a:sym typeface="Wingdings" panose="05000000000000000000" pitchFamily="2" charset="2"/>
              </a:rPr>
              <a:t>Wie vielen </a:t>
            </a:r>
            <a:r>
              <a:rPr lang="de-DE" sz="2200" dirty="0" err="1">
                <a:sym typeface="Wingdings" panose="05000000000000000000" pitchFamily="2" charset="2"/>
              </a:rPr>
              <a:t>u.i.v</a:t>
            </a:r>
            <a:r>
              <a:rPr lang="de-DE" sz="2200" dirty="0">
                <a:sym typeface="Wingdings" panose="05000000000000000000" pitchFamily="2" charset="2"/>
              </a:rPr>
              <a:t>. Stichproben entsprechen meine Stichproben? Je höher, desto besser.</a:t>
            </a:r>
          </a:p>
          <a:p>
            <a:pPr>
              <a:buFont typeface="Wingdings" panose="05000000000000000000" pitchFamily="2" charset="2"/>
              <a:buChar char="à"/>
            </a:pPr>
            <a:r>
              <a:rPr lang="de-DE" sz="2600" dirty="0" err="1">
                <a:sym typeface="Wingdings" panose="05000000000000000000" pitchFamily="2" charset="2"/>
              </a:rPr>
              <a:t>Traceplots</a:t>
            </a:r>
            <a:endParaRPr lang="de-DE" sz="2600" dirty="0">
              <a:sym typeface="Wingdings" panose="05000000000000000000" pitchFamily="2" charset="2"/>
            </a:endParaRPr>
          </a:p>
          <a:p>
            <a:r>
              <a:rPr lang="de-DE" sz="2600" dirty="0">
                <a:sym typeface="Wingdings" panose="05000000000000000000" pitchFamily="2" charset="2"/>
              </a:rPr>
              <a:t>Was tun für bessere Performance</a:t>
            </a:r>
          </a:p>
          <a:p>
            <a:pPr marL="0" indent="0">
              <a:buNone/>
            </a:pPr>
            <a:r>
              <a:rPr lang="de-DE" sz="2600" dirty="0">
                <a:sym typeface="Wingdings" panose="05000000000000000000" pitchFamily="2" charset="2"/>
              </a:rPr>
              <a:t>Hyperparameter Tuning</a:t>
            </a:r>
          </a:p>
          <a:p>
            <a:pPr marL="0" indent="0">
              <a:buNone/>
            </a:pPr>
            <a:r>
              <a:rPr lang="de-DE" sz="2600" dirty="0">
                <a:sym typeface="Wingdings" panose="05000000000000000000" pitchFamily="2" charset="2"/>
              </a:rPr>
              <a:t>Initialisierung</a:t>
            </a:r>
          </a:p>
          <a:p>
            <a:pPr marL="0" indent="0">
              <a:buNone/>
            </a:pPr>
            <a:r>
              <a:rPr lang="de-DE" sz="2600" dirty="0">
                <a:sym typeface="Wingdings" panose="05000000000000000000" pitchFamily="2" charset="2"/>
              </a:rPr>
              <a:t></a:t>
            </a:r>
            <a:r>
              <a:rPr lang="de-DE" sz="2600" dirty="0" err="1">
                <a:sym typeface="Wingdings" panose="05000000000000000000" pitchFamily="2" charset="2"/>
              </a:rPr>
              <a:t>Burnin</a:t>
            </a: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B3723ED-F5CD-04B4-3C09-F831A0475607}"/>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799919516"/>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pic>
        <p:nvPicPr>
          <p:cNvPr id="5" name="Grafik 4">
            <a:extLst>
              <a:ext uri="{FF2B5EF4-FFF2-40B4-BE49-F238E27FC236}">
                <a16:creationId xmlns:a16="http://schemas.microsoft.com/office/drawing/2014/main" id="{99493F19-8428-E4AB-06DD-D27AD342C1C5}"/>
              </a:ext>
            </a:extLst>
          </p:cNvPr>
          <p:cNvPicPr>
            <a:picLocks noChangeAspect="1"/>
          </p:cNvPicPr>
          <p:nvPr/>
        </p:nvPicPr>
        <p:blipFill>
          <a:blip r:embed="rId3"/>
          <a:stretch>
            <a:fillRect/>
          </a:stretch>
        </p:blipFill>
        <p:spPr>
          <a:xfrm>
            <a:off x="3558802" y="1481328"/>
            <a:ext cx="5074396" cy="5376672"/>
          </a:xfrm>
          <a:prstGeom prst="rect">
            <a:avLst/>
          </a:prstGeom>
        </p:spPr>
      </p:pic>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84736823"/>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Wobei f(x) eine „</a:t>
            </a:r>
            <a:r>
              <a:rPr lang="de-DE" dirty="0" err="1"/>
              <a:t>borel</a:t>
            </a:r>
            <a:r>
              <a:rPr lang="de-DE" dirty="0"/>
              <a:t>-messbare“ (schöne) Funktion und </a:t>
            </a:r>
            <a:r>
              <a:rPr lang="el-GR" dirty="0"/>
              <a:t>π</a:t>
            </a:r>
            <a:r>
              <a:rPr lang="de-DE" dirty="0"/>
              <a:t> eine Dichte ist (e.g. eine nicht-negative Funktion).</a:t>
            </a:r>
          </a:p>
          <a:p>
            <a:r>
              <a:rPr lang="de-DE" dirty="0"/>
              <a:t>Analytische Lösungen existieren oft nicht, deterministische Regeln sind oft sehr langsam in hohen Dimensionen</a:t>
            </a:r>
          </a:p>
          <a:p>
            <a:pPr marL="0" indent="0">
              <a:buNone/>
            </a:pPr>
            <a:r>
              <a:rPr lang="de-DE" dirty="0">
                <a:sym typeface="Wingdings" panose="05000000000000000000" pitchFamily="2" charset="2"/>
              </a:rPr>
              <a:t> Neuer Ansatz notwendig</a:t>
            </a:r>
            <a:endParaRPr lang="de-DE" dirty="0"/>
          </a:p>
        </p:txBody>
      </p:sp>
      <p:pic>
        <p:nvPicPr>
          <p:cNvPr id="10" name="Grafik 9">
            <a:extLst>
              <a:ext uri="{FF2B5EF4-FFF2-40B4-BE49-F238E27FC236}">
                <a16:creationId xmlns:a16="http://schemas.microsoft.com/office/drawing/2014/main" id="{EEEEF45F-C556-69BB-91A5-3C56148E6349}"/>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D0C352D1-B09E-0434-E077-0B3AC5E819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66194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Idee:</a:t>
            </a:r>
          </a:p>
          <a:p>
            <a:pPr marL="914400" lvl="1" indent="-457200">
              <a:buAutoNum type="alphaLcParenBoth"/>
            </a:pPr>
            <a:r>
              <a:rPr lang="de-DE" dirty="0"/>
              <a:t>Generiere 		für</a:t>
            </a:r>
          </a:p>
          <a:p>
            <a:pPr marL="914400" lvl="1" indent="-457200">
              <a:buAutoNum type="alphaLcParenBoth"/>
            </a:pPr>
            <a:r>
              <a:rPr lang="de-DE" dirty="0"/>
              <a:t>Berechne den Sample Mean: </a:t>
            </a:r>
          </a:p>
          <a:p>
            <a:pPr marL="914400" lvl="1" indent="-457200">
              <a:buAutoNum type="alphaLcParenBoth"/>
            </a:pPr>
            <a:endParaRPr lang="de-DE" dirty="0"/>
          </a:p>
          <a:p>
            <a:pPr marL="914400" lvl="1" indent="-457200">
              <a:buAutoNum type="alphaLcParenBoth"/>
            </a:pPr>
            <a:r>
              <a:rPr lang="de-DE" dirty="0"/>
              <a:t>Nach dem Gesetz der Großen Zahlen:</a:t>
            </a:r>
          </a:p>
          <a:p>
            <a:pPr marL="457200" lvl="1" indent="0">
              <a:buNone/>
            </a:pPr>
            <a:r>
              <a:rPr lang="de-DE" dirty="0"/>
              <a:t>	    				fast-sicher</a:t>
            </a:r>
          </a:p>
        </p:txBody>
      </p:sp>
      <p:pic>
        <p:nvPicPr>
          <p:cNvPr id="5" name="Grafik 4">
            <a:extLst>
              <a:ext uri="{FF2B5EF4-FFF2-40B4-BE49-F238E27FC236}">
                <a16:creationId xmlns:a16="http://schemas.microsoft.com/office/drawing/2014/main" id="{D3E63665-1FDF-6055-0A44-41CD51B8FAC5}"/>
              </a:ext>
            </a:extLst>
          </p:cNvPr>
          <p:cNvPicPr>
            <a:picLocks noChangeAspect="1"/>
          </p:cNvPicPr>
          <p:nvPr/>
        </p:nvPicPr>
        <p:blipFill>
          <a:blip r:embed="rId2"/>
          <a:stretch>
            <a:fillRect/>
          </a:stretch>
        </p:blipFill>
        <p:spPr>
          <a:xfrm>
            <a:off x="3109780" y="3746412"/>
            <a:ext cx="1376495" cy="491111"/>
          </a:xfrm>
          <a:prstGeom prst="rect">
            <a:avLst/>
          </a:prstGeom>
        </p:spPr>
      </p:pic>
      <p:pic>
        <p:nvPicPr>
          <p:cNvPr id="8" name="Grafik 7">
            <a:extLst>
              <a:ext uri="{FF2B5EF4-FFF2-40B4-BE49-F238E27FC236}">
                <a16:creationId xmlns:a16="http://schemas.microsoft.com/office/drawing/2014/main" id="{ECA52611-9467-BEBA-4797-DBCAD4283703}"/>
              </a:ext>
            </a:extLst>
          </p:cNvPr>
          <p:cNvPicPr>
            <a:picLocks noChangeAspect="1"/>
          </p:cNvPicPr>
          <p:nvPr/>
        </p:nvPicPr>
        <p:blipFill>
          <a:blip r:embed="rId3"/>
          <a:stretch>
            <a:fillRect/>
          </a:stretch>
        </p:blipFill>
        <p:spPr>
          <a:xfrm>
            <a:off x="5003207" y="3802812"/>
            <a:ext cx="1435682" cy="396963"/>
          </a:xfrm>
          <a:prstGeom prst="rect">
            <a:avLst/>
          </a:prstGeom>
        </p:spPr>
      </p:pic>
      <p:pic>
        <p:nvPicPr>
          <p:cNvPr id="10" name="Grafik 9">
            <a:extLst>
              <a:ext uri="{FF2B5EF4-FFF2-40B4-BE49-F238E27FC236}">
                <a16:creationId xmlns:a16="http://schemas.microsoft.com/office/drawing/2014/main" id="{2FD68B48-9ED1-945E-885B-45F3D0EEBC3A}"/>
              </a:ext>
            </a:extLst>
          </p:cNvPr>
          <p:cNvPicPr>
            <a:picLocks noChangeAspect="1"/>
          </p:cNvPicPr>
          <p:nvPr/>
        </p:nvPicPr>
        <p:blipFill>
          <a:blip r:embed="rId4"/>
          <a:stretch>
            <a:fillRect/>
          </a:stretch>
        </p:blipFill>
        <p:spPr>
          <a:xfrm>
            <a:off x="2315632" y="4494566"/>
            <a:ext cx="2964789" cy="493006"/>
          </a:xfrm>
          <a:prstGeom prst="rect">
            <a:avLst/>
          </a:prstGeom>
        </p:spPr>
      </p:pic>
      <p:pic>
        <p:nvPicPr>
          <p:cNvPr id="12" name="Grafik 11">
            <a:extLst>
              <a:ext uri="{FF2B5EF4-FFF2-40B4-BE49-F238E27FC236}">
                <a16:creationId xmlns:a16="http://schemas.microsoft.com/office/drawing/2014/main" id="{5DE6FD71-C123-5CC3-B697-2C0B0E2B05DC}"/>
              </a:ext>
            </a:extLst>
          </p:cNvPr>
          <p:cNvPicPr>
            <a:picLocks noChangeAspect="1"/>
          </p:cNvPicPr>
          <p:nvPr/>
        </p:nvPicPr>
        <p:blipFill>
          <a:blip r:embed="rId5"/>
          <a:stretch>
            <a:fillRect/>
          </a:stretch>
        </p:blipFill>
        <p:spPr>
          <a:xfrm>
            <a:off x="2466121" y="5389166"/>
            <a:ext cx="2759055" cy="536997"/>
          </a:xfrm>
          <a:prstGeom prst="rect">
            <a:avLst/>
          </a:prstGeom>
        </p:spPr>
      </p:pic>
      <p:pic>
        <p:nvPicPr>
          <p:cNvPr id="13" name="Grafik 12">
            <a:extLst>
              <a:ext uri="{FF2B5EF4-FFF2-40B4-BE49-F238E27FC236}">
                <a16:creationId xmlns:a16="http://schemas.microsoft.com/office/drawing/2014/main" id="{D0AFD30E-5C97-C3E8-79CD-63E9EF3BF1FC}"/>
              </a:ext>
            </a:extLst>
          </p:cNvPr>
          <p:cNvPicPr>
            <a:picLocks noChangeAspect="1"/>
          </p:cNvPicPr>
          <p:nvPr/>
        </p:nvPicPr>
        <p:blipFill>
          <a:blip r:embed="rId6">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7FC8F7F7-850A-9855-9AFA-4142020E2131}"/>
              </a:ext>
            </a:extLst>
          </p:cNvPr>
          <p:cNvPicPr>
            <a:picLocks noChangeAspect="1"/>
          </p:cNvPicPr>
          <p:nvPr/>
        </p:nvPicPr>
        <p:blipFill>
          <a:blip r:embed="rId7"/>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187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Beispiel:</a:t>
            </a:r>
          </a:p>
          <a:p>
            <a:pPr marL="0" indent="0">
              <a:buNone/>
            </a:pPr>
            <a:endParaRPr lang="de-DE" dirty="0"/>
          </a:p>
          <a:p>
            <a:pPr marL="0" indent="0">
              <a:buNone/>
            </a:pPr>
            <a:endParaRPr lang="de-DE" dirty="0"/>
          </a:p>
          <a:p>
            <a:pPr marL="0" indent="0">
              <a:buNone/>
            </a:pPr>
            <a:endParaRPr lang="de-DE" dirty="0"/>
          </a:p>
          <a:p>
            <a:pPr marL="0" indent="0">
              <a:buNone/>
            </a:pPr>
            <a:r>
              <a:rPr lang="de-DE" dirty="0">
                <a:sym typeface="Wingdings" panose="05000000000000000000" pitchFamily="2" charset="2"/>
              </a:rPr>
              <a:t> Wir setzen </a:t>
            </a:r>
            <a:endParaRPr lang="de-DE" dirty="0"/>
          </a:p>
        </p:txBody>
      </p:sp>
      <p:pic>
        <p:nvPicPr>
          <p:cNvPr id="5" name="Grafik 4">
            <a:extLst>
              <a:ext uri="{FF2B5EF4-FFF2-40B4-BE49-F238E27FC236}">
                <a16:creationId xmlns:a16="http://schemas.microsoft.com/office/drawing/2014/main" id="{C6453FD7-7A3E-DF03-5C8E-F649330BB222}"/>
              </a:ext>
            </a:extLst>
          </p:cNvPr>
          <p:cNvPicPr>
            <a:picLocks noChangeAspect="1"/>
          </p:cNvPicPr>
          <p:nvPr/>
        </p:nvPicPr>
        <p:blipFill>
          <a:blip r:embed="rId2"/>
          <a:stretch>
            <a:fillRect/>
          </a:stretch>
        </p:blipFill>
        <p:spPr>
          <a:xfrm>
            <a:off x="838200" y="4001294"/>
            <a:ext cx="4802197" cy="1038313"/>
          </a:xfrm>
          <a:prstGeom prst="rect">
            <a:avLst/>
          </a:prstGeom>
        </p:spPr>
      </p:pic>
      <p:pic>
        <p:nvPicPr>
          <p:cNvPr id="8" name="Grafik 7">
            <a:extLst>
              <a:ext uri="{FF2B5EF4-FFF2-40B4-BE49-F238E27FC236}">
                <a16:creationId xmlns:a16="http://schemas.microsoft.com/office/drawing/2014/main" id="{332E3E8E-FBF4-26B9-A92D-4253512B5A8C}"/>
              </a:ext>
            </a:extLst>
          </p:cNvPr>
          <p:cNvPicPr>
            <a:picLocks noChangeAspect="1"/>
          </p:cNvPicPr>
          <p:nvPr/>
        </p:nvPicPr>
        <p:blipFill>
          <a:blip r:embed="rId3"/>
          <a:stretch>
            <a:fillRect/>
          </a:stretch>
        </p:blipFill>
        <p:spPr>
          <a:xfrm>
            <a:off x="3171425" y="5262686"/>
            <a:ext cx="5849149" cy="661864"/>
          </a:xfrm>
          <a:prstGeom prst="rect">
            <a:avLst/>
          </a:prstGeom>
        </p:spPr>
      </p:pic>
      <p:pic>
        <p:nvPicPr>
          <p:cNvPr id="9" name="Grafik 8">
            <a:extLst>
              <a:ext uri="{FF2B5EF4-FFF2-40B4-BE49-F238E27FC236}">
                <a16:creationId xmlns:a16="http://schemas.microsoft.com/office/drawing/2014/main" id="{2CA4A355-A05C-28C3-D5AB-95631A013001}"/>
              </a:ext>
            </a:extLst>
          </p:cNvPr>
          <p:cNvPicPr>
            <a:picLocks noChangeAspect="1"/>
          </p:cNvPicPr>
          <p:nvPr/>
        </p:nvPicPr>
        <p:blipFill>
          <a:blip r:embed="rId4">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272C87EF-0A7A-AAF0-1A15-715D354E3824}"/>
              </a:ext>
            </a:extLst>
          </p:cNvPr>
          <p:cNvPicPr>
            <a:picLocks noChangeAspect="1"/>
          </p:cNvPicPr>
          <p:nvPr/>
        </p:nvPicPr>
        <p:blipFill>
          <a:blip r:embed="rId5"/>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972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Wieso Markov Chain Monte Carlo?</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Problem: wie ziehe ich Stichproben aus </a:t>
            </a:r>
            <a:r>
              <a:rPr lang="el-GR" dirty="0"/>
              <a:t>π</a:t>
            </a:r>
            <a:r>
              <a:rPr lang="de-DE" dirty="0"/>
              <a:t>? </a:t>
            </a:r>
            <a:r>
              <a:rPr lang="el-GR" dirty="0"/>
              <a:t>π</a:t>
            </a:r>
            <a:r>
              <a:rPr lang="de-DE" dirty="0"/>
              <a:t> muss keine bekannte Dichte sein, sondern kann jede beliebige Dichte sein </a:t>
            </a:r>
            <a:r>
              <a:rPr lang="de-DE" dirty="0">
                <a:sym typeface="Wingdings" panose="05000000000000000000" pitchFamily="2" charset="2"/>
              </a:rPr>
              <a:t> kein Algorithmus im Computer implementiert/ als Paket verfügbar.</a:t>
            </a:r>
          </a:p>
          <a:p>
            <a:endParaRPr lang="de-DE" dirty="0">
              <a:sym typeface="Wingdings" panose="05000000000000000000" pitchFamily="2" charset="2"/>
            </a:endParaRPr>
          </a:p>
          <a:p>
            <a:pPr marL="0" indent="0" algn="ctr">
              <a:buNone/>
            </a:pPr>
            <a:r>
              <a:rPr lang="de-DE" b="1" dirty="0">
                <a:sym typeface="Wingdings" panose="05000000000000000000" pitchFamily="2" charset="2"/>
              </a:rPr>
              <a:t> Markov Chain Monte Carlo</a:t>
            </a:r>
          </a:p>
          <a:p>
            <a:pPr marL="0" indent="0">
              <a:buNone/>
            </a:pPr>
            <a:r>
              <a:rPr lang="de-DE" dirty="0">
                <a:sym typeface="Wingdings" panose="05000000000000000000" pitchFamily="2" charset="2"/>
              </a:rPr>
              <a:t>Mit MCMC können aus </a:t>
            </a:r>
            <a:r>
              <a:rPr lang="de-DE" b="1" dirty="0">
                <a:sym typeface="Wingdings" panose="05000000000000000000" pitchFamily="2" charset="2"/>
              </a:rPr>
              <a:t>jeder </a:t>
            </a:r>
            <a:r>
              <a:rPr lang="de-DE" dirty="0">
                <a:sym typeface="Wingdings" panose="05000000000000000000" pitchFamily="2" charset="2"/>
              </a:rPr>
              <a:t>Verteilung Stichproben gezogen werden.</a:t>
            </a:r>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668ADE48-A306-7085-A746-5DF6AFC422F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4238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MCMC besteht aus Markov Ketten und Monte Carlo (Überraschung)</a:t>
            </a:r>
          </a:p>
          <a:p>
            <a:r>
              <a:rPr lang="de-DE" dirty="0"/>
              <a:t>Markov Ketten (MC) sind stochastische Prozesse (etwas ändert sich zufällig über die Zeit) mit einem „kurzen“ Gedächtnis (was als nächstes passiert hängt nur davon ab, was gerade passiert und nicht was vor langer Zeit passiert ist). Beispiel: das Wetter, Pandemie</a:t>
            </a:r>
          </a:p>
          <a:p>
            <a:r>
              <a:rPr lang="de-DE" dirty="0"/>
              <a:t>Was die MC als nächstes tut, wird zu jedem Zeitpunkt durch ihre Verteilung festgelegt. Beispiel: zum Zeitpunkt t=5 ist das Wetter normalverteilt</a:t>
            </a:r>
          </a:p>
          <a:p>
            <a:r>
              <a:rPr lang="de-DE" dirty="0"/>
              <a:t>Stationäre Verteilung: MC hat zum Zeitpunkt t+1 gleiche Verteilung wie zum Zeitpunkt t</a:t>
            </a:r>
          </a:p>
          <a:p>
            <a:endParaRPr lang="de-DE" dirty="0"/>
          </a:p>
        </p:txBody>
      </p:sp>
      <p:pic>
        <p:nvPicPr>
          <p:cNvPr id="4" name="Grafik 3">
            <a:extLst>
              <a:ext uri="{FF2B5EF4-FFF2-40B4-BE49-F238E27FC236}">
                <a16:creationId xmlns:a16="http://schemas.microsoft.com/office/drawing/2014/main" id="{3E27E559-EB2B-D1C3-8567-5B35BF7CA37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729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Die Idee: baue eine Markov Kette, die </a:t>
            </a:r>
            <a:r>
              <a:rPr lang="el-GR" b="1" dirty="0"/>
              <a:t>π</a:t>
            </a:r>
            <a:r>
              <a:rPr lang="de-DE" b="1" dirty="0"/>
              <a:t> als stationäre Verteilung besitzt</a:t>
            </a:r>
          </a:p>
          <a:p>
            <a:r>
              <a:rPr lang="de-DE" dirty="0"/>
              <a:t>Lassen wir diese Markov Kette laufen, konvergiert diese gegen ihre stationäre Verteilung </a:t>
            </a:r>
            <a:r>
              <a:rPr lang="el-GR" dirty="0"/>
              <a:t>π</a:t>
            </a:r>
            <a:r>
              <a:rPr lang="de-DE" dirty="0"/>
              <a:t> (unter einigen Annahmen, die bei uns aber gegeben sind)</a:t>
            </a:r>
          </a:p>
          <a:p>
            <a:r>
              <a:rPr lang="de-DE" dirty="0"/>
              <a:t>Weiteres simulieren der Markov Kette resultiert in Stichproben aus </a:t>
            </a:r>
            <a:r>
              <a:rPr lang="el-GR" dirty="0"/>
              <a:t>π</a:t>
            </a:r>
            <a:endParaRPr lang="de-DE" dirty="0"/>
          </a:p>
          <a:p>
            <a:endParaRPr lang="de-DE" dirty="0"/>
          </a:p>
        </p:txBody>
      </p:sp>
      <p:pic>
        <p:nvPicPr>
          <p:cNvPr id="4" name="Grafik 3">
            <a:extLst>
              <a:ext uri="{FF2B5EF4-FFF2-40B4-BE49-F238E27FC236}">
                <a16:creationId xmlns:a16="http://schemas.microsoft.com/office/drawing/2014/main" id="{D0B4B9EE-19D8-70FA-0237-CC011ABD3B95}"/>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5456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Die Idee: baue eine MC, die </a:t>
            </a:r>
            <a:r>
              <a:rPr lang="el-GR" b="1" dirty="0">
                <a:solidFill>
                  <a:schemeClr val="tx1">
                    <a:alpha val="50000"/>
                  </a:schemeClr>
                </a:solidFill>
              </a:rPr>
              <a:t>π</a:t>
            </a:r>
            <a:r>
              <a:rPr lang="de-DE" b="1" dirty="0">
                <a:solidFill>
                  <a:schemeClr val="tx1">
                    <a:alpha val="50000"/>
                  </a:schemeClr>
                </a:solidFill>
              </a:rPr>
              <a:t> als stationäre Verteilung besitzt</a:t>
            </a:r>
          </a:p>
          <a:p>
            <a:r>
              <a:rPr lang="de-DE" dirty="0">
                <a:solidFill>
                  <a:schemeClr val="tx1">
                    <a:alpha val="50000"/>
                  </a:schemeClr>
                </a:solidFill>
              </a:rPr>
              <a:t>Lassen wir diese MC laufen, konvergiert diese gegen ihre stationäre Verteilung </a:t>
            </a:r>
            <a:r>
              <a:rPr lang="el-GR" dirty="0">
                <a:solidFill>
                  <a:schemeClr val="tx1">
                    <a:alpha val="50000"/>
                  </a:schemeClr>
                </a:solidFill>
              </a:rPr>
              <a:t>π</a:t>
            </a:r>
            <a:r>
              <a:rPr lang="de-DE" dirty="0">
                <a:solidFill>
                  <a:schemeClr val="tx1">
                    <a:alpha val="50000"/>
                  </a:schemeClr>
                </a:solidFill>
              </a:rPr>
              <a:t> (unter einigen Annahmen, die bei uns aber gegeben sind)</a:t>
            </a:r>
          </a:p>
          <a:p>
            <a:r>
              <a:rPr lang="de-DE" dirty="0">
                <a:solidFill>
                  <a:schemeClr val="tx1">
                    <a:alpha val="50000"/>
                  </a:schemeClr>
                </a:solidFill>
              </a:rPr>
              <a:t>Weiteres simulieren der MC resultiert in Stichproben aus </a:t>
            </a:r>
            <a:r>
              <a:rPr lang="el-GR" dirty="0">
                <a:solidFill>
                  <a:schemeClr val="tx1">
                    <a:alpha val="50000"/>
                  </a:schemeClr>
                </a:solidFill>
              </a:rPr>
              <a:t>π</a:t>
            </a:r>
            <a:endParaRPr lang="de-DE" dirty="0">
              <a:solidFill>
                <a:schemeClr val="tx1">
                  <a:alpha val="50000"/>
                </a:schemeClr>
              </a:solidFill>
            </a:endParaRPr>
          </a:p>
          <a:p>
            <a:endParaRPr lang="de-DE" dirty="0">
              <a:solidFill>
                <a:schemeClr val="tx1">
                  <a:alpha val="50000"/>
                </a:schemeClr>
              </a:solidFill>
            </a:endParaRPr>
          </a:p>
          <a:p>
            <a:r>
              <a:rPr lang="de-DE" dirty="0"/>
              <a:t>Wie finden wir eine solche Markov Kette?</a:t>
            </a:r>
          </a:p>
          <a:p>
            <a:endParaRPr lang="de-DE" dirty="0"/>
          </a:p>
          <a:p>
            <a:pPr marL="0" indent="0" algn="ctr">
              <a:buNone/>
            </a:pPr>
            <a:r>
              <a:rPr lang="de-DE" dirty="0">
                <a:sym typeface="Wingdings" panose="05000000000000000000" pitchFamily="2" charset="2"/>
              </a:rPr>
              <a:t> Nicht schwer, der </a:t>
            </a:r>
            <a:r>
              <a:rPr lang="de-DE" b="1" dirty="0">
                <a:sym typeface="Wingdings" panose="05000000000000000000" pitchFamily="2" charset="2"/>
              </a:rPr>
              <a:t>Metropolis Hastings Algorithmus</a:t>
            </a:r>
            <a:endParaRPr lang="de-DE" b="1" dirty="0"/>
          </a:p>
          <a:p>
            <a:endParaRPr lang="de-DE" dirty="0"/>
          </a:p>
        </p:txBody>
      </p:sp>
      <p:pic>
        <p:nvPicPr>
          <p:cNvPr id="4" name="Grafik 3">
            <a:extLst>
              <a:ext uri="{FF2B5EF4-FFF2-40B4-BE49-F238E27FC236}">
                <a16:creationId xmlns:a16="http://schemas.microsoft.com/office/drawing/2014/main" id="{5B0ED522-8C9F-3DD4-41A9-FAAA4E8DE107}"/>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1016277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1670</Words>
  <Application>Microsoft Office PowerPoint</Application>
  <PresentationFormat>Breitbild</PresentationFormat>
  <Paragraphs>167</Paragraphs>
  <Slides>27</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27</vt:i4>
      </vt:variant>
    </vt:vector>
  </HeadingPairs>
  <TitlesOfParts>
    <vt:vector size="36" baseType="lpstr">
      <vt:lpstr>Arial</vt:lpstr>
      <vt:lpstr>Calibri</vt:lpstr>
      <vt:lpstr>Calibri Light</vt:lpstr>
      <vt:lpstr>Cambria Math</vt:lpstr>
      <vt:lpstr>Franklin Gothic Book</vt:lpstr>
      <vt:lpstr>Franklin Gothic Medium</vt:lpstr>
      <vt:lpstr>u0000</vt:lpstr>
      <vt:lpstr>Wingdings</vt:lpstr>
      <vt:lpstr>Office</vt:lpstr>
      <vt:lpstr>PowerPoint-Präsentation</vt:lpstr>
      <vt:lpstr>Grundlagen – Monte Carlo I</vt:lpstr>
      <vt:lpstr>Grundlagen – Monte Carlo I</vt:lpstr>
      <vt:lpstr>Grundlagen – Monte Carlo II</vt:lpstr>
      <vt:lpstr>Grundlagen – Monte Carlo III</vt:lpstr>
      <vt:lpstr>Wieso Markov Chain Monte Carlo?</vt:lpstr>
      <vt:lpstr>Die zentrale Idee hinter MCMC I</vt:lpstr>
      <vt:lpstr>Die zentrale Idee hinter MCMC II</vt:lpstr>
      <vt:lpstr>Die zentrale Idee hinter MCMC II</vt:lpstr>
      <vt:lpstr>Der Metropolis Hastings Algorithmus (MH)</vt:lpstr>
      <vt:lpstr>Der Metropolis Hastings Algorithmus (MH)</vt:lpstr>
      <vt:lpstr>Metropolis Hastings - Intuition</vt:lpstr>
      <vt:lpstr>Der Metropolis Hastings Algorithmus (MH)</vt:lpstr>
      <vt:lpstr>Der Metropolis Adjusted Langevin Algorithmus (MALA)</vt:lpstr>
      <vt:lpstr>Der Metropolis Adjusted Langevin Algorithmus (MALA)</vt:lpstr>
      <vt:lpstr>MALA - Intuition</vt:lpstr>
      <vt:lpstr>MALA - Intuition</vt:lpstr>
      <vt:lpstr>MALA - Intuition</vt:lpstr>
      <vt:lpstr>MALA - Diskussion</vt:lpstr>
      <vt:lpstr>Hamiltonian Monte Carlo (HMC)</vt:lpstr>
      <vt:lpstr>HMC – Hamilton Equations</vt:lpstr>
      <vt:lpstr>HMC - Algorithmus</vt:lpstr>
      <vt:lpstr>HMC - Interpretation</vt:lpstr>
      <vt:lpstr>HMC – Hyperparameter</vt:lpstr>
      <vt:lpstr>Der No U-Turn Sampler (NUTS)</vt:lpstr>
      <vt:lpstr>MCMC Diagnostics</vt:lpstr>
      <vt:lpstr>MCMC Diagnostics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Integration</dc:title>
  <dc:creator>Paul Nitschke</dc:creator>
  <cp:lastModifiedBy>Paul Nitschke</cp:lastModifiedBy>
  <cp:revision>25</cp:revision>
  <dcterms:created xsi:type="dcterms:W3CDTF">2022-08-21T17:50:03Z</dcterms:created>
  <dcterms:modified xsi:type="dcterms:W3CDTF">2022-11-18T11:04:01Z</dcterms:modified>
</cp:coreProperties>
</file>