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4_A1DA7981.xml" ContentType="application/vnd.ms-powerpoint.comments+xml"/>
  <Override PartName="/ppt/comments/modernComment_10C_9FD0E584.xml" ContentType="application/vnd.ms-powerpoint.comments+xml"/>
  <Override PartName="/ppt/comments/modernComment_229_596C2A97.xml" ContentType="application/vnd.ms-powerpoint.comments+xml"/>
  <Override PartName="/ppt/comments/modernComment_10D_79DC3992.xml" ContentType="application/vnd.ms-powerpoint.comments+xml"/>
  <Override PartName="/ppt/comments/modernComment_119_B3A139BF.xml" ContentType="application/vnd.ms-powerpoint.comments+xml"/>
  <Override PartName="/ppt/comments/modernComment_11B_2FADCD9C.xml" ContentType="application/vnd.ms-powerpoint.comments+xml"/>
  <Override PartName="/ppt/comments/modernComment_11C_E1968037.xml" ContentType="application/vnd.ms-powerpoint.comments+xml"/>
  <Override PartName="/ppt/comments/modernComment_22A_3155705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552" r:id="rId2"/>
    <p:sldId id="260" r:id="rId3"/>
    <p:sldId id="257" r:id="rId4"/>
    <p:sldId id="259" r:id="rId5"/>
    <p:sldId id="258" r:id="rId6"/>
    <p:sldId id="261" r:id="rId7"/>
    <p:sldId id="262" r:id="rId8"/>
    <p:sldId id="263" r:id="rId9"/>
    <p:sldId id="265" r:id="rId10"/>
    <p:sldId id="267" r:id="rId11"/>
    <p:sldId id="268" r:id="rId12"/>
    <p:sldId id="553" r:id="rId13"/>
    <p:sldId id="269" r:id="rId14"/>
    <p:sldId id="270" r:id="rId15"/>
    <p:sldId id="275" r:id="rId16"/>
    <p:sldId id="271" r:id="rId17"/>
    <p:sldId id="273" r:id="rId18"/>
    <p:sldId id="272" r:id="rId19"/>
    <p:sldId id="274" r:id="rId20"/>
    <p:sldId id="276" r:id="rId21"/>
    <p:sldId id="278" r:id="rId22"/>
    <p:sldId id="277" r:id="rId23"/>
    <p:sldId id="281" r:id="rId24"/>
    <p:sldId id="280" r:id="rId25"/>
    <p:sldId id="282" r:id="rId26"/>
    <p:sldId id="283" r:id="rId27"/>
    <p:sldId id="284" r:id="rId28"/>
    <p:sldId id="55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CD7937E-1640-4062-B0C7-875AE97A90AF}">
          <p14:sldIdLst/>
        </p14:section>
        <p14:section name="Standardabschnitt" id="{6D90F504-FE33-488A-B217-6756DB0C518A}">
          <p14:sldIdLst>
            <p14:sldId id="552"/>
            <p14:sldId id="260"/>
            <p14:sldId id="257"/>
            <p14:sldId id="259"/>
            <p14:sldId id="258"/>
            <p14:sldId id="261"/>
            <p14:sldId id="262"/>
            <p14:sldId id="263"/>
            <p14:sldId id="265"/>
            <p14:sldId id="267"/>
            <p14:sldId id="268"/>
            <p14:sldId id="553"/>
            <p14:sldId id="269"/>
            <p14:sldId id="270"/>
            <p14:sldId id="275"/>
            <p14:sldId id="271"/>
            <p14:sldId id="273"/>
            <p14:sldId id="272"/>
            <p14:sldId id="274"/>
            <p14:sldId id="276"/>
            <p14:sldId id="278"/>
            <p14:sldId id="277"/>
            <p14:sldId id="281"/>
            <p14:sldId id="280"/>
            <p14:sldId id="282"/>
            <p14:sldId id="283"/>
            <p14:sldId id="284"/>
            <p14:sldId id="55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8DA873-DB13-F91F-A9E2-F1ED84C0CE71}" name="Paul Nitschke" initials="PN" userId="Paul Nitsch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7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7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7.xml"/></Relationships>
</file>

<file path=ppt/comments/modernComment_104_A1DA7981.xml><?xml version="1.0" encoding="utf-8"?>
<p188:cmLst xmlns:a="http://schemas.openxmlformats.org/drawingml/2006/main" xmlns:r="http://schemas.openxmlformats.org/officeDocument/2006/relationships" xmlns:p188="http://schemas.microsoft.com/office/powerpoint/2018/8/main">
  <p188:cm id="{E4B4B4A5-76EA-449D-A79D-18A95845F605}" authorId="{738DA873-DB13-F91F-A9E2-F1ED84C0CE71}" created="2022-11-18T09:48:54.524">
    <pc:sldMkLst xmlns:pc="http://schemas.microsoft.com/office/powerpoint/2013/main/command">
      <pc:docMk/>
      <pc:sldMk cId="2715449729" sldId="260"/>
    </pc:sldMkLst>
    <p188:txBody>
      <a:bodyPr/>
      <a:lstStyle/>
      <a:p>
        <a:r>
          <a:rPr lang="de-DE"/>
          <a:t>Einfaches Beispiel</a:t>
        </a:r>
      </a:p>
    </p188:txBody>
  </p188:cm>
</p188:cmLst>
</file>

<file path=ppt/comments/modernComment_10C_9FD0E584.xml><?xml version="1.0" encoding="utf-8"?>
<p188:cmLst xmlns:a="http://schemas.openxmlformats.org/drawingml/2006/main" xmlns:r="http://schemas.openxmlformats.org/officeDocument/2006/relationships" xmlns:p188="http://schemas.microsoft.com/office/powerpoint/2018/8/main">
  <p188:cm id="{B86B9DF3-C850-4127-9E4B-DC315E9E3652}"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10D_79DC3992.xml><?xml version="1.0" encoding="utf-8"?>
<p188:cmLst xmlns:a="http://schemas.openxmlformats.org/drawingml/2006/main" xmlns:r="http://schemas.openxmlformats.org/officeDocument/2006/relationships" xmlns:p188="http://schemas.microsoft.com/office/powerpoint/2018/8/main">
  <p188:cm id="{43C3058F-BC55-444C-A7B7-424FF0BCE054}" authorId="{738DA873-DB13-F91F-A9E2-F1ED84C0CE71}" created="2022-11-13T10:30:13.315">
    <pc:sldMkLst xmlns:pc="http://schemas.microsoft.com/office/powerpoint/2013/main/command">
      <pc:docMk/>
      <pc:sldMk cId="2044475794" sldId="269"/>
    </pc:sldMkLst>
    <p188:txBody>
      <a:bodyPr/>
      <a:lstStyle/>
      <a:p>
        <a:r>
          <a:rPr lang="de-DE"/>
          <a:t>Hier nochmal fragen ob es Fragen gibt</a:t>
        </a:r>
      </a:p>
    </p188:txBody>
  </p188:cm>
</p188:cmLst>
</file>

<file path=ppt/comments/modernComment_119_B3A139BF.xml><?xml version="1.0" encoding="utf-8"?>
<p188:cmLst xmlns:a="http://schemas.openxmlformats.org/drawingml/2006/main" xmlns:r="http://schemas.openxmlformats.org/officeDocument/2006/relationships" xmlns:p188="http://schemas.microsoft.com/office/powerpoint/2018/8/main">
  <p188:cm id="{3A7A2230-4E63-4C21-8FA8-859B93138CF7}" authorId="{738DA873-DB13-F91F-A9E2-F1ED84C0CE71}" created="2022-11-13T10:52:22.524">
    <pc:sldMkLst xmlns:pc="http://schemas.microsoft.com/office/powerpoint/2013/main/command">
      <pc:docMk/>
      <pc:sldMk cId="3013687743" sldId="281"/>
    </pc:sldMkLst>
    <p188:txBody>
      <a:bodyPr/>
      <a:lstStyle/>
      <a:p>
        <a:r>
          <a:rPr lang="de-DE"/>
          <a:t>Einmal algo einblenden</a:t>
        </a:r>
      </a:p>
    </p188:txBody>
  </p188:cm>
</p188:cmLst>
</file>

<file path=ppt/comments/modernComment_11B_2FADCD9C.xml><?xml version="1.0" encoding="utf-8"?>
<p188:cmLst xmlns:a="http://schemas.openxmlformats.org/drawingml/2006/main" xmlns:r="http://schemas.openxmlformats.org/officeDocument/2006/relationships" xmlns:p188="http://schemas.microsoft.com/office/powerpoint/2018/8/main">
  <p188:cm id="{E37E97F4-F703-4EC4-922B-61449239A81A}" authorId="{738DA873-DB13-F91F-A9E2-F1ED84C0CE71}" created="2022-11-13T11:18:37.129">
    <ac:deMkLst xmlns:ac="http://schemas.microsoft.com/office/drawing/2013/main/command">
      <pc:docMk xmlns:pc="http://schemas.microsoft.com/office/powerpoint/2013/main/command"/>
      <pc:sldMk xmlns:pc="http://schemas.microsoft.com/office/powerpoint/2013/main/command" cId="799919516" sldId="283"/>
      <ac:spMk id="3" creationId="{232E5703-9081-45BF-35E8-3E0D697B74CF}"/>
    </ac:deMkLst>
    <p188:txBody>
      <a:bodyPr/>
      <a:lstStyle/>
      <a:p>
        <a:r>
          <a:rPr lang="de-DE"/>
          <a:t>Genauer ESS</a:t>
        </a:r>
      </a:p>
    </p188:txBody>
  </p188:cm>
</p188:cmLst>
</file>

<file path=ppt/comments/modernComment_11C_E1968037.xml><?xml version="1.0" encoding="utf-8"?>
<p188:cmLst xmlns:a="http://schemas.openxmlformats.org/drawingml/2006/main" xmlns:r="http://schemas.openxmlformats.org/officeDocument/2006/relationships" xmlns:p188="http://schemas.microsoft.com/office/powerpoint/2018/8/main">
  <p188:cm id="{11354EF2-F461-4FCB-94D2-22422F2FB526}" authorId="{738DA873-DB13-F91F-A9E2-F1ED84C0CE71}" created="2022-11-18T10:58:08.087">
    <pc:sldMkLst xmlns:pc="http://schemas.microsoft.com/office/powerpoint/2013/main/command">
      <pc:docMk/>
      <pc:sldMk cId="3784736823" sldId="284"/>
    </pc:sldMkLst>
    <p188:txBody>
      <a:bodyPr/>
      <a:lstStyle/>
      <a:p>
        <a:r>
          <a:rPr lang="de-DE"/>
          <a:t>Übersicht über alle Algorithmen</a:t>
        </a:r>
      </a:p>
    </p188:txBody>
  </p188:cm>
</p188:cmLst>
</file>

<file path=ppt/comments/modernComment_229_596C2A97.xml><?xml version="1.0" encoding="utf-8"?>
<p188:cmLst xmlns:a="http://schemas.openxmlformats.org/drawingml/2006/main" xmlns:r="http://schemas.openxmlformats.org/officeDocument/2006/relationships" xmlns:p188="http://schemas.microsoft.com/office/powerpoint/2018/8/main">
  <p188:cm id="{1B37EBB9-C72B-4D53-8945-9A502A085E86}"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22A_3155705E.xml><?xml version="1.0" encoding="utf-8"?>
<p188:cmLst xmlns:a="http://schemas.openxmlformats.org/drawingml/2006/main" xmlns:r="http://schemas.openxmlformats.org/officeDocument/2006/relationships" xmlns:p188="http://schemas.microsoft.com/office/powerpoint/2018/8/main">
  <p188:cm id="{DC85E501-1661-4F90-AAFE-D1E40485553E}" authorId="{738DA873-DB13-F91F-A9E2-F1ED84C0CE71}" created="2022-11-18T10:58:08.087">
    <pc:sldMkLst xmlns:pc="http://schemas.microsoft.com/office/powerpoint/2013/main/command">
      <pc:docMk/>
      <pc:sldMk cId="3784736823" sldId="284"/>
    </pc:sldMkLst>
    <p188:txBody>
      <a:bodyPr/>
      <a:lstStyle/>
      <a:p>
        <a:r>
          <a:rPr lang="de-DE"/>
          <a:t>Übersicht über alle Algorithmen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D2E6-840F-44C5-A2A9-5138604D20B7}" type="datetimeFigureOut">
              <a:rPr lang="de-DE" smtClean="0"/>
              <a:t>20.11.2022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DC935-3EA7-4EE0-863C-B58948B5DB08}" type="slidenum">
              <a:rPr lang="de-DE" smtClean="0"/>
              <a:t>‹Nr.›</a:t>
            </a:fld>
            <a:endParaRPr lang="de-DE"/>
          </a:p>
        </p:txBody>
      </p:sp>
    </p:spTree>
    <p:extLst>
      <p:ext uri="{BB962C8B-B14F-4D97-AF65-F5344CB8AC3E}">
        <p14:creationId xmlns:p14="http://schemas.microsoft.com/office/powerpoint/2010/main" val="311072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sp>
        <p:nvSpPr>
          <p:cNvPr id="5" name="Text Placeholder 4">
            <a:extLst>
              <a:ext uri="{FF2B5EF4-FFF2-40B4-BE49-F238E27FC236}">
                <a16:creationId xmlns:a16="http://schemas.microsoft.com/office/drawing/2014/main" id="{4F472D04-3E3E-2B44-BB6B-9C3D5399F368}"/>
              </a:ext>
            </a:extLst>
          </p:cNvPr>
          <p:cNvSpPr>
            <a:spLocks noGrp="1"/>
          </p:cNvSpPr>
          <p:nvPr userDrawn="1">
            <p:ph type="body" sz="quarter" idx="10" hasCustomPrompt="1"/>
          </p:nvPr>
        </p:nvSpPr>
        <p:spPr>
          <a:xfrm>
            <a:off x="5538984" y="741250"/>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4" name="Picture 3" descr="Logo&#10;&#10;Description automatically generated">
            <a:extLst>
              <a:ext uri="{FF2B5EF4-FFF2-40B4-BE49-F238E27FC236}">
                <a16:creationId xmlns:a16="http://schemas.microsoft.com/office/drawing/2014/main" id="{A88AEA41-3FC1-6B40-A654-5857D617DEB6}"/>
              </a:ext>
            </a:extLst>
          </p:cNvPr>
          <p:cNvPicPr>
            <a:picLocks noChangeAspect="1"/>
          </p:cNvPicPr>
          <p:nvPr userDrawn="1"/>
        </p:nvPicPr>
        <p:blipFill>
          <a:blip r:embed="rId3"/>
          <a:stretch>
            <a:fillRect/>
          </a:stretch>
        </p:blipFill>
        <p:spPr>
          <a:xfrm>
            <a:off x="3004253" y="248935"/>
            <a:ext cx="1938738" cy="1938738"/>
          </a:xfrm>
          <a:prstGeom prst="rect">
            <a:avLst/>
          </a:prstGeom>
        </p:spPr>
      </p:pic>
    </p:spTree>
    <p:extLst>
      <p:ext uri="{BB962C8B-B14F-4D97-AF65-F5344CB8AC3E}">
        <p14:creationId xmlns:p14="http://schemas.microsoft.com/office/powerpoint/2010/main" val="297395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C_9FD0E5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229_596C2A9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79DC39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A1DA798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119_B3A139B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B_2FADCD9C.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C_E196803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22A_3155705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9E6FB-8466-954B-91F4-E485C3236894}"/>
              </a:ext>
            </a:extLst>
          </p:cNvPr>
          <p:cNvSpPr>
            <a:spLocks noGrp="1"/>
          </p:cNvSpPr>
          <p:nvPr>
            <p:ph type="body" sz="quarter" idx="10"/>
          </p:nvPr>
        </p:nvSpPr>
        <p:spPr/>
        <p:txBody>
          <a:bodyPr/>
          <a:lstStyle/>
          <a:p>
            <a:r>
              <a:rPr lang="de-DE" dirty="0">
                <a:latin typeface="Franklin Gothic Book" panose="020B0503020102020204" pitchFamily="34" charset="0"/>
              </a:rPr>
              <a:t>Markov Chain Monte Carlo</a:t>
            </a:r>
            <a:br>
              <a:rPr lang="de-DE" dirty="0">
                <a:latin typeface="Franklin Gothic Book" panose="020B0503020102020204" pitchFamily="34" charset="0"/>
              </a:rPr>
            </a:br>
            <a:r>
              <a:rPr lang="de-DE" dirty="0">
                <a:latin typeface="Franklin Gothic Book" panose="020B0503020102020204" pitchFamily="34" charset="0"/>
              </a:rPr>
              <a:t>Workshop, 22.11.22</a:t>
            </a:r>
            <a:endParaRPr lang="de-DE" noProof="0" dirty="0">
              <a:latin typeface="Franklin Gothic Book" panose="020B0503020102020204" pitchFamily="34" charset="0"/>
            </a:endParaRPr>
          </a:p>
        </p:txBody>
      </p:sp>
    </p:spTree>
    <p:extLst>
      <p:ext uri="{BB962C8B-B14F-4D97-AF65-F5344CB8AC3E}">
        <p14:creationId xmlns:p14="http://schemas.microsoft.com/office/powerpoint/2010/main" val="265814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pic>
        <p:nvPicPr>
          <p:cNvPr id="4" name="Grafik 3">
            <a:extLst>
              <a:ext uri="{FF2B5EF4-FFF2-40B4-BE49-F238E27FC236}">
                <a16:creationId xmlns:a16="http://schemas.microsoft.com/office/drawing/2014/main" id="{6B0157F2-975D-7065-5582-4C696D4C088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setze x</a:t>
            </a:r>
            <a:r>
              <a:rPr lang="de-DE" baseline="-25000" dirty="0"/>
              <a:t>0</a:t>
            </a:r>
            <a:r>
              <a:rPr lang="de-DE" dirty="0"/>
              <a:t> = 1</a:t>
            </a:r>
          </a:p>
          <a:p>
            <a:pPr marL="457200" lvl="1" indent="0">
              <a:buNone/>
            </a:pPr>
            <a:r>
              <a:rPr lang="de-DE" b="1" dirty="0"/>
              <a:t>(i) </a:t>
            </a:r>
            <a:r>
              <a:rPr lang="de-DE" b="1" dirty="0" err="1"/>
              <a:t>Propose</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(iii) n-mal, um Stichproben x</a:t>
            </a:r>
            <a:r>
              <a:rPr lang="de-DE" baseline="-25000" dirty="0"/>
              <a:t>1</a:t>
            </a:r>
            <a:r>
              <a:rPr lang="de-DE" dirty="0"/>
              <a:t>,…, </a:t>
            </a:r>
            <a:r>
              <a:rPr lang="de-DE" dirty="0" err="1"/>
              <a:t>x</a:t>
            </a:r>
            <a:r>
              <a:rPr lang="de-DE" baseline="-25000" dirty="0" err="1"/>
              <a:t>n</a:t>
            </a:r>
            <a:r>
              <a:rPr lang="de-DE"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8126758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Metropolis Hastings - Intuition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1" y="1825625"/>
            <a:ext cx="6546574" cy="4351338"/>
          </a:xfrm>
        </p:spPr>
        <p:txBody>
          <a:bodyPr>
            <a:normAutofit/>
          </a:bodyPr>
          <a:lstStyle/>
          <a:p>
            <a:pPr marL="0" indent="0">
              <a:buNone/>
            </a:pPr>
            <a:r>
              <a:rPr lang="de-DE" sz="2000" b="1" dirty="0"/>
              <a:t>Algorithmus:</a:t>
            </a:r>
          </a:p>
          <a:p>
            <a:pPr marL="457200" lvl="1" indent="0">
              <a:buNone/>
            </a:pPr>
            <a:r>
              <a:rPr lang="de-DE" sz="1800" b="1" dirty="0"/>
              <a:t>(0) </a:t>
            </a:r>
            <a:r>
              <a:rPr lang="de-DE" sz="1800" b="1" dirty="0" err="1"/>
              <a:t>Initialise</a:t>
            </a:r>
            <a:r>
              <a:rPr lang="de-DE" sz="1800" b="1" dirty="0"/>
              <a:t>:</a:t>
            </a:r>
          </a:p>
          <a:p>
            <a:pPr marL="457200" lvl="1" indent="0">
              <a:buNone/>
            </a:pPr>
            <a:r>
              <a:rPr lang="de-DE" sz="1800" dirty="0"/>
              <a:t>Initialisiere x</a:t>
            </a:r>
            <a:r>
              <a:rPr lang="de-DE" sz="1800" baseline="-25000" dirty="0"/>
              <a:t>0 </a:t>
            </a:r>
            <a:r>
              <a:rPr lang="de-DE" sz="1800" dirty="0" err="1"/>
              <a:t>irgendiwe</a:t>
            </a:r>
            <a:r>
              <a:rPr lang="de-DE" sz="1800" dirty="0"/>
              <a:t>, bspw. setze x</a:t>
            </a:r>
            <a:r>
              <a:rPr lang="de-DE" sz="1800" baseline="-25000" dirty="0"/>
              <a:t>0</a:t>
            </a:r>
            <a:r>
              <a:rPr lang="de-DE" sz="1800" dirty="0"/>
              <a:t> = 1</a:t>
            </a:r>
          </a:p>
          <a:p>
            <a:pPr marL="457200" lvl="1" indent="0">
              <a:buNone/>
            </a:pPr>
            <a:r>
              <a:rPr lang="de-DE" sz="1800" b="1" dirty="0"/>
              <a:t>(i) </a:t>
            </a:r>
            <a:r>
              <a:rPr lang="de-DE" sz="1800" b="1" dirty="0" err="1"/>
              <a:t>Propose</a:t>
            </a:r>
            <a:r>
              <a:rPr lang="de-DE" sz="1800" b="1" dirty="0"/>
              <a:t>:</a:t>
            </a:r>
          </a:p>
          <a:p>
            <a:pPr marL="457200" lvl="1" indent="0">
              <a:buNone/>
            </a:pPr>
            <a:r>
              <a:rPr lang="de-DE" sz="1800" dirty="0"/>
              <a:t>Schlage einen neuen Punkt x̂ vor, wobei x̂ normalverteilt mit N(x</a:t>
            </a:r>
            <a:r>
              <a:rPr lang="de-DE" sz="1800" baseline="-25000" dirty="0"/>
              <a:t>n-1</a:t>
            </a:r>
            <a:r>
              <a:rPr lang="de-DE" sz="1800" dirty="0"/>
              <a:t>,10)</a:t>
            </a:r>
          </a:p>
          <a:p>
            <a:pPr marL="457200" lvl="1" indent="0">
              <a:buNone/>
            </a:pPr>
            <a:r>
              <a:rPr lang="de-DE" sz="1800" b="1" dirty="0"/>
              <a:t>(ii) </a:t>
            </a:r>
            <a:r>
              <a:rPr lang="de-DE" sz="1800" b="1" dirty="0" err="1"/>
              <a:t>Compare</a:t>
            </a:r>
            <a:r>
              <a:rPr lang="de-DE" sz="1800" b="1" dirty="0"/>
              <a:t>:</a:t>
            </a:r>
          </a:p>
          <a:p>
            <a:pPr marL="457200" lvl="1" indent="0">
              <a:buNone/>
            </a:pPr>
            <a:r>
              <a:rPr lang="de-DE" sz="1800" dirty="0"/>
              <a:t>Berechne </a:t>
            </a:r>
            <a:r>
              <a:rPr lang="el-GR" sz="1800" dirty="0">
                <a:effectLst/>
                <a:latin typeface="u0000"/>
              </a:rPr>
              <a:t>α</a:t>
            </a:r>
            <a:r>
              <a:rPr lang="de-DE" sz="1800" dirty="0"/>
              <a:t> = </a:t>
            </a:r>
            <a:r>
              <a:rPr lang="el-GR" sz="1800" dirty="0"/>
              <a:t>π</a:t>
            </a:r>
            <a:r>
              <a:rPr lang="de-DE" sz="1800" dirty="0"/>
              <a:t>(x̂)/</a:t>
            </a:r>
            <a:r>
              <a:rPr lang="el-GR" sz="1800" dirty="0"/>
              <a:t> π</a:t>
            </a:r>
            <a:r>
              <a:rPr lang="de-DE" sz="1800" dirty="0"/>
              <a:t>(x</a:t>
            </a:r>
            <a:r>
              <a:rPr lang="de-DE" sz="1800" baseline="-25000" dirty="0"/>
              <a:t>n-1</a:t>
            </a:r>
            <a:r>
              <a:rPr lang="de-DE" sz="1800" dirty="0"/>
              <a:t>) </a:t>
            </a:r>
          </a:p>
          <a:p>
            <a:pPr marL="457200" lvl="1" indent="0">
              <a:buNone/>
            </a:pPr>
            <a:r>
              <a:rPr lang="de-DE" sz="1800" dirty="0"/>
              <a:t>(„welcher Punkt ist wahrscheinlicher laut unserer Verteilung </a:t>
            </a:r>
            <a:r>
              <a:rPr lang="el-GR" sz="1800" dirty="0"/>
              <a:t>π</a:t>
            </a:r>
            <a:r>
              <a:rPr lang="de-DE" sz="1800" dirty="0"/>
              <a:t>?)</a:t>
            </a:r>
          </a:p>
          <a:p>
            <a:pPr marL="457200" lvl="1" indent="0">
              <a:buNone/>
            </a:pPr>
            <a:r>
              <a:rPr lang="de-DE" sz="1800" b="1" dirty="0"/>
              <a:t>(iii) </a:t>
            </a:r>
            <a:r>
              <a:rPr lang="de-DE" sz="1800" b="1" dirty="0" err="1"/>
              <a:t>Accept</a:t>
            </a:r>
            <a:r>
              <a:rPr lang="de-DE" sz="1800" b="1" dirty="0"/>
              <a:t> </a:t>
            </a:r>
            <a:r>
              <a:rPr lang="de-DE" sz="1800" b="1" dirty="0" err="1"/>
              <a:t>or</a:t>
            </a:r>
            <a:r>
              <a:rPr lang="de-DE" sz="1800" b="1" dirty="0"/>
              <a:t> </a:t>
            </a:r>
            <a:r>
              <a:rPr lang="de-DE" sz="1800" b="1" dirty="0" err="1"/>
              <a:t>Reject</a:t>
            </a:r>
            <a:r>
              <a:rPr lang="de-DE" sz="1800" b="1" dirty="0"/>
              <a:t>:</a:t>
            </a:r>
          </a:p>
          <a:p>
            <a:pPr marL="457200" lvl="1" indent="0">
              <a:buNone/>
            </a:pPr>
            <a:r>
              <a:rPr lang="de-DE" sz="1800" dirty="0"/>
              <a:t>Mit Wahrscheinlichkeit </a:t>
            </a:r>
            <a:r>
              <a:rPr lang="el-GR" sz="1800" dirty="0">
                <a:effectLst/>
                <a:latin typeface="u0000"/>
              </a:rPr>
              <a:t>α</a:t>
            </a:r>
            <a:r>
              <a:rPr lang="de-DE" sz="1800" dirty="0"/>
              <a:t> setze </a:t>
            </a:r>
            <a:r>
              <a:rPr lang="de-DE" sz="1800" dirty="0" err="1"/>
              <a:t>x</a:t>
            </a:r>
            <a:r>
              <a:rPr lang="de-DE" sz="1800" baseline="-25000" dirty="0" err="1"/>
              <a:t>n</a:t>
            </a:r>
            <a:r>
              <a:rPr lang="de-DE" sz="1800" baseline="-25000" dirty="0"/>
              <a:t> </a:t>
            </a:r>
            <a:r>
              <a:rPr lang="de-DE" sz="1800" dirty="0"/>
              <a:t>= x̂, sonst </a:t>
            </a:r>
            <a:r>
              <a:rPr lang="de-DE" sz="1800" dirty="0" err="1"/>
              <a:t>x</a:t>
            </a:r>
            <a:r>
              <a:rPr lang="de-DE" sz="1800" baseline="-25000" dirty="0" err="1"/>
              <a:t>n</a:t>
            </a:r>
            <a:r>
              <a:rPr lang="de-DE" sz="1800" baseline="-25000" dirty="0"/>
              <a:t> </a:t>
            </a:r>
            <a:r>
              <a:rPr lang="de-DE" sz="1800" dirty="0"/>
              <a:t>= x</a:t>
            </a:r>
            <a:r>
              <a:rPr lang="de-DE" sz="1800" baseline="-25000" dirty="0"/>
              <a:t>n-1</a:t>
            </a:r>
            <a:endParaRPr lang="de-DE" sz="1800" dirty="0"/>
          </a:p>
          <a:p>
            <a:pPr marL="457200" lvl="1" indent="0">
              <a:buNone/>
            </a:pPr>
            <a:r>
              <a:rPr lang="de-DE" sz="1800" dirty="0"/>
              <a:t>(iv) Wiederhole (i) – (iii) n-mal, um Stichproben x</a:t>
            </a:r>
            <a:r>
              <a:rPr lang="de-DE" sz="1800" baseline="-25000" dirty="0"/>
              <a:t>1</a:t>
            </a:r>
            <a:r>
              <a:rPr lang="de-DE" sz="1800" dirty="0"/>
              <a:t>,…, </a:t>
            </a:r>
            <a:r>
              <a:rPr lang="de-DE" sz="1800" dirty="0" err="1"/>
              <a:t>x</a:t>
            </a:r>
            <a:r>
              <a:rPr lang="de-DE" sz="1800" baseline="-25000" dirty="0" err="1"/>
              <a:t>n</a:t>
            </a:r>
            <a:r>
              <a:rPr lang="de-DE" sz="1800"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
        <p:nvSpPr>
          <p:cNvPr id="6" name="Textfeld 5">
            <a:extLst>
              <a:ext uri="{FF2B5EF4-FFF2-40B4-BE49-F238E27FC236}">
                <a16:creationId xmlns:a16="http://schemas.microsoft.com/office/drawing/2014/main" id="{A57457D9-40CA-D7F9-D030-98BF7BD55BA1}"/>
              </a:ext>
            </a:extLst>
          </p:cNvPr>
          <p:cNvSpPr txBox="1"/>
          <p:nvPr/>
        </p:nvSpPr>
        <p:spPr>
          <a:xfrm>
            <a:off x="7832035" y="1787329"/>
            <a:ext cx="3796748" cy="5262979"/>
          </a:xfrm>
          <a:prstGeom prst="rect">
            <a:avLst/>
          </a:prstGeom>
          <a:noFill/>
        </p:spPr>
        <p:txBody>
          <a:bodyPr wrap="square" rtlCol="0">
            <a:spAutoFit/>
          </a:bodyPr>
          <a:lstStyle/>
          <a:p>
            <a:r>
              <a:rPr lang="de-DE" sz="2400" b="1" dirty="0"/>
              <a:t>Intuition:</a:t>
            </a:r>
          </a:p>
          <a:p>
            <a:r>
              <a:rPr lang="de-DE" sz="2400" b="1" dirty="0"/>
              <a:t>(i) </a:t>
            </a:r>
            <a:r>
              <a:rPr lang="de-DE" sz="2400" b="1" dirty="0" err="1"/>
              <a:t>Propose</a:t>
            </a:r>
            <a:r>
              <a:rPr lang="de-DE" sz="2400" b="1" dirty="0"/>
              <a:t>:</a:t>
            </a:r>
          </a:p>
          <a:p>
            <a:r>
              <a:rPr lang="de-DE" sz="2400" dirty="0"/>
              <a:t>Schlage einen neuen Punkt in der Nähe des vorherigen Punktes vor, die Varianz (10) bestimmt „wie nah“ am alten Punkt</a:t>
            </a:r>
          </a:p>
          <a:p>
            <a:r>
              <a:rPr lang="de-DE" sz="2400" b="1" dirty="0"/>
              <a:t>(ii) </a:t>
            </a:r>
            <a:r>
              <a:rPr lang="de-DE" sz="2400" b="1" dirty="0" err="1"/>
              <a:t>Accept</a:t>
            </a:r>
            <a:r>
              <a:rPr lang="de-DE" sz="2400" b="1" dirty="0"/>
              <a:t> </a:t>
            </a:r>
            <a:r>
              <a:rPr lang="de-DE" sz="2400" b="1" dirty="0" err="1"/>
              <a:t>or</a:t>
            </a:r>
            <a:r>
              <a:rPr lang="de-DE" sz="2400" b="1" dirty="0"/>
              <a:t> </a:t>
            </a:r>
            <a:r>
              <a:rPr lang="de-DE" sz="2400" b="1" dirty="0" err="1"/>
              <a:t>Reject</a:t>
            </a:r>
            <a:r>
              <a:rPr lang="de-DE" sz="2400" b="1" dirty="0"/>
              <a:t>:</a:t>
            </a:r>
          </a:p>
          <a:p>
            <a:r>
              <a:rPr lang="de-DE" sz="2400" dirty="0"/>
              <a:t>Nehme </a:t>
            </a:r>
            <a:r>
              <a:rPr lang="de-DE" sz="2400" u="sng" dirty="0"/>
              <a:t>immer</a:t>
            </a:r>
            <a:r>
              <a:rPr lang="de-DE" sz="2400" dirty="0"/>
              <a:t> wahrscheinlichere Punkte und </a:t>
            </a:r>
            <a:r>
              <a:rPr lang="de-DE" sz="2400" u="sng" dirty="0"/>
              <a:t>manchmal </a:t>
            </a:r>
            <a:r>
              <a:rPr lang="de-DE" sz="2400" dirty="0"/>
              <a:t>weniger wahrscheinliche Punkte (</a:t>
            </a:r>
            <a:r>
              <a:rPr lang="de-DE" sz="2400" dirty="0" err="1"/>
              <a:t>exploration</a:t>
            </a:r>
            <a:r>
              <a:rPr lang="de-DE" sz="2400" dirty="0"/>
              <a:t> vs. </a:t>
            </a:r>
            <a:r>
              <a:rPr lang="de-DE" sz="2400" dirty="0" err="1"/>
              <a:t>exploitation</a:t>
            </a:r>
            <a:r>
              <a:rPr lang="de-DE" sz="2400" dirty="0"/>
              <a:t>)</a:t>
            </a:r>
            <a:endParaRPr lang="de-DE" sz="2400" u="sng" dirty="0"/>
          </a:p>
          <a:p>
            <a:endParaRPr lang="de-DE" sz="2400" dirty="0"/>
          </a:p>
        </p:txBody>
      </p:sp>
    </p:spTree>
    <p:extLst>
      <p:ext uri="{BB962C8B-B14F-4D97-AF65-F5344CB8AC3E}">
        <p14:creationId xmlns:p14="http://schemas.microsoft.com/office/powerpoint/2010/main" val="150026101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pic>
        <p:nvPicPr>
          <p:cNvPr id="4" name="Grafik 3">
            <a:extLst>
              <a:ext uri="{FF2B5EF4-FFF2-40B4-BE49-F238E27FC236}">
                <a16:creationId xmlns:a16="http://schemas.microsoft.com/office/drawing/2014/main" id="{2BF9C934-CC5F-7575-A916-4705CA9815E4}"/>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04447579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pic>
        <p:nvPicPr>
          <p:cNvPr id="4" name="Grafik 3">
            <a:extLst>
              <a:ext uri="{FF2B5EF4-FFF2-40B4-BE49-F238E27FC236}">
                <a16:creationId xmlns:a16="http://schemas.microsoft.com/office/drawing/2014/main" id="{2251EC1A-907F-6E2A-C3F6-0FBF34BDC94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98221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1217" t="-2661" r="-1507"/>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4F8012B-D642-AE0F-E991-C19C064AC30F}"/>
              </a:ext>
            </a:extLst>
          </p:cNvPr>
          <p:cNvPicPr>
            <a:picLocks noChangeAspect="1"/>
          </p:cNvPicPr>
          <p:nvPr/>
        </p:nvPicPr>
        <p:blipFill>
          <a:blip r:embed="rId4"/>
          <a:stretch>
            <a:fillRect/>
          </a:stretch>
        </p:blipFill>
        <p:spPr>
          <a:xfrm>
            <a:off x="838200" y="6092768"/>
            <a:ext cx="2057687" cy="409632"/>
          </a:xfrm>
          <a:prstGeom prst="rect">
            <a:avLst/>
          </a:prstGeom>
        </p:spPr>
      </p:pic>
      <p:pic>
        <p:nvPicPr>
          <p:cNvPr id="6" name="Grafik 5">
            <a:extLst>
              <a:ext uri="{FF2B5EF4-FFF2-40B4-BE49-F238E27FC236}">
                <a16:creationId xmlns:a16="http://schemas.microsoft.com/office/drawing/2014/main" id="{2F95AD0A-E591-8208-915A-7E405A6D4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2525" y="3199408"/>
            <a:ext cx="2581275" cy="1451967"/>
          </a:xfrm>
          <a:prstGeom prst="rect">
            <a:avLst/>
          </a:prstGeom>
        </p:spPr>
      </p:pic>
    </p:spTree>
    <p:extLst>
      <p:ext uri="{BB962C8B-B14F-4D97-AF65-F5344CB8AC3E}">
        <p14:creationId xmlns:p14="http://schemas.microsoft.com/office/powerpoint/2010/main" val="387404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C5B4A74-03CA-AA22-D8BC-0B02384B8FB8}"/>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6083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F476917-3D5D-054C-C3C0-9445233487A6}"/>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43439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3E256E1-29A9-ED03-ACA2-062FE30C16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2691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pic>
        <p:nvPicPr>
          <p:cNvPr id="4" name="Grafik 3">
            <a:extLst>
              <a:ext uri="{FF2B5EF4-FFF2-40B4-BE49-F238E27FC236}">
                <a16:creationId xmlns:a16="http://schemas.microsoft.com/office/drawing/2014/main" id="{C918309C-0EC9-B557-9E34-F5C067DF36F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7767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normAutofit/>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3"/>
          <a:stretch>
            <a:fillRect/>
          </a:stretch>
        </p:blipFill>
        <p:spPr>
          <a:xfrm>
            <a:off x="1228427" y="2266862"/>
            <a:ext cx="3523973" cy="1038313"/>
          </a:xfrm>
          <a:prstGeom prst="rect">
            <a:avLst/>
          </a:prstGeom>
        </p:spPr>
      </p:pic>
      <p:pic>
        <p:nvPicPr>
          <p:cNvPr id="6" name="Grafik 5">
            <a:extLst>
              <a:ext uri="{FF2B5EF4-FFF2-40B4-BE49-F238E27FC236}">
                <a16:creationId xmlns:a16="http://schemas.microsoft.com/office/drawing/2014/main" id="{8CD5D32C-06A4-A697-2916-D685FF5EEE71}"/>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715449729"/>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Hamiltonian</a:t>
            </a:r>
            <a:r>
              <a:rPr lang="de-DE" dirty="0">
                <a:solidFill>
                  <a:srgbClr val="5C739C"/>
                </a:solidFill>
              </a:rPr>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A377294C-2138-605B-783B-EA718DC87D30}"/>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0906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Hamilton </a:t>
            </a:r>
            <a:r>
              <a:rPr lang="de-DE" dirty="0" err="1">
                <a:solidFill>
                  <a:srgbClr val="5C739C"/>
                </a:solidFill>
              </a:rPr>
              <a:t>Equations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pic>
        <p:nvPicPr>
          <p:cNvPr id="4" name="Grafik 3">
            <a:extLst>
              <a:ext uri="{FF2B5EF4-FFF2-40B4-BE49-F238E27FC236}">
                <a16:creationId xmlns:a16="http://schemas.microsoft.com/office/drawing/2014/main" id="{295A061A-F9B8-8D69-8FC8-6793716E9E22}"/>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Algorithmus</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6962775" cy="4351338"/>
              </a:xfrm>
            </p:spPr>
            <p:txBody>
              <a:bodyPr>
                <a:normAutofit lnSpcReduction="10000"/>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a:t>
                </a:r>
                <a:r>
                  <a:rPr lang="de-DE" sz="2600" dirty="0" err="1"/>
                  <a:t>p</a:t>
                </a:r>
                <a:r>
                  <a:rPr lang="de-DE" sz="2600" baseline="-25000" dirty="0" err="1"/>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endParaRPr lang="de-DE" sz="24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xfrm>
                <a:off x="838200" y="1825625"/>
                <a:ext cx="6962775" cy="4351338"/>
              </a:xfrm>
              <a:blipFill>
                <a:blip r:embed="rId2"/>
                <a:stretch>
                  <a:fillRect l="-1664" t="-2941" r="-218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5A3E04F7-D54B-A920-F873-6657D14F2CC9}"/>
              </a:ext>
            </a:extLst>
          </p:cNvPr>
          <p:cNvPicPr>
            <a:picLocks noChangeAspect="1"/>
          </p:cNvPicPr>
          <p:nvPr/>
        </p:nvPicPr>
        <p:blipFill>
          <a:blip r:embed="rId3"/>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2C9EBE37-FDE2-DC93-C63B-4E8CE8B1FBE4}"/>
              </a:ext>
            </a:extLst>
          </p:cNvPr>
          <p:cNvPicPr>
            <a:picLocks noChangeAspect="1"/>
          </p:cNvPicPr>
          <p:nvPr/>
        </p:nvPicPr>
        <p:blipFill>
          <a:blip r:embed="rId4"/>
          <a:stretch>
            <a:fillRect/>
          </a:stretch>
        </p:blipFill>
        <p:spPr>
          <a:xfrm>
            <a:off x="7495565" y="3309607"/>
            <a:ext cx="4372585" cy="2367293"/>
          </a:xfrm>
          <a:prstGeom prst="rect">
            <a:avLst/>
          </a:prstGeom>
        </p:spPr>
      </p:pic>
    </p:spTree>
    <p:extLst>
      <p:ext uri="{BB962C8B-B14F-4D97-AF65-F5344CB8AC3E}">
        <p14:creationId xmlns:p14="http://schemas.microsoft.com/office/powerpoint/2010/main" val="159220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928" t="-2241" r="-115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274F325E-6A59-B4C6-B609-C85B066DFEE7}"/>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13687743"/>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6861EF2C-663B-805C-6BBA-306ADF12478D}"/>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5985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a:t>
            </a:r>
            <a:r>
              <a:rPr lang="de-DE" dirty="0" err="1">
                <a:solidFill>
                  <a:srgbClr val="5C739C"/>
                </a:solidFill>
              </a:rPr>
              <a:t>No</a:t>
            </a:r>
            <a:r>
              <a:rPr lang="de-DE" dirty="0">
                <a:solidFill>
                  <a:srgbClr val="5C739C"/>
                </a:solidFill>
              </a:rPr>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7991475" cy="4351338"/>
          </a:xfrm>
        </p:spPr>
        <p:txBody>
          <a:bodyPr>
            <a:normAutofit lnSpcReduction="10000"/>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D4FF622-E38A-2D62-6929-55429FBC2880}"/>
              </a:ext>
            </a:extLst>
          </p:cNvPr>
          <p:cNvPicPr>
            <a:picLocks noChangeAspect="1"/>
          </p:cNvPicPr>
          <p:nvPr/>
        </p:nvPicPr>
        <p:blipFill>
          <a:blip r:embed="rId2"/>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DC1B85C2-CD76-6106-997D-DAFF6B9A6E2A}"/>
              </a:ext>
            </a:extLst>
          </p:cNvPr>
          <p:cNvPicPr>
            <a:picLocks noChangeAspect="1"/>
          </p:cNvPicPr>
          <p:nvPr/>
        </p:nvPicPr>
        <p:blipFill>
          <a:blip r:embed="rId3"/>
          <a:stretch>
            <a:fillRect/>
          </a:stretch>
        </p:blipFill>
        <p:spPr>
          <a:xfrm>
            <a:off x="8469047" y="1943099"/>
            <a:ext cx="2969976" cy="3495675"/>
          </a:xfrm>
          <a:prstGeom prst="rect">
            <a:avLst/>
          </a:prstGeom>
        </p:spPr>
      </p:pic>
    </p:spTree>
    <p:extLst>
      <p:ext uri="{BB962C8B-B14F-4D97-AF65-F5344CB8AC3E}">
        <p14:creationId xmlns:p14="http://schemas.microsoft.com/office/powerpoint/2010/main" val="69674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lvl="1">
              <a:buFont typeface="Wingdings" panose="05000000000000000000" pitchFamily="2" charset="2"/>
              <a:buChar char="à"/>
            </a:pPr>
            <a:r>
              <a:rPr lang="de-DE" sz="2200" dirty="0">
                <a:sym typeface="Wingdings" panose="05000000000000000000" pitchFamily="2" charset="2"/>
              </a:rPr>
              <a:t>Wie vielen </a:t>
            </a:r>
            <a:r>
              <a:rPr lang="de-DE" sz="2200" dirty="0" err="1">
                <a:sym typeface="Wingdings" panose="05000000000000000000" pitchFamily="2" charset="2"/>
              </a:rPr>
              <a:t>u.i.v</a:t>
            </a:r>
            <a:r>
              <a:rPr lang="de-DE" sz="2200" dirty="0">
                <a:sym typeface="Wingdings" panose="05000000000000000000" pitchFamily="2" charset="2"/>
              </a:rPr>
              <a:t>. Stichproben entsprechen meine Stichproben? Je höher, desto besser.</a:t>
            </a:r>
          </a:p>
          <a:p>
            <a:pPr>
              <a:buFont typeface="Wingdings" panose="05000000000000000000" pitchFamily="2" charset="2"/>
              <a:buChar char="à"/>
            </a:pPr>
            <a:r>
              <a:rPr lang="de-DE" sz="2600" dirty="0" err="1">
                <a:sym typeface="Wingdings" panose="05000000000000000000" pitchFamily="2" charset="2"/>
              </a:rPr>
              <a:t>Traceplots</a:t>
            </a:r>
            <a:r>
              <a:rPr lang="de-DE" sz="2600" dirty="0">
                <a:sym typeface="Wingdings" panose="05000000000000000000" pitchFamily="2" charset="2"/>
              </a:rPr>
              <a:t> (</a:t>
            </a:r>
            <a:r>
              <a:rPr lang="de-DE" sz="2600">
                <a:sym typeface="Wingdings" panose="05000000000000000000" pitchFamily="2" charset="2"/>
              </a:rPr>
              <a:t>nächste Slide)</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dirty="0">
                <a:sym typeface="Wingdings" panose="05000000000000000000" pitchFamily="2" charset="2"/>
              </a:rPr>
              <a:t></a:t>
            </a:r>
            <a:r>
              <a:rPr lang="de-DE" sz="2600" dirty="0" err="1">
                <a:sym typeface="Wingdings" panose="05000000000000000000" pitchFamily="2" charset="2"/>
              </a:rPr>
              <a:t>Burnin</a:t>
            </a: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B3723ED-F5CD-04B4-3C09-F831A0475607}"/>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79991951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3"/>
          <a:stretch>
            <a:fillRect/>
          </a:stretch>
        </p:blipFill>
        <p:spPr>
          <a:xfrm>
            <a:off x="3558802" y="1481328"/>
            <a:ext cx="5074396" cy="5376672"/>
          </a:xfrm>
          <a:prstGeom prst="rect">
            <a:avLst/>
          </a:prstGeom>
        </p:spPr>
      </p:pic>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84736823"/>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Übersicht über alle Algorithmen</a:t>
            </a:r>
          </a:p>
        </p:txBody>
      </p:sp>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3"/>
          <a:stretch>
            <a:fillRect/>
          </a:stretch>
        </p:blipFill>
        <p:spPr>
          <a:xfrm>
            <a:off x="838200" y="6083243"/>
            <a:ext cx="2057687" cy="409632"/>
          </a:xfrm>
          <a:prstGeom prst="rect">
            <a:avLst/>
          </a:prstGeom>
        </p:spPr>
      </p:pic>
      <p:graphicFrame>
        <p:nvGraphicFramePr>
          <p:cNvPr id="4" name="Tabelle 5">
            <a:extLst>
              <a:ext uri="{FF2B5EF4-FFF2-40B4-BE49-F238E27FC236}">
                <a16:creationId xmlns:a16="http://schemas.microsoft.com/office/drawing/2014/main" id="{830FAD35-B69A-ED04-5BA2-47A6E0F9EB5C}"/>
              </a:ext>
            </a:extLst>
          </p:cNvPr>
          <p:cNvGraphicFramePr>
            <a:graphicFrameLocks noGrp="1"/>
          </p:cNvGraphicFramePr>
          <p:nvPr>
            <p:extLst>
              <p:ext uri="{D42A27DB-BD31-4B8C-83A1-F6EECF244321}">
                <p14:modId xmlns:p14="http://schemas.microsoft.com/office/powerpoint/2010/main" val="2264465681"/>
              </p:ext>
            </p:extLst>
          </p:nvPr>
        </p:nvGraphicFramePr>
        <p:xfrm>
          <a:off x="838200" y="1314450"/>
          <a:ext cx="10515600" cy="474048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236327597"/>
                    </a:ext>
                  </a:extLst>
                </a:gridCol>
                <a:gridCol w="2103120">
                  <a:extLst>
                    <a:ext uri="{9D8B030D-6E8A-4147-A177-3AD203B41FA5}">
                      <a16:colId xmlns:a16="http://schemas.microsoft.com/office/drawing/2014/main" val="3563289942"/>
                    </a:ext>
                  </a:extLst>
                </a:gridCol>
                <a:gridCol w="2103120">
                  <a:extLst>
                    <a:ext uri="{9D8B030D-6E8A-4147-A177-3AD203B41FA5}">
                      <a16:colId xmlns:a16="http://schemas.microsoft.com/office/drawing/2014/main" val="3572830648"/>
                    </a:ext>
                  </a:extLst>
                </a:gridCol>
                <a:gridCol w="2103120">
                  <a:extLst>
                    <a:ext uri="{9D8B030D-6E8A-4147-A177-3AD203B41FA5}">
                      <a16:colId xmlns:a16="http://schemas.microsoft.com/office/drawing/2014/main" val="3479823090"/>
                    </a:ext>
                  </a:extLst>
                </a:gridCol>
                <a:gridCol w="2103120">
                  <a:extLst>
                    <a:ext uri="{9D8B030D-6E8A-4147-A177-3AD203B41FA5}">
                      <a16:colId xmlns:a16="http://schemas.microsoft.com/office/drawing/2014/main" val="1936383238"/>
                    </a:ext>
                  </a:extLst>
                </a:gridCol>
              </a:tblGrid>
              <a:tr h="434763">
                <a:tc>
                  <a:txBody>
                    <a:bodyPr/>
                    <a:lstStyle/>
                    <a:p>
                      <a:endParaRPr lang="de-DE" sz="1400"/>
                    </a:p>
                  </a:txBody>
                  <a:tcPr/>
                </a:tc>
                <a:tc>
                  <a:txBody>
                    <a:bodyPr/>
                    <a:lstStyle/>
                    <a:p>
                      <a:r>
                        <a:rPr lang="de-DE" sz="1400" dirty="0"/>
                        <a:t>Metropolis Hastings</a:t>
                      </a:r>
                      <a:br>
                        <a:rPr lang="de-DE" sz="1400" dirty="0"/>
                      </a:br>
                      <a:r>
                        <a:rPr lang="de-DE" sz="1400" dirty="0"/>
                        <a:t>(MH)</a:t>
                      </a:r>
                    </a:p>
                  </a:txBody>
                  <a:tcPr/>
                </a:tc>
                <a:tc>
                  <a:txBody>
                    <a:bodyPr/>
                    <a:lstStyle/>
                    <a:p>
                      <a:r>
                        <a:rPr lang="de-DE" sz="1400" dirty="0"/>
                        <a:t>Metropolis </a:t>
                      </a:r>
                      <a:r>
                        <a:rPr lang="de-DE" sz="1400" dirty="0" err="1"/>
                        <a:t>Adjusted</a:t>
                      </a:r>
                      <a:br>
                        <a:rPr lang="de-DE" sz="1400" dirty="0"/>
                      </a:br>
                      <a:r>
                        <a:rPr lang="de-DE" sz="1400" dirty="0" err="1"/>
                        <a:t>Langevin</a:t>
                      </a:r>
                      <a:r>
                        <a:rPr lang="de-DE" sz="1400" dirty="0"/>
                        <a:t> </a:t>
                      </a:r>
                      <a:r>
                        <a:rPr lang="de-DE" sz="1400" dirty="0" err="1"/>
                        <a:t>Algorithm</a:t>
                      </a:r>
                      <a:br>
                        <a:rPr lang="de-DE" sz="1400" dirty="0"/>
                      </a:br>
                      <a:r>
                        <a:rPr lang="de-DE" sz="1400" dirty="0"/>
                        <a:t>(MALA)</a:t>
                      </a:r>
                    </a:p>
                  </a:txBody>
                  <a:tcPr/>
                </a:tc>
                <a:tc>
                  <a:txBody>
                    <a:bodyPr/>
                    <a:lstStyle/>
                    <a:p>
                      <a:r>
                        <a:rPr lang="de-DE" sz="1400" dirty="0" err="1"/>
                        <a:t>Hamiltonian</a:t>
                      </a:r>
                      <a:r>
                        <a:rPr lang="de-DE" sz="1400" dirty="0"/>
                        <a:t> Monte</a:t>
                      </a:r>
                      <a:br>
                        <a:rPr lang="de-DE" sz="1400" dirty="0"/>
                      </a:br>
                      <a:r>
                        <a:rPr lang="de-DE" sz="1400" dirty="0"/>
                        <a:t>Carlo (HMC)</a:t>
                      </a:r>
                    </a:p>
                  </a:txBody>
                  <a:tcPr/>
                </a:tc>
                <a:tc>
                  <a:txBody>
                    <a:bodyPr/>
                    <a:lstStyle/>
                    <a:p>
                      <a:r>
                        <a:rPr lang="de-DE" sz="1400" dirty="0" err="1"/>
                        <a:t>No</a:t>
                      </a:r>
                      <a:r>
                        <a:rPr lang="de-DE" sz="1400" dirty="0"/>
                        <a:t> U-Turn Samples</a:t>
                      </a:r>
                      <a:br>
                        <a:rPr lang="de-DE" sz="1400" dirty="0"/>
                      </a:br>
                      <a:r>
                        <a:rPr lang="de-DE" sz="1400" dirty="0"/>
                        <a:t>(NUTS)</a:t>
                      </a:r>
                    </a:p>
                  </a:txBody>
                  <a:tcPr/>
                </a:tc>
                <a:extLst>
                  <a:ext uri="{0D108BD9-81ED-4DB2-BD59-A6C34878D82A}">
                    <a16:rowId xmlns:a16="http://schemas.microsoft.com/office/drawing/2014/main" val="1855328816"/>
                  </a:ext>
                </a:extLst>
              </a:tr>
              <a:tr h="434763">
                <a:tc>
                  <a:txBody>
                    <a:bodyPr/>
                    <a:lstStyle/>
                    <a:p>
                      <a:endParaRPr lang="de-DE" sz="1400" dirty="0"/>
                    </a:p>
                  </a:txBody>
                  <a:tcPr/>
                </a:tc>
                <a:tc>
                  <a:txBody>
                    <a:bodyPr/>
                    <a:lstStyle/>
                    <a:p>
                      <a:endParaRPr lang="de-DE" sz="1400" dirty="0"/>
                    </a:p>
                  </a:txBody>
                  <a:tcPr/>
                </a:tc>
                <a:tc>
                  <a:txBody>
                    <a:bodyPr/>
                    <a:lstStyle/>
                    <a:p>
                      <a:endParaRPr lang="de-DE" sz="1400" dirty="0"/>
                    </a:p>
                  </a:txBody>
                  <a:tcPr/>
                </a:tc>
                <a:tc>
                  <a:txBody>
                    <a:bodyPr/>
                    <a:lstStyle/>
                    <a:p>
                      <a:endParaRPr lang="de-DE" sz="1400" dirty="0"/>
                    </a:p>
                  </a:txBody>
                  <a:tcPr/>
                </a:tc>
                <a:tc>
                  <a:txBody>
                    <a:bodyPr/>
                    <a:lstStyle/>
                    <a:p>
                      <a:endParaRPr lang="de-DE" sz="1400" dirty="0"/>
                    </a:p>
                  </a:txBody>
                  <a:tcPr/>
                </a:tc>
                <a:extLst>
                  <a:ext uri="{0D108BD9-81ED-4DB2-BD59-A6C34878D82A}">
                    <a16:rowId xmlns:a16="http://schemas.microsoft.com/office/drawing/2014/main" val="2950307231"/>
                  </a:ext>
                </a:extLst>
              </a:tr>
              <a:tr h="434763">
                <a:tc>
                  <a:txBody>
                    <a:bodyPr/>
                    <a:lstStyle/>
                    <a:p>
                      <a:r>
                        <a:rPr lang="de-DE" sz="1400" dirty="0"/>
                        <a:t>Idee</a:t>
                      </a:r>
                    </a:p>
                  </a:txBody>
                  <a:tcPr/>
                </a:tc>
                <a:tc>
                  <a:txBody>
                    <a:bodyPr/>
                    <a:lstStyle/>
                    <a:p>
                      <a:r>
                        <a:rPr lang="de-DE" sz="1400" dirty="0"/>
                        <a:t>Schlage neuen Punkt zufällig in der Nähe des vorherigen Punktes vor und vergleiche wie wahrscheinlich er im Vergleich zum vorherigen Punkt ist</a:t>
                      </a:r>
                    </a:p>
                  </a:txBody>
                  <a:tcPr/>
                </a:tc>
                <a:tc>
                  <a:txBody>
                    <a:bodyPr/>
                    <a:lstStyle/>
                    <a:p>
                      <a:r>
                        <a:rPr lang="de-DE" sz="1400" dirty="0"/>
                        <a:t>Wie MH, aber schlage neuen Punkt in Richtung des Gradienten der Dichte vor für höhere Annahmewahrscheinlichkeit</a:t>
                      </a:r>
                    </a:p>
                  </a:txBody>
                  <a:tcPr/>
                </a:tc>
                <a:tc>
                  <a:txBody>
                    <a:bodyPr/>
                    <a:lstStyle/>
                    <a:p>
                      <a:r>
                        <a:rPr lang="de-DE" sz="1400" dirty="0"/>
                        <a:t>Wie MALA, aber bewege dich weiter in Richtung des Gradienten</a:t>
                      </a:r>
                    </a:p>
                  </a:txBody>
                  <a:tcPr/>
                </a:tc>
                <a:tc>
                  <a:txBody>
                    <a:bodyPr/>
                    <a:lstStyle/>
                    <a:p>
                      <a:r>
                        <a:rPr lang="de-DE" sz="1400" dirty="0"/>
                        <a:t>Wie HMC, aber entscheide  adaptiv wie weit in Richtung des Gradienten (bis ein U-Turn gemacht wurde)</a:t>
                      </a:r>
                    </a:p>
                  </a:txBody>
                  <a:tcPr/>
                </a:tc>
                <a:extLst>
                  <a:ext uri="{0D108BD9-81ED-4DB2-BD59-A6C34878D82A}">
                    <a16:rowId xmlns:a16="http://schemas.microsoft.com/office/drawing/2014/main" val="3311305669"/>
                  </a:ext>
                </a:extLst>
              </a:tr>
              <a:tr h="434763">
                <a:tc>
                  <a:txBody>
                    <a:bodyPr/>
                    <a:lstStyle/>
                    <a:p>
                      <a:r>
                        <a:rPr lang="de-DE" sz="1400" dirty="0"/>
                        <a:t>Hyperparameter</a:t>
                      </a:r>
                    </a:p>
                  </a:txBody>
                  <a:tcPr/>
                </a:tc>
                <a:tc>
                  <a:txBody>
                    <a:bodyPr/>
                    <a:lstStyle/>
                    <a:p>
                      <a:r>
                        <a:rPr lang="de-DE" sz="1400" dirty="0"/>
                        <a:t>Keine</a:t>
                      </a:r>
                    </a:p>
                  </a:txBody>
                  <a:tcPr/>
                </a:tc>
                <a:tc>
                  <a:txBody>
                    <a:bodyPr/>
                    <a:lstStyle/>
                    <a:p>
                      <a:r>
                        <a:rPr lang="de-DE" sz="1400" dirty="0"/>
                        <a:t>Schrittweite ɛ​</a:t>
                      </a:r>
                    </a:p>
                  </a:txBody>
                  <a:tcPr/>
                </a:tc>
                <a:tc>
                  <a:txBody>
                    <a:bodyPr/>
                    <a:lstStyle/>
                    <a:p>
                      <a:r>
                        <a:rPr lang="de-DE" sz="1400" dirty="0"/>
                        <a:t>Schrittweite ɛ​</a:t>
                      </a:r>
                      <a:br>
                        <a:rPr lang="de-DE" sz="1400" dirty="0"/>
                      </a:br>
                      <a:r>
                        <a:rPr lang="de-DE" sz="1400" dirty="0"/>
                        <a:t>Anzahl Schritte L</a:t>
                      </a:r>
                    </a:p>
                  </a:txBody>
                  <a:tcPr/>
                </a:tc>
                <a:tc>
                  <a:txBody>
                    <a:bodyPr/>
                    <a:lstStyle/>
                    <a:p>
                      <a:r>
                        <a:rPr lang="de-DE" sz="1400" dirty="0"/>
                        <a:t>Schrittweite ɛ​</a:t>
                      </a:r>
                    </a:p>
                  </a:txBody>
                  <a:tcPr/>
                </a:tc>
                <a:extLst>
                  <a:ext uri="{0D108BD9-81ED-4DB2-BD59-A6C34878D82A}">
                    <a16:rowId xmlns:a16="http://schemas.microsoft.com/office/drawing/2014/main" val="198672877"/>
                  </a:ext>
                </a:extLst>
              </a:tr>
              <a:tr h="434763">
                <a:tc>
                  <a:txBody>
                    <a:bodyPr/>
                    <a:lstStyle/>
                    <a:p>
                      <a:r>
                        <a:rPr lang="de-DE" sz="1400" dirty="0"/>
                        <a:t>Wann benutzen?</a:t>
                      </a:r>
                    </a:p>
                  </a:txBody>
                  <a:tcPr/>
                </a:tc>
                <a:tc>
                  <a:txBody>
                    <a:bodyPr/>
                    <a:lstStyle/>
                    <a:p>
                      <a:r>
                        <a:rPr lang="de-DE" sz="1400" dirty="0"/>
                        <a:t>Einfache Verteilungen</a:t>
                      </a:r>
                    </a:p>
                  </a:txBody>
                  <a:tcPr/>
                </a:tc>
                <a:tc>
                  <a:txBody>
                    <a:bodyPr/>
                    <a:lstStyle/>
                    <a:p>
                      <a:r>
                        <a:rPr lang="de-DE" sz="1400" dirty="0"/>
                        <a:t>Mittel-Komplexe</a:t>
                      </a:r>
                      <a:br>
                        <a:rPr lang="de-DE" sz="1400" dirty="0"/>
                      </a:br>
                      <a:r>
                        <a:rPr lang="de-DE" sz="1400" dirty="0"/>
                        <a:t>Verteilungen</a:t>
                      </a:r>
                    </a:p>
                  </a:txBody>
                  <a:tcPr/>
                </a:tc>
                <a:tc>
                  <a:txBody>
                    <a:bodyPr/>
                    <a:lstStyle/>
                    <a:p>
                      <a:r>
                        <a:rPr lang="de-DE" sz="1400" dirty="0"/>
                        <a:t>Komplexe</a:t>
                      </a:r>
                      <a:br>
                        <a:rPr lang="de-DE" sz="1400" dirty="0"/>
                      </a:br>
                      <a:r>
                        <a:rPr lang="de-DE" sz="1400" dirty="0"/>
                        <a:t>Verteilungen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Komplexe</a:t>
                      </a:r>
                      <a:br>
                        <a:rPr lang="de-DE" sz="1400" dirty="0"/>
                      </a:br>
                      <a:r>
                        <a:rPr lang="de-DE" sz="1400" dirty="0"/>
                        <a:t>Verteilungen</a:t>
                      </a:r>
                    </a:p>
                  </a:txBody>
                  <a:tcPr/>
                </a:tc>
                <a:extLst>
                  <a:ext uri="{0D108BD9-81ED-4DB2-BD59-A6C34878D82A}">
                    <a16:rowId xmlns:a16="http://schemas.microsoft.com/office/drawing/2014/main" val="1421215989"/>
                  </a:ext>
                </a:extLst>
              </a:tr>
              <a:tr h="434763">
                <a:tc>
                  <a:txBody>
                    <a:bodyPr/>
                    <a:lstStyle/>
                    <a:p>
                      <a:r>
                        <a:rPr lang="de-DE" sz="1400" dirty="0"/>
                        <a:t>Benötigt</a:t>
                      </a:r>
                    </a:p>
                  </a:txBody>
                  <a:tcPr/>
                </a:tc>
                <a:tc>
                  <a:txBody>
                    <a:bodyPr/>
                    <a:lstStyle/>
                    <a:p>
                      <a:r>
                        <a:rPr lang="de-DE" sz="1400" dirty="0"/>
                        <a:t>Dichte </a:t>
                      </a:r>
                      <a:r>
                        <a:rPr lang="el-GR" sz="1400" dirty="0"/>
                        <a:t>π</a:t>
                      </a:r>
                      <a:endParaRPr lang="de-DE" sz="1400" dirty="0"/>
                    </a:p>
                  </a:txBody>
                  <a:tcPr/>
                </a:tc>
                <a:tc>
                  <a:txBody>
                    <a:bodyPr/>
                    <a:lstStyle/>
                    <a:p>
                      <a:r>
                        <a:rPr lang="de-DE" sz="1400" dirty="0"/>
                        <a:t>Dichte </a:t>
                      </a:r>
                      <a:r>
                        <a:rPr lang="el-GR" sz="1400" dirty="0"/>
                        <a:t>π</a:t>
                      </a:r>
                      <a:br>
                        <a:rPr lang="de-DE" sz="1400" dirty="0"/>
                      </a:br>
                      <a:r>
                        <a:rPr lang="de-DE" sz="1400" dirty="0"/>
                        <a:t>Gradient log(</a:t>
                      </a:r>
                      <a:r>
                        <a:rPr lang="el-GR" sz="1400" dirty="0"/>
                        <a:t>π</a:t>
                      </a:r>
                      <a:r>
                        <a:rPr lang="de-DE" sz="1400" dirty="0"/>
                        <a:t>)</a:t>
                      </a:r>
                    </a:p>
                  </a:txBody>
                  <a:tcPr/>
                </a:tc>
                <a:tc>
                  <a:txBody>
                    <a:bodyPr/>
                    <a:lstStyle/>
                    <a:p>
                      <a:r>
                        <a:rPr lang="de-DE" sz="1400" dirty="0"/>
                        <a:t>Dichte </a:t>
                      </a:r>
                      <a:r>
                        <a:rPr lang="el-GR" sz="1400" dirty="0"/>
                        <a:t>π</a:t>
                      </a:r>
                      <a:endParaRPr lang="de-DE" sz="1400" dirty="0"/>
                    </a:p>
                    <a:p>
                      <a:r>
                        <a:rPr lang="de-DE" sz="1400" dirty="0"/>
                        <a:t>Gradient log(</a:t>
                      </a:r>
                      <a:r>
                        <a:rPr lang="el-GR" sz="1400" dirty="0"/>
                        <a:t>π</a:t>
                      </a:r>
                      <a:r>
                        <a:rPr lang="de-DE" sz="1400" dirty="0"/>
                        <a:t>)</a:t>
                      </a:r>
                    </a:p>
                  </a:txBody>
                  <a:tcPr/>
                </a:tc>
                <a:tc>
                  <a:txBody>
                    <a:bodyPr/>
                    <a:lstStyle/>
                    <a:p>
                      <a:r>
                        <a:rPr lang="de-DE" sz="1400" dirty="0"/>
                        <a:t>Dichte </a:t>
                      </a:r>
                      <a:r>
                        <a:rPr lang="el-GR" sz="1400" dirty="0"/>
                        <a:t>π</a:t>
                      </a:r>
                      <a:endParaRPr lang="de-DE" sz="1400" dirty="0"/>
                    </a:p>
                    <a:p>
                      <a:r>
                        <a:rPr lang="de-DE" sz="1400" dirty="0"/>
                        <a:t>Gradient log(</a:t>
                      </a:r>
                      <a:r>
                        <a:rPr lang="el-GR" sz="1400" dirty="0"/>
                        <a:t>π</a:t>
                      </a:r>
                      <a:r>
                        <a:rPr lang="de-DE" sz="1400" dirty="0"/>
                        <a:t>)</a:t>
                      </a:r>
                    </a:p>
                  </a:txBody>
                  <a:tcPr/>
                </a:tc>
                <a:extLst>
                  <a:ext uri="{0D108BD9-81ED-4DB2-BD59-A6C34878D82A}">
                    <a16:rowId xmlns:a16="http://schemas.microsoft.com/office/drawing/2014/main" val="585360061"/>
                  </a:ext>
                </a:extLst>
              </a:tr>
              <a:tr h="434763">
                <a:tc>
                  <a:txBody>
                    <a:bodyPr/>
                    <a:lstStyle/>
                    <a:p>
                      <a:r>
                        <a:rPr lang="de-DE" sz="1400" dirty="0"/>
                        <a:t>Rechenaufwand</a:t>
                      </a:r>
                    </a:p>
                  </a:txBody>
                  <a:tcPr/>
                </a:tc>
                <a:tc>
                  <a:txBody>
                    <a:bodyPr/>
                    <a:lstStyle/>
                    <a:p>
                      <a:r>
                        <a:rPr lang="de-DE" sz="1400" dirty="0"/>
                        <a:t>Niedrig</a:t>
                      </a:r>
                    </a:p>
                  </a:txBody>
                  <a:tcPr/>
                </a:tc>
                <a:tc>
                  <a:txBody>
                    <a:bodyPr/>
                    <a:lstStyle/>
                    <a:p>
                      <a:r>
                        <a:rPr lang="de-DE" sz="1400" dirty="0"/>
                        <a:t>Mittel</a:t>
                      </a:r>
                    </a:p>
                  </a:txBody>
                  <a:tcPr/>
                </a:tc>
                <a:tc>
                  <a:txBody>
                    <a:bodyPr/>
                    <a:lstStyle/>
                    <a:p>
                      <a:r>
                        <a:rPr lang="de-DE" sz="1400" dirty="0"/>
                        <a:t>Hoch</a:t>
                      </a:r>
                    </a:p>
                  </a:txBody>
                  <a:tcPr/>
                </a:tc>
                <a:tc>
                  <a:txBody>
                    <a:bodyPr/>
                    <a:lstStyle/>
                    <a:p>
                      <a:r>
                        <a:rPr lang="de-DE" sz="1400" dirty="0"/>
                        <a:t>Hoch</a:t>
                      </a:r>
                    </a:p>
                  </a:txBody>
                  <a:tcPr/>
                </a:tc>
                <a:extLst>
                  <a:ext uri="{0D108BD9-81ED-4DB2-BD59-A6C34878D82A}">
                    <a16:rowId xmlns:a16="http://schemas.microsoft.com/office/drawing/2014/main" val="1949209363"/>
                  </a:ext>
                </a:extLst>
              </a:tr>
            </a:tbl>
          </a:graphicData>
        </a:graphic>
      </p:graphicFrame>
    </p:spTree>
    <p:extLst>
      <p:ext uri="{BB962C8B-B14F-4D97-AF65-F5344CB8AC3E}">
        <p14:creationId xmlns:p14="http://schemas.microsoft.com/office/powerpoint/2010/main" val="82768291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a:t>
            </a:r>
            <a:r>
              <a:rPr lang="de-DE" dirty="0" err="1"/>
              <a:t>borel</a:t>
            </a:r>
            <a:r>
              <a:rPr lang="de-DE" dirty="0"/>
              <a:t>-messbare“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D0C352D1-B09E-0434-E077-0B3AC5E819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7FC8F7F7-850A-9855-9AFA-4142020E2131}"/>
              </a:ext>
            </a:extLst>
          </p:cNvPr>
          <p:cNvPicPr>
            <a:picLocks noChangeAspect="1"/>
          </p:cNvPicPr>
          <p:nvPr/>
        </p:nvPicPr>
        <p:blipFill>
          <a:blip r:embed="rId7"/>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272C87EF-0A7A-AAF0-1A15-715D354E3824}"/>
              </a:ext>
            </a:extLst>
          </p:cNvPr>
          <p:cNvPicPr>
            <a:picLocks noChangeAspect="1"/>
          </p:cNvPicPr>
          <p:nvPr/>
        </p:nvPicPr>
        <p:blipFill>
          <a:blip r:embed="rId5"/>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668ADE48-A306-7085-A746-5DF6AFC422F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pic>
        <p:nvPicPr>
          <p:cNvPr id="4" name="Grafik 3">
            <a:extLst>
              <a:ext uri="{FF2B5EF4-FFF2-40B4-BE49-F238E27FC236}">
                <a16:creationId xmlns:a16="http://schemas.microsoft.com/office/drawing/2014/main" id="{3E27E559-EB2B-D1C3-8567-5B35BF7CA37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Markov Kette, die </a:t>
            </a:r>
            <a:r>
              <a:rPr lang="el-GR" b="1" dirty="0"/>
              <a:t>π</a:t>
            </a:r>
            <a:r>
              <a:rPr lang="de-DE" b="1" dirty="0"/>
              <a:t> als stationäre Verteilung besitzt</a:t>
            </a:r>
          </a:p>
          <a:p>
            <a:r>
              <a:rPr lang="de-DE" dirty="0"/>
              <a:t>Lassen wir diese Markov Kette laufen, konvergiert diese gegen ihre stationäre Verteilung </a:t>
            </a:r>
            <a:r>
              <a:rPr lang="el-GR" dirty="0"/>
              <a:t>π</a:t>
            </a:r>
            <a:r>
              <a:rPr lang="de-DE" dirty="0"/>
              <a:t> (unter einigen Annahmen, die bei uns aber gegeben sind)</a:t>
            </a:r>
          </a:p>
          <a:p>
            <a:r>
              <a:rPr lang="de-DE" dirty="0"/>
              <a:t>Weiteres simulieren der Markov Kette resultiert in Stichproben aus </a:t>
            </a:r>
            <a:r>
              <a:rPr lang="el-GR" dirty="0"/>
              <a:t>π</a:t>
            </a:r>
            <a:endParaRPr lang="de-DE" dirty="0"/>
          </a:p>
          <a:p>
            <a:endParaRPr lang="de-DE" dirty="0"/>
          </a:p>
        </p:txBody>
      </p:sp>
      <p:pic>
        <p:nvPicPr>
          <p:cNvPr id="4" name="Grafik 3">
            <a:extLst>
              <a:ext uri="{FF2B5EF4-FFF2-40B4-BE49-F238E27FC236}">
                <a16:creationId xmlns:a16="http://schemas.microsoft.com/office/drawing/2014/main" id="{D0B4B9EE-19D8-70FA-0237-CC011ABD3B95}"/>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pic>
        <p:nvPicPr>
          <p:cNvPr id="4" name="Grafik 3">
            <a:extLst>
              <a:ext uri="{FF2B5EF4-FFF2-40B4-BE49-F238E27FC236}">
                <a16:creationId xmlns:a16="http://schemas.microsoft.com/office/drawing/2014/main" id="{5B0ED522-8C9F-3DD4-41A9-FAAA4E8DE107}"/>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1836</Words>
  <Application>Microsoft Office PowerPoint</Application>
  <PresentationFormat>Breitbild</PresentationFormat>
  <Paragraphs>199</Paragraphs>
  <Slides>28</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28</vt:i4>
      </vt:variant>
    </vt:vector>
  </HeadingPairs>
  <TitlesOfParts>
    <vt:vector size="37" baseType="lpstr">
      <vt:lpstr>Arial</vt:lpstr>
      <vt:lpstr>Calibri</vt:lpstr>
      <vt:lpstr>Calibri Light</vt:lpstr>
      <vt:lpstr>Cambria Math</vt:lpstr>
      <vt:lpstr>Franklin Gothic Book</vt:lpstr>
      <vt:lpstr>Franklin Gothic Medium</vt:lpstr>
      <vt:lpstr>u0000</vt:lpstr>
      <vt:lpstr>Wingdings</vt:lpstr>
      <vt:lpstr>Office</vt:lpstr>
      <vt:lpstr>PowerPoint-Präsentation</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Metropolis Hastings - Intuition</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MCMC Diagnostics</vt:lpstr>
      <vt:lpstr>Übersicht über alle Algorithmen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36</cp:revision>
  <dcterms:created xsi:type="dcterms:W3CDTF">2022-08-21T17:50:03Z</dcterms:created>
  <dcterms:modified xsi:type="dcterms:W3CDTF">2022-11-20T14:20:24Z</dcterms:modified>
</cp:coreProperties>
</file>