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58" r:id="rId5"/>
    <p:sldId id="262"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60"/>
    <p:restoredTop sz="96327"/>
  </p:normalViewPr>
  <p:slideViewPr>
    <p:cSldViewPr snapToGrid="0" snapToObjects="1">
      <p:cViewPr varScale="1">
        <p:scale>
          <a:sx n="182" d="100"/>
          <a:sy n="182" d="100"/>
        </p:scale>
        <p:origin x="1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8F876-F435-5544-A956-ECCB89A22F5E}" type="datetimeFigureOut">
              <a:rPr lang="en-US" smtClean="0"/>
              <a:t>6/10/20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87B45-B52F-8647-98D2-9371BF9FDA76}" type="slidenum">
              <a:rPr lang="en-US" smtClean="0"/>
              <a:t>‹#›</a:t>
            </a:fld>
            <a:endParaRPr lang="en-US"/>
          </a:p>
        </p:txBody>
      </p:sp>
    </p:spTree>
    <p:extLst>
      <p:ext uri="{BB962C8B-B14F-4D97-AF65-F5344CB8AC3E}">
        <p14:creationId xmlns:p14="http://schemas.microsoft.com/office/powerpoint/2010/main" val="22821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ubernetes.io/docs/concepts/workloads/pods/pod-lifecycle/#container-prob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ubernetes.io/docs/concepts/workloads/pods/pod-lifecycle/#container-prob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tasks/configure-pod-container/configure-liveness-readiness-startup-prob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tasks/configure-pod-container/configure-liveness-readiness-startup-prob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ubernetes.io/docs/tasks/configure-pod-container/configure-liveness-readiness-startup-prob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a:t>
            </a:r>
          </a:p>
          <a:p>
            <a:r>
              <a:rPr lang="en-US" dirty="0"/>
              <a:t>* Start the </a:t>
            </a:r>
          </a:p>
        </p:txBody>
      </p:sp>
      <p:sp>
        <p:nvSpPr>
          <p:cNvPr id="4" name="Slide Number Placeholder 3"/>
          <p:cNvSpPr>
            <a:spLocks noGrp="1"/>
          </p:cNvSpPr>
          <p:nvPr>
            <p:ph type="sldNum" sz="quarter" idx="5"/>
          </p:nvPr>
        </p:nvSpPr>
        <p:spPr/>
        <p:txBody>
          <a:bodyPr/>
          <a:lstStyle/>
          <a:p>
            <a:fld id="{41187B45-B52F-8647-98D2-9371BF9FDA76}" type="slidenum">
              <a:rPr lang="en-US" smtClean="0"/>
              <a:t>2</a:t>
            </a:fld>
            <a:endParaRPr lang="en-US"/>
          </a:p>
        </p:txBody>
      </p:sp>
    </p:spTree>
    <p:extLst>
      <p:ext uri="{BB962C8B-B14F-4D97-AF65-F5344CB8AC3E}">
        <p14:creationId xmlns:p14="http://schemas.microsoft.com/office/powerpoint/2010/main" val="395898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https://kubernetes.io/docs/concepts/workloads/pods/pod-lifecycle/#container-probes</a:t>
            </a:r>
            <a:endParaRPr lang="en-US" dirty="0"/>
          </a:p>
          <a:p>
            <a:endParaRPr lang="en-US" dirty="0"/>
          </a:p>
          <a:p>
            <a:r>
              <a:rPr lang="en-US" sz="1200" b="0" i="0" kern="1200" dirty="0">
                <a:solidFill>
                  <a:schemeClr val="tx1"/>
                </a:solidFill>
                <a:effectLst/>
                <a:latin typeface="+mn-lt"/>
                <a:ea typeface="+mn-ea"/>
                <a:cs typeface="+mn-cs"/>
              </a:rPr>
              <a:t>Kubernetes uses </a:t>
            </a:r>
            <a:r>
              <a:rPr lang="en-US" sz="1200" b="0" i="1" kern="1200" dirty="0">
                <a:solidFill>
                  <a:schemeClr val="tx1"/>
                </a:solidFill>
                <a:effectLst/>
                <a:latin typeface="+mn-lt"/>
                <a:ea typeface="+mn-ea"/>
                <a:cs typeface="+mn-cs"/>
              </a:rPr>
              <a:t>liveness</a:t>
            </a:r>
            <a:r>
              <a:rPr lang="en-US" sz="1200" b="0" i="0" kern="1200" dirty="0">
                <a:solidFill>
                  <a:schemeClr val="tx1"/>
                </a:solidFill>
                <a:effectLst/>
                <a:latin typeface="+mn-lt"/>
                <a:ea typeface="+mn-ea"/>
                <a:cs typeface="+mn-cs"/>
              </a:rPr>
              <a:t> probes to know when to restart a container.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uses </a:t>
            </a:r>
            <a:r>
              <a:rPr lang="en-US" sz="1200" b="0" i="1" kern="1200" dirty="0">
                <a:solidFill>
                  <a:schemeClr val="tx1"/>
                </a:solidFill>
                <a:effectLst/>
                <a:latin typeface="+mn-lt"/>
                <a:ea typeface="+mn-ea"/>
                <a:cs typeface="+mn-cs"/>
              </a:rPr>
              <a:t>readiness</a:t>
            </a:r>
            <a:r>
              <a:rPr lang="en-US" sz="1200" b="0" i="0" kern="1200" dirty="0">
                <a:solidFill>
                  <a:schemeClr val="tx1"/>
                </a:solidFill>
                <a:effectLst/>
                <a:latin typeface="+mn-lt"/>
                <a:ea typeface="+mn-ea"/>
                <a:cs typeface="+mn-cs"/>
              </a:rPr>
              <a:t> probes to decide when the container is available for accepting traffic. </a:t>
            </a:r>
            <a:endParaRPr lang="en-US" dirty="0"/>
          </a:p>
        </p:txBody>
      </p:sp>
      <p:sp>
        <p:nvSpPr>
          <p:cNvPr id="4" name="Slide Number Placeholder 3"/>
          <p:cNvSpPr>
            <a:spLocks noGrp="1"/>
          </p:cNvSpPr>
          <p:nvPr>
            <p:ph type="sldNum" sz="quarter" idx="5"/>
          </p:nvPr>
        </p:nvSpPr>
        <p:spPr/>
        <p:txBody>
          <a:bodyPr/>
          <a:lstStyle/>
          <a:p>
            <a:fld id="{41187B45-B52F-8647-98D2-9371BF9FDA76}" type="slidenum">
              <a:rPr lang="en-US" smtClean="0"/>
              <a:t>3</a:t>
            </a:fld>
            <a:endParaRPr lang="en-US"/>
          </a:p>
        </p:txBody>
      </p:sp>
    </p:spTree>
    <p:extLst>
      <p:ext uri="{BB962C8B-B14F-4D97-AF65-F5344CB8AC3E}">
        <p14:creationId xmlns:p14="http://schemas.microsoft.com/office/powerpoint/2010/main" val="336099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https://kubernetes.io/docs/concepts/workloads/pods/pod-lifecycle/#container-probes</a:t>
            </a:r>
            <a:endParaRPr lang="en-US" dirty="0"/>
          </a:p>
        </p:txBody>
      </p:sp>
      <p:sp>
        <p:nvSpPr>
          <p:cNvPr id="4" name="Slide Number Placeholder 3"/>
          <p:cNvSpPr>
            <a:spLocks noGrp="1"/>
          </p:cNvSpPr>
          <p:nvPr>
            <p:ph type="sldNum" sz="quarter" idx="5"/>
          </p:nvPr>
        </p:nvSpPr>
        <p:spPr/>
        <p:txBody>
          <a:bodyPr/>
          <a:lstStyle/>
          <a:p>
            <a:fld id="{41187B45-B52F-8647-98D2-9371BF9FDA76}" type="slidenum">
              <a:rPr lang="en-US" smtClean="0"/>
              <a:t>4</a:t>
            </a:fld>
            <a:endParaRPr lang="en-US"/>
          </a:p>
        </p:txBody>
      </p:sp>
    </p:spTree>
    <p:extLst>
      <p:ext uri="{BB962C8B-B14F-4D97-AF65-F5344CB8AC3E}">
        <p14:creationId xmlns:p14="http://schemas.microsoft.com/office/powerpoint/2010/main" val="197263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https://kubernetes.io/docs/tasks/configure-pod-container/configure-liveness-readiness-startup-probes/</a:t>
            </a:r>
            <a:endParaRPr lang="en-US" dirty="0"/>
          </a:p>
        </p:txBody>
      </p:sp>
      <p:sp>
        <p:nvSpPr>
          <p:cNvPr id="4" name="Slide Number Placeholder 3"/>
          <p:cNvSpPr>
            <a:spLocks noGrp="1"/>
          </p:cNvSpPr>
          <p:nvPr>
            <p:ph type="sldNum" sz="quarter" idx="5"/>
          </p:nvPr>
        </p:nvSpPr>
        <p:spPr/>
        <p:txBody>
          <a:bodyPr/>
          <a:lstStyle/>
          <a:p>
            <a:fld id="{41187B45-B52F-8647-98D2-9371BF9FDA76}" type="slidenum">
              <a:rPr lang="en-US" smtClean="0"/>
              <a:t>6</a:t>
            </a:fld>
            <a:endParaRPr lang="en-US"/>
          </a:p>
        </p:txBody>
      </p:sp>
    </p:spTree>
    <p:extLst>
      <p:ext uri="{BB962C8B-B14F-4D97-AF65-F5344CB8AC3E}">
        <p14:creationId xmlns:p14="http://schemas.microsoft.com/office/powerpoint/2010/main" val="233597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https://kubernetes.io/docs/tasks/configure-pod-container/configure-liveness-readiness-startup-probes/</a:t>
            </a:r>
            <a:endParaRPr lang="en-US" dirty="0"/>
          </a:p>
        </p:txBody>
      </p:sp>
      <p:sp>
        <p:nvSpPr>
          <p:cNvPr id="4" name="Slide Number Placeholder 3"/>
          <p:cNvSpPr>
            <a:spLocks noGrp="1"/>
          </p:cNvSpPr>
          <p:nvPr>
            <p:ph type="sldNum" sz="quarter" idx="5"/>
          </p:nvPr>
        </p:nvSpPr>
        <p:spPr/>
        <p:txBody>
          <a:bodyPr/>
          <a:lstStyle/>
          <a:p>
            <a:fld id="{41187B45-B52F-8647-98D2-9371BF9FDA76}" type="slidenum">
              <a:rPr lang="en-US" smtClean="0"/>
              <a:t>7</a:t>
            </a:fld>
            <a:endParaRPr lang="en-US"/>
          </a:p>
        </p:txBody>
      </p:sp>
    </p:spTree>
    <p:extLst>
      <p:ext uri="{BB962C8B-B14F-4D97-AF65-F5344CB8AC3E}">
        <p14:creationId xmlns:p14="http://schemas.microsoft.com/office/powerpoint/2010/main" val="763922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https://kubernetes.io/docs/tasks/configure-pod-container/configure-liveness-readiness-startup-probes/</a:t>
            </a:r>
            <a:endParaRPr lang="en-US" dirty="0"/>
          </a:p>
          <a:p>
            <a:endParaRPr lang="en-US" dirty="0"/>
          </a:p>
          <a:p>
            <a:r>
              <a:rPr lang="en-US" sz="1200" b="0" i="0" kern="1200" dirty="0">
                <a:solidFill>
                  <a:schemeClr val="tx1"/>
                </a:solidFill>
                <a:effectLst/>
                <a:latin typeface="+mn-lt"/>
                <a:ea typeface="+mn-ea"/>
                <a:cs typeface="+mn-cs"/>
              </a:rPr>
              <a:t>Sometimes, you have to deal with legacy applications that might require an additional startup time on their first initialization. In such cases, it can be tricky to set up liveness probe parameters without compromising the fast response to deadlocks that motivated such a probe. The trick is to set up a startup probe with the same command, HTTP or TCP check, with a </a:t>
            </a:r>
            <a:r>
              <a:rPr lang="en-US" sz="1200" b="0" i="0" kern="1200" dirty="0" err="1">
                <a:solidFill>
                  <a:schemeClr val="tx1"/>
                </a:solidFill>
                <a:effectLst/>
                <a:latin typeface="+mn-lt"/>
                <a:ea typeface="+mn-ea"/>
                <a:cs typeface="+mn-cs"/>
              </a:rPr>
              <a:t>failureThreshold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periodSeconds</a:t>
            </a:r>
            <a:r>
              <a:rPr lang="en-US" sz="1200" b="0" i="0" kern="1200" dirty="0">
                <a:solidFill>
                  <a:schemeClr val="tx1"/>
                </a:solidFill>
                <a:effectLst/>
                <a:latin typeface="+mn-lt"/>
                <a:ea typeface="+mn-ea"/>
                <a:cs typeface="+mn-cs"/>
              </a:rPr>
              <a:t> long enough to cover the worse case startup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Thanks to the startup probe, the application will have a maximum of 5 minutes (30 * 10 = 300s) to finish its startup. Once the startup probe has succeeded once, the liveness probe takes over to provide a fast response to container deadlocks. If the startup probe never succeeds, the container is killed after 300s and subject to the pod’s </a:t>
            </a:r>
            <a:r>
              <a:rPr lang="en-US" sz="1200" b="0" i="0" kern="1200" dirty="0" err="1">
                <a:solidFill>
                  <a:schemeClr val="tx1"/>
                </a:solidFill>
                <a:effectLst/>
                <a:latin typeface="+mn-lt"/>
                <a:ea typeface="+mn-ea"/>
                <a:cs typeface="+mn-cs"/>
              </a:rPr>
              <a:t>restartPolicy</a:t>
            </a:r>
            <a:r>
              <a:rPr lang="en-US" sz="1200" b="0" i="0"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5"/>
          </p:nvPr>
        </p:nvSpPr>
        <p:spPr/>
        <p:txBody>
          <a:bodyPr/>
          <a:lstStyle/>
          <a:p>
            <a:fld id="{41187B45-B52F-8647-98D2-9371BF9FDA76}" type="slidenum">
              <a:rPr lang="en-US" smtClean="0"/>
              <a:t>8</a:t>
            </a:fld>
            <a:endParaRPr lang="en-US"/>
          </a:p>
        </p:txBody>
      </p:sp>
    </p:spTree>
    <p:extLst>
      <p:ext uri="{BB962C8B-B14F-4D97-AF65-F5344CB8AC3E}">
        <p14:creationId xmlns:p14="http://schemas.microsoft.com/office/powerpoint/2010/main" val="40692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B4B1-6845-F841-B1F2-B6DFE94D8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2BC38D-6EBA-4F42-909D-79939CC62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B7B81E-47D5-2D44-B493-5E9282C68654}"/>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2876038D-7A7C-9C47-B8EC-492D8A2DE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9369C-C403-2F4B-A931-13BAB101F65A}"/>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347766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FAE7-27BE-8140-885B-052456740E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73B1F5-0195-7347-921D-8A5B386A7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24033-17E2-F545-97C2-7E7C66424E38}"/>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091E35ED-3CF1-6B43-829C-6D6F12845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46006-7EC8-534D-B83B-464A39E80294}"/>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365779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BE38B-4DA2-1F4F-A2D3-85D5BF6CC6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446D8-A2B3-0843-8ACB-B9B9BD67F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2F406-7C98-4A42-9151-48536DC20625}"/>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3A912F28-524A-0C49-BECB-91876D00F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70DAB-CA73-E54B-B2AB-A0D6289F9EFC}"/>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141060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F2A6-AE64-2949-AEB9-EABC04D5B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1B92D-BDE2-D64C-8FEF-3724A630C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6A337-AD61-6142-991B-6DCDCF67ECE1}"/>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1AFFE679-C903-2B4F-A7D0-37826F979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63CCE-23CB-2044-835E-67A06DFC40D9}"/>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286384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857D-91EC-B14A-9BAA-01BFD9706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F211C-DAA2-5D42-9ADD-8022B1E4A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60861-3B03-D24F-8DBD-01F727EAA9DC}"/>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260B99DF-CF53-9C4F-92D7-8A3143456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0C13E-C9EA-304F-A993-51A479B7FA16}"/>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143075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6FF6-F794-C94F-B4A9-B80779219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F4743-45CF-4146-A02E-292BF3407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59F8AF-F777-744D-9C7C-245A22853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DE297-841D-D846-8388-402320F89165}"/>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6" name="Footer Placeholder 5">
            <a:extLst>
              <a:ext uri="{FF2B5EF4-FFF2-40B4-BE49-F238E27FC236}">
                <a16:creationId xmlns:a16="http://schemas.microsoft.com/office/drawing/2014/main" id="{FD9EE9A8-22EC-1847-8719-D49A7EF5F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80CBE-221E-DA41-B1BF-FC9A10F8776A}"/>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322310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ED3C-2193-024B-83A8-0C7024A64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75339-2074-3342-B1AB-9C06B2E0F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6FC65-2EAC-1F4D-88B2-914C36F9E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D335E-61E9-E242-9A0B-59AF6019E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CB69D-6C2D-D642-B72D-4495EB30F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BFFA04-A8A5-D446-8DAB-34EA7077C3B0}"/>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8" name="Footer Placeholder 7">
            <a:extLst>
              <a:ext uri="{FF2B5EF4-FFF2-40B4-BE49-F238E27FC236}">
                <a16:creationId xmlns:a16="http://schemas.microsoft.com/office/drawing/2014/main" id="{3F9A2551-FF0A-9D42-8585-9D7AE81FB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5D2E9E-C128-8247-83DC-0E7B13A87003}"/>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333040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757-8BCF-AF45-AFC1-516AC22869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EB36E-5629-1144-9CC3-F3F015055C6A}"/>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4" name="Footer Placeholder 3">
            <a:extLst>
              <a:ext uri="{FF2B5EF4-FFF2-40B4-BE49-F238E27FC236}">
                <a16:creationId xmlns:a16="http://schemas.microsoft.com/office/drawing/2014/main" id="{DF26EBA8-26CC-6A44-BDBD-865BAEE3E2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8DA15-1CE3-134E-A9D2-310BDC28DBFF}"/>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229860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7789F-A511-A347-8C64-F2633D27C6BA}"/>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3" name="Footer Placeholder 2">
            <a:extLst>
              <a:ext uri="{FF2B5EF4-FFF2-40B4-BE49-F238E27FC236}">
                <a16:creationId xmlns:a16="http://schemas.microsoft.com/office/drawing/2014/main" id="{92E3FDC5-920F-B742-A006-71C1D7826B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FEEBF-7D27-1F47-B06F-E65053D1B50D}"/>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41542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8E0D-F4E5-0E4C-8E52-B33AB6540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581A6E-4B69-EF46-94BD-9963A8656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540753-4F83-FF4F-B958-B93C73E13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7EE5E-7F60-2747-BD7B-C89DC89C64DA}"/>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6" name="Footer Placeholder 5">
            <a:extLst>
              <a:ext uri="{FF2B5EF4-FFF2-40B4-BE49-F238E27FC236}">
                <a16:creationId xmlns:a16="http://schemas.microsoft.com/office/drawing/2014/main" id="{83BB71BE-4400-EE42-B140-5A6614D28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3696A-8D6C-2B41-A95A-ECE2893E7ABD}"/>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312773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3A94-EB86-174A-835B-8EBF456C0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C0B23-3171-1945-94F5-CB365DD04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943921-B820-1B49-A91B-1AE214C53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2B447-F97C-9845-839A-600706C9272A}"/>
              </a:ext>
            </a:extLst>
          </p:cNvPr>
          <p:cNvSpPr>
            <a:spLocks noGrp="1"/>
          </p:cNvSpPr>
          <p:nvPr>
            <p:ph type="dt" sz="half" idx="10"/>
          </p:nvPr>
        </p:nvSpPr>
        <p:spPr/>
        <p:txBody>
          <a:bodyPr/>
          <a:lstStyle/>
          <a:p>
            <a:fld id="{DB306605-0B3A-F945-BE69-02408C4C005F}" type="datetimeFigureOut">
              <a:rPr lang="en-US" smtClean="0"/>
              <a:t>6/10/20</a:t>
            </a:fld>
            <a:endParaRPr lang="en-US"/>
          </a:p>
        </p:txBody>
      </p:sp>
      <p:sp>
        <p:nvSpPr>
          <p:cNvPr id="6" name="Footer Placeholder 5">
            <a:extLst>
              <a:ext uri="{FF2B5EF4-FFF2-40B4-BE49-F238E27FC236}">
                <a16:creationId xmlns:a16="http://schemas.microsoft.com/office/drawing/2014/main" id="{707B4794-EA45-304C-8CDC-1353E278F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8BD66-96A2-E545-AE56-C0AA72A340E9}"/>
              </a:ext>
            </a:extLst>
          </p:cNvPr>
          <p:cNvSpPr>
            <a:spLocks noGrp="1"/>
          </p:cNvSpPr>
          <p:nvPr>
            <p:ph type="sldNum" sz="quarter" idx="12"/>
          </p:nvPr>
        </p:nvSpPr>
        <p:spPr/>
        <p:txBody>
          <a:bodyPr/>
          <a:lstStyle/>
          <a:p>
            <a:fld id="{B5B191DA-CFF0-D14D-8648-E98992BD3ABD}" type="slidenum">
              <a:rPr lang="en-US" smtClean="0"/>
              <a:t>‹#›</a:t>
            </a:fld>
            <a:endParaRPr lang="en-US"/>
          </a:p>
        </p:txBody>
      </p:sp>
    </p:spTree>
    <p:extLst>
      <p:ext uri="{BB962C8B-B14F-4D97-AF65-F5344CB8AC3E}">
        <p14:creationId xmlns:p14="http://schemas.microsoft.com/office/powerpoint/2010/main" val="298583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D986DD-D257-D94B-9281-DBD5A0E4D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D0B1D-9225-9146-8545-C6C22BFBF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EAFD4-BC24-894D-A66F-E7536E861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06605-0B3A-F945-BE69-02408C4C005F}" type="datetimeFigureOut">
              <a:rPr lang="en-US" smtClean="0"/>
              <a:t>6/10/20</a:t>
            </a:fld>
            <a:endParaRPr lang="en-US"/>
          </a:p>
        </p:txBody>
      </p:sp>
      <p:sp>
        <p:nvSpPr>
          <p:cNvPr id="5" name="Footer Placeholder 4">
            <a:extLst>
              <a:ext uri="{FF2B5EF4-FFF2-40B4-BE49-F238E27FC236}">
                <a16:creationId xmlns:a16="http://schemas.microsoft.com/office/drawing/2014/main" id="{57FB2633-36BB-8044-A0D7-10CC6DD69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7CB2B3-7851-D143-9FE2-95ECA7A7F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191DA-CFF0-D14D-8648-E98992BD3ABD}" type="slidenum">
              <a:rPr lang="en-US" smtClean="0"/>
              <a:t>‹#›</a:t>
            </a:fld>
            <a:endParaRPr lang="en-US"/>
          </a:p>
        </p:txBody>
      </p:sp>
    </p:spTree>
    <p:extLst>
      <p:ext uri="{BB962C8B-B14F-4D97-AF65-F5344CB8AC3E}">
        <p14:creationId xmlns:p14="http://schemas.microsoft.com/office/powerpoint/2010/main" val="960176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workloads/pods/pod-lifecycle/#restar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reference/generated/kubernetes-api/v1.18/#execaction-v1-co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kubernetes.io/docs/reference/generated/kubernetes-api/v1.18/#httpgetaction-v1-core" TargetMode="External"/><Relationship Id="rId4" Type="http://schemas.openxmlformats.org/officeDocument/2006/relationships/hyperlink" Target="https://kubernetes.io/docs/reference/generated/kubernetes-api/v1.18/#tcpsocketaction-v1-co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ubernetes.io/docs/tasks/configure-pod-container/configure-liveness-readiness-startup-prob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1A1B-25BB-0F40-AB32-712B1F4FCBFF}"/>
              </a:ext>
            </a:extLst>
          </p:cNvPr>
          <p:cNvSpPr>
            <a:spLocks noGrp="1"/>
          </p:cNvSpPr>
          <p:nvPr>
            <p:ph type="ctrTitle"/>
          </p:nvPr>
        </p:nvSpPr>
        <p:spPr/>
        <p:txBody>
          <a:bodyPr/>
          <a:lstStyle/>
          <a:p>
            <a:r>
              <a:rPr lang="en-US" dirty="0"/>
              <a:t>Container Probes</a:t>
            </a:r>
          </a:p>
        </p:txBody>
      </p:sp>
    </p:spTree>
    <p:extLst>
      <p:ext uri="{BB962C8B-B14F-4D97-AF65-F5344CB8AC3E}">
        <p14:creationId xmlns:p14="http://schemas.microsoft.com/office/powerpoint/2010/main" val="350156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E96C-1A3B-344A-A82F-4838E4D1BBBC}"/>
              </a:ext>
            </a:extLst>
          </p:cNvPr>
          <p:cNvSpPr>
            <a:spLocks noGrp="1"/>
          </p:cNvSpPr>
          <p:nvPr>
            <p:ph type="title"/>
          </p:nvPr>
        </p:nvSpPr>
        <p:spPr/>
        <p:txBody>
          <a:bodyPr/>
          <a:lstStyle/>
          <a:p>
            <a:r>
              <a:rPr lang="en-US" dirty="0"/>
              <a:t>Why use Container Probes?</a:t>
            </a:r>
          </a:p>
        </p:txBody>
      </p:sp>
      <p:sp>
        <p:nvSpPr>
          <p:cNvPr id="3" name="Content Placeholder 2">
            <a:extLst>
              <a:ext uri="{FF2B5EF4-FFF2-40B4-BE49-F238E27FC236}">
                <a16:creationId xmlns:a16="http://schemas.microsoft.com/office/drawing/2014/main" id="{16CC6681-9138-C944-A851-1ED9EF3B6ADC}"/>
              </a:ext>
            </a:extLst>
          </p:cNvPr>
          <p:cNvSpPr>
            <a:spLocks noGrp="1"/>
          </p:cNvSpPr>
          <p:nvPr>
            <p:ph idx="1"/>
          </p:nvPr>
        </p:nvSpPr>
        <p:spPr/>
        <p:txBody>
          <a:bodyPr>
            <a:normAutofit/>
          </a:bodyPr>
          <a:lstStyle/>
          <a:p>
            <a:r>
              <a:rPr lang="en-US" dirty="0"/>
              <a:t>Probes allow Kubernetes to interact with your application to ensure it is healthy and not crashed, hung, </a:t>
            </a:r>
            <a:r>
              <a:rPr lang="en-US" dirty="0" err="1"/>
              <a:t>etc</a:t>
            </a:r>
            <a:endParaRPr lang="en-US" dirty="0"/>
          </a:p>
          <a:p>
            <a:r>
              <a:rPr lang="en-US" dirty="0"/>
              <a:t>Helps us answer these questions:</a:t>
            </a:r>
          </a:p>
          <a:p>
            <a:pPr lvl="1"/>
            <a:r>
              <a:rPr lang="en-US" dirty="0"/>
              <a:t>Did the container start?</a:t>
            </a:r>
          </a:p>
          <a:p>
            <a:pPr lvl="1"/>
            <a:r>
              <a:rPr lang="en-US" dirty="0"/>
              <a:t>Is it running?</a:t>
            </a:r>
          </a:p>
          <a:p>
            <a:pPr lvl="1"/>
            <a:r>
              <a:rPr lang="en-US" dirty="0"/>
              <a:t>Is it ready to receive traffic?</a:t>
            </a:r>
          </a:p>
          <a:p>
            <a:pPr lvl="1"/>
            <a:r>
              <a:rPr lang="en-US" dirty="0"/>
              <a:t>Has this changed over time?</a:t>
            </a:r>
          </a:p>
          <a:p>
            <a:r>
              <a:rPr lang="en-US" dirty="0"/>
              <a:t>Kubernetes probes can be used to make a service more robust and more resilient</a:t>
            </a:r>
          </a:p>
        </p:txBody>
      </p:sp>
    </p:spTree>
    <p:extLst>
      <p:ext uri="{BB962C8B-B14F-4D97-AF65-F5344CB8AC3E}">
        <p14:creationId xmlns:p14="http://schemas.microsoft.com/office/powerpoint/2010/main" val="402868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8CA2-7BD6-8541-A1F1-92DB73DC005D}"/>
              </a:ext>
            </a:extLst>
          </p:cNvPr>
          <p:cNvSpPr>
            <a:spLocks noGrp="1"/>
          </p:cNvSpPr>
          <p:nvPr>
            <p:ph type="title"/>
          </p:nvPr>
        </p:nvSpPr>
        <p:spPr/>
        <p:txBody>
          <a:bodyPr>
            <a:normAutofit fontScale="90000"/>
          </a:bodyPr>
          <a:lstStyle/>
          <a:p>
            <a:r>
              <a:rPr lang="en-US" dirty="0"/>
              <a:t>The </a:t>
            </a:r>
            <a:r>
              <a:rPr lang="en-US" dirty="0" err="1"/>
              <a:t>kubelet</a:t>
            </a:r>
            <a:r>
              <a:rPr lang="en-US" dirty="0"/>
              <a:t> can optionally perform and react to three kinds of probes on running Containers:</a:t>
            </a:r>
            <a:br>
              <a:rPr lang="en-US" dirty="0"/>
            </a:br>
            <a:endParaRPr lang="en-US" dirty="0"/>
          </a:p>
        </p:txBody>
      </p:sp>
      <p:sp>
        <p:nvSpPr>
          <p:cNvPr id="3" name="Content Placeholder 2">
            <a:extLst>
              <a:ext uri="{FF2B5EF4-FFF2-40B4-BE49-F238E27FC236}">
                <a16:creationId xmlns:a16="http://schemas.microsoft.com/office/drawing/2014/main" id="{DEDF1471-BE1A-D847-90E5-B7BD6B91369A}"/>
              </a:ext>
            </a:extLst>
          </p:cNvPr>
          <p:cNvSpPr>
            <a:spLocks noGrp="1"/>
          </p:cNvSpPr>
          <p:nvPr>
            <p:ph idx="1"/>
          </p:nvPr>
        </p:nvSpPr>
        <p:spPr/>
        <p:txBody>
          <a:bodyPr>
            <a:normAutofit fontScale="85000" lnSpcReduction="20000"/>
          </a:bodyPr>
          <a:lstStyle/>
          <a:p>
            <a:r>
              <a:rPr lang="en-US" b="1" dirty="0" err="1"/>
              <a:t>livenessProbe</a:t>
            </a:r>
            <a:r>
              <a:rPr lang="en-US" dirty="0"/>
              <a:t>: Indicates whether the Container is running. If the liveness probe fails, the </a:t>
            </a:r>
            <a:r>
              <a:rPr lang="en-US" dirty="0" err="1"/>
              <a:t>kubelet</a:t>
            </a:r>
            <a:r>
              <a:rPr lang="en-US" dirty="0"/>
              <a:t> kills the Container, and the Container is subjected to its </a:t>
            </a:r>
            <a:r>
              <a:rPr lang="en-US" dirty="0">
                <a:hlinkClick r:id="rId3"/>
              </a:rPr>
              <a:t>restart policy</a:t>
            </a:r>
            <a:r>
              <a:rPr lang="en-US" dirty="0"/>
              <a:t>. If a Container does not provide a liveness probe, the default state is Success.</a:t>
            </a:r>
          </a:p>
          <a:p>
            <a:r>
              <a:rPr lang="en-US" b="1" dirty="0" err="1"/>
              <a:t>readinessProbe</a:t>
            </a:r>
            <a:r>
              <a:rPr lang="en-US" dirty="0"/>
              <a:t>: Indicates whether the Container is ready to service requests. If the readiness probe fails, the endpoints controller removes the Pod’s IP address from the endpoints of all Services that match the Pod. The default state of readiness before the initial delay is Failure. If a Container does not provide a readiness probe, the default state is Success.</a:t>
            </a:r>
          </a:p>
          <a:p>
            <a:r>
              <a:rPr lang="en-US" b="1" dirty="0" err="1"/>
              <a:t>startupProbe</a:t>
            </a:r>
            <a:r>
              <a:rPr lang="en-US" dirty="0"/>
              <a:t>: Indicates whether the application within the Container is started. All other probes are disabled if a startup probe is provided, until it succeeds. If the startup probe fails, the </a:t>
            </a:r>
            <a:r>
              <a:rPr lang="en-US" dirty="0" err="1"/>
              <a:t>kubelet</a:t>
            </a:r>
            <a:r>
              <a:rPr lang="en-US" dirty="0"/>
              <a:t> kills the Container, and the Container is subjected to its </a:t>
            </a:r>
            <a:r>
              <a:rPr lang="en-US" dirty="0">
                <a:hlinkClick r:id="rId3"/>
              </a:rPr>
              <a:t>restart policy</a:t>
            </a:r>
            <a:r>
              <a:rPr lang="en-US" dirty="0"/>
              <a:t>. If a Container does not provide a startup probe, the default state is Success.</a:t>
            </a:r>
          </a:p>
        </p:txBody>
      </p:sp>
    </p:spTree>
    <p:extLst>
      <p:ext uri="{BB962C8B-B14F-4D97-AF65-F5344CB8AC3E}">
        <p14:creationId xmlns:p14="http://schemas.microsoft.com/office/powerpoint/2010/main" val="65171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0849-6A4D-5343-AEA4-1341EE213A7C}"/>
              </a:ext>
            </a:extLst>
          </p:cNvPr>
          <p:cNvSpPr>
            <a:spLocks noGrp="1"/>
          </p:cNvSpPr>
          <p:nvPr>
            <p:ph type="title"/>
          </p:nvPr>
        </p:nvSpPr>
        <p:spPr/>
        <p:txBody>
          <a:bodyPr/>
          <a:lstStyle/>
          <a:p>
            <a:r>
              <a:rPr lang="en-US" dirty="0"/>
              <a:t>There are three types of handlers:</a:t>
            </a:r>
          </a:p>
        </p:txBody>
      </p:sp>
      <p:sp>
        <p:nvSpPr>
          <p:cNvPr id="3" name="Content Placeholder 2">
            <a:extLst>
              <a:ext uri="{FF2B5EF4-FFF2-40B4-BE49-F238E27FC236}">
                <a16:creationId xmlns:a16="http://schemas.microsoft.com/office/drawing/2014/main" id="{2AB1EA9D-E20E-D040-A878-8E4A31C3357A}"/>
              </a:ext>
            </a:extLst>
          </p:cNvPr>
          <p:cNvSpPr>
            <a:spLocks noGrp="1"/>
          </p:cNvSpPr>
          <p:nvPr>
            <p:ph idx="1"/>
          </p:nvPr>
        </p:nvSpPr>
        <p:spPr/>
        <p:txBody>
          <a:bodyPr/>
          <a:lstStyle/>
          <a:p>
            <a:r>
              <a:rPr lang="en-US" dirty="0">
                <a:hlinkClick r:id="rId3"/>
              </a:rPr>
              <a:t>ExecAction</a:t>
            </a:r>
            <a:r>
              <a:rPr lang="en-US" dirty="0"/>
              <a:t>: Executes a specified command inside the Container. The diagnostic is considered successful if the command exits with a status code of 0.</a:t>
            </a:r>
          </a:p>
          <a:p>
            <a:r>
              <a:rPr lang="en-US" dirty="0">
                <a:hlinkClick r:id="rId4"/>
              </a:rPr>
              <a:t>TCPSocketAction</a:t>
            </a:r>
            <a:r>
              <a:rPr lang="en-US" dirty="0"/>
              <a:t>: Performs a TCP check against the Container’s IP address on a specified port. The diagnostic is considered successful if the port is open.</a:t>
            </a:r>
          </a:p>
          <a:p>
            <a:r>
              <a:rPr lang="en-US" dirty="0">
                <a:hlinkClick r:id="rId5"/>
              </a:rPr>
              <a:t>HTTPGetAction</a:t>
            </a:r>
            <a:r>
              <a:rPr lang="en-US" dirty="0"/>
              <a:t>: Performs an HTTP Get request against the Container’s IP address on a specified port and path. The diagnostic is considered successful if the response has a status code greater than or equal to 200 and less than 400.</a:t>
            </a:r>
          </a:p>
          <a:p>
            <a:endParaRPr lang="en-US" dirty="0"/>
          </a:p>
        </p:txBody>
      </p:sp>
    </p:spTree>
    <p:extLst>
      <p:ext uri="{BB962C8B-B14F-4D97-AF65-F5344CB8AC3E}">
        <p14:creationId xmlns:p14="http://schemas.microsoft.com/office/powerpoint/2010/main" val="43438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EC65-3A86-C649-A09E-895FA8129C56}"/>
              </a:ext>
            </a:extLst>
          </p:cNvPr>
          <p:cNvSpPr>
            <a:spLocks noGrp="1"/>
          </p:cNvSpPr>
          <p:nvPr>
            <p:ph type="title"/>
          </p:nvPr>
        </p:nvSpPr>
        <p:spPr/>
        <p:txBody>
          <a:bodyPr/>
          <a:lstStyle/>
          <a:p>
            <a:r>
              <a:rPr lang="en-US" dirty="0"/>
              <a:t>Handlers - </a:t>
            </a:r>
            <a:r>
              <a:rPr lang="en-US" dirty="0">
                <a:hlinkClick r:id="rId2"/>
              </a:rPr>
              <a:t>Examples</a:t>
            </a:r>
            <a:endParaRPr lang="en-US" dirty="0"/>
          </a:p>
        </p:txBody>
      </p:sp>
      <p:sp>
        <p:nvSpPr>
          <p:cNvPr id="3" name="Content Placeholder 2">
            <a:extLst>
              <a:ext uri="{FF2B5EF4-FFF2-40B4-BE49-F238E27FC236}">
                <a16:creationId xmlns:a16="http://schemas.microsoft.com/office/drawing/2014/main" id="{5A294144-25D1-5145-8C64-0799782132B1}"/>
              </a:ext>
            </a:extLst>
          </p:cNvPr>
          <p:cNvSpPr>
            <a:spLocks noGrp="1"/>
          </p:cNvSpPr>
          <p:nvPr>
            <p:ph idx="1"/>
          </p:nvPr>
        </p:nvSpPr>
        <p:spPr>
          <a:xfrm>
            <a:off x="838200" y="1825625"/>
            <a:ext cx="3556000" cy="4351338"/>
          </a:xfrm>
        </p:spPr>
        <p:txBody>
          <a:bodyPr/>
          <a:lstStyle/>
          <a:p>
            <a:pPr marL="0" indent="0">
              <a:buNone/>
            </a:pPr>
            <a:r>
              <a:rPr lang="en-US" b="1" dirty="0" err="1"/>
              <a:t>ExecAction</a:t>
            </a:r>
            <a:endParaRPr lang="en-US" b="1" dirty="0"/>
          </a:p>
        </p:txBody>
      </p:sp>
      <p:sp>
        <p:nvSpPr>
          <p:cNvPr id="4" name="Content Placeholder 2">
            <a:extLst>
              <a:ext uri="{FF2B5EF4-FFF2-40B4-BE49-F238E27FC236}">
                <a16:creationId xmlns:a16="http://schemas.microsoft.com/office/drawing/2014/main" id="{234EBBD9-9553-F44C-AAE1-5F57676CE4F0}"/>
              </a:ext>
            </a:extLst>
          </p:cNvPr>
          <p:cNvSpPr txBox="1">
            <a:spLocks/>
          </p:cNvSpPr>
          <p:nvPr/>
        </p:nvSpPr>
        <p:spPr>
          <a:xfrm>
            <a:off x="5431728" y="1837531"/>
            <a:ext cx="355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TCPSocketAction</a:t>
            </a:r>
            <a:endParaRPr lang="en-US" b="1" dirty="0"/>
          </a:p>
        </p:txBody>
      </p:sp>
      <p:sp>
        <p:nvSpPr>
          <p:cNvPr id="5" name="Content Placeholder 2">
            <a:extLst>
              <a:ext uri="{FF2B5EF4-FFF2-40B4-BE49-F238E27FC236}">
                <a16:creationId xmlns:a16="http://schemas.microsoft.com/office/drawing/2014/main" id="{8229693A-357B-3D4B-A529-9CE5D08503F2}"/>
              </a:ext>
            </a:extLst>
          </p:cNvPr>
          <p:cNvSpPr txBox="1">
            <a:spLocks/>
          </p:cNvSpPr>
          <p:nvPr/>
        </p:nvSpPr>
        <p:spPr>
          <a:xfrm>
            <a:off x="8753395" y="1837531"/>
            <a:ext cx="28743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HTTPGetAction</a:t>
            </a:r>
            <a:endParaRPr lang="en-US" b="1" dirty="0"/>
          </a:p>
        </p:txBody>
      </p:sp>
      <p:pic>
        <p:nvPicPr>
          <p:cNvPr id="6" name="Picture 5">
            <a:extLst>
              <a:ext uri="{FF2B5EF4-FFF2-40B4-BE49-F238E27FC236}">
                <a16:creationId xmlns:a16="http://schemas.microsoft.com/office/drawing/2014/main" id="{C71B1062-2A77-1C47-B8D3-B55B5D6B8CED}"/>
              </a:ext>
            </a:extLst>
          </p:cNvPr>
          <p:cNvPicPr>
            <a:picLocks noChangeAspect="1"/>
          </p:cNvPicPr>
          <p:nvPr/>
        </p:nvPicPr>
        <p:blipFill>
          <a:blip r:embed="rId3"/>
          <a:stretch>
            <a:fillRect/>
          </a:stretch>
        </p:blipFill>
        <p:spPr>
          <a:xfrm>
            <a:off x="886895" y="2463800"/>
            <a:ext cx="4347346" cy="3098800"/>
          </a:xfrm>
          <a:prstGeom prst="rect">
            <a:avLst/>
          </a:prstGeom>
        </p:spPr>
      </p:pic>
      <p:pic>
        <p:nvPicPr>
          <p:cNvPr id="8" name="Picture 7">
            <a:extLst>
              <a:ext uri="{FF2B5EF4-FFF2-40B4-BE49-F238E27FC236}">
                <a16:creationId xmlns:a16="http://schemas.microsoft.com/office/drawing/2014/main" id="{27F881EC-8696-D54A-8A4A-B844AED4FC2F}"/>
              </a:ext>
            </a:extLst>
          </p:cNvPr>
          <p:cNvPicPr>
            <a:picLocks noChangeAspect="1"/>
          </p:cNvPicPr>
          <p:nvPr/>
        </p:nvPicPr>
        <p:blipFill>
          <a:blip r:embed="rId4"/>
          <a:stretch>
            <a:fillRect/>
          </a:stretch>
        </p:blipFill>
        <p:spPr>
          <a:xfrm>
            <a:off x="8753395" y="2463800"/>
            <a:ext cx="2352282" cy="3454400"/>
          </a:xfrm>
          <a:prstGeom prst="rect">
            <a:avLst/>
          </a:prstGeom>
        </p:spPr>
      </p:pic>
      <p:pic>
        <p:nvPicPr>
          <p:cNvPr id="9" name="Picture 8">
            <a:extLst>
              <a:ext uri="{FF2B5EF4-FFF2-40B4-BE49-F238E27FC236}">
                <a16:creationId xmlns:a16="http://schemas.microsoft.com/office/drawing/2014/main" id="{19EB60E9-DE08-484F-932B-AFAD5139845D}"/>
              </a:ext>
            </a:extLst>
          </p:cNvPr>
          <p:cNvPicPr>
            <a:picLocks noChangeAspect="1"/>
          </p:cNvPicPr>
          <p:nvPr/>
        </p:nvPicPr>
        <p:blipFill>
          <a:blip r:embed="rId5"/>
          <a:stretch>
            <a:fillRect/>
          </a:stretch>
        </p:blipFill>
        <p:spPr>
          <a:xfrm>
            <a:off x="5431728" y="2463800"/>
            <a:ext cx="2556572" cy="3714750"/>
          </a:xfrm>
          <a:prstGeom prst="rect">
            <a:avLst/>
          </a:prstGeom>
        </p:spPr>
      </p:pic>
    </p:spTree>
    <p:extLst>
      <p:ext uri="{BB962C8B-B14F-4D97-AF65-F5344CB8AC3E}">
        <p14:creationId xmlns:p14="http://schemas.microsoft.com/office/powerpoint/2010/main" val="93885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17A2-13FB-6E4A-9B2A-7D4A17BA4CD3}"/>
              </a:ext>
            </a:extLst>
          </p:cNvPr>
          <p:cNvSpPr>
            <a:spLocks noGrp="1"/>
          </p:cNvSpPr>
          <p:nvPr>
            <p:ph type="title"/>
          </p:nvPr>
        </p:nvSpPr>
        <p:spPr/>
        <p:txBody>
          <a:bodyPr/>
          <a:lstStyle/>
          <a:p>
            <a:r>
              <a:rPr lang="en-US" dirty="0"/>
              <a:t>When should you use a liveness probe?</a:t>
            </a:r>
          </a:p>
        </p:txBody>
      </p:sp>
      <p:sp>
        <p:nvSpPr>
          <p:cNvPr id="3" name="Content Placeholder 2">
            <a:extLst>
              <a:ext uri="{FF2B5EF4-FFF2-40B4-BE49-F238E27FC236}">
                <a16:creationId xmlns:a16="http://schemas.microsoft.com/office/drawing/2014/main" id="{0AC303F9-AD96-7C43-9B88-35E56F232CD0}"/>
              </a:ext>
            </a:extLst>
          </p:cNvPr>
          <p:cNvSpPr>
            <a:spLocks noGrp="1"/>
          </p:cNvSpPr>
          <p:nvPr>
            <p:ph idx="1"/>
          </p:nvPr>
        </p:nvSpPr>
        <p:spPr>
          <a:xfrm>
            <a:off x="838200" y="1825625"/>
            <a:ext cx="7301948" cy="4351338"/>
          </a:xfrm>
        </p:spPr>
        <p:txBody>
          <a:bodyPr/>
          <a:lstStyle/>
          <a:p>
            <a:r>
              <a:rPr lang="en-US" dirty="0"/>
              <a:t>If the process in your Container is able to crash on its own whenever it encounters an issue or becomes unhealthy, you do not necessarily need a liveness probe; the </a:t>
            </a:r>
            <a:r>
              <a:rPr lang="en-US" dirty="0" err="1"/>
              <a:t>kubelet</a:t>
            </a:r>
            <a:r>
              <a:rPr lang="en-US" dirty="0"/>
              <a:t> will automatically perform the correct action in accordance with the Pod’s </a:t>
            </a:r>
            <a:r>
              <a:rPr lang="en-US" dirty="0" err="1"/>
              <a:t>restartPolicy</a:t>
            </a:r>
            <a:r>
              <a:rPr lang="en-US" dirty="0"/>
              <a:t>.</a:t>
            </a:r>
          </a:p>
          <a:p>
            <a:r>
              <a:rPr lang="en-US" dirty="0"/>
              <a:t>If you’d like your Container to be killed and restarted if a probe fails, then specify a liveness probe, and specify a </a:t>
            </a:r>
            <a:r>
              <a:rPr lang="en-US" dirty="0" err="1"/>
              <a:t>restartPolicy</a:t>
            </a:r>
            <a:r>
              <a:rPr lang="en-US" dirty="0"/>
              <a:t> of Always or </a:t>
            </a:r>
            <a:r>
              <a:rPr lang="en-US" dirty="0" err="1"/>
              <a:t>OnFailure</a:t>
            </a:r>
            <a:r>
              <a:rPr lang="en-US" dirty="0"/>
              <a:t>.</a:t>
            </a:r>
          </a:p>
        </p:txBody>
      </p:sp>
      <p:pic>
        <p:nvPicPr>
          <p:cNvPr id="4" name="Picture 3">
            <a:extLst>
              <a:ext uri="{FF2B5EF4-FFF2-40B4-BE49-F238E27FC236}">
                <a16:creationId xmlns:a16="http://schemas.microsoft.com/office/drawing/2014/main" id="{E6818AC1-92D2-0843-914A-61CC1CA31B3C}"/>
              </a:ext>
            </a:extLst>
          </p:cNvPr>
          <p:cNvPicPr>
            <a:picLocks noChangeAspect="1"/>
          </p:cNvPicPr>
          <p:nvPr/>
        </p:nvPicPr>
        <p:blipFill>
          <a:blip r:embed="rId3"/>
          <a:stretch>
            <a:fillRect/>
          </a:stretch>
        </p:blipFill>
        <p:spPr>
          <a:xfrm>
            <a:off x="8258177" y="1690688"/>
            <a:ext cx="3708484" cy="4963318"/>
          </a:xfrm>
          <a:prstGeom prst="rect">
            <a:avLst/>
          </a:prstGeom>
        </p:spPr>
      </p:pic>
    </p:spTree>
    <p:extLst>
      <p:ext uri="{BB962C8B-B14F-4D97-AF65-F5344CB8AC3E}">
        <p14:creationId xmlns:p14="http://schemas.microsoft.com/office/powerpoint/2010/main" val="12544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6934-075F-A64F-8135-68A4656A3E16}"/>
              </a:ext>
            </a:extLst>
          </p:cNvPr>
          <p:cNvSpPr>
            <a:spLocks noGrp="1"/>
          </p:cNvSpPr>
          <p:nvPr>
            <p:ph type="title"/>
          </p:nvPr>
        </p:nvSpPr>
        <p:spPr/>
        <p:txBody>
          <a:bodyPr>
            <a:normAutofit/>
          </a:bodyPr>
          <a:lstStyle/>
          <a:p>
            <a:r>
              <a:rPr lang="en-US" dirty="0"/>
              <a:t>When should you use a readiness probe?</a:t>
            </a:r>
          </a:p>
        </p:txBody>
      </p:sp>
      <p:sp>
        <p:nvSpPr>
          <p:cNvPr id="3" name="Content Placeholder 2">
            <a:extLst>
              <a:ext uri="{FF2B5EF4-FFF2-40B4-BE49-F238E27FC236}">
                <a16:creationId xmlns:a16="http://schemas.microsoft.com/office/drawing/2014/main" id="{0E983180-EA3B-E34C-91C6-D13B35A62CCC}"/>
              </a:ext>
            </a:extLst>
          </p:cNvPr>
          <p:cNvSpPr>
            <a:spLocks noGrp="1"/>
          </p:cNvSpPr>
          <p:nvPr>
            <p:ph idx="1"/>
          </p:nvPr>
        </p:nvSpPr>
        <p:spPr>
          <a:xfrm>
            <a:off x="838200" y="1825625"/>
            <a:ext cx="6477000" cy="4351338"/>
          </a:xfrm>
        </p:spPr>
        <p:txBody>
          <a:bodyPr>
            <a:normAutofit lnSpcReduction="10000"/>
          </a:bodyPr>
          <a:lstStyle/>
          <a:p>
            <a:r>
              <a:rPr lang="en-US" dirty="0"/>
              <a:t>If you’d like to start sending traffic to a Pod only when a probe succeeds, specify a readiness probe. In this case, the readiness probe might be the same as the liveness probe, but the existence of the readiness probe in the spec means that the Pod will start without receiving any traffic and only start receiving traffic after the probe starts succeeding. If your Container needs to work on loading large data, configuration files, or migrations during startup, specify a readiness probe.</a:t>
            </a:r>
          </a:p>
        </p:txBody>
      </p:sp>
      <p:pic>
        <p:nvPicPr>
          <p:cNvPr id="6" name="Picture 5">
            <a:extLst>
              <a:ext uri="{FF2B5EF4-FFF2-40B4-BE49-F238E27FC236}">
                <a16:creationId xmlns:a16="http://schemas.microsoft.com/office/drawing/2014/main" id="{43335BF0-B2FD-7D42-B714-EE5526DCADFB}"/>
              </a:ext>
            </a:extLst>
          </p:cNvPr>
          <p:cNvPicPr>
            <a:picLocks noChangeAspect="1"/>
          </p:cNvPicPr>
          <p:nvPr/>
        </p:nvPicPr>
        <p:blipFill>
          <a:blip r:embed="rId3"/>
          <a:stretch>
            <a:fillRect/>
          </a:stretch>
        </p:blipFill>
        <p:spPr>
          <a:xfrm>
            <a:off x="8250202" y="1825625"/>
            <a:ext cx="3103598" cy="4153758"/>
          </a:xfrm>
          <a:prstGeom prst="rect">
            <a:avLst/>
          </a:prstGeom>
        </p:spPr>
      </p:pic>
      <p:pic>
        <p:nvPicPr>
          <p:cNvPr id="4" name="Picture 3">
            <a:extLst>
              <a:ext uri="{FF2B5EF4-FFF2-40B4-BE49-F238E27FC236}">
                <a16:creationId xmlns:a16="http://schemas.microsoft.com/office/drawing/2014/main" id="{F18E9791-D853-C745-8EE7-1475A8B383D0}"/>
              </a:ext>
            </a:extLst>
          </p:cNvPr>
          <p:cNvPicPr>
            <a:picLocks noChangeAspect="1"/>
          </p:cNvPicPr>
          <p:nvPr/>
        </p:nvPicPr>
        <p:blipFill rotWithShape="1">
          <a:blip r:embed="rId4"/>
          <a:srcRect t="6293"/>
          <a:stretch/>
        </p:blipFill>
        <p:spPr>
          <a:xfrm>
            <a:off x="8691993" y="4967416"/>
            <a:ext cx="2220015" cy="1414248"/>
          </a:xfrm>
          <a:prstGeom prst="rect">
            <a:avLst/>
          </a:prstGeom>
        </p:spPr>
      </p:pic>
    </p:spTree>
    <p:extLst>
      <p:ext uri="{BB962C8B-B14F-4D97-AF65-F5344CB8AC3E}">
        <p14:creationId xmlns:p14="http://schemas.microsoft.com/office/powerpoint/2010/main" val="23649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40B9-60F3-8A40-A9D4-4CD46D56461D}"/>
              </a:ext>
            </a:extLst>
          </p:cNvPr>
          <p:cNvSpPr>
            <a:spLocks noGrp="1"/>
          </p:cNvSpPr>
          <p:nvPr>
            <p:ph type="title"/>
          </p:nvPr>
        </p:nvSpPr>
        <p:spPr/>
        <p:txBody>
          <a:bodyPr>
            <a:normAutofit/>
          </a:bodyPr>
          <a:lstStyle/>
          <a:p>
            <a:r>
              <a:rPr lang="en-US" dirty="0"/>
              <a:t>When should you use a startup probe?</a:t>
            </a:r>
          </a:p>
        </p:txBody>
      </p:sp>
      <p:sp>
        <p:nvSpPr>
          <p:cNvPr id="3" name="Content Placeholder 2">
            <a:extLst>
              <a:ext uri="{FF2B5EF4-FFF2-40B4-BE49-F238E27FC236}">
                <a16:creationId xmlns:a16="http://schemas.microsoft.com/office/drawing/2014/main" id="{56E305E4-5F28-204F-9E38-EB9F856B4297}"/>
              </a:ext>
            </a:extLst>
          </p:cNvPr>
          <p:cNvSpPr>
            <a:spLocks noGrp="1"/>
          </p:cNvSpPr>
          <p:nvPr>
            <p:ph idx="1"/>
          </p:nvPr>
        </p:nvSpPr>
        <p:spPr>
          <a:xfrm>
            <a:off x="838200" y="1825625"/>
            <a:ext cx="7020697" cy="4351338"/>
          </a:xfrm>
        </p:spPr>
        <p:txBody>
          <a:bodyPr>
            <a:normAutofit/>
          </a:bodyPr>
          <a:lstStyle/>
          <a:p>
            <a:r>
              <a:rPr lang="en-US" dirty="0"/>
              <a:t>If your Container usually starts in more than </a:t>
            </a:r>
            <a:r>
              <a:rPr lang="en-US" dirty="0" err="1"/>
              <a:t>initialDelaySeconds</a:t>
            </a:r>
            <a:r>
              <a:rPr lang="en-US" dirty="0"/>
              <a:t> + </a:t>
            </a:r>
            <a:r>
              <a:rPr lang="en-US" dirty="0" err="1"/>
              <a:t>failureThreshold</a:t>
            </a:r>
            <a:r>
              <a:rPr lang="en-US" dirty="0"/>
              <a:t> × </a:t>
            </a:r>
            <a:r>
              <a:rPr lang="en-US" dirty="0" err="1"/>
              <a:t>periodSeconds</a:t>
            </a:r>
            <a:r>
              <a:rPr lang="en-US" dirty="0"/>
              <a:t>, you should specify a startup probe that checks the same endpoint as the liveness probe. The default for </a:t>
            </a:r>
            <a:r>
              <a:rPr lang="en-US" dirty="0" err="1"/>
              <a:t>periodSeconds</a:t>
            </a:r>
            <a:r>
              <a:rPr lang="en-US" dirty="0"/>
              <a:t> is 30s. You should then set its </a:t>
            </a:r>
            <a:r>
              <a:rPr lang="en-US" dirty="0" err="1"/>
              <a:t>failureThreshold</a:t>
            </a:r>
            <a:r>
              <a:rPr lang="en-US" dirty="0"/>
              <a:t> high enough to allow the Container to start, without changing the default values of the liveness probe. This helps to protect against deadlocks.</a:t>
            </a:r>
          </a:p>
        </p:txBody>
      </p:sp>
      <p:pic>
        <p:nvPicPr>
          <p:cNvPr id="4" name="Picture 3">
            <a:extLst>
              <a:ext uri="{FF2B5EF4-FFF2-40B4-BE49-F238E27FC236}">
                <a16:creationId xmlns:a16="http://schemas.microsoft.com/office/drawing/2014/main" id="{66F27C30-06A6-DD4C-8C8F-E4D5C9286C29}"/>
              </a:ext>
            </a:extLst>
          </p:cNvPr>
          <p:cNvPicPr>
            <a:picLocks noChangeAspect="1"/>
          </p:cNvPicPr>
          <p:nvPr/>
        </p:nvPicPr>
        <p:blipFill>
          <a:blip r:embed="rId3"/>
          <a:stretch>
            <a:fillRect/>
          </a:stretch>
        </p:blipFill>
        <p:spPr>
          <a:xfrm>
            <a:off x="8280400" y="1516063"/>
            <a:ext cx="3073400" cy="4660900"/>
          </a:xfrm>
          <a:prstGeom prst="rect">
            <a:avLst/>
          </a:prstGeom>
        </p:spPr>
      </p:pic>
    </p:spTree>
    <p:extLst>
      <p:ext uri="{BB962C8B-B14F-4D97-AF65-F5344CB8AC3E}">
        <p14:creationId xmlns:p14="http://schemas.microsoft.com/office/powerpoint/2010/main" val="302901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898</Words>
  <Application>Microsoft Macintosh PowerPoint</Application>
  <PresentationFormat>Widescreen</PresentationFormat>
  <Paragraphs>50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Container Probes</vt:lpstr>
      <vt:lpstr>Why use Container Probes?</vt:lpstr>
      <vt:lpstr>The kubelet can optionally perform and react to three kinds of probes on running Containers: </vt:lpstr>
      <vt:lpstr>There are three types of handlers:</vt:lpstr>
      <vt:lpstr>Handlers - Examples</vt:lpstr>
      <vt:lpstr>When should you use a liveness probe?</vt:lpstr>
      <vt:lpstr>When should you use a readiness probe?</vt:lpstr>
      <vt:lpstr>When should you use a startup probe?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Probes</dc:title>
  <dc:creator>Kevin M. Gates</dc:creator>
  <cp:lastModifiedBy>Kevin M. Gates</cp:lastModifiedBy>
  <cp:revision>4</cp:revision>
  <dcterms:created xsi:type="dcterms:W3CDTF">2020-06-09T17:01:34Z</dcterms:created>
  <dcterms:modified xsi:type="dcterms:W3CDTF">2020-06-11T12:55:06Z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2020-06-09T17:01:34Z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44396676-3c94-44b0-a2c0-00007e839fd9</vt:lpwstr>
  </property>
  <property fmtid="{D5CDD505-2E9C-101B-9397-08002B2CF9AE}" pid="8" name="MSIP_Label_f42aa342-8706-4288-bd11-ebb85995028c_ContentBits">
    <vt:lpwstr>0</vt:lpwstr>
  </property>
</Properties>
</file>