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1" r:id="rId3"/>
    <p:sldId id="262" r:id="rId4"/>
    <p:sldId id="264" r:id="rId5"/>
    <p:sldId id="265" r:id="rId6"/>
    <p:sldId id="266" r:id="rId7"/>
    <p:sldId id="267" r:id="rId8"/>
    <p:sldId id="259" r:id="rId9"/>
  </p:sldIdLst>
  <p:sldSz cx="12192000" cy="6858000"/>
  <p:notesSz cx="6858000" cy="9144000"/>
  <p:embeddedFontLst>
    <p:embeddedFont>
      <p:font typeface="Arial Black" panose="020B0A04020102020204" pitchFamily="34" charset="0"/>
      <p:bold r:id="rId11"/>
    </p:embeddedFont>
    <p:embeddedFont>
      <p:font typeface="Calibri" panose="020F0502020204030204" pitchFamily="34" charset="0"/>
      <p:regular r:id="rId12"/>
      <p:bold r:id="rId13"/>
      <p:italic r:id="rId14"/>
      <p:boldItalic r:id="rId15"/>
    </p:embeddedFont>
    <p:embeddedFont>
      <p:font typeface="Lato Black" panose="020B0604020202020204" charset="0"/>
      <p:bold r:id="rId16"/>
      <p:boldItalic r:id="rId17"/>
    </p:embeddedFont>
    <p:embeddedFont>
      <p:font typeface="Libre Baskerville" panose="020B0604020202020204" charset="0"/>
      <p:regular r:id="rId18"/>
      <p:bold r:id="rId19"/>
      <p:italic r:id="rId20"/>
    </p:embeddedFont>
    <p:embeddedFont>
      <p:font typeface="Nirmala UI" panose="020B0502040204020203" pitchFamily="34" charset="0"/>
      <p:regular r:id="rId21"/>
      <p:bold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42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aulrichman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aulRichm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78636" y="3651998"/>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dirty="0">
                <a:solidFill>
                  <a:srgbClr val="FF0000"/>
                </a:solidFill>
                <a:latin typeface="Arial Black" panose="020B0A04020102020204" pitchFamily="34" charset="0"/>
                <a:ea typeface="Calibri"/>
                <a:cs typeface="Calibri"/>
                <a:sym typeface="Calibri"/>
              </a:rPr>
              <a:t>EDA of AMCAT Data</a:t>
            </a:r>
            <a:endParaRPr sz="3600" dirty="0">
              <a:solidFill>
                <a:srgbClr val="FF0000"/>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16192" y="1120063"/>
            <a:ext cx="7007290" cy="563227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US" sz="1800" b="1" i="0" dirty="0">
              <a:solidFill>
                <a:schemeClr val="tx1">
                  <a:lumMod val="95000"/>
                  <a:lumOff val="5000"/>
                </a:schemeClr>
              </a:solidFill>
              <a:effectLst/>
              <a:latin typeface="Google Sans"/>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Myself N. Paul Gabriel Richman</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Completed my graduation as a Mechanical Engineer in 2018 from ITM University Gwalior, M.P</a:t>
            </a:r>
          </a:p>
          <a:p>
            <a:pPr marL="285750" indent="-285750">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Completed my Post graduation as a Petroleum Engineer in 2022 from JNTU Kakinada</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This field holds the key to gaining a competitive edge in the market.</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way Data science uses the combination of Machine Learning with Statistics and Calculus is fascinating</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wan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 to build my career in this field and contribute to the fullest </a:t>
            </a: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Currently Doing an Internship at </a:t>
            </a:r>
            <a:r>
              <a:rPr lang="en-US" sz="1800" b="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Innomatics</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Research Labs</a:t>
            </a: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On LinkedIn(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3"/>
              </a:rPr>
              <a:t>https://www.linkedin.com/in/paulrichman1/</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p>
          <a:p>
            <a:pPr marR="0" lvl="0" algn="l" rtl="0">
              <a:spcBef>
                <a:spcPts val="0"/>
              </a:spcBef>
              <a:spcAft>
                <a:spcPts val="0"/>
              </a:spcAft>
              <a:buClr>
                <a:schemeClr val="dk1"/>
              </a:buClr>
              <a:buSzPts val="1800"/>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On GitHub(</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https://github.com/PaulRichman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p>
          <a:p>
            <a:pPr marR="0" lvl="0" algn="l" rtl="0">
              <a:spcBef>
                <a:spcPts val="0"/>
              </a:spcBef>
              <a:spcAft>
                <a:spcPts val="0"/>
              </a:spcAft>
              <a:buClr>
                <a:schemeClr val="dk1"/>
              </a:buClr>
              <a:buSzPts val="1800"/>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4237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A3B0-1F35-457E-9E0F-67DBAE88F88D}"/>
              </a:ext>
            </a:extLst>
          </p:cNvPr>
          <p:cNvSpPr>
            <a:spLocks noGrp="1"/>
          </p:cNvSpPr>
          <p:nvPr>
            <p:ph type="ctrTitle"/>
          </p:nvPr>
        </p:nvSpPr>
        <p:spPr>
          <a:xfrm>
            <a:off x="461911" y="919112"/>
            <a:ext cx="10878533" cy="3553906"/>
          </a:xfrm>
        </p:spPr>
        <p:txBody>
          <a:bodyPr>
            <a:normAutofit fontScale="90000"/>
          </a:bodyPr>
          <a:lstStyle/>
          <a:p>
            <a:pPr algn="l"/>
            <a:r>
              <a:rPr lang="en-IN" sz="3200" b="1" dirty="0"/>
              <a:t>Objective of the Project</a:t>
            </a:r>
            <a:br>
              <a:rPr lang="en-IN" sz="3200" b="1" dirty="0"/>
            </a:br>
            <a:br>
              <a:rPr lang="en-IN" sz="3200" b="1" dirty="0"/>
            </a:br>
            <a:r>
              <a:rPr lang="en-US" sz="1800" b="0" i="0" dirty="0">
                <a:solidFill>
                  <a:srgbClr val="0D0D0D"/>
                </a:solidFill>
                <a:effectLst/>
                <a:latin typeface="Söhne"/>
              </a:rPr>
              <a:t>The objective of the project is to predict the salary of individuals based on various factors such as education level, job title, location, etc. Therefore, the EDA would focus on understanding the relationships between these variables and the target variable (Salary), identifying important features, and building predictive models to predict salary.</a:t>
            </a:r>
            <a:br>
              <a:rPr lang="en-US" sz="1800" b="0" i="0" dirty="0">
                <a:solidFill>
                  <a:srgbClr val="0D0D0D"/>
                </a:solidFill>
                <a:effectLst/>
                <a:latin typeface="Söhne"/>
              </a:rPr>
            </a:br>
            <a:r>
              <a:rPr lang="en-US" sz="1800" b="0" i="0" dirty="0">
                <a:solidFill>
                  <a:srgbClr val="0D0D0D"/>
                </a:solidFill>
                <a:effectLst/>
                <a:latin typeface="Söhne"/>
              </a:rPr>
              <a:t> </a:t>
            </a:r>
            <a:br>
              <a:rPr lang="en-US" sz="1800" b="0" i="0" dirty="0">
                <a:solidFill>
                  <a:srgbClr val="0D0D0D"/>
                </a:solidFill>
                <a:effectLst/>
                <a:latin typeface="Söhne"/>
              </a:rPr>
            </a:br>
            <a:r>
              <a:rPr lang="en-US" sz="1800" b="1" i="0" dirty="0">
                <a:solidFill>
                  <a:srgbClr val="0D0D0D"/>
                </a:solidFill>
                <a:effectLst/>
                <a:latin typeface="Söhne"/>
              </a:rPr>
              <a:t>Understand the Data</a:t>
            </a:r>
            <a:r>
              <a:rPr lang="en-US" sz="1800" b="0" i="0" dirty="0">
                <a:solidFill>
                  <a:srgbClr val="0D0D0D"/>
                </a:solidFill>
                <a:effectLst/>
                <a:latin typeface="Söhne"/>
              </a:rPr>
              <a:t>: Look at the structure of the dataset, including the number of rows and columns, data types, and column names. This helps in understanding what kind of data we are dealing with.</a:t>
            </a:r>
            <a:br>
              <a:rPr lang="en-US" sz="1800" b="0" i="0" dirty="0">
                <a:solidFill>
                  <a:srgbClr val="0D0D0D"/>
                </a:solidFill>
                <a:effectLst/>
                <a:latin typeface="Söhne"/>
              </a:rPr>
            </a:br>
            <a:r>
              <a:rPr lang="en-US" sz="1800" b="0" i="0" dirty="0">
                <a:solidFill>
                  <a:srgbClr val="0D0D0D"/>
                </a:solidFill>
                <a:effectLst/>
                <a:latin typeface="Söhne"/>
              </a:rPr>
              <a:t>  </a:t>
            </a:r>
            <a:br>
              <a:rPr lang="en-US" sz="1800" b="0" i="0" dirty="0">
                <a:solidFill>
                  <a:srgbClr val="0D0D0D"/>
                </a:solidFill>
                <a:effectLst/>
                <a:latin typeface="Söhne"/>
              </a:rPr>
            </a:br>
            <a:r>
              <a:rPr lang="en-US" sz="1800" b="1" i="0" dirty="0">
                <a:solidFill>
                  <a:srgbClr val="0D0D0D"/>
                </a:solidFill>
                <a:effectLst/>
                <a:latin typeface="Söhne"/>
              </a:rPr>
              <a:t>Descriptive Statistics</a:t>
            </a:r>
            <a:r>
              <a:rPr lang="en-US" sz="1800" b="0" i="0" dirty="0">
                <a:solidFill>
                  <a:srgbClr val="0D0D0D"/>
                </a:solidFill>
                <a:effectLst/>
                <a:latin typeface="Söhne"/>
              </a:rPr>
              <a:t>: Compute descriptive statistics such as mean, median, mode, standard deviation, and quartiles to summarize the central tendency, dispersion, and shape of the dataset.</a:t>
            </a:r>
            <a:br>
              <a:rPr lang="en-US" sz="1800" b="0" i="0" dirty="0">
                <a:solidFill>
                  <a:srgbClr val="0D0D0D"/>
                </a:solidFill>
                <a:effectLst/>
                <a:latin typeface="Söhne"/>
              </a:rPr>
            </a:br>
            <a:r>
              <a:rPr lang="en-US" sz="1800" b="0" i="0" dirty="0">
                <a:solidFill>
                  <a:srgbClr val="0D0D0D"/>
                </a:solidFill>
                <a:effectLst/>
                <a:latin typeface="Söhne"/>
              </a:rPr>
              <a:t> </a:t>
            </a:r>
            <a:br>
              <a:rPr lang="en-US" sz="1800" b="0" i="0" dirty="0">
                <a:solidFill>
                  <a:srgbClr val="0D0D0D"/>
                </a:solidFill>
                <a:effectLst/>
                <a:latin typeface="Söhne"/>
              </a:rPr>
            </a:br>
            <a:r>
              <a:rPr lang="en-US" sz="1800" b="1" i="0" dirty="0">
                <a:solidFill>
                  <a:srgbClr val="0D0D0D"/>
                </a:solidFill>
                <a:effectLst/>
                <a:latin typeface="Söhne"/>
              </a:rPr>
              <a:t>Data Visualization</a:t>
            </a:r>
            <a:r>
              <a:rPr lang="en-US" sz="1800" b="0" i="0" dirty="0">
                <a:solidFill>
                  <a:srgbClr val="0D0D0D"/>
                </a:solidFill>
                <a:effectLst/>
                <a:latin typeface="Söhne"/>
              </a:rPr>
              <a:t>: Use various plots such as histograms, box plots, scatter plots, and correlation matrices to visualize the distribution of individual variables, and relationships between variables, and identify patterns and trends in the data.</a:t>
            </a:r>
            <a:br>
              <a:rPr lang="en-US" sz="1800" b="0" i="0" dirty="0">
                <a:solidFill>
                  <a:srgbClr val="0D0D0D"/>
                </a:solidFill>
                <a:effectLst/>
                <a:latin typeface="Söhne"/>
              </a:rPr>
            </a:br>
            <a:r>
              <a:rPr lang="en-US" sz="1800" b="0" i="0" dirty="0">
                <a:solidFill>
                  <a:srgbClr val="0D0D0D"/>
                </a:solidFill>
                <a:effectLst/>
                <a:latin typeface="Söhne"/>
              </a:rPr>
              <a:t> </a:t>
            </a:r>
            <a:br>
              <a:rPr lang="en-US" sz="1800" b="0" i="0" dirty="0">
                <a:solidFill>
                  <a:srgbClr val="0D0D0D"/>
                </a:solidFill>
                <a:effectLst/>
                <a:latin typeface="Söhne"/>
              </a:rPr>
            </a:br>
            <a:r>
              <a:rPr lang="en-US" sz="1800" b="1" i="0" dirty="0">
                <a:solidFill>
                  <a:srgbClr val="0D0D0D"/>
                </a:solidFill>
                <a:effectLst/>
                <a:latin typeface="Söhne"/>
              </a:rPr>
              <a:t> Outlier Detection</a:t>
            </a:r>
            <a:r>
              <a:rPr lang="en-US" sz="1800" b="0" i="0" dirty="0">
                <a:solidFill>
                  <a:srgbClr val="0D0D0D"/>
                </a:solidFill>
                <a:effectLst/>
                <a:latin typeface="Söhne"/>
              </a:rPr>
              <a:t>: Identify outliers in the dataset and decide whether to remove them or treat them separately.</a:t>
            </a:r>
            <a:br>
              <a:rPr lang="en-US" sz="1800" b="0" i="0" dirty="0">
                <a:solidFill>
                  <a:srgbClr val="0D0D0D"/>
                </a:solidFill>
                <a:effectLst/>
                <a:latin typeface="Söhne"/>
              </a:rPr>
            </a:br>
            <a:endParaRPr lang="en-IN" sz="1800" dirty="0"/>
          </a:p>
        </p:txBody>
      </p:sp>
      <p:sp>
        <p:nvSpPr>
          <p:cNvPr id="3" name="Subtitle 2">
            <a:extLst>
              <a:ext uri="{FF2B5EF4-FFF2-40B4-BE49-F238E27FC236}">
                <a16:creationId xmlns:a16="http://schemas.microsoft.com/office/drawing/2014/main" id="{C0921CBC-FF75-4287-B998-CE7D899F2C5C}"/>
              </a:ext>
            </a:extLst>
          </p:cNvPr>
          <p:cNvSpPr>
            <a:spLocks noGrp="1"/>
          </p:cNvSpPr>
          <p:nvPr>
            <p:ph type="subTitle" idx="1"/>
          </p:nvPr>
        </p:nvSpPr>
        <p:spPr>
          <a:xfrm>
            <a:off x="461912" y="4581427"/>
            <a:ext cx="10322351" cy="2276573"/>
          </a:xfrm>
        </p:spPr>
        <p:txBody>
          <a:bodyPr>
            <a:normAutofit/>
          </a:bodyPr>
          <a:lstStyle/>
          <a:p>
            <a:pPr algn="l"/>
            <a:r>
              <a:rPr lang="en-IN" sz="1800" b="1" u="sng" dirty="0">
                <a:solidFill>
                  <a:srgbClr val="FF0000"/>
                </a:solidFill>
              </a:rPr>
              <a:t>Exploratory Data Analysis: </a:t>
            </a:r>
            <a:endParaRPr lang="en-IN" sz="1800" dirty="0"/>
          </a:p>
          <a:p>
            <a:pPr algn="l"/>
            <a:r>
              <a:rPr lang="en-IN" sz="2000" b="1" dirty="0"/>
              <a:t>Data Cleaning and Data Manipulation</a:t>
            </a:r>
            <a:r>
              <a:rPr lang="en-IN" sz="1800" b="1" dirty="0"/>
              <a:t>:</a:t>
            </a:r>
          </a:p>
          <a:p>
            <a:pPr algn="l"/>
            <a:r>
              <a:rPr lang="en-IN" sz="1800" dirty="0"/>
              <a:t>I checked for null there were none. Named an Unnamed Column.</a:t>
            </a:r>
          </a:p>
          <a:p>
            <a:pPr algn="l"/>
            <a:r>
              <a:rPr lang="en-IN" sz="1800" dirty="0"/>
              <a:t>Checked for Outliers in Numerical Columns using Box Plot. Using the IQR method Removed Outliers.</a:t>
            </a:r>
          </a:p>
          <a:p>
            <a:pPr algn="l"/>
            <a:r>
              <a:rPr lang="en-IN" sz="1800" b="1" i="0" dirty="0">
                <a:solidFill>
                  <a:srgbClr val="0D0D0D"/>
                </a:solidFill>
                <a:effectLst/>
                <a:latin typeface="Söhne"/>
              </a:rPr>
              <a:t>Data Transformation: </a:t>
            </a:r>
            <a:r>
              <a:rPr lang="en-US" sz="1800" b="0" i="0" dirty="0">
                <a:solidFill>
                  <a:srgbClr val="0D0D0D"/>
                </a:solidFill>
                <a:effectLst/>
                <a:latin typeface="Söhne"/>
              </a:rPr>
              <a:t>Convert data types of columns, From object to </a:t>
            </a:r>
            <a:r>
              <a:rPr kumimoji="0" lang="en-US" altLang="en-US" sz="1800" b="0" i="0" u="none" strike="noStrike" cap="none" normalizeH="0" baseline="0" dirty="0">
                <a:ln>
                  <a:noFill/>
                </a:ln>
                <a:solidFill>
                  <a:schemeClr val="tx1"/>
                </a:solidFill>
                <a:effectLst/>
                <a:latin typeface="var(--jp-code-font-family)"/>
              </a:rPr>
              <a:t>datetime64[ns]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endParaRPr lang="en-IN" sz="1600" dirty="0"/>
          </a:p>
          <a:p>
            <a:pPr algn="l"/>
            <a:endParaRPr lang="en-IN" sz="1600" dirty="0"/>
          </a:p>
          <a:p>
            <a:pPr algn="l"/>
            <a:endParaRPr lang="en-US" sz="1500" dirty="0">
              <a:solidFill>
                <a:srgbClr val="0D0D0D"/>
              </a:solidFill>
              <a:latin typeface="Söhne"/>
            </a:endParaRPr>
          </a:p>
        </p:txBody>
      </p:sp>
    </p:spTree>
    <p:extLst>
      <p:ext uri="{BB962C8B-B14F-4D97-AF65-F5344CB8AC3E}">
        <p14:creationId xmlns:p14="http://schemas.microsoft.com/office/powerpoint/2010/main" val="396714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F46-C0A3-4954-A834-0B32B5A40321}"/>
              </a:ext>
            </a:extLst>
          </p:cNvPr>
          <p:cNvSpPr>
            <a:spLocks noGrp="1"/>
          </p:cNvSpPr>
          <p:nvPr>
            <p:ph type="title"/>
          </p:nvPr>
        </p:nvSpPr>
        <p:spPr>
          <a:xfrm>
            <a:off x="0" y="-94867"/>
            <a:ext cx="10515600" cy="1009267"/>
          </a:xfrm>
        </p:spPr>
        <p:txBody>
          <a:bodyPr>
            <a:normAutofit/>
          </a:bodyPr>
          <a:lstStyle/>
          <a:p>
            <a:r>
              <a:rPr lang="en-IN" sz="4000" b="1" dirty="0"/>
              <a:t>Univariate Analysis  Steps</a:t>
            </a:r>
            <a:endParaRPr lang="en-IN" sz="4000" dirty="0"/>
          </a:p>
        </p:txBody>
      </p:sp>
      <p:sp>
        <p:nvSpPr>
          <p:cNvPr id="3" name="Text Placeholder 2">
            <a:extLst>
              <a:ext uri="{FF2B5EF4-FFF2-40B4-BE49-F238E27FC236}">
                <a16:creationId xmlns:a16="http://schemas.microsoft.com/office/drawing/2014/main" id="{0A4A32A2-B3AD-4D53-826F-3C6528CE2540}"/>
              </a:ext>
            </a:extLst>
          </p:cNvPr>
          <p:cNvSpPr>
            <a:spLocks noGrp="1"/>
          </p:cNvSpPr>
          <p:nvPr>
            <p:ph type="body" idx="1"/>
          </p:nvPr>
        </p:nvSpPr>
        <p:spPr>
          <a:xfrm>
            <a:off x="0" y="623502"/>
            <a:ext cx="11353800" cy="829559"/>
          </a:xfrm>
        </p:spPr>
        <p:txBody>
          <a:bodyPr>
            <a:normAutofit/>
          </a:bodyPr>
          <a:lstStyle/>
          <a:p>
            <a:r>
              <a:rPr lang="en-US" sz="1600" dirty="0"/>
              <a:t>Identify Numerical Columns and perform BOXPLOT, KDE, HISTPLOT</a:t>
            </a:r>
          </a:p>
          <a:p>
            <a:r>
              <a:rPr lang="en-US" sz="1600" dirty="0"/>
              <a:t>Identify Categorical Columns and perform COUNTPLOT and BARPLOT</a:t>
            </a:r>
          </a:p>
        </p:txBody>
      </p:sp>
      <p:pic>
        <p:nvPicPr>
          <p:cNvPr id="5" name="Picture 4">
            <a:extLst>
              <a:ext uri="{FF2B5EF4-FFF2-40B4-BE49-F238E27FC236}">
                <a16:creationId xmlns:a16="http://schemas.microsoft.com/office/drawing/2014/main" id="{5E6E1ADE-BDB9-4CA5-9EB9-7E177864AC99}"/>
              </a:ext>
            </a:extLst>
          </p:cNvPr>
          <p:cNvPicPr>
            <a:picLocks noChangeAspect="1"/>
          </p:cNvPicPr>
          <p:nvPr/>
        </p:nvPicPr>
        <p:blipFill>
          <a:blip r:embed="rId2"/>
          <a:stretch>
            <a:fillRect/>
          </a:stretch>
        </p:blipFill>
        <p:spPr>
          <a:xfrm>
            <a:off x="0" y="1405991"/>
            <a:ext cx="4195645" cy="2843004"/>
          </a:xfrm>
          <a:prstGeom prst="rect">
            <a:avLst/>
          </a:prstGeom>
        </p:spPr>
      </p:pic>
      <p:pic>
        <p:nvPicPr>
          <p:cNvPr id="7" name="Picture 6">
            <a:extLst>
              <a:ext uri="{FF2B5EF4-FFF2-40B4-BE49-F238E27FC236}">
                <a16:creationId xmlns:a16="http://schemas.microsoft.com/office/drawing/2014/main" id="{78771928-3EED-4CAC-98A6-52348004908A}"/>
              </a:ext>
            </a:extLst>
          </p:cNvPr>
          <p:cNvPicPr>
            <a:picLocks noChangeAspect="1"/>
          </p:cNvPicPr>
          <p:nvPr/>
        </p:nvPicPr>
        <p:blipFill>
          <a:blip r:embed="rId3"/>
          <a:stretch>
            <a:fillRect/>
          </a:stretch>
        </p:blipFill>
        <p:spPr>
          <a:xfrm>
            <a:off x="3867582" y="1371072"/>
            <a:ext cx="4195645" cy="2866283"/>
          </a:xfrm>
          <a:prstGeom prst="rect">
            <a:avLst/>
          </a:prstGeom>
        </p:spPr>
      </p:pic>
      <p:pic>
        <p:nvPicPr>
          <p:cNvPr id="9" name="Picture 8">
            <a:extLst>
              <a:ext uri="{FF2B5EF4-FFF2-40B4-BE49-F238E27FC236}">
                <a16:creationId xmlns:a16="http://schemas.microsoft.com/office/drawing/2014/main" id="{0B71AC92-D457-4D6D-9D7B-073F6AA5E8AC}"/>
              </a:ext>
            </a:extLst>
          </p:cNvPr>
          <p:cNvPicPr>
            <a:picLocks noChangeAspect="1"/>
          </p:cNvPicPr>
          <p:nvPr/>
        </p:nvPicPr>
        <p:blipFill>
          <a:blip r:embed="rId4"/>
          <a:stretch>
            <a:fillRect/>
          </a:stretch>
        </p:blipFill>
        <p:spPr>
          <a:xfrm>
            <a:off x="8063227" y="1038281"/>
            <a:ext cx="4061901" cy="2859811"/>
          </a:xfrm>
          <a:prstGeom prst="rect">
            <a:avLst/>
          </a:prstGeom>
        </p:spPr>
      </p:pic>
      <p:pic>
        <p:nvPicPr>
          <p:cNvPr id="11" name="Picture 10">
            <a:extLst>
              <a:ext uri="{FF2B5EF4-FFF2-40B4-BE49-F238E27FC236}">
                <a16:creationId xmlns:a16="http://schemas.microsoft.com/office/drawing/2014/main" id="{7BB864FA-1EB5-4D5D-8164-8C3096F7EFE4}"/>
              </a:ext>
            </a:extLst>
          </p:cNvPr>
          <p:cNvPicPr>
            <a:picLocks noChangeAspect="1"/>
          </p:cNvPicPr>
          <p:nvPr/>
        </p:nvPicPr>
        <p:blipFill>
          <a:blip r:embed="rId5"/>
          <a:stretch>
            <a:fillRect/>
          </a:stretch>
        </p:blipFill>
        <p:spPr>
          <a:xfrm>
            <a:off x="8251902" y="4021973"/>
            <a:ext cx="3873226" cy="2771088"/>
          </a:xfrm>
          <a:prstGeom prst="rect">
            <a:avLst/>
          </a:prstGeom>
        </p:spPr>
      </p:pic>
      <p:pic>
        <p:nvPicPr>
          <p:cNvPr id="15" name="Picture 14">
            <a:extLst>
              <a:ext uri="{FF2B5EF4-FFF2-40B4-BE49-F238E27FC236}">
                <a16:creationId xmlns:a16="http://schemas.microsoft.com/office/drawing/2014/main" id="{DD54B77B-C113-4C08-A626-6459BAEEDB19}"/>
              </a:ext>
            </a:extLst>
          </p:cNvPr>
          <p:cNvPicPr>
            <a:picLocks noChangeAspect="1"/>
          </p:cNvPicPr>
          <p:nvPr/>
        </p:nvPicPr>
        <p:blipFill>
          <a:blip r:embed="rId6"/>
          <a:stretch>
            <a:fillRect/>
          </a:stretch>
        </p:blipFill>
        <p:spPr>
          <a:xfrm>
            <a:off x="0" y="4183148"/>
            <a:ext cx="3873226" cy="2674852"/>
          </a:xfrm>
          <a:prstGeom prst="rect">
            <a:avLst/>
          </a:prstGeom>
        </p:spPr>
      </p:pic>
      <p:pic>
        <p:nvPicPr>
          <p:cNvPr id="17" name="Picture 16">
            <a:extLst>
              <a:ext uri="{FF2B5EF4-FFF2-40B4-BE49-F238E27FC236}">
                <a16:creationId xmlns:a16="http://schemas.microsoft.com/office/drawing/2014/main" id="{CCB015D7-CE24-4D0F-BB42-AD595BC2D4D3}"/>
              </a:ext>
            </a:extLst>
          </p:cNvPr>
          <p:cNvPicPr>
            <a:picLocks noChangeAspect="1"/>
          </p:cNvPicPr>
          <p:nvPr/>
        </p:nvPicPr>
        <p:blipFill>
          <a:blip r:embed="rId7"/>
          <a:stretch>
            <a:fillRect/>
          </a:stretch>
        </p:blipFill>
        <p:spPr>
          <a:xfrm>
            <a:off x="4295662" y="4183148"/>
            <a:ext cx="3445146" cy="2585035"/>
          </a:xfrm>
          <a:prstGeom prst="rect">
            <a:avLst/>
          </a:prstGeom>
        </p:spPr>
      </p:pic>
    </p:spTree>
    <p:extLst>
      <p:ext uri="{BB962C8B-B14F-4D97-AF65-F5344CB8AC3E}">
        <p14:creationId xmlns:p14="http://schemas.microsoft.com/office/powerpoint/2010/main" val="40364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D15B-E6E8-4983-A84B-AED4F29242F1}"/>
              </a:ext>
            </a:extLst>
          </p:cNvPr>
          <p:cNvSpPr>
            <a:spLocks noGrp="1"/>
          </p:cNvSpPr>
          <p:nvPr>
            <p:ph type="title"/>
          </p:nvPr>
        </p:nvSpPr>
        <p:spPr>
          <a:xfrm>
            <a:off x="0" y="349646"/>
            <a:ext cx="10515600" cy="662782"/>
          </a:xfrm>
        </p:spPr>
        <p:txBody>
          <a:bodyPr>
            <a:normAutofit fontScale="90000"/>
          </a:bodyPr>
          <a:lstStyle/>
          <a:p>
            <a:r>
              <a:rPr lang="en-IN" sz="4000" b="1" dirty="0"/>
              <a:t>Bivariate Analysis  Steps </a:t>
            </a:r>
            <a:br>
              <a:rPr lang="en-IN" dirty="0"/>
            </a:br>
            <a:endParaRPr lang="en-IN" dirty="0"/>
          </a:p>
        </p:txBody>
      </p:sp>
      <p:sp>
        <p:nvSpPr>
          <p:cNvPr id="3" name="Text Placeholder 2">
            <a:extLst>
              <a:ext uri="{FF2B5EF4-FFF2-40B4-BE49-F238E27FC236}">
                <a16:creationId xmlns:a16="http://schemas.microsoft.com/office/drawing/2014/main" id="{5749C1B8-7F97-4203-AF68-AAF5BCAD3166}"/>
              </a:ext>
            </a:extLst>
          </p:cNvPr>
          <p:cNvSpPr>
            <a:spLocks noGrp="1"/>
          </p:cNvSpPr>
          <p:nvPr>
            <p:ph type="body" idx="1"/>
          </p:nvPr>
        </p:nvSpPr>
        <p:spPr>
          <a:xfrm>
            <a:off x="0" y="857839"/>
            <a:ext cx="11353800" cy="1442301"/>
          </a:xfrm>
        </p:spPr>
        <p:txBody>
          <a:bodyPr>
            <a:normAutofit fontScale="70000" lnSpcReduction="20000"/>
          </a:bodyPr>
          <a:lstStyle/>
          <a:p>
            <a:r>
              <a:rPr lang="en-IN" sz="2000" dirty="0">
                <a:solidFill>
                  <a:schemeClr val="tx1"/>
                </a:solidFill>
              </a:rPr>
              <a:t> Bi-variate analysis was performed, and Numerical vs Numerical Data was observed using a scatter plot for checking correlation.</a:t>
            </a:r>
          </a:p>
          <a:p>
            <a:r>
              <a:rPr lang="en-IN" sz="2000" dirty="0">
                <a:solidFill>
                  <a:schemeClr val="tx1"/>
                </a:solidFill>
              </a:rPr>
              <a:t>Numerical vs Categorical Data was observed using a Box Plot for data distribution among different categories and observations were noted down.</a:t>
            </a:r>
          </a:p>
          <a:p>
            <a:r>
              <a:rPr lang="en-IN" sz="2000" dirty="0">
                <a:solidFill>
                  <a:schemeClr val="tx1"/>
                </a:solidFill>
              </a:rPr>
              <a:t>Categorical vs Categorical Data was observed using a Stacked Bar Plot.</a:t>
            </a:r>
          </a:p>
          <a:p>
            <a:r>
              <a:rPr lang="en-IN" sz="2000" dirty="0">
                <a:solidFill>
                  <a:schemeClr val="tx1"/>
                </a:solidFill>
              </a:rPr>
              <a:t>Here we can see the Stacked Bar plot for Gender and Specialisation.</a:t>
            </a:r>
          </a:p>
          <a:p>
            <a:endParaRPr lang="en-IN" sz="2000" dirty="0"/>
          </a:p>
        </p:txBody>
      </p:sp>
      <p:pic>
        <p:nvPicPr>
          <p:cNvPr id="5" name="Picture 4">
            <a:extLst>
              <a:ext uri="{FF2B5EF4-FFF2-40B4-BE49-F238E27FC236}">
                <a16:creationId xmlns:a16="http://schemas.microsoft.com/office/drawing/2014/main" id="{510B19EA-56BC-4CA5-8849-11206169EE31}"/>
              </a:ext>
            </a:extLst>
          </p:cNvPr>
          <p:cNvPicPr>
            <a:picLocks noChangeAspect="1"/>
          </p:cNvPicPr>
          <p:nvPr/>
        </p:nvPicPr>
        <p:blipFill>
          <a:blip r:embed="rId2"/>
          <a:stretch>
            <a:fillRect/>
          </a:stretch>
        </p:blipFill>
        <p:spPr>
          <a:xfrm>
            <a:off x="-1" y="2036190"/>
            <a:ext cx="12192001" cy="4949071"/>
          </a:xfrm>
          <a:prstGeom prst="rect">
            <a:avLst/>
          </a:prstGeom>
        </p:spPr>
      </p:pic>
    </p:spTree>
    <p:extLst>
      <p:ext uri="{BB962C8B-B14F-4D97-AF65-F5344CB8AC3E}">
        <p14:creationId xmlns:p14="http://schemas.microsoft.com/office/powerpoint/2010/main" val="335909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689-D3B5-4153-A428-28368F0BC3A3}"/>
              </a:ext>
            </a:extLst>
          </p:cNvPr>
          <p:cNvSpPr>
            <a:spLocks noGrp="1"/>
          </p:cNvSpPr>
          <p:nvPr>
            <p:ph type="title"/>
          </p:nvPr>
        </p:nvSpPr>
        <p:spPr>
          <a:xfrm>
            <a:off x="0" y="-94267"/>
            <a:ext cx="10515600" cy="2007908"/>
          </a:xfrm>
        </p:spPr>
        <p:txBody>
          <a:bodyPr>
            <a:normAutofit/>
          </a:bodyPr>
          <a:lstStyle/>
          <a:p>
            <a:r>
              <a:rPr lang="en-US" sz="1400" b="0" i="0" dirty="0">
                <a:solidFill>
                  <a:srgbClr val="252423"/>
                </a:solidFill>
                <a:effectLst/>
                <a:latin typeface="Segoe UI" panose="020B0502040204020203" pitchFamily="34" charset="0"/>
              </a:rPr>
              <a:t>﻿-The total count of Gender was higher for males (3,041) than for females (957).</a:t>
            </a:r>
            <a:br>
              <a:rPr lang="en-US" sz="1400" b="0" i="0" dirty="0">
                <a:solidFill>
                  <a:srgbClr val="252423"/>
                </a:solidFill>
                <a:effectLst/>
                <a:latin typeface="Segoe UI" panose="020B0502040204020203" pitchFamily="34" charset="0"/>
              </a:rPr>
            </a:br>
            <a:r>
              <a:rPr lang="en-US" sz="1400" b="0" i="0" dirty="0">
                <a:solidFill>
                  <a:srgbClr val="252423"/>
                </a:solidFill>
                <a:effectLst/>
                <a:latin typeface="Segoe UI" panose="020B0502040204020203" pitchFamily="34" charset="0"/>
              </a:rPr>
              <a:t>﻿-The average Count of Gender was higher for males (69.11) than for females (35.44).</a:t>
            </a:r>
            <a:br>
              <a:rPr lang="en-US" sz="1400" b="0" i="0" dirty="0">
                <a:solidFill>
                  <a:srgbClr val="252423"/>
                </a:solidFill>
                <a:effectLst/>
                <a:latin typeface="Segoe UI" panose="020B0502040204020203" pitchFamily="34" charset="0"/>
              </a:rPr>
            </a:br>
            <a:r>
              <a:rPr lang="en-US" sz="1400" b="0" i="0" dirty="0">
                <a:solidFill>
                  <a:srgbClr val="252423"/>
                </a:solidFill>
                <a:effectLst/>
                <a:latin typeface="Segoe UI" panose="020B0502040204020203" pitchFamily="34" charset="0"/>
              </a:rPr>
              <a:t>-The count of Gender for males and females diverged the most when the Specialization was electronics and communication engineering when males were 456 higher than females.</a:t>
            </a:r>
            <a:br>
              <a:rPr lang="en-US" sz="1400" b="0" i="0" dirty="0">
                <a:solidFill>
                  <a:srgbClr val="252423"/>
                </a:solidFill>
                <a:effectLst/>
                <a:latin typeface="Segoe UI" panose="020B0502040204020203" pitchFamily="34" charset="0"/>
              </a:rPr>
            </a:br>
            <a:br>
              <a:rPr lang="en-US" sz="1400" b="0" i="0" dirty="0">
                <a:solidFill>
                  <a:srgbClr val="252423"/>
                </a:solidFill>
                <a:effectLst/>
                <a:latin typeface="Segoe UI" panose="020B0502040204020203" pitchFamily="34" charset="0"/>
              </a:rPr>
            </a:br>
            <a:br>
              <a:rPr lang="en-US" sz="1400" dirty="0"/>
            </a:br>
            <a:r>
              <a:rPr lang="en-US" sz="2000" dirty="0"/>
              <a:t>QQ Plot before cleaning vs after cleaning</a:t>
            </a:r>
            <a:endParaRPr lang="en-IN" sz="2000" dirty="0"/>
          </a:p>
        </p:txBody>
      </p:sp>
      <p:pic>
        <p:nvPicPr>
          <p:cNvPr id="4" name="Picture 3">
            <a:extLst>
              <a:ext uri="{FF2B5EF4-FFF2-40B4-BE49-F238E27FC236}">
                <a16:creationId xmlns:a16="http://schemas.microsoft.com/office/drawing/2014/main" id="{F895972E-4D68-4A4D-8B38-2022C2233615}"/>
              </a:ext>
            </a:extLst>
          </p:cNvPr>
          <p:cNvPicPr>
            <a:picLocks noChangeAspect="1"/>
          </p:cNvPicPr>
          <p:nvPr/>
        </p:nvPicPr>
        <p:blipFill>
          <a:blip r:embed="rId2"/>
          <a:stretch>
            <a:fillRect/>
          </a:stretch>
        </p:blipFill>
        <p:spPr>
          <a:xfrm>
            <a:off x="17916" y="2126571"/>
            <a:ext cx="5492043" cy="4311935"/>
          </a:xfrm>
          <a:prstGeom prst="rect">
            <a:avLst/>
          </a:prstGeom>
        </p:spPr>
      </p:pic>
      <p:pic>
        <p:nvPicPr>
          <p:cNvPr id="6" name="Picture 5">
            <a:extLst>
              <a:ext uri="{FF2B5EF4-FFF2-40B4-BE49-F238E27FC236}">
                <a16:creationId xmlns:a16="http://schemas.microsoft.com/office/drawing/2014/main" id="{77E16F23-106D-4869-97BD-53CEBB23095A}"/>
              </a:ext>
            </a:extLst>
          </p:cNvPr>
          <p:cNvPicPr>
            <a:picLocks noChangeAspect="1"/>
          </p:cNvPicPr>
          <p:nvPr/>
        </p:nvPicPr>
        <p:blipFill>
          <a:blip r:embed="rId3"/>
          <a:stretch>
            <a:fillRect/>
          </a:stretch>
        </p:blipFill>
        <p:spPr>
          <a:xfrm>
            <a:off x="5509959" y="2204369"/>
            <a:ext cx="6682042" cy="4234137"/>
          </a:xfrm>
          <a:prstGeom prst="rect">
            <a:avLst/>
          </a:prstGeom>
        </p:spPr>
      </p:pic>
    </p:spTree>
    <p:extLst>
      <p:ext uri="{BB962C8B-B14F-4D97-AF65-F5344CB8AC3E}">
        <p14:creationId xmlns:p14="http://schemas.microsoft.com/office/powerpoint/2010/main" val="42798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C326-8D2B-4308-AE26-D566652A67E6}"/>
              </a:ext>
            </a:extLst>
          </p:cNvPr>
          <p:cNvSpPr>
            <a:spLocks noGrp="1"/>
          </p:cNvSpPr>
          <p:nvPr>
            <p:ph type="title"/>
          </p:nvPr>
        </p:nvSpPr>
        <p:spPr>
          <a:xfrm>
            <a:off x="320512" y="5532437"/>
            <a:ext cx="11353800" cy="1325563"/>
          </a:xfrm>
        </p:spPr>
        <p:txBody>
          <a:bodyPr>
            <a:normAutofit/>
          </a:bodyPr>
          <a:lstStyle/>
          <a:p>
            <a:r>
              <a:rPr lang="en-US" sz="1600" b="0" i="0" dirty="0">
                <a:solidFill>
                  <a:srgbClr val="252423"/>
                </a:solidFill>
                <a:effectLst/>
                <a:latin typeface="Nirmala UI" panose="020B0502040204020203" pitchFamily="34" charset="0"/>
                <a:ea typeface="Nirmala UI" panose="020B0502040204020203" pitchFamily="34" charset="0"/>
                <a:cs typeface="Nirmala UI" panose="020B0502040204020203" pitchFamily="34" charset="0"/>
              </a:rPr>
              <a:t>At 3,32,714.29, software engineers had the highest Average Salary and was 66.36% higher than software engineers, which had the lowest Average Salary at 2,00,000.00.</a:t>
            </a:r>
            <a:br>
              <a:rPr lang="en-US" sz="1600" b="0" i="0" dirty="0">
                <a:solidFill>
                  <a:srgbClr val="252423"/>
                </a:solidFill>
                <a:effectLst/>
                <a:latin typeface="Nirmala UI" panose="020B0502040204020203" pitchFamily="34" charset="0"/>
                <a:ea typeface="Nirmala UI" panose="020B0502040204020203" pitchFamily="34" charset="0"/>
                <a:cs typeface="Nirmala UI" panose="020B0502040204020203" pitchFamily="34" charset="0"/>
              </a:rPr>
            </a:br>
            <a:r>
              <a:rPr lang="en-US" sz="1600" b="0" i="0" dirty="0">
                <a:solidFill>
                  <a:srgbClr val="252423"/>
                </a:solidFill>
                <a:effectLst/>
                <a:latin typeface="Nirmala UI" panose="020B0502040204020203" pitchFamily="34" charset="0"/>
                <a:ea typeface="Nirmala UI" panose="020B0502040204020203" pitchFamily="34" charset="0"/>
                <a:cs typeface="Nirmala UI" panose="020B0502040204020203" pitchFamily="34" charset="0"/>
              </a:rPr>
              <a:t>﻿Across all 4 Designation, the Average Salary ranged from 2,00,000.00 to 3,32,714.29.</a:t>
            </a:r>
            <a:endParaRPr lang="en-IN" sz="1600" dirty="0">
              <a:latin typeface="Nirmala UI" panose="020B0502040204020203" pitchFamily="34" charset="0"/>
              <a:ea typeface="Nirmala UI" panose="020B0502040204020203" pitchFamily="34" charset="0"/>
              <a:cs typeface="Nirmala UI" panose="020B0502040204020203" pitchFamily="34" charset="0"/>
            </a:endParaRPr>
          </a:p>
        </p:txBody>
      </p:sp>
      <p:pic>
        <p:nvPicPr>
          <p:cNvPr id="4" name="Picture 3">
            <a:extLst>
              <a:ext uri="{FF2B5EF4-FFF2-40B4-BE49-F238E27FC236}">
                <a16:creationId xmlns:a16="http://schemas.microsoft.com/office/drawing/2014/main" id="{24429D26-C583-4871-A8F1-85FC858F337F}"/>
              </a:ext>
            </a:extLst>
          </p:cNvPr>
          <p:cNvPicPr>
            <a:picLocks noChangeAspect="1"/>
          </p:cNvPicPr>
          <p:nvPr/>
        </p:nvPicPr>
        <p:blipFill>
          <a:blip r:embed="rId2"/>
          <a:stretch>
            <a:fillRect/>
          </a:stretch>
        </p:blipFill>
        <p:spPr>
          <a:xfrm>
            <a:off x="320512" y="0"/>
            <a:ext cx="9420993" cy="5284588"/>
          </a:xfrm>
          <a:prstGeom prst="rect">
            <a:avLst/>
          </a:prstGeom>
        </p:spPr>
      </p:pic>
    </p:spTree>
    <p:extLst>
      <p:ext uri="{BB962C8B-B14F-4D97-AF65-F5344CB8AC3E}">
        <p14:creationId xmlns:p14="http://schemas.microsoft.com/office/powerpoint/2010/main" val="290830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Widescreen</PresentationFormat>
  <Paragraphs>36</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 Black</vt:lpstr>
      <vt:lpstr>Nirmala UI</vt:lpstr>
      <vt:lpstr>Arial</vt:lpstr>
      <vt:lpstr>Söhne</vt:lpstr>
      <vt:lpstr>Lato Black</vt:lpstr>
      <vt:lpstr>Libre Baskerville</vt:lpstr>
      <vt:lpstr>Segoe UI</vt:lpstr>
      <vt:lpstr>Google Sans</vt:lpstr>
      <vt:lpstr>var(--jp-code-font-family)</vt:lpstr>
      <vt:lpstr>Calibri</vt:lpstr>
      <vt:lpstr>Office Theme</vt:lpstr>
      <vt:lpstr>PowerPoint Presentation</vt:lpstr>
      <vt:lpstr>PowerPoint Presentation</vt:lpstr>
      <vt:lpstr>Objective of the Project  The objective of the project is to predict the salary of individuals based on various factors such as education level, job title, location, etc. Therefore, the EDA would focus on understanding the relationships between these variables and the target variable (Salary), identifying important features, and building predictive models to predict salary.   Understand the Data: Look at the structure of the dataset, including the number of rows and columns, data types, and column names. This helps in understanding what kind of data we are dealing with.    Descriptive Statistics: Compute descriptive statistics such as mean, median, mode, standard deviation, and quartiles to summarize the central tendency, dispersion, and shape of the dataset.   Data Visualization: Use various plots such as histograms, box plots, scatter plots, and correlation matrices to visualize the distribution of individual variables, and relationships between variables, and identify patterns and trends in the data.    Outlier Detection: Identify outliers in the dataset and decide whether to remove them or treat them separately. </vt:lpstr>
      <vt:lpstr>Univariate Analysis  Steps</vt:lpstr>
      <vt:lpstr>Bivariate Analysis  Steps  </vt:lpstr>
      <vt:lpstr>﻿-The total count of Gender was higher for males (3,041) than for females (957). ﻿-The average Count of Gender was higher for males (69.11) than for females (35.44). -The count of Gender for males and females diverged the most when the Specialization was electronics and communication engineering when males were 456 higher than females.   QQ Plot before cleaning vs after cleaning</vt:lpstr>
      <vt:lpstr>At 3,32,714.29, software engineers had the highest Average Salary and was 66.36% higher than software engineers, which had the lowest Average Salary at 2,00,000.00. ﻿Across all 4 Designation, the Average Salary ranged from 2,00,000.00 to 3,32,714.29.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Nandamuri Paul Gabriel Richman</cp:lastModifiedBy>
  <cp:revision>2</cp:revision>
  <dcterms:created xsi:type="dcterms:W3CDTF">2021-02-16T05:19:01Z</dcterms:created>
  <dcterms:modified xsi:type="dcterms:W3CDTF">2024-02-23T09:11:05Z</dcterms:modified>
</cp:coreProperties>
</file>