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61" r:id="rId3"/>
    <p:sldId id="258" r:id="rId4"/>
    <p:sldId id="263" r:id="rId5"/>
    <p:sldId id="264" r:id="rId6"/>
    <p:sldId id="265" r:id="rId7"/>
    <p:sldId id="259"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Lato Black" panose="020B0604020202020204" charset="0"/>
      <p:bold r:id="rId14"/>
      <p:boldItalic r:id="rId15"/>
    </p:embeddedFont>
    <p:embeddedFont>
      <p:font typeface="Libre Baskerville" panose="020B0604020202020204"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642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paulrichman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PaulRichma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44971" y="163902"/>
            <a:ext cx="12190815" cy="6694098"/>
          </a:xfrm>
          <a:prstGeom prst="rect">
            <a:avLst/>
          </a:prstGeom>
          <a:noFill/>
          <a:ln>
            <a:noFill/>
          </a:ln>
        </p:spPr>
      </p:pic>
      <p:sp>
        <p:nvSpPr>
          <p:cNvPr id="99" name="Google Shape;99;p1"/>
          <p:cNvSpPr txBox="1"/>
          <p:nvPr/>
        </p:nvSpPr>
        <p:spPr>
          <a:xfrm>
            <a:off x="721896" y="3717986"/>
            <a:ext cx="11181346" cy="22467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t>Code Refactoring and Bug Report Analysis</a:t>
            </a:r>
          </a:p>
          <a:p>
            <a:pPr marL="0" marR="0" lvl="0" indent="0" algn="ctr" rtl="0">
              <a:spcBef>
                <a:spcPts val="0"/>
              </a:spcBef>
              <a:spcAft>
                <a:spcPts val="0"/>
              </a:spcAft>
              <a:buNone/>
            </a:pPr>
            <a:r>
              <a:rPr lang="en-US" sz="2800" dirty="0"/>
              <a:t>On</a:t>
            </a:r>
          </a:p>
          <a:p>
            <a:pPr marL="0" marR="0" lvl="0" indent="0" algn="ctr" rtl="0">
              <a:spcBef>
                <a:spcPts val="0"/>
              </a:spcBef>
              <a:spcAft>
                <a:spcPts val="0"/>
              </a:spcAft>
              <a:buNone/>
            </a:pPr>
            <a:r>
              <a:rPr lang="en-US" sz="2800" dirty="0">
                <a:solidFill>
                  <a:srgbClr val="FF0000"/>
                </a:solidFill>
              </a:rPr>
              <a:t>Note-taking app</a:t>
            </a:r>
          </a:p>
          <a:p>
            <a:pPr marL="0" marR="0" lvl="0" indent="0" algn="ctr" rtl="0">
              <a:spcBef>
                <a:spcPts val="0"/>
              </a:spcBef>
              <a:spcAft>
                <a:spcPts val="0"/>
              </a:spcAft>
              <a:buNone/>
            </a:pPr>
            <a:endParaRPr lang="en-US" sz="2800" dirty="0"/>
          </a:p>
          <a:p>
            <a:pPr marL="0" marR="0" lvl="0" indent="0" algn="ctr" rtl="0">
              <a:spcBef>
                <a:spcPts val="0"/>
              </a:spcBef>
              <a:spcAft>
                <a:spcPts val="0"/>
              </a:spcAft>
              <a:buNone/>
            </a:pPr>
            <a:endParaRPr lang="en-US"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16192" y="1120063"/>
            <a:ext cx="7007290" cy="5632271"/>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endParaRPr lang="en-US" sz="1800" b="1" i="0" dirty="0">
              <a:solidFill>
                <a:schemeClr val="tx1">
                  <a:lumMod val="95000"/>
                  <a:lumOff val="5000"/>
                </a:schemeClr>
              </a:solidFill>
              <a:effectLst/>
              <a:latin typeface="Google Sans"/>
            </a:endParaRPr>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Myself N. Paul Gabriel Richman</a:t>
            </a:r>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Completed my graduation as a Mechanical Engineer in 2018 from ITM University Gwalior, M.P</a:t>
            </a:r>
          </a:p>
          <a:p>
            <a:pPr marL="285750" indent="-285750">
              <a:buClr>
                <a:schemeClr val="dk1"/>
              </a:buClr>
              <a:buSzPts val="1800"/>
              <a:buFont typeface="Arial"/>
              <a:buChar char="•"/>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Completed my Post graduation as a Petroleum Engineer in 2022 from JNTU Kakinada</a:t>
            </a:r>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This field holds the key to gaining a competitive edge in the market.</a:t>
            </a:r>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The way Data science uses the combination of Machine Learning with Statistics and Calculus is fascinating</a:t>
            </a:r>
          </a:p>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I wan</a:t>
            </a: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 to build my career in this field and contribute to the fullest </a:t>
            </a:r>
          </a:p>
          <a:p>
            <a:pPr marL="285750" marR="0" lvl="0" indent="-285750" algn="l" rtl="0">
              <a:spcBef>
                <a:spcPts val="0"/>
              </a:spcBef>
              <a:spcAft>
                <a:spcPts val="0"/>
              </a:spcAft>
              <a:buClr>
                <a:schemeClr val="dk1"/>
              </a:buClr>
              <a:buSzPts val="1800"/>
              <a:buFont typeface="Arial"/>
              <a:buChar char="•"/>
            </a:pPr>
            <a:endPar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Currently Doing an Internship at </a:t>
            </a:r>
            <a:r>
              <a:rPr lang="en-US" sz="1800" b="1"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Innomatics</a:t>
            </a: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Research Labs</a:t>
            </a:r>
          </a:p>
          <a:p>
            <a:pPr marL="285750" marR="0" lvl="0" indent="-285750" algn="l" rtl="0">
              <a:spcBef>
                <a:spcPts val="0"/>
              </a:spcBef>
              <a:spcAft>
                <a:spcPts val="0"/>
              </a:spcAft>
              <a:buClr>
                <a:schemeClr val="dk1"/>
              </a:buClr>
              <a:buSzPts val="1800"/>
              <a:buFont typeface="Arial"/>
              <a:buChar char="•"/>
            </a:pPr>
            <a:endPar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marR="0" lvl="0" indent="-285750" algn="l" rtl="0">
              <a:spcBef>
                <a:spcPts val="0"/>
              </a:spcBef>
              <a:spcAft>
                <a:spcPts val="0"/>
              </a:spcAft>
              <a:buClr>
                <a:schemeClr val="dk1"/>
              </a:buClr>
              <a:buSzPts val="1800"/>
              <a:buFont typeface="Arial"/>
              <a:buChar char="•"/>
            </a:pPr>
            <a:endPar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R="0" lvl="0" algn="l" rtl="0">
              <a:spcBef>
                <a:spcPts val="0"/>
              </a:spcBef>
              <a:spcAft>
                <a:spcPts val="0"/>
              </a:spcAft>
              <a:buClr>
                <a:schemeClr val="dk1"/>
              </a:buClr>
              <a:buSzPts val="1800"/>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On LinkedIn(</a:t>
            </a: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hlinkClick r:id="rId3"/>
              </a:rPr>
              <a:t>https://www.linkedin.com/in/paulrichman1/</a:t>
            </a: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a:t>
            </a:r>
          </a:p>
          <a:p>
            <a:pPr marR="0" lvl="0" algn="l" rtl="0">
              <a:spcBef>
                <a:spcPts val="0"/>
              </a:spcBef>
              <a:spcAft>
                <a:spcPts val="0"/>
              </a:spcAft>
              <a:buClr>
                <a:schemeClr val="dk1"/>
              </a:buClr>
              <a:buSzPts val="1800"/>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On GitHub(</a:t>
            </a: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hlinkClick r:id="rId4"/>
              </a:rPr>
              <a:t>https://github.com/PaulRichman</a:t>
            </a: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a:t>
            </a:r>
          </a:p>
          <a:p>
            <a:pPr marR="0" lvl="0" algn="l" rtl="0">
              <a:spcBef>
                <a:spcPts val="0"/>
              </a:spcBef>
              <a:spcAft>
                <a:spcPts val="0"/>
              </a:spcAft>
              <a:buClr>
                <a:schemeClr val="dk1"/>
              </a:buClr>
              <a:buSzPts val="1800"/>
            </a:pPr>
            <a:endPar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marR="0" lvl="0" indent="-285750" algn="l" rtl="0">
              <a:spcBef>
                <a:spcPts val="0"/>
              </a:spcBef>
              <a:spcAft>
                <a:spcPts val="0"/>
              </a:spcAft>
              <a:buClr>
                <a:schemeClr val="dk1"/>
              </a:buClr>
              <a:buSzPts val="1800"/>
              <a:buFont typeface="Arial"/>
              <a:buChar char="•"/>
            </a:pPr>
            <a:endPar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R="0" lvl="0" algn="l" rtl="0">
              <a:spcBef>
                <a:spcPts val="0"/>
              </a:spcBef>
              <a:spcAft>
                <a:spcPts val="0"/>
              </a:spcAft>
              <a:buClr>
                <a:schemeClr val="dk1"/>
              </a:buClr>
              <a:buSzPts val="1800"/>
            </a:pP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lang="en-IN"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342378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711451" y="0"/>
            <a:ext cx="3932237" cy="1600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sz="4000" b="1" dirty="0">
                <a:solidFill>
                  <a:srgbClr val="FF0000"/>
                </a:solidFill>
              </a:rPr>
              <a:t>Agenda</a:t>
            </a:r>
            <a:endParaRPr sz="4000" b="1" dirty="0">
              <a:solidFill>
                <a:srgbClr val="FF0000"/>
              </a:solidFill>
            </a:endParaRPr>
          </a:p>
        </p:txBody>
      </p:sp>
      <p:sp>
        <p:nvSpPr>
          <p:cNvPr id="111" name="Google Shape;111;p4"/>
          <p:cNvSpPr txBox="1">
            <a:spLocks noGrp="1"/>
          </p:cNvSpPr>
          <p:nvPr>
            <p:ph type="body" idx="1"/>
          </p:nvPr>
        </p:nvSpPr>
        <p:spPr>
          <a:xfrm>
            <a:off x="587125" y="1527175"/>
            <a:ext cx="4177380" cy="453674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IN" b="1" dirty="0"/>
              <a:t>Project Description</a:t>
            </a:r>
          </a:p>
          <a:p>
            <a:pPr marL="228600" lvl="0" indent="-228600" algn="l" rtl="0">
              <a:lnSpc>
                <a:spcPct val="90000"/>
              </a:lnSpc>
              <a:spcBef>
                <a:spcPts val="0"/>
              </a:spcBef>
              <a:spcAft>
                <a:spcPts val="0"/>
              </a:spcAft>
              <a:buClr>
                <a:schemeClr val="dk1"/>
              </a:buClr>
              <a:buSzPct val="100000"/>
              <a:buChar char="•"/>
            </a:pPr>
            <a:r>
              <a:rPr lang="en-IN" b="1" dirty="0"/>
              <a:t>Bug Description</a:t>
            </a:r>
          </a:p>
          <a:p>
            <a:pPr marL="228600" lvl="0" indent="-228600" algn="l" rtl="0">
              <a:lnSpc>
                <a:spcPct val="90000"/>
              </a:lnSpc>
              <a:spcBef>
                <a:spcPts val="0"/>
              </a:spcBef>
              <a:spcAft>
                <a:spcPts val="0"/>
              </a:spcAft>
              <a:buClr>
                <a:schemeClr val="dk1"/>
              </a:buClr>
              <a:buSzPct val="100000"/>
              <a:buChar char="•"/>
            </a:pPr>
            <a:r>
              <a:rPr lang="en-IN" b="1" dirty="0"/>
              <a:t>Issue Identification</a:t>
            </a:r>
          </a:p>
          <a:p>
            <a:pPr marL="228600" lvl="0" indent="-228600" algn="l" rtl="0">
              <a:lnSpc>
                <a:spcPct val="90000"/>
              </a:lnSpc>
              <a:spcBef>
                <a:spcPts val="0"/>
              </a:spcBef>
              <a:spcAft>
                <a:spcPts val="0"/>
              </a:spcAft>
              <a:buClr>
                <a:schemeClr val="dk1"/>
              </a:buClr>
              <a:buSzPct val="100000"/>
              <a:buChar char="•"/>
            </a:pPr>
            <a:r>
              <a:rPr lang="en-IN" b="1" dirty="0"/>
              <a:t>Resolved Code</a:t>
            </a:r>
          </a:p>
          <a:p>
            <a:pPr marL="228600" lvl="0" indent="-228600" algn="l" rtl="0">
              <a:lnSpc>
                <a:spcPct val="90000"/>
              </a:lnSpc>
              <a:spcBef>
                <a:spcPts val="0"/>
              </a:spcBef>
              <a:spcAft>
                <a:spcPts val="0"/>
              </a:spcAft>
              <a:buClr>
                <a:schemeClr val="dk1"/>
              </a:buClr>
              <a:buSzPct val="100000"/>
              <a:buChar char="•"/>
            </a:pPr>
            <a:endParaRPr lang="en-IN" b="1" dirty="0"/>
          </a:p>
          <a:p>
            <a:pPr marL="0" lvl="0" indent="0" algn="l" rtl="0">
              <a:lnSpc>
                <a:spcPct val="90000"/>
              </a:lnSpc>
              <a:spcBef>
                <a:spcPts val="0"/>
              </a:spcBef>
              <a:spcAft>
                <a:spcPts val="0"/>
              </a:spcAft>
              <a:buClr>
                <a:schemeClr val="dk1"/>
              </a:buClr>
              <a:buSzPct val="100000"/>
              <a:buNone/>
            </a:pPr>
            <a:r>
              <a:rPr lang="en-IN" sz="3200" b="1" dirty="0">
                <a:solidFill>
                  <a:schemeClr val="accent2"/>
                </a:solidFill>
              </a:rPr>
              <a:t>Tech Used</a:t>
            </a:r>
            <a:r>
              <a:rPr lang="en-IN" b="1" dirty="0"/>
              <a:t>:</a:t>
            </a:r>
          </a:p>
          <a:p>
            <a:pPr marL="0" lvl="0" indent="0" algn="l" rtl="0">
              <a:lnSpc>
                <a:spcPct val="90000"/>
              </a:lnSpc>
              <a:spcBef>
                <a:spcPts val="0"/>
              </a:spcBef>
              <a:spcAft>
                <a:spcPts val="0"/>
              </a:spcAft>
              <a:buClr>
                <a:schemeClr val="dk1"/>
              </a:buClr>
              <a:buSzPct val="100000"/>
              <a:buNone/>
            </a:pPr>
            <a:r>
              <a:rPr lang="en-IN" b="1" dirty="0"/>
              <a:t>   Python</a:t>
            </a:r>
          </a:p>
          <a:p>
            <a:pPr marL="0" lvl="0" indent="0" algn="l" rtl="0">
              <a:lnSpc>
                <a:spcPct val="90000"/>
              </a:lnSpc>
              <a:spcBef>
                <a:spcPts val="0"/>
              </a:spcBef>
              <a:spcAft>
                <a:spcPts val="0"/>
              </a:spcAft>
              <a:buClr>
                <a:schemeClr val="dk1"/>
              </a:buClr>
              <a:buSzPct val="100000"/>
              <a:buNone/>
            </a:pPr>
            <a:r>
              <a:rPr lang="en-IN" b="1" dirty="0"/>
              <a:t>   Flask</a:t>
            </a:r>
          </a:p>
          <a:p>
            <a:pPr marL="0" lvl="0" indent="0" algn="l" rtl="0">
              <a:lnSpc>
                <a:spcPct val="90000"/>
              </a:lnSpc>
              <a:spcBef>
                <a:spcPts val="0"/>
              </a:spcBef>
              <a:spcAft>
                <a:spcPts val="0"/>
              </a:spcAft>
              <a:buClr>
                <a:schemeClr val="dk1"/>
              </a:buClr>
              <a:buSzPct val="100000"/>
              <a:buNone/>
            </a:pPr>
            <a:r>
              <a:rPr lang="en-IN" b="1" dirty="0"/>
              <a:t>   HTML</a:t>
            </a:r>
            <a:endParaRPr dirty="0"/>
          </a:p>
          <a:p>
            <a:pPr marL="228600" lvl="0" indent="-130810" algn="l" rtl="0">
              <a:lnSpc>
                <a:spcPct val="90000"/>
              </a:lnSpc>
              <a:spcBef>
                <a:spcPts val="1000"/>
              </a:spcBef>
              <a:spcAft>
                <a:spcPts val="0"/>
              </a:spcAft>
              <a:buClr>
                <a:schemeClr val="dk1"/>
              </a:buClr>
              <a:buSzPct val="100000"/>
              <a:buNone/>
            </a:pPr>
            <a:endParaRPr dirty="0"/>
          </a:p>
        </p:txBody>
      </p:sp>
      <p:sp>
        <p:nvSpPr>
          <p:cNvPr id="2" name="Text Placeholder 1">
            <a:extLst>
              <a:ext uri="{FF2B5EF4-FFF2-40B4-BE49-F238E27FC236}">
                <a16:creationId xmlns:a16="http://schemas.microsoft.com/office/drawing/2014/main" id="{89B103B0-ED8A-43E5-83D1-073E1DB9DBE6}"/>
              </a:ext>
            </a:extLst>
          </p:cNvPr>
          <p:cNvSpPr>
            <a:spLocks noGrp="1"/>
          </p:cNvSpPr>
          <p:nvPr>
            <p:ph type="body" idx="2"/>
          </p:nvPr>
        </p:nvSpPr>
        <p:spPr>
          <a:xfrm>
            <a:off x="4764506" y="336884"/>
            <a:ext cx="7138736" cy="5727032"/>
          </a:xfrm>
        </p:spPr>
        <p:txBody>
          <a:bodyPr>
            <a:normAutofit lnSpcReduction="10000"/>
          </a:bodyPr>
          <a:lstStyle/>
          <a:p>
            <a:r>
              <a:rPr lang="en-IN" sz="2800" b="1" dirty="0">
                <a:solidFill>
                  <a:schemeClr val="accent2">
                    <a:lumMod val="75000"/>
                  </a:schemeClr>
                </a:solidFill>
              </a:rPr>
              <a:t>Project Description</a:t>
            </a:r>
            <a:r>
              <a:rPr lang="en-IN" sz="2800" b="1" dirty="0"/>
              <a:t>: </a:t>
            </a:r>
          </a:p>
          <a:p>
            <a:r>
              <a:rPr lang="en-IN" sz="2800" b="1" dirty="0"/>
              <a:t>   </a:t>
            </a:r>
            <a:r>
              <a:rPr lang="en-IN" sz="2800" dirty="0"/>
              <a:t>The app that has been created allows users to write notes. It’s built using Flask, a Python web framework.</a:t>
            </a:r>
          </a:p>
          <a:p>
            <a:r>
              <a:rPr lang="en-IN" sz="2800" b="1" dirty="0">
                <a:solidFill>
                  <a:schemeClr val="accent2">
                    <a:lumMod val="75000"/>
                  </a:schemeClr>
                </a:solidFill>
              </a:rPr>
              <a:t>Bug Description: </a:t>
            </a:r>
          </a:p>
          <a:p>
            <a:r>
              <a:rPr lang="en-IN" sz="2800" b="1" dirty="0">
                <a:solidFill>
                  <a:schemeClr val="accent2">
                    <a:lumMod val="75000"/>
                  </a:schemeClr>
                </a:solidFill>
              </a:rPr>
              <a:t>   </a:t>
            </a:r>
            <a:r>
              <a:rPr lang="en-IN" sz="2800" dirty="0">
                <a:solidFill>
                  <a:schemeClr val="tx1"/>
                </a:solidFill>
              </a:rPr>
              <a:t>Initially, the Flask application can handle only POST requests in the route. The HTML code has no method in &lt;form&gt;.</a:t>
            </a:r>
          </a:p>
          <a:p>
            <a:r>
              <a:rPr lang="en-IN" sz="2800" b="1" dirty="0">
                <a:solidFill>
                  <a:schemeClr val="accent2">
                    <a:lumMod val="75000"/>
                  </a:schemeClr>
                </a:solidFill>
              </a:rPr>
              <a:t>Issue Identification:</a:t>
            </a:r>
            <a:r>
              <a:rPr lang="en-US" sz="3200" b="0" i="0" dirty="0">
                <a:solidFill>
                  <a:srgbClr val="0D0D0D"/>
                </a:solidFill>
                <a:effectLst/>
                <a:latin typeface="Söhne"/>
              </a:rPr>
              <a:t> </a:t>
            </a:r>
          </a:p>
          <a:p>
            <a:r>
              <a:rPr lang="en-US" sz="3200" dirty="0">
                <a:solidFill>
                  <a:srgbClr val="0D0D0D"/>
                </a:solidFill>
                <a:latin typeface="Söhne"/>
              </a:rPr>
              <a:t>  </a:t>
            </a:r>
            <a:r>
              <a:rPr lang="en-US" sz="2800" b="0" i="0" dirty="0">
                <a:solidFill>
                  <a:srgbClr val="0D0D0D"/>
                </a:solidFill>
                <a:effectLst/>
                <a:latin typeface="Söhne"/>
              </a:rPr>
              <a:t>Check the HTML template to ensure the form action is set correctly to submit to the root URL ("/") with the method set to POST.</a:t>
            </a:r>
            <a:endParaRPr lang="en-IN" sz="2800" b="1" dirty="0">
              <a:solidFill>
                <a:schemeClr val="accent2">
                  <a:lumMod val="75000"/>
                </a:schemeClr>
              </a:solidFill>
            </a:endParaRPr>
          </a:p>
          <a:p>
            <a:r>
              <a:rPr lang="en-IN" sz="2800" dirty="0">
                <a:solidFill>
                  <a:schemeClr val="tx1"/>
                </a:solidFill>
              </a:rPr>
              <a:t> </a:t>
            </a:r>
            <a:endParaRPr lang="en-IN" sz="2800" b="1" dirty="0">
              <a:solidFill>
                <a:schemeClr val="accent2">
                  <a:lumMod val="75000"/>
                </a:schemeClr>
              </a:solidFill>
            </a:endParaRPr>
          </a:p>
          <a:p>
            <a:endParaRPr lang="en-IN"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275D-15B0-4FA3-965F-779D715E273F}"/>
              </a:ext>
            </a:extLst>
          </p:cNvPr>
          <p:cNvSpPr>
            <a:spLocks noGrp="1"/>
          </p:cNvSpPr>
          <p:nvPr>
            <p:ph type="title"/>
          </p:nvPr>
        </p:nvSpPr>
        <p:spPr>
          <a:xfrm>
            <a:off x="437147" y="272716"/>
            <a:ext cx="5931568" cy="661570"/>
          </a:xfrm>
        </p:spPr>
        <p:txBody>
          <a:bodyPr>
            <a:normAutofit fontScale="90000"/>
          </a:bodyPr>
          <a:lstStyle/>
          <a:p>
            <a:r>
              <a:rPr lang="en-US" dirty="0">
                <a:solidFill>
                  <a:schemeClr val="accent2">
                    <a:lumMod val="75000"/>
                  </a:schemeClr>
                </a:solidFill>
              </a:rPr>
              <a:t>Initial Code:</a:t>
            </a:r>
            <a:endParaRPr lang="en-IN" dirty="0">
              <a:solidFill>
                <a:schemeClr val="accent2">
                  <a:lumMod val="75000"/>
                </a:schemeClr>
              </a:solidFill>
            </a:endParaRPr>
          </a:p>
        </p:txBody>
      </p:sp>
      <p:pic>
        <p:nvPicPr>
          <p:cNvPr id="8" name="Picture 7">
            <a:extLst>
              <a:ext uri="{FF2B5EF4-FFF2-40B4-BE49-F238E27FC236}">
                <a16:creationId xmlns:a16="http://schemas.microsoft.com/office/drawing/2014/main" id="{F28478D3-E2C5-441F-A5E5-44D714670968}"/>
              </a:ext>
            </a:extLst>
          </p:cNvPr>
          <p:cNvPicPr>
            <a:picLocks noChangeAspect="1"/>
          </p:cNvPicPr>
          <p:nvPr/>
        </p:nvPicPr>
        <p:blipFill>
          <a:blip r:embed="rId2"/>
          <a:stretch>
            <a:fillRect/>
          </a:stretch>
        </p:blipFill>
        <p:spPr>
          <a:xfrm>
            <a:off x="0" y="934287"/>
            <a:ext cx="5637229" cy="5923714"/>
          </a:xfrm>
          <a:prstGeom prst="rect">
            <a:avLst/>
          </a:prstGeom>
        </p:spPr>
      </p:pic>
      <p:pic>
        <p:nvPicPr>
          <p:cNvPr id="10" name="Picture 9">
            <a:extLst>
              <a:ext uri="{FF2B5EF4-FFF2-40B4-BE49-F238E27FC236}">
                <a16:creationId xmlns:a16="http://schemas.microsoft.com/office/drawing/2014/main" id="{1B4F3CAF-0C34-4583-A4FE-05F4C961E617}"/>
              </a:ext>
            </a:extLst>
          </p:cNvPr>
          <p:cNvPicPr>
            <a:picLocks noChangeAspect="1"/>
          </p:cNvPicPr>
          <p:nvPr/>
        </p:nvPicPr>
        <p:blipFill>
          <a:blip r:embed="rId3"/>
          <a:stretch>
            <a:fillRect/>
          </a:stretch>
        </p:blipFill>
        <p:spPr>
          <a:xfrm>
            <a:off x="5637228" y="934287"/>
            <a:ext cx="6554772" cy="5923714"/>
          </a:xfrm>
          <a:prstGeom prst="rect">
            <a:avLst/>
          </a:prstGeom>
          <a:ln>
            <a:solidFill>
              <a:schemeClr val="tx1"/>
            </a:solidFill>
          </a:ln>
        </p:spPr>
      </p:pic>
    </p:spTree>
    <p:extLst>
      <p:ext uri="{BB962C8B-B14F-4D97-AF65-F5344CB8AC3E}">
        <p14:creationId xmlns:p14="http://schemas.microsoft.com/office/powerpoint/2010/main" val="198546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B52A8-AA79-4184-9950-B9B7C4B7BDB8}"/>
              </a:ext>
            </a:extLst>
          </p:cNvPr>
          <p:cNvSpPr>
            <a:spLocks noGrp="1"/>
          </p:cNvSpPr>
          <p:nvPr>
            <p:ph type="title"/>
          </p:nvPr>
        </p:nvSpPr>
        <p:spPr>
          <a:xfrm>
            <a:off x="372979" y="316998"/>
            <a:ext cx="4006516" cy="821991"/>
          </a:xfrm>
        </p:spPr>
        <p:txBody>
          <a:bodyPr>
            <a:normAutofit fontScale="90000"/>
          </a:bodyPr>
          <a:lstStyle/>
          <a:p>
            <a:r>
              <a:rPr lang="en-IN" b="1" dirty="0">
                <a:solidFill>
                  <a:schemeClr val="accent2">
                    <a:lumMod val="75000"/>
                  </a:schemeClr>
                </a:solidFill>
              </a:rPr>
              <a:t>Resolved Code</a:t>
            </a:r>
            <a:br>
              <a:rPr lang="en-IN" b="1" dirty="0"/>
            </a:br>
            <a:endParaRPr lang="en-IN" dirty="0"/>
          </a:p>
        </p:txBody>
      </p:sp>
      <p:pic>
        <p:nvPicPr>
          <p:cNvPr id="4" name="Picture 3">
            <a:extLst>
              <a:ext uri="{FF2B5EF4-FFF2-40B4-BE49-F238E27FC236}">
                <a16:creationId xmlns:a16="http://schemas.microsoft.com/office/drawing/2014/main" id="{24F8FD06-038D-4277-9E3F-F0783C154254}"/>
              </a:ext>
            </a:extLst>
          </p:cNvPr>
          <p:cNvPicPr>
            <a:picLocks noChangeAspect="1"/>
          </p:cNvPicPr>
          <p:nvPr/>
        </p:nvPicPr>
        <p:blipFill>
          <a:blip r:embed="rId2"/>
          <a:stretch>
            <a:fillRect/>
          </a:stretch>
        </p:blipFill>
        <p:spPr>
          <a:xfrm>
            <a:off x="4949072" y="1036948"/>
            <a:ext cx="7242928" cy="5821052"/>
          </a:xfrm>
          <a:prstGeom prst="rect">
            <a:avLst/>
          </a:prstGeom>
        </p:spPr>
      </p:pic>
      <p:pic>
        <p:nvPicPr>
          <p:cNvPr id="6" name="Picture 5">
            <a:extLst>
              <a:ext uri="{FF2B5EF4-FFF2-40B4-BE49-F238E27FC236}">
                <a16:creationId xmlns:a16="http://schemas.microsoft.com/office/drawing/2014/main" id="{1097E411-012D-44D2-923B-9B88FB241AD2}"/>
              </a:ext>
            </a:extLst>
          </p:cNvPr>
          <p:cNvPicPr>
            <a:picLocks noChangeAspect="1"/>
          </p:cNvPicPr>
          <p:nvPr/>
        </p:nvPicPr>
        <p:blipFill>
          <a:blip r:embed="rId3"/>
          <a:stretch>
            <a:fillRect/>
          </a:stretch>
        </p:blipFill>
        <p:spPr>
          <a:xfrm>
            <a:off x="0" y="1036948"/>
            <a:ext cx="4949072" cy="5821052"/>
          </a:xfrm>
          <a:prstGeom prst="rect">
            <a:avLst/>
          </a:prstGeom>
        </p:spPr>
      </p:pic>
    </p:spTree>
    <p:extLst>
      <p:ext uri="{BB962C8B-B14F-4D97-AF65-F5344CB8AC3E}">
        <p14:creationId xmlns:p14="http://schemas.microsoft.com/office/powerpoint/2010/main" val="2573217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50DA-EA27-4686-8348-169653E6A101}"/>
              </a:ext>
            </a:extLst>
          </p:cNvPr>
          <p:cNvSpPr>
            <a:spLocks noGrp="1"/>
          </p:cNvSpPr>
          <p:nvPr>
            <p:ph type="title"/>
          </p:nvPr>
        </p:nvSpPr>
        <p:spPr>
          <a:xfrm>
            <a:off x="0" y="0"/>
            <a:ext cx="4364610" cy="3054284"/>
          </a:xfrm>
        </p:spPr>
        <p:txBody>
          <a:bodyPr>
            <a:normAutofit fontScale="90000"/>
          </a:bodyPr>
          <a:lstStyle/>
          <a:p>
            <a:br>
              <a:rPr lang="en-US" dirty="0">
                <a:solidFill>
                  <a:schemeClr val="accent2">
                    <a:lumMod val="75000"/>
                  </a:schemeClr>
                </a:solidFill>
              </a:rPr>
            </a:br>
            <a:br>
              <a:rPr lang="en-US" dirty="0">
                <a:solidFill>
                  <a:schemeClr val="accent2">
                    <a:lumMod val="75000"/>
                  </a:schemeClr>
                </a:solidFill>
              </a:rPr>
            </a:br>
            <a:br>
              <a:rPr lang="en-US" dirty="0">
                <a:solidFill>
                  <a:schemeClr val="accent2">
                    <a:lumMod val="75000"/>
                  </a:schemeClr>
                </a:solidFill>
              </a:rPr>
            </a:br>
            <a:br>
              <a:rPr lang="en-US" dirty="0">
                <a:solidFill>
                  <a:schemeClr val="accent2">
                    <a:lumMod val="75000"/>
                  </a:schemeClr>
                </a:solidFill>
              </a:rPr>
            </a:br>
            <a:r>
              <a:rPr lang="en-US" dirty="0">
                <a:solidFill>
                  <a:schemeClr val="accent2">
                    <a:lumMod val="75000"/>
                  </a:schemeClr>
                </a:solidFill>
              </a:rPr>
              <a:t>Verification:</a:t>
            </a:r>
            <a:br>
              <a:rPr lang="en-US" dirty="0">
                <a:solidFill>
                  <a:schemeClr val="accent2">
                    <a:lumMod val="75000"/>
                  </a:schemeClr>
                </a:solidFill>
              </a:rPr>
            </a:br>
            <a:r>
              <a:rPr lang="en-US" dirty="0">
                <a:solidFill>
                  <a:schemeClr val="accent2">
                    <a:lumMod val="75000"/>
                  </a:schemeClr>
                </a:solidFill>
              </a:rPr>
              <a:t>            </a:t>
            </a:r>
            <a:br>
              <a:rPr lang="en-US" dirty="0">
                <a:solidFill>
                  <a:schemeClr val="accent2">
                    <a:lumMod val="75000"/>
                  </a:schemeClr>
                </a:solidFill>
              </a:rPr>
            </a:br>
            <a:br>
              <a:rPr lang="en-US" dirty="0">
                <a:solidFill>
                  <a:schemeClr val="accent2">
                    <a:lumMod val="75000"/>
                  </a:schemeClr>
                </a:solidFill>
              </a:rPr>
            </a:br>
            <a:br>
              <a:rPr lang="en-US" dirty="0">
                <a:solidFill>
                  <a:schemeClr val="accent2">
                    <a:lumMod val="75000"/>
                  </a:schemeClr>
                </a:solidFill>
              </a:rPr>
            </a:br>
            <a:br>
              <a:rPr lang="en-US" dirty="0">
                <a:solidFill>
                  <a:schemeClr val="accent2">
                    <a:lumMod val="75000"/>
                  </a:schemeClr>
                </a:solidFill>
              </a:rPr>
            </a:br>
            <a:br>
              <a:rPr lang="en-US" dirty="0">
                <a:solidFill>
                  <a:schemeClr val="accent2">
                    <a:lumMod val="75000"/>
                  </a:schemeClr>
                </a:solidFill>
              </a:rPr>
            </a:br>
            <a:endParaRPr lang="en-IN" dirty="0">
              <a:solidFill>
                <a:schemeClr val="accent2">
                  <a:lumMod val="75000"/>
                </a:schemeClr>
              </a:solidFill>
            </a:endParaRPr>
          </a:p>
        </p:txBody>
      </p:sp>
      <p:sp>
        <p:nvSpPr>
          <p:cNvPr id="4" name="Text Placeholder 3">
            <a:extLst>
              <a:ext uri="{FF2B5EF4-FFF2-40B4-BE49-F238E27FC236}">
                <a16:creationId xmlns:a16="http://schemas.microsoft.com/office/drawing/2014/main" id="{2B8C6185-180F-46C6-8688-E707698D5E9F}"/>
              </a:ext>
            </a:extLst>
          </p:cNvPr>
          <p:cNvSpPr>
            <a:spLocks noGrp="1"/>
          </p:cNvSpPr>
          <p:nvPr>
            <p:ph type="body" idx="1"/>
          </p:nvPr>
        </p:nvSpPr>
        <p:spPr>
          <a:xfrm>
            <a:off x="2423" y="3046412"/>
            <a:ext cx="6017377" cy="3811588"/>
          </a:xfrm>
        </p:spPr>
        <p:txBody>
          <a:bodyPr/>
          <a:lstStyle/>
          <a:p>
            <a:r>
              <a:rPr lang="en-US" sz="2800" b="1" dirty="0">
                <a:solidFill>
                  <a:schemeClr val="accent2">
                    <a:lumMod val="75000"/>
                  </a:schemeClr>
                </a:solidFill>
              </a:rPr>
              <a:t>Conclusion:</a:t>
            </a:r>
          </a:p>
          <a:p>
            <a:r>
              <a:rPr lang="en-US" dirty="0"/>
              <a:t>    </a:t>
            </a:r>
            <a:r>
              <a:rPr lang="en-US" sz="2400" dirty="0"/>
              <a:t>The Route can now handle both GET and POST requests. The issue of notes not being displayed on the homepage of the Flask application after submission was resolved by updating the form action in the HTML template to ‘action=“/” method=“POST” ‘. After implementing and restarting notes are consistently displayed.</a:t>
            </a:r>
          </a:p>
          <a:p>
            <a:endParaRPr lang="en-US" dirty="0"/>
          </a:p>
          <a:p>
            <a:endParaRPr lang="en-US" dirty="0"/>
          </a:p>
        </p:txBody>
      </p:sp>
      <p:sp>
        <p:nvSpPr>
          <p:cNvPr id="6" name="Rectangle 2">
            <a:extLst>
              <a:ext uri="{FF2B5EF4-FFF2-40B4-BE49-F238E27FC236}">
                <a16:creationId xmlns:a16="http://schemas.microsoft.com/office/drawing/2014/main" id="{D29E1150-A668-4195-BF46-28153EFA819D}"/>
              </a:ext>
            </a:extLst>
          </p:cNvPr>
          <p:cNvSpPr>
            <a:spLocks noChangeArrowheads="1"/>
          </p:cNvSpPr>
          <p:nvPr/>
        </p:nvSpPr>
        <p:spPr bwMode="auto">
          <a:xfrm>
            <a:off x="78623" y="745445"/>
            <a:ext cx="6017377" cy="2308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solidFill>
                  <a:srgbClr val="0D0D0D"/>
                </a:solidFill>
                <a:effectLst/>
                <a:latin typeface="Söhne"/>
              </a:rPr>
              <a:t>Update the form action in the HTML template to</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rgbClr val="0D0D0D"/>
                </a:solidFill>
                <a:effectLst/>
                <a:latin typeface="Söhne"/>
              </a:rPr>
              <a:t> </a:t>
            </a:r>
            <a:r>
              <a:rPr kumimoji="0" lang="en-US" altLang="en-US" sz="2200" b="1" i="0" u="none" strike="noStrike" cap="none" normalizeH="0" baseline="0" dirty="0">
                <a:ln>
                  <a:noFill/>
                </a:ln>
                <a:solidFill>
                  <a:srgbClr val="0D0D0D"/>
                </a:solidFill>
                <a:effectLst/>
                <a:latin typeface="Söhne Mono"/>
              </a:rPr>
              <a:t>action="/" method="POST"</a:t>
            </a:r>
            <a:r>
              <a:rPr kumimoji="0" lang="en-US" altLang="en-US" sz="2200" b="0" i="0" u="none" strike="noStrike" cap="none" normalizeH="0" baseline="0" dirty="0">
                <a:ln>
                  <a:noFill/>
                </a:ln>
                <a:solidFill>
                  <a:srgbClr val="0D0D0D"/>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0" i="0" u="none" strike="noStrike" cap="none" normalizeH="0" baseline="0" dirty="0">
                <a:ln>
                  <a:noFill/>
                </a:ln>
                <a:solidFill>
                  <a:srgbClr val="0D0D0D"/>
                </a:solidFill>
                <a:effectLst/>
                <a:latin typeface="Söhne"/>
              </a:rPr>
              <a:t>Restart the Flask application.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200" b="0" i="0" u="none" strike="noStrike" cap="none" normalizeH="0" baseline="0" dirty="0">
                <a:ln>
                  <a:noFill/>
                </a:ln>
                <a:solidFill>
                  <a:srgbClr val="0D0D0D"/>
                </a:solidFill>
                <a:effectLst/>
                <a:latin typeface="Söhne"/>
              </a:rPr>
              <a:t>Add a note through the form on the homepage.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10E9EF23-47AA-45C2-AE85-BDA48877CE14}"/>
              </a:ext>
            </a:extLst>
          </p:cNvPr>
          <p:cNvPicPr>
            <a:picLocks noChangeAspect="1"/>
          </p:cNvPicPr>
          <p:nvPr/>
        </p:nvPicPr>
        <p:blipFill>
          <a:blip r:embed="rId2"/>
          <a:stretch>
            <a:fillRect/>
          </a:stretch>
        </p:blipFill>
        <p:spPr>
          <a:xfrm>
            <a:off x="6172200" y="1046375"/>
            <a:ext cx="6017377" cy="4977353"/>
          </a:xfrm>
          <a:prstGeom prst="rect">
            <a:avLst/>
          </a:prstGeom>
        </p:spPr>
      </p:pic>
    </p:spTree>
    <p:extLst>
      <p:ext uri="{BB962C8B-B14F-4D97-AF65-F5344CB8AC3E}">
        <p14:creationId xmlns:p14="http://schemas.microsoft.com/office/powerpoint/2010/main" val="2084881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340</Words>
  <Application>Microsoft Office PowerPoint</Application>
  <PresentationFormat>Widescreen</PresentationFormat>
  <Paragraphs>47</Paragraphs>
  <Slides>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Söhne Mono</vt:lpstr>
      <vt:lpstr>Calibri</vt:lpstr>
      <vt:lpstr>Lato Black</vt:lpstr>
      <vt:lpstr>Libre Baskerville</vt:lpstr>
      <vt:lpstr>Arial</vt:lpstr>
      <vt:lpstr>Google Sans</vt:lpstr>
      <vt:lpstr>Söhne</vt:lpstr>
      <vt:lpstr>Office Theme</vt:lpstr>
      <vt:lpstr>PowerPoint Presentation</vt:lpstr>
      <vt:lpstr>PowerPoint Presentation</vt:lpstr>
      <vt:lpstr>Agenda</vt:lpstr>
      <vt:lpstr>Initial Code:</vt:lpstr>
      <vt:lpstr>Resolved Code </vt:lpstr>
      <vt:lpstr>    Verification: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Nandamuri Paul Gabriel Richman</cp:lastModifiedBy>
  <cp:revision>2</cp:revision>
  <dcterms:created xsi:type="dcterms:W3CDTF">2021-02-16T05:19:01Z</dcterms:created>
  <dcterms:modified xsi:type="dcterms:W3CDTF">2024-03-05T09:29:34Z</dcterms:modified>
</cp:coreProperties>
</file>