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57" r:id="rId4"/>
    <p:sldId id="272" r:id="rId5"/>
    <p:sldId id="261" r:id="rId6"/>
    <p:sldId id="258" r:id="rId7"/>
    <p:sldId id="280" r:id="rId8"/>
    <p:sldId id="279" r:id="rId9"/>
    <p:sldId id="282" r:id="rId10"/>
    <p:sldId id="275" r:id="rId11"/>
    <p:sldId id="283" r:id="rId12"/>
    <p:sldId id="277" r:id="rId13"/>
    <p:sldId id="276" r:id="rId14"/>
    <p:sldId id="278" r:id="rId15"/>
    <p:sldId id="269" r:id="rId16"/>
    <p:sldId id="268" r:id="rId17"/>
    <p:sldId id="259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6F9FB"/>
    <a:srgbClr val="C7C8CB"/>
    <a:srgbClr val="F6F9FA"/>
    <a:srgbClr val="291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86799"/>
  </p:normalViewPr>
  <p:slideViewPr>
    <p:cSldViewPr snapToGrid="0" snapToObjects="1">
      <p:cViewPr varScale="1">
        <p:scale>
          <a:sx n="138" d="100"/>
          <a:sy n="138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03557-135B-4E49-ACE1-136D08A834AB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B3749-9982-9342-B03E-EE7F6E727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65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B3749-9982-9342-B03E-EE7F6E7270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11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B3749-9982-9342-B03E-EE7F6E7270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B3749-9982-9342-B03E-EE7F6E7270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58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B3749-9982-9342-B03E-EE7F6E7270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5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3425-6630-2D4E-880A-34ACD2897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276FD-AE8F-E14D-BDCA-E046BDB9A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7C2FA-A35B-2741-A045-8BF7A893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1150-98DB-D843-A2D9-A0E6C5F6E36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0B822-9A80-8F40-9B7B-1D9C0FE9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CBBD8-25A8-9E4D-A257-C5E604B0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017C-0DCC-3F40-B652-6404002F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1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64A7-B56C-0B43-B3FC-3AAD07C0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6AED0-DE97-B24F-AC70-BE63C8B61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7B7DB-D9A9-E44E-9532-A7E47390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1150-98DB-D843-A2D9-A0E6C5F6E36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E99E-2A77-6D46-B068-F74821E9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B520D-E632-C540-9651-6931F348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017C-0DCC-3F40-B652-6404002F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9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426E5-DE0A-A54E-9A68-29B17E92A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F443E-5958-7F4F-981E-3BE808BBA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30BCA-DAB6-8B40-9D8C-8D24E352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1150-98DB-D843-A2D9-A0E6C5F6E36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829AE-41FC-904C-B0A4-1A3E5E92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2B537-E80A-A040-A552-2E215BC8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017C-0DCC-3F40-B652-6404002F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4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ED03-3C1F-704E-AA72-81AAA3E3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7E93-387F-234B-AF7E-6D21B46F4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D7A5D-09DD-5D4B-B058-FD07C0FC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1150-98DB-D843-A2D9-A0E6C5F6E36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03483-9D41-C947-A057-E66AF66D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4D6F-63D2-5E42-A0CA-B81E3879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017C-0DCC-3F40-B652-6404002F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8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CCBE-1A3A-4243-8589-660683F6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6F617-128A-8742-8822-18EB5381A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44886-63B4-EF4D-8999-B863174D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1150-98DB-D843-A2D9-A0E6C5F6E36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1FCD1-8498-8647-8D5A-3581EED8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FC48A-5922-4F48-8106-3A81124A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017C-0DCC-3F40-B652-6404002F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359A-FBBF-324E-8788-0377216F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8C111-A374-2743-99D0-E6492EF82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AAE9E-FD23-8C40-BD73-F4B56F949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C24BA-40FE-9B47-A689-63380B68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1150-98DB-D843-A2D9-A0E6C5F6E36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B02F3-C82E-BF41-9C0F-2A5810C4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0305D-3DDC-AA4F-9B7D-BF0C55A0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017C-0DCC-3F40-B652-6404002F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3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D892-BC69-2148-AABC-10A160F8B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EC7CF-BDD9-7546-AF72-34CE992E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C6574-4D32-7C4D-A953-9498BFB7D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D8834-F1FE-5648-A0F3-D84210DB1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C9D6E-58BD-BD49-8D1A-C8EBD7B8F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00C8B-AD47-9947-AE6C-029D0DCF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1150-98DB-D843-A2D9-A0E6C5F6E36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DBFD31-7825-9C48-80E1-F3F736FD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0E0EE-DDC5-124B-AAAF-EACB4877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017C-0DCC-3F40-B652-6404002F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6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D495-DF0C-D049-804C-98F80ED6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A4988-D4C3-384A-902D-34A11BC4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1150-98DB-D843-A2D9-A0E6C5F6E36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E823E-B999-1542-B63D-6759CC9E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9575F-B4F3-9042-974F-FA1281C4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017C-0DCC-3F40-B652-6404002F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0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C1974-3A6A-974A-A58C-C69738D7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1150-98DB-D843-A2D9-A0E6C5F6E36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4F1A0-9E90-0844-B05E-A9A7C8AB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0EA02-6318-5C46-966F-22E5C1CA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017C-0DCC-3F40-B652-6404002F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7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06B0-AB9E-484D-B9AC-785175DC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84AF-8CA8-4C48-99EF-3C5630CF7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8B135-C656-594A-B5FA-58F26AC48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1117E-9D92-CB4D-91A3-C7BBC100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1150-98DB-D843-A2D9-A0E6C5F6E36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B4AE3-F898-344B-A03D-2D3ADB4B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1CB4C-625D-8A4C-9B90-6A0BBFAB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017C-0DCC-3F40-B652-6404002F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2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B5BC-9AEC-1047-9014-B3B2B0C4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30064-3B34-6640-8686-1AA309436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34A9E-27A9-5C48-AE02-96F9C5794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3F50B-419A-0642-A50D-16782E24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1150-98DB-D843-A2D9-A0E6C5F6E36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D1B09-3B3B-584F-8A1A-4E6B3273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96D6A-5AAB-F04F-8AC1-F1EC49B0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017C-0DCC-3F40-B652-6404002F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6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956A1-80EF-804C-9C05-0DF78815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D95B4-C784-B041-A617-53D66849A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21973-4DBF-074A-9B22-C80370000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B1150-98DB-D843-A2D9-A0E6C5F6E36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776BF-646E-6240-BD46-D11F66837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83489-1A96-EE4B-B56F-2171DCD01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B017C-0DCC-3F40-B652-6404002F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github.com/en/actions/guid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reference/events-that-trigger-workflows#manual-events" TargetMode="External"/><Relationship Id="rId2" Type="http://schemas.openxmlformats.org/officeDocument/2006/relationships/hyperlink" Target="https://docs.github.com/en/actions/reference/events-that-trigger-workflows#schedu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ithub.com/en/actions/reference/events-that-trigger-workflows#webhook-event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reference/events-that-trigger-workflows#manual-events" TargetMode="External"/><Relationship Id="rId2" Type="http://schemas.openxmlformats.org/officeDocument/2006/relationships/hyperlink" Target="https://docs.github.com/en/actions/reference/events-that-trigger-workflows#schedu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ithub.com/en/actions/reference/events-that-trigger-workflows#webhook-even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5F1B-9508-1140-AD6E-8CA6C1A7A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GitHub 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0C258-BD6A-6F49-AC53-6F27ADF8D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Riviera</a:t>
            </a:r>
          </a:p>
          <a:p>
            <a:r>
              <a:rPr lang="en-US" dirty="0"/>
              <a:t>Microsoft </a:t>
            </a:r>
            <a:r>
              <a:rPr lang="en-US" dirty="0" err="1"/>
              <a:t>AppDev</a:t>
            </a:r>
            <a:r>
              <a:rPr lang="en-US" dirty="0"/>
              <a:t> CSA</a:t>
            </a:r>
          </a:p>
        </p:txBody>
      </p:sp>
    </p:spTree>
    <p:extLst>
      <p:ext uri="{BB962C8B-B14F-4D97-AF65-F5344CB8AC3E}">
        <p14:creationId xmlns:p14="http://schemas.microsoft.com/office/powerpoint/2010/main" val="17976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88CB-C5FE-2E49-877D-57D4D02A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Job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0C390-6F70-7140-8ED4-380A1216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  <a:p>
            <a:r>
              <a:rPr lang="en-US" dirty="0"/>
              <a:t>Artifacts</a:t>
            </a:r>
          </a:p>
          <a:p>
            <a:r>
              <a:rPr lang="en-US" dirty="0"/>
              <a:t>Context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8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88CB-C5FE-2E49-877D-57D4D02A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Job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0C390-6F70-7140-8ED4-380A1216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  <a:p>
            <a:r>
              <a:rPr lang="en-US" dirty="0"/>
              <a:t>Artifacts</a:t>
            </a:r>
          </a:p>
          <a:p>
            <a:r>
              <a:rPr lang="en-US" dirty="0"/>
              <a:t>Context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38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55E671-5942-B84F-B223-A80D9DA3DD7B}"/>
              </a:ext>
            </a:extLst>
          </p:cNvPr>
          <p:cNvSpPr/>
          <p:nvPr/>
        </p:nvSpPr>
        <p:spPr>
          <a:xfrm>
            <a:off x="0" y="0"/>
            <a:ext cx="489937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445F64-423F-8D4E-B635-1304AAAB52A5}"/>
              </a:ext>
            </a:extLst>
          </p:cNvPr>
          <p:cNvSpPr/>
          <p:nvPr/>
        </p:nvSpPr>
        <p:spPr>
          <a:xfrm>
            <a:off x="598312" y="439720"/>
            <a:ext cx="4109155" cy="5239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Hello World Workflow</a:t>
            </a:r>
          </a:p>
          <a:p>
            <a:endParaRPr lang="en-US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on: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schedule: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cron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'*/30 5,17 * * *'</a:t>
            </a: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jobs: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build: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runs-on: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ubuntu-latest</a:t>
            </a: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steps: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- uses: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actions/checkout@v2</a:t>
            </a: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- name: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Single Command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run: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echo Hello, world!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- name: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Create File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run: |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touch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greeting.txt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cat &gt;&gt;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greeting.txt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&lt;&lt;EOL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Hello World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EOL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- uses: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actions/upload-artifact@v2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with: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name: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"Greeting File"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path: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greeting.txt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030212-960C-3F41-BACE-DEC65BEDB856}"/>
              </a:ext>
            </a:extLst>
          </p:cNvPr>
          <p:cNvSpPr/>
          <p:nvPr/>
        </p:nvSpPr>
        <p:spPr>
          <a:xfrm>
            <a:off x="5366841" y="568097"/>
            <a:ext cx="1883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Rounded MT Bold" panose="020F0704030504030204" pitchFamily="34" charset="77"/>
              </a:rPr>
              <a:t>Event Triggers: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B9D8BA-DB5E-224A-8F52-12ACC83E8793}"/>
              </a:ext>
            </a:extLst>
          </p:cNvPr>
          <p:cNvSpPr/>
          <p:nvPr/>
        </p:nvSpPr>
        <p:spPr>
          <a:xfrm>
            <a:off x="7440742" y="568097"/>
            <a:ext cx="2337499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check_run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check_suite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deployment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deployment_status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fork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gollum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issue_comment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issues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milestone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page_build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project_card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project_column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058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88CB-C5FE-2E49-877D-57D4D02A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0C390-6F70-7140-8ED4-380A1216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Workflows</a:t>
            </a:r>
          </a:p>
          <a:p>
            <a:r>
              <a:rPr lang="en-US" dirty="0"/>
              <a:t>Event</a:t>
            </a:r>
          </a:p>
          <a:p>
            <a:r>
              <a:rPr lang="en-US" dirty="0"/>
              <a:t>Jobs</a:t>
            </a:r>
          </a:p>
          <a:p>
            <a:r>
              <a:rPr lang="en-US" dirty="0"/>
              <a:t>Steps</a:t>
            </a:r>
          </a:p>
          <a:p>
            <a:r>
              <a:rPr lang="en-US" dirty="0"/>
              <a:t>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28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55E671-5942-B84F-B223-A80D9DA3DD7B}"/>
              </a:ext>
            </a:extLst>
          </p:cNvPr>
          <p:cNvSpPr/>
          <p:nvPr/>
        </p:nvSpPr>
        <p:spPr>
          <a:xfrm>
            <a:off x="0" y="0"/>
            <a:ext cx="489937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445F64-423F-8D4E-B635-1304AAAB52A5}"/>
              </a:ext>
            </a:extLst>
          </p:cNvPr>
          <p:cNvSpPr/>
          <p:nvPr/>
        </p:nvSpPr>
        <p:spPr>
          <a:xfrm>
            <a:off x="598312" y="439720"/>
            <a:ext cx="4109155" cy="5239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Hello World Workflow</a:t>
            </a:r>
          </a:p>
          <a:p>
            <a:endParaRPr lang="en-US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on: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schedule: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-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cron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'*/30 5,17 * * *'</a:t>
            </a: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jobs: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build: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runs-on: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ubuntu-latest</a:t>
            </a: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steps: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- uses: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actions/checkout@v2</a:t>
            </a: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- name: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Single Command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run: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echo Hello, world!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- name: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Create File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run: |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touch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greeting.txt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cat &gt;&gt;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greeting.txt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&lt;&lt;EOL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Hello World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EOL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- uses: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actions/upload-artifact@v2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with: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name: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"Greeting File"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path: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greeting.txt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030212-960C-3F41-BACE-DEC65BEDB856}"/>
              </a:ext>
            </a:extLst>
          </p:cNvPr>
          <p:cNvSpPr/>
          <p:nvPr/>
        </p:nvSpPr>
        <p:spPr>
          <a:xfrm>
            <a:off x="5366841" y="568097"/>
            <a:ext cx="1883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Rounded MT Bold" panose="020F0704030504030204" pitchFamily="34" charset="77"/>
              </a:rPr>
              <a:t>Event Triggers: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B9D8BA-DB5E-224A-8F52-12ACC83E8793}"/>
              </a:ext>
            </a:extLst>
          </p:cNvPr>
          <p:cNvSpPr/>
          <p:nvPr/>
        </p:nvSpPr>
        <p:spPr>
          <a:xfrm>
            <a:off x="7440742" y="568097"/>
            <a:ext cx="2337499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check_run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check_suite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deployment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deployment_status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fork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gollum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issue_comment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issues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milestone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page_build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project_card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project_column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403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5F1B-9508-1140-AD6E-8CA6C1A7A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967452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88CB-C5FE-2E49-877D-57D4D02A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0C390-6F70-7140-8ED4-380A1216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your own Runners in private repos when your need to customize things.</a:t>
            </a:r>
          </a:p>
          <a:p>
            <a:endParaRPr lang="en-US" dirty="0"/>
          </a:p>
          <a:p>
            <a:r>
              <a:rPr lang="en-US" dirty="0"/>
              <a:t>Create Chainable Actions (Lots of Small Actions) as opposed to a </a:t>
            </a:r>
            <a:r>
              <a:rPr lang="en-US" dirty="0" err="1"/>
              <a:t>Mololithic</a:t>
            </a:r>
            <a:r>
              <a:rPr lang="en-US" dirty="0"/>
              <a:t> 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57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7E45-D124-D145-8FBC-2779785C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Next Steps</a:t>
            </a:r>
          </a:p>
        </p:txBody>
      </p:sp>
      <p:pic>
        <p:nvPicPr>
          <p:cNvPr id="5" name="Picture 4" descr="Graphical user interface, application, Teams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E294E974-B870-2047-94FD-0D2CC4BE4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822" y="1690688"/>
            <a:ext cx="93523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72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5F1B-9508-1140-AD6E-8CA6C1A7A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9746"/>
            <a:ext cx="9144000" cy="1616508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Questions?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A6711AC-1F87-CE43-9499-0DAD10B9C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582" y="2466254"/>
            <a:ext cx="2900218" cy="29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2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5F1B-9508-1140-AD6E-8CA6C1A7A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9164"/>
            <a:ext cx="9144000" cy="992764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Recording?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B0D9C7-545D-064F-8065-7483C0259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291" y="2068946"/>
            <a:ext cx="3611418" cy="361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8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F0A3-1542-D64B-B55E-776682D2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1781E-3390-FE4E-8A2B-050F163BC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r>
              <a:rPr lang="en-US" dirty="0"/>
              <a:t>Origin</a:t>
            </a:r>
          </a:p>
          <a:p>
            <a:r>
              <a:rPr lang="en-US" dirty="0"/>
              <a:t>Concepts</a:t>
            </a:r>
          </a:p>
          <a:p>
            <a:pPr lvl="1"/>
            <a:r>
              <a:rPr lang="en-US" dirty="0"/>
              <a:t>Structure</a:t>
            </a:r>
          </a:p>
          <a:p>
            <a:pPr lvl="1"/>
            <a:r>
              <a:rPr lang="en-US" dirty="0"/>
              <a:t>Sharing Values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Runners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6602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F0A3-1542-D64B-B55E-776682D2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The Origin Story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B01760-BE44-E943-A7C3-1734A0C8E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Forked from Azure DevOps Pipelines</a:t>
            </a:r>
          </a:p>
          <a:p>
            <a:r>
              <a:rPr lang="en-US" dirty="0"/>
              <a:t>Improved and Simplified YAML Workflow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0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55E671-5942-B84F-B223-A80D9DA3DD7B}"/>
              </a:ext>
            </a:extLst>
          </p:cNvPr>
          <p:cNvSpPr/>
          <p:nvPr/>
        </p:nvSpPr>
        <p:spPr>
          <a:xfrm>
            <a:off x="0" y="0"/>
            <a:ext cx="489937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445F64-423F-8D4E-B635-1304AAAB52A5}"/>
              </a:ext>
            </a:extLst>
          </p:cNvPr>
          <p:cNvSpPr/>
          <p:nvPr/>
        </p:nvSpPr>
        <p:spPr>
          <a:xfrm>
            <a:off x="598312" y="439720"/>
            <a:ext cx="4109155" cy="6163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Hello World Workflow</a:t>
            </a:r>
          </a:p>
          <a:p>
            <a:endParaRPr lang="en-US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on: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push: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branches: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[ main ]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pull_request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branches: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[ main ]</a:t>
            </a: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workflow_dispatch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jobs: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build: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runs-on: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ubuntu-latest</a:t>
            </a: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steps: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- uses: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actions/checkout@v2</a:t>
            </a:r>
          </a:p>
          <a:p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- name: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Single Command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run: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echo Hello, world!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- name: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Create File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run: |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touch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greeting.txt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cat &gt;&gt;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greeting.txt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&lt;&lt;EOL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Hello World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EOL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- uses: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actions/upload-artifact@v2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with: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name: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"Greeting File"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path: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greeting.txt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F11E0-09BA-784C-8A60-F23397D8EC46}"/>
              </a:ext>
            </a:extLst>
          </p:cNvPr>
          <p:cNvSpPr/>
          <p:nvPr/>
        </p:nvSpPr>
        <p:spPr>
          <a:xfrm>
            <a:off x="576761" y="937429"/>
            <a:ext cx="3964452" cy="1440873"/>
          </a:xfrm>
          <a:prstGeom prst="rect">
            <a:avLst/>
          </a:prstGeom>
          <a:solidFill>
            <a:srgbClr val="F2F2F2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7630CC-6043-7440-9F53-DA8801C56B13}"/>
              </a:ext>
            </a:extLst>
          </p:cNvPr>
          <p:cNvSpPr/>
          <p:nvPr/>
        </p:nvSpPr>
        <p:spPr>
          <a:xfrm>
            <a:off x="576761" y="528218"/>
            <a:ext cx="3964452" cy="378691"/>
          </a:xfrm>
          <a:prstGeom prst="rect">
            <a:avLst/>
          </a:prstGeom>
          <a:solidFill>
            <a:srgbClr val="F2F2F2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38D9CE-9534-2F48-A8A5-CFE950EA5F73}"/>
              </a:ext>
            </a:extLst>
          </p:cNvPr>
          <p:cNvSpPr/>
          <p:nvPr/>
        </p:nvSpPr>
        <p:spPr>
          <a:xfrm>
            <a:off x="574737" y="2439342"/>
            <a:ext cx="3964452" cy="650846"/>
          </a:xfrm>
          <a:prstGeom prst="rect">
            <a:avLst/>
          </a:prstGeom>
          <a:solidFill>
            <a:srgbClr val="F2F2F2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39EA55-3A0C-FF4C-A208-9A857961FC16}"/>
              </a:ext>
            </a:extLst>
          </p:cNvPr>
          <p:cNvSpPr/>
          <p:nvPr/>
        </p:nvSpPr>
        <p:spPr>
          <a:xfrm>
            <a:off x="5366841" y="1293213"/>
            <a:ext cx="194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Rounded MT Bold" panose="020F0704030504030204" pitchFamily="34" charset="77"/>
              </a:rPr>
              <a:t>Event Triggers: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637695-C65F-F74E-B31D-26BBB5C53E2B}"/>
              </a:ext>
            </a:extLst>
          </p:cNvPr>
          <p:cNvSpPr/>
          <p:nvPr/>
        </p:nvSpPr>
        <p:spPr>
          <a:xfrm>
            <a:off x="5366841" y="2382982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Rounded MT Bold" panose="020F0704030504030204" pitchFamily="34" charset="77"/>
              </a:rPr>
              <a:t>Jobs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D6279F-9114-0C44-B7D5-30A97E8CEE0E}"/>
              </a:ext>
            </a:extLst>
          </p:cNvPr>
          <p:cNvSpPr/>
          <p:nvPr/>
        </p:nvSpPr>
        <p:spPr>
          <a:xfrm>
            <a:off x="5366840" y="3059668"/>
            <a:ext cx="824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Rounded MT Bold" panose="020F0704030504030204" pitchFamily="34" charset="77"/>
              </a:rPr>
              <a:t>Steps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2390D34-DE75-1543-A0BD-F5A64CD94B74}"/>
              </a:ext>
            </a:extLst>
          </p:cNvPr>
          <p:cNvSpPr/>
          <p:nvPr/>
        </p:nvSpPr>
        <p:spPr>
          <a:xfrm>
            <a:off x="5366840" y="3784784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Rounded MT Bold" panose="020F0704030504030204" pitchFamily="34" charset="77"/>
              </a:rPr>
              <a:t>Actions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030212-960C-3F41-BACE-DEC65BEDB856}"/>
              </a:ext>
            </a:extLst>
          </p:cNvPr>
          <p:cNvSpPr/>
          <p:nvPr/>
        </p:nvSpPr>
        <p:spPr>
          <a:xfrm>
            <a:off x="5366841" y="568097"/>
            <a:ext cx="2073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Rounded MT Bold" panose="020F0704030504030204" pitchFamily="34" charset="77"/>
              </a:rPr>
              <a:t>Workflow Name: 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B9D8BA-DB5E-224A-8F52-12ACC83E8793}"/>
              </a:ext>
            </a:extLst>
          </p:cNvPr>
          <p:cNvSpPr/>
          <p:nvPr/>
        </p:nvSpPr>
        <p:spPr>
          <a:xfrm>
            <a:off x="7440742" y="568097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Hello World Workflow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038F68-4D97-434F-A31A-393823D5831A}"/>
              </a:ext>
            </a:extLst>
          </p:cNvPr>
          <p:cNvSpPr/>
          <p:nvPr/>
        </p:nvSpPr>
        <p:spPr>
          <a:xfrm>
            <a:off x="7440742" y="1293213"/>
            <a:ext cx="38234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Push to Main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Pull Request to Main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Dispatch (Manual/REST API)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ABFA47-569C-6942-8F3E-117022CD0C69}"/>
              </a:ext>
            </a:extLst>
          </p:cNvPr>
          <p:cNvSpPr/>
          <p:nvPr/>
        </p:nvSpPr>
        <p:spPr>
          <a:xfrm>
            <a:off x="7440742" y="2382982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One job named ‘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 running 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latest Ubuntu Runner (VM)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E6910-2CAC-6846-9418-300EBCC3CCBC}"/>
              </a:ext>
            </a:extLst>
          </p:cNvPr>
          <p:cNvSpPr/>
          <p:nvPr/>
        </p:nvSpPr>
        <p:spPr>
          <a:xfrm>
            <a:off x="7440741" y="3828688"/>
            <a:ext cx="344357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Checkout the Branch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Single Line Run 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Multi Line Run 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Artifact Upload Action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3F62B1-8C82-BA4E-809A-EC9BCFDFA2CC}"/>
              </a:ext>
            </a:extLst>
          </p:cNvPr>
          <p:cNvSpPr/>
          <p:nvPr/>
        </p:nvSpPr>
        <p:spPr>
          <a:xfrm>
            <a:off x="7440742" y="3059668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Four Actions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F77785-29D8-B741-B933-880C5314A3E0}"/>
              </a:ext>
            </a:extLst>
          </p:cNvPr>
          <p:cNvSpPr/>
          <p:nvPr/>
        </p:nvSpPr>
        <p:spPr>
          <a:xfrm>
            <a:off x="576761" y="3090188"/>
            <a:ext cx="3964452" cy="3328092"/>
          </a:xfrm>
          <a:prstGeom prst="rect">
            <a:avLst/>
          </a:prstGeom>
          <a:solidFill>
            <a:srgbClr val="F2F2F2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0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7" grpId="0" animBg="1"/>
      <p:bldP spid="27" grpId="2" animBg="1"/>
      <p:bldP spid="27" grpId="3" animBg="1"/>
      <p:bldP spid="28" grpId="0" animBg="1"/>
      <p:bldP spid="28" grpId="1" animBg="1"/>
      <p:bldP spid="28" grpId="2" animBg="1"/>
      <p:bldP spid="36" grpId="0"/>
      <p:bldP spid="37" grpId="0"/>
      <p:bldP spid="38" grpId="0"/>
      <p:bldP spid="39" grpId="0"/>
      <p:bldP spid="35" grpId="0"/>
      <p:bldP spid="40" grpId="0"/>
      <p:bldP spid="41" grpId="0"/>
      <p:bldP spid="42" grpId="0"/>
      <p:bldP spid="43" grpId="0"/>
      <p:bldP spid="44" grpId="0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88CB-C5FE-2E49-877D-57D4D02A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Events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474B5E-91C2-8C4F-8E59-9676726BD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657991"/>
              </p:ext>
            </p:extLst>
          </p:nvPr>
        </p:nvGraphicFramePr>
        <p:xfrm>
          <a:off x="838200" y="1892055"/>
          <a:ext cx="8065656" cy="1897380"/>
        </p:xfrm>
        <a:graphic>
          <a:graphicData uri="http://schemas.openxmlformats.org/drawingml/2006/table">
            <a:tbl>
              <a:tblPr/>
              <a:tblGrid>
                <a:gridCol w="2348345">
                  <a:extLst>
                    <a:ext uri="{9D8B030D-6E8A-4147-A177-3AD203B41FA5}">
                      <a16:colId xmlns:a16="http://schemas.microsoft.com/office/drawing/2014/main" val="4109752360"/>
                    </a:ext>
                  </a:extLst>
                </a:gridCol>
                <a:gridCol w="5717311">
                  <a:extLst>
                    <a:ext uri="{9D8B030D-6E8A-4147-A177-3AD203B41FA5}">
                      <a16:colId xmlns:a16="http://schemas.microsoft.com/office/drawing/2014/main" val="7154187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Triggers</a:t>
                      </a:r>
                    </a:p>
                  </a:txBody>
                  <a:tcPr marR="76200" marT="114300" marB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 marL="76200" marR="76200" marT="114300" marB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367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Scheduled Events</a:t>
                      </a:r>
                    </a:p>
                  </a:txBody>
                  <a:tcPr marR="7620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2"/>
                        </a:rPr>
                        <a:t>cron syntax</a:t>
                      </a:r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</a:p>
                  </a:txBody>
                  <a:tcPr marL="76200" marR="7620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779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Manual Events</a:t>
                      </a:r>
                    </a:p>
                  </a:txBody>
                  <a:tcPr marR="7620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3"/>
                        </a:rPr>
                        <a:t>REST or GitHub Portal</a:t>
                      </a:r>
                      <a:endParaRPr lang="en-US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0" marR="7620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531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Webhook Events</a:t>
                      </a:r>
                    </a:p>
                  </a:txBody>
                  <a:tcPr marR="7620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4"/>
                        </a:rPr>
                        <a:t>Any Git Event</a:t>
                      </a:r>
                      <a:endParaRPr lang="en-US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0" marR="7620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36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56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88CB-C5FE-2E49-877D-57D4D02A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Events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474B5E-91C2-8C4F-8E59-9676726BDCF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92055"/>
          <a:ext cx="8065656" cy="1897380"/>
        </p:xfrm>
        <a:graphic>
          <a:graphicData uri="http://schemas.openxmlformats.org/drawingml/2006/table">
            <a:tbl>
              <a:tblPr/>
              <a:tblGrid>
                <a:gridCol w="2348345">
                  <a:extLst>
                    <a:ext uri="{9D8B030D-6E8A-4147-A177-3AD203B41FA5}">
                      <a16:colId xmlns:a16="http://schemas.microsoft.com/office/drawing/2014/main" val="4109752360"/>
                    </a:ext>
                  </a:extLst>
                </a:gridCol>
                <a:gridCol w="5717311">
                  <a:extLst>
                    <a:ext uri="{9D8B030D-6E8A-4147-A177-3AD203B41FA5}">
                      <a16:colId xmlns:a16="http://schemas.microsoft.com/office/drawing/2014/main" val="7154187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Triggers</a:t>
                      </a:r>
                    </a:p>
                  </a:txBody>
                  <a:tcPr marR="76200" marT="114300" marB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 marL="76200" marR="76200" marT="114300" marB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367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Scheduled Events</a:t>
                      </a:r>
                    </a:p>
                  </a:txBody>
                  <a:tcPr marR="7620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2"/>
                        </a:rPr>
                        <a:t>cron syntax</a:t>
                      </a:r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</a:p>
                  </a:txBody>
                  <a:tcPr marL="76200" marR="7620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779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Manual Events</a:t>
                      </a:r>
                    </a:p>
                  </a:txBody>
                  <a:tcPr marR="7620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3"/>
                        </a:rPr>
                        <a:t>REST or GitHub Portal</a:t>
                      </a:r>
                      <a:endParaRPr lang="en-US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0" marR="7620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531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Webhook Events</a:t>
                      </a:r>
                    </a:p>
                  </a:txBody>
                  <a:tcPr marR="7620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4"/>
                        </a:rPr>
                        <a:t>Any Git Event</a:t>
                      </a:r>
                      <a:endParaRPr lang="en-US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0" marR="7620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36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35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88CB-C5FE-2E49-877D-57D4D02A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Runners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474B5E-91C2-8C4F-8E59-9676726BDCF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92055"/>
          <a:ext cx="8065656" cy="3756660"/>
        </p:xfrm>
        <a:graphic>
          <a:graphicData uri="http://schemas.openxmlformats.org/drawingml/2006/table">
            <a:tbl>
              <a:tblPr/>
              <a:tblGrid>
                <a:gridCol w="4032828">
                  <a:extLst>
                    <a:ext uri="{9D8B030D-6E8A-4147-A177-3AD203B41FA5}">
                      <a16:colId xmlns:a16="http://schemas.microsoft.com/office/drawing/2014/main" val="4109752360"/>
                    </a:ext>
                  </a:extLst>
                </a:gridCol>
                <a:gridCol w="4032828">
                  <a:extLst>
                    <a:ext uri="{9D8B030D-6E8A-4147-A177-3AD203B41FA5}">
                      <a16:colId xmlns:a16="http://schemas.microsoft.com/office/drawing/2014/main" val="7154187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Virtual environment</a:t>
                      </a:r>
                    </a:p>
                  </a:txBody>
                  <a:tcPr marR="76200" marT="114300" marB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YAML workflow label</a:t>
                      </a:r>
                    </a:p>
                  </a:txBody>
                  <a:tcPr marL="76200" marR="76200" marT="114300" marB="1143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367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Windows Server 2019</a:t>
                      </a:r>
                    </a:p>
                  </a:txBody>
                  <a:tcPr marR="7620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windows-latest or windows-2019</a:t>
                      </a:r>
                    </a:p>
                  </a:txBody>
                  <a:tcPr marL="76200" marR="7620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779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Windows Server 2016</a:t>
                      </a:r>
                    </a:p>
                  </a:txBody>
                  <a:tcPr marR="7620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windows-2016</a:t>
                      </a:r>
                    </a:p>
                  </a:txBody>
                  <a:tcPr marL="76200" marR="7620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531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Ubuntu 20.04</a:t>
                      </a:r>
                    </a:p>
                  </a:txBody>
                  <a:tcPr marR="7620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ubuntu-latest or ubuntu-20.04</a:t>
                      </a:r>
                    </a:p>
                  </a:txBody>
                  <a:tcPr marL="76200" marR="7620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364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Ubuntu 18.04</a:t>
                      </a:r>
                    </a:p>
                  </a:txBody>
                  <a:tcPr marR="7620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ubuntu-18.04</a:t>
                      </a:r>
                    </a:p>
                  </a:txBody>
                  <a:tcPr marL="76200" marR="7620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029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Ubuntu 16.04</a:t>
                      </a:r>
                    </a:p>
                  </a:txBody>
                  <a:tcPr marR="7620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ubuntu-16.04</a:t>
                      </a:r>
                    </a:p>
                  </a:txBody>
                  <a:tcPr marL="76200" marR="7620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888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macOS Big Sur 11.0</a:t>
                      </a:r>
                    </a:p>
                  </a:txBody>
                  <a:tcPr marR="7620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macos-11.0</a:t>
                      </a:r>
                    </a:p>
                  </a:txBody>
                  <a:tcPr marL="76200" marR="7620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556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macOS Catalina 10.15</a:t>
                      </a:r>
                    </a:p>
                  </a:txBody>
                  <a:tcPr marR="7620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macos</a:t>
                      </a:r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-latest or macos-10.15</a:t>
                      </a:r>
                    </a:p>
                  </a:txBody>
                  <a:tcPr marL="76200" marR="7620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5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81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88CB-C5FE-2E49-877D-57D4D02A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Secrets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1AE19C-6176-7E45-B5B1-E9E326DCEE29}"/>
              </a:ext>
            </a:extLst>
          </p:cNvPr>
          <p:cNvSpPr/>
          <p:nvPr/>
        </p:nvSpPr>
        <p:spPr>
          <a:xfrm>
            <a:off x="4730044" y="1825625"/>
            <a:ext cx="5515392" cy="24199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0164" sx="101000" sy="101000" algn="ctr" rotWithShape="0">
              <a:schemeClr val="accent3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1DE3E-297C-2F48-9752-3DFAF89088C7}"/>
              </a:ext>
            </a:extLst>
          </p:cNvPr>
          <p:cNvSpPr/>
          <p:nvPr/>
        </p:nvSpPr>
        <p:spPr>
          <a:xfrm>
            <a:off x="4730044" y="2040706"/>
            <a:ext cx="44909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steps: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- uses: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actions/checkout@v2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- name: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Write Secret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env: </a:t>
            </a:r>
          </a:p>
          <a:p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SUPER_SECRET: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${{ secrets.</a:t>
            </a:r>
            <a:r>
              <a:rPr lang="en-US" dirty="0"/>
              <a:t>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dirty="0"/>
              <a:t>_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SECRET }} 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run: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echo Hello, $SUPER_SECRET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9DDB6C4-919D-8A40-9E32-58C25AA0D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91844" cy="4351338"/>
          </a:xfrm>
        </p:spPr>
        <p:txBody>
          <a:bodyPr/>
          <a:lstStyle/>
          <a:p>
            <a:r>
              <a:rPr lang="en-US" dirty="0"/>
              <a:t>Encrypted</a:t>
            </a:r>
          </a:p>
          <a:p>
            <a:r>
              <a:rPr lang="en-US" dirty="0"/>
              <a:t>Organization Level</a:t>
            </a:r>
          </a:p>
          <a:p>
            <a:r>
              <a:rPr lang="en-US" dirty="0"/>
              <a:t>Required Alphanumeric names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3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689</Words>
  <Application>Microsoft Macintosh PowerPoint</Application>
  <PresentationFormat>Widescreen</PresentationFormat>
  <Paragraphs>230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Consolas</vt:lpstr>
      <vt:lpstr>Office Theme</vt:lpstr>
      <vt:lpstr>GitHub Actions</vt:lpstr>
      <vt:lpstr>Recording?</vt:lpstr>
      <vt:lpstr>Outline</vt:lpstr>
      <vt:lpstr>The Origin Story</vt:lpstr>
      <vt:lpstr>PowerPoint Presentation</vt:lpstr>
      <vt:lpstr>Events</vt:lpstr>
      <vt:lpstr>Events</vt:lpstr>
      <vt:lpstr>Runners</vt:lpstr>
      <vt:lpstr>Secrets</vt:lpstr>
      <vt:lpstr>Job Communication</vt:lpstr>
      <vt:lpstr>Job Communication</vt:lpstr>
      <vt:lpstr>PowerPoint Presentation</vt:lpstr>
      <vt:lpstr>Security</vt:lpstr>
      <vt:lpstr>PowerPoint Presentation</vt:lpstr>
      <vt:lpstr>Examples</vt:lpstr>
      <vt:lpstr>Best Practices</vt:lpstr>
      <vt:lpstr>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Actions</dc:title>
  <dc:creator>Paul Riviera</dc:creator>
  <cp:lastModifiedBy>Paul Riviera</cp:lastModifiedBy>
  <cp:revision>26</cp:revision>
  <dcterms:created xsi:type="dcterms:W3CDTF">2021-04-21T13:52:50Z</dcterms:created>
  <dcterms:modified xsi:type="dcterms:W3CDTF">2021-04-21T20:56:32Z</dcterms:modified>
</cp:coreProperties>
</file>