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70" r:id="rId3"/>
    <p:sldId id="257" r:id="rId4"/>
    <p:sldId id="272" r:id="rId5"/>
    <p:sldId id="284" r:id="rId6"/>
    <p:sldId id="261" r:id="rId7"/>
    <p:sldId id="258" r:id="rId8"/>
    <p:sldId id="279" r:id="rId9"/>
    <p:sldId id="282" r:id="rId10"/>
    <p:sldId id="285" r:id="rId11"/>
    <p:sldId id="286" r:id="rId12"/>
    <p:sldId id="287" r:id="rId13"/>
    <p:sldId id="288" r:id="rId14"/>
    <p:sldId id="289" r:id="rId15"/>
    <p:sldId id="269" r:id="rId16"/>
    <p:sldId id="268" r:id="rId17"/>
    <p:sldId id="259"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FB"/>
    <a:srgbClr val="F2F2F2"/>
    <a:srgbClr val="C7C8CB"/>
    <a:srgbClr val="F6F9FA"/>
    <a:srgbClr val="2911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8"/>
    <p:restoredTop sz="86799"/>
  </p:normalViewPr>
  <p:slideViewPr>
    <p:cSldViewPr snapToGrid="0" snapToObjects="1">
      <p:cViewPr varScale="1">
        <p:scale>
          <a:sx n="88" d="100"/>
          <a:sy n="88" d="100"/>
        </p:scale>
        <p:origin x="76"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F03557-135B-4E49-ACE1-136D08A834AB}" type="datetimeFigureOut">
              <a:rPr lang="en-US" smtClean="0"/>
              <a:t>4/22/2021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4B3749-9982-9342-B03E-EE7F6E72709F}" type="slidenum">
              <a:rPr lang="en-US" smtClean="0"/>
              <a:t>‹#›</a:t>
            </a:fld>
            <a:endParaRPr lang="en-US"/>
          </a:p>
        </p:txBody>
      </p:sp>
    </p:spTree>
    <p:extLst>
      <p:ext uri="{BB962C8B-B14F-4D97-AF65-F5344CB8AC3E}">
        <p14:creationId xmlns:p14="http://schemas.microsoft.com/office/powerpoint/2010/main" val="3632865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our Spotlight Session on GitHub Actions.</a:t>
            </a:r>
          </a:p>
          <a:p>
            <a:endParaRPr lang="en-US" dirty="0"/>
          </a:p>
          <a:p>
            <a:r>
              <a:rPr lang="en-US" dirty="0"/>
              <a:t>This Session is indented to provide an overview of what GitHub Actions are, the terms and concepts, then we will navigate into the GitHub Portal and look at an example and modify it a bit.</a:t>
            </a:r>
          </a:p>
          <a:p>
            <a:endParaRPr lang="en-US" dirty="0"/>
          </a:p>
          <a:p>
            <a:r>
              <a:rPr lang="en-US" dirty="0"/>
              <a:t>I will be stopping at a few points to check and see if anyone has questions, but if you think of a question as I go along feel free to stop me, It always better when these types of sessions are more conversational vs a lecture.</a:t>
            </a:r>
          </a:p>
        </p:txBody>
      </p:sp>
      <p:sp>
        <p:nvSpPr>
          <p:cNvPr id="4" name="Slide Number Placeholder 3"/>
          <p:cNvSpPr>
            <a:spLocks noGrp="1"/>
          </p:cNvSpPr>
          <p:nvPr>
            <p:ph type="sldNum" sz="quarter" idx="5"/>
          </p:nvPr>
        </p:nvSpPr>
        <p:spPr/>
        <p:txBody>
          <a:bodyPr/>
          <a:lstStyle/>
          <a:p>
            <a:fld id="{0A4B3749-9982-9342-B03E-EE7F6E72709F}" type="slidenum">
              <a:rPr lang="en-US" smtClean="0"/>
              <a:t>1</a:t>
            </a:fld>
            <a:endParaRPr lang="en-US"/>
          </a:p>
        </p:txBody>
      </p:sp>
    </p:spTree>
    <p:extLst>
      <p:ext uri="{BB962C8B-B14F-4D97-AF65-F5344CB8AC3E}">
        <p14:creationId xmlns:p14="http://schemas.microsoft.com/office/powerpoint/2010/main" val="3999083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B3749-9982-9342-B03E-EE7F6E72709F}" type="slidenum">
              <a:rPr lang="en-US" smtClean="0"/>
              <a:t>13</a:t>
            </a:fld>
            <a:endParaRPr lang="en-US"/>
          </a:p>
        </p:txBody>
      </p:sp>
    </p:spTree>
    <p:extLst>
      <p:ext uri="{BB962C8B-B14F-4D97-AF65-F5344CB8AC3E}">
        <p14:creationId xmlns:p14="http://schemas.microsoft.com/office/powerpoint/2010/main" val="886555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are/Can we record this session, any objections?</a:t>
            </a:r>
          </a:p>
        </p:txBody>
      </p:sp>
      <p:sp>
        <p:nvSpPr>
          <p:cNvPr id="4" name="Slide Number Placeholder 3"/>
          <p:cNvSpPr>
            <a:spLocks noGrp="1"/>
          </p:cNvSpPr>
          <p:nvPr>
            <p:ph type="sldNum" sz="quarter" idx="5"/>
          </p:nvPr>
        </p:nvSpPr>
        <p:spPr/>
        <p:txBody>
          <a:bodyPr/>
          <a:lstStyle/>
          <a:p>
            <a:fld id="{0A4B3749-9982-9342-B03E-EE7F6E72709F}" type="slidenum">
              <a:rPr lang="en-US" smtClean="0"/>
              <a:t>2</a:t>
            </a:fld>
            <a:endParaRPr lang="en-US"/>
          </a:p>
        </p:txBody>
      </p:sp>
    </p:spTree>
    <p:extLst>
      <p:ext uri="{BB962C8B-B14F-4D97-AF65-F5344CB8AC3E}">
        <p14:creationId xmlns:p14="http://schemas.microsoft.com/office/powerpoint/2010/main" val="819294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we will cover today, some areas are far shorter then others and some I hope to have a lot of conversation on.</a:t>
            </a:r>
          </a:p>
          <a:p>
            <a:endParaRPr lang="en-US" dirty="0"/>
          </a:p>
          <a:p>
            <a:r>
              <a:rPr lang="en-US" dirty="0"/>
              <a:t>And GO…</a:t>
            </a:r>
          </a:p>
        </p:txBody>
      </p:sp>
      <p:sp>
        <p:nvSpPr>
          <p:cNvPr id="4" name="Slide Number Placeholder 3"/>
          <p:cNvSpPr>
            <a:spLocks noGrp="1"/>
          </p:cNvSpPr>
          <p:nvPr>
            <p:ph type="sldNum" sz="quarter" idx="5"/>
          </p:nvPr>
        </p:nvSpPr>
        <p:spPr/>
        <p:txBody>
          <a:bodyPr/>
          <a:lstStyle/>
          <a:p>
            <a:fld id="{0A4B3749-9982-9342-B03E-EE7F6E72709F}" type="slidenum">
              <a:rPr lang="en-US" smtClean="0"/>
              <a:t>3</a:t>
            </a:fld>
            <a:endParaRPr lang="en-US"/>
          </a:p>
        </p:txBody>
      </p:sp>
    </p:spTree>
    <p:extLst>
      <p:ext uri="{BB962C8B-B14F-4D97-AF65-F5344CB8AC3E}">
        <p14:creationId xmlns:p14="http://schemas.microsoft.com/office/powerpoint/2010/main" val="4032665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wildly over simplified, but I don’t want to stress too much on how Actions began, rather I want to focus on the current cool features that exist now and into the future.</a:t>
            </a:r>
          </a:p>
          <a:p>
            <a:endParaRPr lang="en-US" dirty="0"/>
          </a:p>
          <a:p>
            <a:endParaRPr lang="en-US" dirty="0"/>
          </a:p>
          <a:p>
            <a:r>
              <a:rPr lang="en-US" dirty="0"/>
              <a:t>Lets dive right into the concepts of an Action</a:t>
            </a:r>
          </a:p>
        </p:txBody>
      </p:sp>
      <p:sp>
        <p:nvSpPr>
          <p:cNvPr id="4" name="Slide Number Placeholder 3"/>
          <p:cNvSpPr>
            <a:spLocks noGrp="1"/>
          </p:cNvSpPr>
          <p:nvPr>
            <p:ph type="sldNum" sz="quarter" idx="5"/>
          </p:nvPr>
        </p:nvSpPr>
        <p:spPr/>
        <p:txBody>
          <a:bodyPr/>
          <a:lstStyle/>
          <a:p>
            <a:fld id="{0A4B3749-9982-9342-B03E-EE7F6E72709F}" type="slidenum">
              <a:rPr lang="en-US" smtClean="0"/>
              <a:t>4</a:t>
            </a:fld>
            <a:endParaRPr lang="en-US"/>
          </a:p>
        </p:txBody>
      </p:sp>
    </p:spTree>
    <p:extLst>
      <p:ext uri="{BB962C8B-B14F-4D97-AF65-F5344CB8AC3E}">
        <p14:creationId xmlns:p14="http://schemas.microsoft.com/office/powerpoint/2010/main" val="1496605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B3749-9982-9342-B03E-EE7F6E72709F}" type="slidenum">
              <a:rPr lang="en-US" smtClean="0"/>
              <a:t>5</a:t>
            </a:fld>
            <a:endParaRPr lang="en-US"/>
          </a:p>
        </p:txBody>
      </p:sp>
    </p:spTree>
    <p:extLst>
      <p:ext uri="{BB962C8B-B14F-4D97-AF65-F5344CB8AC3E}">
        <p14:creationId xmlns:p14="http://schemas.microsoft.com/office/powerpoint/2010/main" val="3999083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B3749-9982-9342-B03E-EE7F6E72709F}" type="slidenum">
              <a:rPr lang="en-US" smtClean="0"/>
              <a:t>6</a:t>
            </a:fld>
            <a:endParaRPr lang="en-US"/>
          </a:p>
        </p:txBody>
      </p:sp>
    </p:spTree>
    <p:extLst>
      <p:ext uri="{BB962C8B-B14F-4D97-AF65-F5344CB8AC3E}">
        <p14:creationId xmlns:p14="http://schemas.microsoft.com/office/powerpoint/2010/main" val="1985411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B3749-9982-9342-B03E-EE7F6E72709F}" type="slidenum">
              <a:rPr lang="en-US" smtClean="0"/>
              <a:t>9</a:t>
            </a:fld>
            <a:endParaRPr lang="en-US"/>
          </a:p>
        </p:txBody>
      </p:sp>
    </p:spTree>
    <p:extLst>
      <p:ext uri="{BB962C8B-B14F-4D97-AF65-F5344CB8AC3E}">
        <p14:creationId xmlns:p14="http://schemas.microsoft.com/office/powerpoint/2010/main" val="39997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B3749-9982-9342-B03E-EE7F6E72709F}" type="slidenum">
              <a:rPr lang="en-US" smtClean="0"/>
              <a:t>11</a:t>
            </a:fld>
            <a:endParaRPr lang="en-US"/>
          </a:p>
        </p:txBody>
      </p:sp>
    </p:spTree>
    <p:extLst>
      <p:ext uri="{BB962C8B-B14F-4D97-AF65-F5344CB8AC3E}">
        <p14:creationId xmlns:p14="http://schemas.microsoft.com/office/powerpoint/2010/main" val="1131547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B3749-9982-9342-B03E-EE7F6E72709F}" type="slidenum">
              <a:rPr lang="en-US" smtClean="0"/>
              <a:t>12</a:t>
            </a:fld>
            <a:endParaRPr lang="en-US"/>
          </a:p>
        </p:txBody>
      </p:sp>
    </p:spTree>
    <p:extLst>
      <p:ext uri="{BB962C8B-B14F-4D97-AF65-F5344CB8AC3E}">
        <p14:creationId xmlns:p14="http://schemas.microsoft.com/office/powerpoint/2010/main" val="148853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3425-6630-2D4E-880A-34ACD28975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A276FD-AE8F-E14D-BDCA-E046BDB9A0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7C2FA-A35B-2741-A045-8BF7A8936A2E}"/>
              </a:ext>
            </a:extLst>
          </p:cNvPr>
          <p:cNvSpPr>
            <a:spLocks noGrp="1"/>
          </p:cNvSpPr>
          <p:nvPr>
            <p:ph type="dt" sz="half" idx="10"/>
          </p:nvPr>
        </p:nvSpPr>
        <p:spPr/>
        <p:txBody>
          <a:bodyPr/>
          <a:lstStyle/>
          <a:p>
            <a:fld id="{F1CB1150-98DB-D843-A2D9-A0E6C5F6E364}" type="datetimeFigureOut">
              <a:rPr lang="en-US" smtClean="0"/>
              <a:t>4/22/2021</a:t>
            </a:fld>
            <a:endParaRPr lang="en-US"/>
          </a:p>
        </p:txBody>
      </p:sp>
      <p:sp>
        <p:nvSpPr>
          <p:cNvPr id="5" name="Footer Placeholder 4">
            <a:extLst>
              <a:ext uri="{FF2B5EF4-FFF2-40B4-BE49-F238E27FC236}">
                <a16:creationId xmlns:a16="http://schemas.microsoft.com/office/drawing/2014/main" id="{7670B822-9A80-8F40-9B7B-1D9C0FE9C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4CBBD8-25A8-9E4D-A257-C5E604B00E25}"/>
              </a:ext>
            </a:extLst>
          </p:cNvPr>
          <p:cNvSpPr>
            <a:spLocks noGrp="1"/>
          </p:cNvSpPr>
          <p:nvPr>
            <p:ph type="sldNum" sz="quarter" idx="12"/>
          </p:nvPr>
        </p:nvSpPr>
        <p:spPr/>
        <p:txBody>
          <a:bodyPr/>
          <a:lstStyle/>
          <a:p>
            <a:fld id="{F48B017C-0DCC-3F40-B652-6404002FC7C9}" type="slidenum">
              <a:rPr lang="en-US" smtClean="0"/>
              <a:t>‹#›</a:t>
            </a:fld>
            <a:endParaRPr lang="en-US"/>
          </a:p>
        </p:txBody>
      </p:sp>
    </p:spTree>
    <p:extLst>
      <p:ext uri="{BB962C8B-B14F-4D97-AF65-F5344CB8AC3E}">
        <p14:creationId xmlns:p14="http://schemas.microsoft.com/office/powerpoint/2010/main" val="394101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664A7-B56C-0B43-B3FC-3AAD07C0DD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36AED0-DE97-B24F-AC70-BE63C8B61C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7B7DB-D9A9-E44E-9532-A7E4739034A9}"/>
              </a:ext>
            </a:extLst>
          </p:cNvPr>
          <p:cNvSpPr>
            <a:spLocks noGrp="1"/>
          </p:cNvSpPr>
          <p:nvPr>
            <p:ph type="dt" sz="half" idx="10"/>
          </p:nvPr>
        </p:nvSpPr>
        <p:spPr/>
        <p:txBody>
          <a:bodyPr/>
          <a:lstStyle/>
          <a:p>
            <a:fld id="{F1CB1150-98DB-D843-A2D9-A0E6C5F6E364}" type="datetimeFigureOut">
              <a:rPr lang="en-US" smtClean="0"/>
              <a:t>4/22/2021</a:t>
            </a:fld>
            <a:endParaRPr lang="en-US"/>
          </a:p>
        </p:txBody>
      </p:sp>
      <p:sp>
        <p:nvSpPr>
          <p:cNvPr id="5" name="Footer Placeholder 4">
            <a:extLst>
              <a:ext uri="{FF2B5EF4-FFF2-40B4-BE49-F238E27FC236}">
                <a16:creationId xmlns:a16="http://schemas.microsoft.com/office/drawing/2014/main" id="{5EB1E99E-2A77-6D46-B068-F74821E9A1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FB520D-E632-C540-9651-6931F348F8B8}"/>
              </a:ext>
            </a:extLst>
          </p:cNvPr>
          <p:cNvSpPr>
            <a:spLocks noGrp="1"/>
          </p:cNvSpPr>
          <p:nvPr>
            <p:ph type="sldNum" sz="quarter" idx="12"/>
          </p:nvPr>
        </p:nvSpPr>
        <p:spPr/>
        <p:txBody>
          <a:bodyPr/>
          <a:lstStyle/>
          <a:p>
            <a:fld id="{F48B017C-0DCC-3F40-B652-6404002FC7C9}" type="slidenum">
              <a:rPr lang="en-US" smtClean="0"/>
              <a:t>‹#›</a:t>
            </a:fld>
            <a:endParaRPr lang="en-US"/>
          </a:p>
        </p:txBody>
      </p:sp>
    </p:spTree>
    <p:extLst>
      <p:ext uri="{BB962C8B-B14F-4D97-AF65-F5344CB8AC3E}">
        <p14:creationId xmlns:p14="http://schemas.microsoft.com/office/powerpoint/2010/main" val="1899698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7426E5-DE0A-A54E-9A68-29B17E92A0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9F443E-5958-7F4F-981E-3BE808BBAB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F30BCA-DAB6-8B40-9D8C-8D24E352D17A}"/>
              </a:ext>
            </a:extLst>
          </p:cNvPr>
          <p:cNvSpPr>
            <a:spLocks noGrp="1"/>
          </p:cNvSpPr>
          <p:nvPr>
            <p:ph type="dt" sz="half" idx="10"/>
          </p:nvPr>
        </p:nvSpPr>
        <p:spPr/>
        <p:txBody>
          <a:bodyPr/>
          <a:lstStyle/>
          <a:p>
            <a:fld id="{F1CB1150-98DB-D843-A2D9-A0E6C5F6E364}" type="datetimeFigureOut">
              <a:rPr lang="en-US" smtClean="0"/>
              <a:t>4/22/2021</a:t>
            </a:fld>
            <a:endParaRPr lang="en-US"/>
          </a:p>
        </p:txBody>
      </p:sp>
      <p:sp>
        <p:nvSpPr>
          <p:cNvPr id="5" name="Footer Placeholder 4">
            <a:extLst>
              <a:ext uri="{FF2B5EF4-FFF2-40B4-BE49-F238E27FC236}">
                <a16:creationId xmlns:a16="http://schemas.microsoft.com/office/drawing/2014/main" id="{C16829AE-41FC-904C-B0A4-1A3E5E92A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2B537-E80A-A040-A552-2E215BC83733}"/>
              </a:ext>
            </a:extLst>
          </p:cNvPr>
          <p:cNvSpPr>
            <a:spLocks noGrp="1"/>
          </p:cNvSpPr>
          <p:nvPr>
            <p:ph type="sldNum" sz="quarter" idx="12"/>
          </p:nvPr>
        </p:nvSpPr>
        <p:spPr/>
        <p:txBody>
          <a:bodyPr/>
          <a:lstStyle/>
          <a:p>
            <a:fld id="{F48B017C-0DCC-3F40-B652-6404002FC7C9}" type="slidenum">
              <a:rPr lang="en-US" smtClean="0"/>
              <a:t>‹#›</a:t>
            </a:fld>
            <a:endParaRPr lang="en-US"/>
          </a:p>
        </p:txBody>
      </p:sp>
    </p:spTree>
    <p:extLst>
      <p:ext uri="{BB962C8B-B14F-4D97-AF65-F5344CB8AC3E}">
        <p14:creationId xmlns:p14="http://schemas.microsoft.com/office/powerpoint/2010/main" val="2514145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ED03-3C1F-704E-AA72-81AAA3E3D9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B97E93-387F-234B-AF7E-6D21B46F44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D7A5D-09DD-5D4B-B058-FD07C0FCB44D}"/>
              </a:ext>
            </a:extLst>
          </p:cNvPr>
          <p:cNvSpPr>
            <a:spLocks noGrp="1"/>
          </p:cNvSpPr>
          <p:nvPr>
            <p:ph type="dt" sz="half" idx="10"/>
          </p:nvPr>
        </p:nvSpPr>
        <p:spPr/>
        <p:txBody>
          <a:bodyPr/>
          <a:lstStyle/>
          <a:p>
            <a:fld id="{F1CB1150-98DB-D843-A2D9-A0E6C5F6E364}" type="datetimeFigureOut">
              <a:rPr lang="en-US" smtClean="0"/>
              <a:t>4/22/2021</a:t>
            </a:fld>
            <a:endParaRPr lang="en-US"/>
          </a:p>
        </p:txBody>
      </p:sp>
      <p:sp>
        <p:nvSpPr>
          <p:cNvPr id="5" name="Footer Placeholder 4">
            <a:extLst>
              <a:ext uri="{FF2B5EF4-FFF2-40B4-BE49-F238E27FC236}">
                <a16:creationId xmlns:a16="http://schemas.microsoft.com/office/drawing/2014/main" id="{C6303483-9D41-C947-A057-E66AF66DB0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284D6F-63D2-5E42-A0CA-B81E3879A7EC}"/>
              </a:ext>
            </a:extLst>
          </p:cNvPr>
          <p:cNvSpPr>
            <a:spLocks noGrp="1"/>
          </p:cNvSpPr>
          <p:nvPr>
            <p:ph type="sldNum" sz="quarter" idx="12"/>
          </p:nvPr>
        </p:nvSpPr>
        <p:spPr/>
        <p:txBody>
          <a:bodyPr/>
          <a:lstStyle/>
          <a:p>
            <a:fld id="{F48B017C-0DCC-3F40-B652-6404002FC7C9}" type="slidenum">
              <a:rPr lang="en-US" smtClean="0"/>
              <a:t>‹#›</a:t>
            </a:fld>
            <a:endParaRPr lang="en-US"/>
          </a:p>
        </p:txBody>
      </p:sp>
    </p:spTree>
    <p:extLst>
      <p:ext uri="{BB962C8B-B14F-4D97-AF65-F5344CB8AC3E}">
        <p14:creationId xmlns:p14="http://schemas.microsoft.com/office/powerpoint/2010/main" val="1966887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ECCBE-1A3A-4243-8589-660683F6A9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E6F617-128A-8742-8822-18EB5381A9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C44886-63B4-EF4D-8999-B863174DD64C}"/>
              </a:ext>
            </a:extLst>
          </p:cNvPr>
          <p:cNvSpPr>
            <a:spLocks noGrp="1"/>
          </p:cNvSpPr>
          <p:nvPr>
            <p:ph type="dt" sz="half" idx="10"/>
          </p:nvPr>
        </p:nvSpPr>
        <p:spPr/>
        <p:txBody>
          <a:bodyPr/>
          <a:lstStyle/>
          <a:p>
            <a:fld id="{F1CB1150-98DB-D843-A2D9-A0E6C5F6E364}" type="datetimeFigureOut">
              <a:rPr lang="en-US" smtClean="0"/>
              <a:t>4/22/2021</a:t>
            </a:fld>
            <a:endParaRPr lang="en-US"/>
          </a:p>
        </p:txBody>
      </p:sp>
      <p:sp>
        <p:nvSpPr>
          <p:cNvPr id="5" name="Footer Placeholder 4">
            <a:extLst>
              <a:ext uri="{FF2B5EF4-FFF2-40B4-BE49-F238E27FC236}">
                <a16:creationId xmlns:a16="http://schemas.microsoft.com/office/drawing/2014/main" id="{72C1FCD1-8498-8647-8D5A-3581EED8F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9FC48A-5922-4F48-8106-3A81124A8964}"/>
              </a:ext>
            </a:extLst>
          </p:cNvPr>
          <p:cNvSpPr>
            <a:spLocks noGrp="1"/>
          </p:cNvSpPr>
          <p:nvPr>
            <p:ph type="sldNum" sz="quarter" idx="12"/>
          </p:nvPr>
        </p:nvSpPr>
        <p:spPr/>
        <p:txBody>
          <a:bodyPr/>
          <a:lstStyle/>
          <a:p>
            <a:fld id="{F48B017C-0DCC-3F40-B652-6404002FC7C9}" type="slidenum">
              <a:rPr lang="en-US" smtClean="0"/>
              <a:t>‹#›</a:t>
            </a:fld>
            <a:endParaRPr lang="en-US"/>
          </a:p>
        </p:txBody>
      </p:sp>
    </p:spTree>
    <p:extLst>
      <p:ext uri="{BB962C8B-B14F-4D97-AF65-F5344CB8AC3E}">
        <p14:creationId xmlns:p14="http://schemas.microsoft.com/office/powerpoint/2010/main" val="27854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B359A-FBBF-324E-8788-0377216F1E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D8C111-A374-2743-99D0-E6492EF828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2AAE9E-FD23-8C40-BD73-F4B56F949A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6C24BA-40FE-9B47-A689-63380B68C2B5}"/>
              </a:ext>
            </a:extLst>
          </p:cNvPr>
          <p:cNvSpPr>
            <a:spLocks noGrp="1"/>
          </p:cNvSpPr>
          <p:nvPr>
            <p:ph type="dt" sz="half" idx="10"/>
          </p:nvPr>
        </p:nvSpPr>
        <p:spPr/>
        <p:txBody>
          <a:bodyPr/>
          <a:lstStyle/>
          <a:p>
            <a:fld id="{F1CB1150-98DB-D843-A2D9-A0E6C5F6E364}" type="datetimeFigureOut">
              <a:rPr lang="en-US" smtClean="0"/>
              <a:t>4/22/2021</a:t>
            </a:fld>
            <a:endParaRPr lang="en-US"/>
          </a:p>
        </p:txBody>
      </p:sp>
      <p:sp>
        <p:nvSpPr>
          <p:cNvPr id="6" name="Footer Placeholder 5">
            <a:extLst>
              <a:ext uri="{FF2B5EF4-FFF2-40B4-BE49-F238E27FC236}">
                <a16:creationId xmlns:a16="http://schemas.microsoft.com/office/drawing/2014/main" id="{63EB02F3-C82E-BF41-9C0F-2A5810C41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10305D-3DDC-AA4F-9B7D-BF0C55A0715C}"/>
              </a:ext>
            </a:extLst>
          </p:cNvPr>
          <p:cNvSpPr>
            <a:spLocks noGrp="1"/>
          </p:cNvSpPr>
          <p:nvPr>
            <p:ph type="sldNum" sz="quarter" idx="12"/>
          </p:nvPr>
        </p:nvSpPr>
        <p:spPr/>
        <p:txBody>
          <a:bodyPr/>
          <a:lstStyle/>
          <a:p>
            <a:fld id="{F48B017C-0DCC-3F40-B652-6404002FC7C9}" type="slidenum">
              <a:rPr lang="en-US" smtClean="0"/>
              <a:t>‹#›</a:t>
            </a:fld>
            <a:endParaRPr lang="en-US"/>
          </a:p>
        </p:txBody>
      </p:sp>
    </p:spTree>
    <p:extLst>
      <p:ext uri="{BB962C8B-B14F-4D97-AF65-F5344CB8AC3E}">
        <p14:creationId xmlns:p14="http://schemas.microsoft.com/office/powerpoint/2010/main" val="2620735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D892-BC69-2148-AABC-10A160F8BB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FEC7CF-BDD9-7546-AF72-34CE992EA9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EC6574-4D32-7C4D-A953-9498BFB7D2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6D8834-F1FE-5648-A0F3-D84210DB1A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8C9D6E-58BD-BD49-8D1A-C8EBD7B8FB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500C8B-AD47-9947-AE6C-029D0DCFB2F7}"/>
              </a:ext>
            </a:extLst>
          </p:cNvPr>
          <p:cNvSpPr>
            <a:spLocks noGrp="1"/>
          </p:cNvSpPr>
          <p:nvPr>
            <p:ph type="dt" sz="half" idx="10"/>
          </p:nvPr>
        </p:nvSpPr>
        <p:spPr/>
        <p:txBody>
          <a:bodyPr/>
          <a:lstStyle/>
          <a:p>
            <a:fld id="{F1CB1150-98DB-D843-A2D9-A0E6C5F6E364}" type="datetimeFigureOut">
              <a:rPr lang="en-US" smtClean="0"/>
              <a:t>4/22/2021</a:t>
            </a:fld>
            <a:endParaRPr lang="en-US"/>
          </a:p>
        </p:txBody>
      </p:sp>
      <p:sp>
        <p:nvSpPr>
          <p:cNvPr id="8" name="Footer Placeholder 7">
            <a:extLst>
              <a:ext uri="{FF2B5EF4-FFF2-40B4-BE49-F238E27FC236}">
                <a16:creationId xmlns:a16="http://schemas.microsoft.com/office/drawing/2014/main" id="{AFDBFD31-7825-9C48-80E1-F3F736FD25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70E0EE-DDC5-124B-AAAF-EACB48776091}"/>
              </a:ext>
            </a:extLst>
          </p:cNvPr>
          <p:cNvSpPr>
            <a:spLocks noGrp="1"/>
          </p:cNvSpPr>
          <p:nvPr>
            <p:ph type="sldNum" sz="quarter" idx="12"/>
          </p:nvPr>
        </p:nvSpPr>
        <p:spPr/>
        <p:txBody>
          <a:bodyPr/>
          <a:lstStyle/>
          <a:p>
            <a:fld id="{F48B017C-0DCC-3F40-B652-6404002FC7C9}" type="slidenum">
              <a:rPr lang="en-US" smtClean="0"/>
              <a:t>‹#›</a:t>
            </a:fld>
            <a:endParaRPr lang="en-US"/>
          </a:p>
        </p:txBody>
      </p:sp>
    </p:spTree>
    <p:extLst>
      <p:ext uri="{BB962C8B-B14F-4D97-AF65-F5344CB8AC3E}">
        <p14:creationId xmlns:p14="http://schemas.microsoft.com/office/powerpoint/2010/main" val="1367163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D495-DF0C-D049-804C-98F80ED674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AA4988-D4C3-384A-902D-34A11BC4E43D}"/>
              </a:ext>
            </a:extLst>
          </p:cNvPr>
          <p:cNvSpPr>
            <a:spLocks noGrp="1"/>
          </p:cNvSpPr>
          <p:nvPr>
            <p:ph type="dt" sz="half" idx="10"/>
          </p:nvPr>
        </p:nvSpPr>
        <p:spPr/>
        <p:txBody>
          <a:bodyPr/>
          <a:lstStyle/>
          <a:p>
            <a:fld id="{F1CB1150-98DB-D843-A2D9-A0E6C5F6E364}" type="datetimeFigureOut">
              <a:rPr lang="en-US" smtClean="0"/>
              <a:t>4/22/2021</a:t>
            </a:fld>
            <a:endParaRPr lang="en-US"/>
          </a:p>
        </p:txBody>
      </p:sp>
      <p:sp>
        <p:nvSpPr>
          <p:cNvPr id="4" name="Footer Placeholder 3">
            <a:extLst>
              <a:ext uri="{FF2B5EF4-FFF2-40B4-BE49-F238E27FC236}">
                <a16:creationId xmlns:a16="http://schemas.microsoft.com/office/drawing/2014/main" id="{AD0E823E-B999-1542-B63D-6759CC9E64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69575F-B4F3-9042-974F-FA1281C4871B}"/>
              </a:ext>
            </a:extLst>
          </p:cNvPr>
          <p:cNvSpPr>
            <a:spLocks noGrp="1"/>
          </p:cNvSpPr>
          <p:nvPr>
            <p:ph type="sldNum" sz="quarter" idx="12"/>
          </p:nvPr>
        </p:nvSpPr>
        <p:spPr/>
        <p:txBody>
          <a:bodyPr/>
          <a:lstStyle/>
          <a:p>
            <a:fld id="{F48B017C-0DCC-3F40-B652-6404002FC7C9}" type="slidenum">
              <a:rPr lang="en-US" smtClean="0"/>
              <a:t>‹#›</a:t>
            </a:fld>
            <a:endParaRPr lang="en-US"/>
          </a:p>
        </p:txBody>
      </p:sp>
    </p:spTree>
    <p:extLst>
      <p:ext uri="{BB962C8B-B14F-4D97-AF65-F5344CB8AC3E}">
        <p14:creationId xmlns:p14="http://schemas.microsoft.com/office/powerpoint/2010/main" val="2016709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7C1974-3A6A-974A-A58C-C69738D7C069}"/>
              </a:ext>
            </a:extLst>
          </p:cNvPr>
          <p:cNvSpPr>
            <a:spLocks noGrp="1"/>
          </p:cNvSpPr>
          <p:nvPr>
            <p:ph type="dt" sz="half" idx="10"/>
          </p:nvPr>
        </p:nvSpPr>
        <p:spPr/>
        <p:txBody>
          <a:bodyPr/>
          <a:lstStyle/>
          <a:p>
            <a:fld id="{F1CB1150-98DB-D843-A2D9-A0E6C5F6E364}" type="datetimeFigureOut">
              <a:rPr lang="en-US" smtClean="0"/>
              <a:t>4/22/2021</a:t>
            </a:fld>
            <a:endParaRPr lang="en-US"/>
          </a:p>
        </p:txBody>
      </p:sp>
      <p:sp>
        <p:nvSpPr>
          <p:cNvPr id="3" name="Footer Placeholder 2">
            <a:extLst>
              <a:ext uri="{FF2B5EF4-FFF2-40B4-BE49-F238E27FC236}">
                <a16:creationId xmlns:a16="http://schemas.microsoft.com/office/drawing/2014/main" id="{52D4F1A0-9E90-0844-B05E-A9A7C8AB5A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C0EA02-6318-5C46-966F-22E5C1CA688B}"/>
              </a:ext>
            </a:extLst>
          </p:cNvPr>
          <p:cNvSpPr>
            <a:spLocks noGrp="1"/>
          </p:cNvSpPr>
          <p:nvPr>
            <p:ph type="sldNum" sz="quarter" idx="12"/>
          </p:nvPr>
        </p:nvSpPr>
        <p:spPr/>
        <p:txBody>
          <a:bodyPr/>
          <a:lstStyle/>
          <a:p>
            <a:fld id="{F48B017C-0DCC-3F40-B652-6404002FC7C9}" type="slidenum">
              <a:rPr lang="en-US" smtClean="0"/>
              <a:t>‹#›</a:t>
            </a:fld>
            <a:endParaRPr lang="en-US"/>
          </a:p>
        </p:txBody>
      </p:sp>
    </p:spTree>
    <p:extLst>
      <p:ext uri="{BB962C8B-B14F-4D97-AF65-F5344CB8AC3E}">
        <p14:creationId xmlns:p14="http://schemas.microsoft.com/office/powerpoint/2010/main" val="1218378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506B0-AB9E-484D-B9AC-785175DC25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0F84AF-8CA8-4C48-99EF-3C5630CF70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58B135-C656-594A-B5FA-58F26AC48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11117E-9D92-CB4D-91A3-C7BBC1006F18}"/>
              </a:ext>
            </a:extLst>
          </p:cNvPr>
          <p:cNvSpPr>
            <a:spLocks noGrp="1"/>
          </p:cNvSpPr>
          <p:nvPr>
            <p:ph type="dt" sz="half" idx="10"/>
          </p:nvPr>
        </p:nvSpPr>
        <p:spPr/>
        <p:txBody>
          <a:bodyPr/>
          <a:lstStyle/>
          <a:p>
            <a:fld id="{F1CB1150-98DB-D843-A2D9-A0E6C5F6E364}" type="datetimeFigureOut">
              <a:rPr lang="en-US" smtClean="0"/>
              <a:t>4/22/2021</a:t>
            </a:fld>
            <a:endParaRPr lang="en-US"/>
          </a:p>
        </p:txBody>
      </p:sp>
      <p:sp>
        <p:nvSpPr>
          <p:cNvPr id="6" name="Footer Placeholder 5">
            <a:extLst>
              <a:ext uri="{FF2B5EF4-FFF2-40B4-BE49-F238E27FC236}">
                <a16:creationId xmlns:a16="http://schemas.microsoft.com/office/drawing/2014/main" id="{D08B4AE3-F898-344B-A03D-2D3ADB4B12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B1CB4C-625D-8A4C-9B90-6A0BBFAB0697}"/>
              </a:ext>
            </a:extLst>
          </p:cNvPr>
          <p:cNvSpPr>
            <a:spLocks noGrp="1"/>
          </p:cNvSpPr>
          <p:nvPr>
            <p:ph type="sldNum" sz="quarter" idx="12"/>
          </p:nvPr>
        </p:nvSpPr>
        <p:spPr/>
        <p:txBody>
          <a:bodyPr/>
          <a:lstStyle/>
          <a:p>
            <a:fld id="{F48B017C-0DCC-3F40-B652-6404002FC7C9}" type="slidenum">
              <a:rPr lang="en-US" smtClean="0"/>
              <a:t>‹#›</a:t>
            </a:fld>
            <a:endParaRPr lang="en-US"/>
          </a:p>
        </p:txBody>
      </p:sp>
    </p:spTree>
    <p:extLst>
      <p:ext uri="{BB962C8B-B14F-4D97-AF65-F5344CB8AC3E}">
        <p14:creationId xmlns:p14="http://schemas.microsoft.com/office/powerpoint/2010/main" val="1333625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BB5BC-9AEC-1047-9014-B3B2B0C4E6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930064-3B34-6640-8686-1AA309436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234A9E-27A9-5C48-AE02-96F9C57948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D3F50B-419A-0642-A50D-16782E241FBF}"/>
              </a:ext>
            </a:extLst>
          </p:cNvPr>
          <p:cNvSpPr>
            <a:spLocks noGrp="1"/>
          </p:cNvSpPr>
          <p:nvPr>
            <p:ph type="dt" sz="half" idx="10"/>
          </p:nvPr>
        </p:nvSpPr>
        <p:spPr/>
        <p:txBody>
          <a:bodyPr/>
          <a:lstStyle/>
          <a:p>
            <a:fld id="{F1CB1150-98DB-D843-A2D9-A0E6C5F6E364}" type="datetimeFigureOut">
              <a:rPr lang="en-US" smtClean="0"/>
              <a:t>4/22/2021</a:t>
            </a:fld>
            <a:endParaRPr lang="en-US"/>
          </a:p>
        </p:txBody>
      </p:sp>
      <p:sp>
        <p:nvSpPr>
          <p:cNvPr id="6" name="Footer Placeholder 5">
            <a:extLst>
              <a:ext uri="{FF2B5EF4-FFF2-40B4-BE49-F238E27FC236}">
                <a16:creationId xmlns:a16="http://schemas.microsoft.com/office/drawing/2014/main" id="{628D1B09-3B3B-584F-8A1A-4E6B32733C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96D6A-5AAB-F04F-8AC1-F1EC49B02A96}"/>
              </a:ext>
            </a:extLst>
          </p:cNvPr>
          <p:cNvSpPr>
            <a:spLocks noGrp="1"/>
          </p:cNvSpPr>
          <p:nvPr>
            <p:ph type="sldNum" sz="quarter" idx="12"/>
          </p:nvPr>
        </p:nvSpPr>
        <p:spPr/>
        <p:txBody>
          <a:bodyPr/>
          <a:lstStyle/>
          <a:p>
            <a:fld id="{F48B017C-0DCC-3F40-B652-6404002FC7C9}" type="slidenum">
              <a:rPr lang="en-US" smtClean="0"/>
              <a:t>‹#›</a:t>
            </a:fld>
            <a:endParaRPr lang="en-US"/>
          </a:p>
        </p:txBody>
      </p:sp>
    </p:spTree>
    <p:extLst>
      <p:ext uri="{BB962C8B-B14F-4D97-AF65-F5344CB8AC3E}">
        <p14:creationId xmlns:p14="http://schemas.microsoft.com/office/powerpoint/2010/main" val="4154265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9956A1-80EF-804C-9C05-0DF78815CD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ED95B4-C784-B041-A617-53D66849AF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21973-4DBF-074A-9B22-C80370000E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CB1150-98DB-D843-A2D9-A0E6C5F6E364}" type="datetimeFigureOut">
              <a:rPr lang="en-US" smtClean="0"/>
              <a:t>4/22/2021</a:t>
            </a:fld>
            <a:endParaRPr lang="en-US"/>
          </a:p>
        </p:txBody>
      </p:sp>
      <p:sp>
        <p:nvSpPr>
          <p:cNvPr id="5" name="Footer Placeholder 4">
            <a:extLst>
              <a:ext uri="{FF2B5EF4-FFF2-40B4-BE49-F238E27FC236}">
                <a16:creationId xmlns:a16="http://schemas.microsoft.com/office/drawing/2014/main" id="{C5C776BF-646E-6240-BD46-D11F668371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083489-1A96-EE4B-B56F-2171DCD01F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B017C-0DCC-3F40-B652-6404002FC7C9}" type="slidenum">
              <a:rPr lang="en-US" smtClean="0"/>
              <a:t>‹#›</a:t>
            </a:fld>
            <a:endParaRPr lang="en-US"/>
          </a:p>
        </p:txBody>
      </p:sp>
    </p:spTree>
    <p:extLst>
      <p:ext uri="{BB962C8B-B14F-4D97-AF65-F5344CB8AC3E}">
        <p14:creationId xmlns:p14="http://schemas.microsoft.com/office/powerpoint/2010/main" val="3804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github.com/en/actions/guid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github.com/en/actions/reference/events-that-trigger-workflows#manual-events" TargetMode="External"/><Relationship Id="rId2" Type="http://schemas.openxmlformats.org/officeDocument/2006/relationships/hyperlink" Target="https://docs.github.com/en/actions/reference/events-that-trigger-workflows#schedule" TargetMode="External"/><Relationship Id="rId1" Type="http://schemas.openxmlformats.org/officeDocument/2006/relationships/slideLayout" Target="../slideLayouts/slideLayout2.xml"/><Relationship Id="rId4" Type="http://schemas.openxmlformats.org/officeDocument/2006/relationships/hyperlink" Target="https://docs.github.com/en/actions/reference/events-that-trigger-workflows#webhook-even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9F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15F1B-9508-1140-AD6E-8CA6C1A7AC6F}"/>
              </a:ext>
            </a:extLst>
          </p:cNvPr>
          <p:cNvSpPr>
            <a:spLocks noGrp="1"/>
          </p:cNvSpPr>
          <p:nvPr>
            <p:ph type="ctrTitle"/>
          </p:nvPr>
        </p:nvSpPr>
        <p:spPr/>
        <p:txBody>
          <a:bodyPr/>
          <a:lstStyle/>
          <a:p>
            <a:r>
              <a:rPr lang="en-US" dirty="0">
                <a:latin typeface="Arial Rounded MT Bold" panose="020F0704030504030204" pitchFamily="34" charset="77"/>
              </a:rPr>
              <a:t>GitHub Actions</a:t>
            </a:r>
          </a:p>
        </p:txBody>
      </p:sp>
      <p:sp>
        <p:nvSpPr>
          <p:cNvPr id="3" name="Subtitle 2">
            <a:extLst>
              <a:ext uri="{FF2B5EF4-FFF2-40B4-BE49-F238E27FC236}">
                <a16:creationId xmlns:a16="http://schemas.microsoft.com/office/drawing/2014/main" id="{5C10C258-BD6A-6F49-AC53-6F27ADF8DE16}"/>
              </a:ext>
            </a:extLst>
          </p:cNvPr>
          <p:cNvSpPr>
            <a:spLocks noGrp="1"/>
          </p:cNvSpPr>
          <p:nvPr>
            <p:ph type="subTitle" idx="1"/>
          </p:nvPr>
        </p:nvSpPr>
        <p:spPr/>
        <p:txBody>
          <a:bodyPr/>
          <a:lstStyle/>
          <a:p>
            <a:r>
              <a:rPr lang="en-US" dirty="0"/>
              <a:t>Paul Riviera</a:t>
            </a:r>
          </a:p>
          <a:p>
            <a:r>
              <a:rPr lang="en-US" dirty="0"/>
              <a:t>Microsoft </a:t>
            </a:r>
            <a:r>
              <a:rPr lang="en-US" dirty="0" err="1"/>
              <a:t>AppDev</a:t>
            </a:r>
            <a:r>
              <a:rPr lang="en-US" dirty="0"/>
              <a:t> CSA</a:t>
            </a:r>
          </a:p>
        </p:txBody>
      </p:sp>
    </p:spTree>
    <p:extLst>
      <p:ext uri="{BB962C8B-B14F-4D97-AF65-F5344CB8AC3E}">
        <p14:creationId xmlns:p14="http://schemas.microsoft.com/office/powerpoint/2010/main" val="17976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9F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D88CB-C5FE-2E49-877D-57D4D02AB0E9}"/>
              </a:ext>
            </a:extLst>
          </p:cNvPr>
          <p:cNvSpPr>
            <a:spLocks noGrp="1"/>
          </p:cNvSpPr>
          <p:nvPr>
            <p:ph type="title"/>
          </p:nvPr>
        </p:nvSpPr>
        <p:spPr/>
        <p:txBody>
          <a:bodyPr/>
          <a:lstStyle/>
          <a:p>
            <a:r>
              <a:rPr lang="en-US" dirty="0">
                <a:latin typeface="Arial Rounded MT Bold" panose="020F0704030504030204" pitchFamily="34" charset="77"/>
              </a:rPr>
              <a:t>Job Communication</a:t>
            </a:r>
          </a:p>
        </p:txBody>
      </p:sp>
      <p:sp>
        <p:nvSpPr>
          <p:cNvPr id="3" name="Content Placeholder 2">
            <a:extLst>
              <a:ext uri="{FF2B5EF4-FFF2-40B4-BE49-F238E27FC236}">
                <a16:creationId xmlns:a16="http://schemas.microsoft.com/office/drawing/2014/main" id="{6730C390-6F70-7140-8ED4-380A12160DE1}"/>
              </a:ext>
            </a:extLst>
          </p:cNvPr>
          <p:cNvSpPr>
            <a:spLocks noGrp="1"/>
          </p:cNvSpPr>
          <p:nvPr>
            <p:ph idx="1"/>
          </p:nvPr>
        </p:nvSpPr>
        <p:spPr/>
        <p:txBody>
          <a:bodyPr/>
          <a:lstStyle/>
          <a:p>
            <a:r>
              <a:rPr lang="en-US" dirty="0"/>
              <a:t>Outputs</a:t>
            </a:r>
          </a:p>
          <a:p>
            <a:r>
              <a:rPr lang="en-US" dirty="0"/>
              <a:t>Artifacts</a:t>
            </a:r>
          </a:p>
          <a:p>
            <a:r>
              <a:rPr lang="en-US"/>
              <a:t>Context &amp; Expressions</a:t>
            </a:r>
            <a:endParaRPr lang="en-US" dirty="0"/>
          </a:p>
          <a:p>
            <a:pPr marL="0" indent="0">
              <a:buNone/>
            </a:pPr>
            <a:endParaRPr lang="en-US" dirty="0"/>
          </a:p>
        </p:txBody>
      </p:sp>
    </p:spTree>
    <p:extLst>
      <p:ext uri="{BB962C8B-B14F-4D97-AF65-F5344CB8AC3E}">
        <p14:creationId xmlns:p14="http://schemas.microsoft.com/office/powerpoint/2010/main" val="1388169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9F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D88CB-C5FE-2E49-877D-57D4D02AB0E9}"/>
              </a:ext>
            </a:extLst>
          </p:cNvPr>
          <p:cNvSpPr>
            <a:spLocks noGrp="1"/>
          </p:cNvSpPr>
          <p:nvPr>
            <p:ph type="title"/>
          </p:nvPr>
        </p:nvSpPr>
        <p:spPr/>
        <p:txBody>
          <a:bodyPr/>
          <a:lstStyle/>
          <a:p>
            <a:r>
              <a:rPr lang="en-US" dirty="0">
                <a:latin typeface="Arial Rounded MT Bold" panose="020F0704030504030204" pitchFamily="34" charset="77"/>
              </a:rPr>
              <a:t>Outputs</a:t>
            </a:r>
          </a:p>
        </p:txBody>
      </p:sp>
      <p:grpSp>
        <p:nvGrpSpPr>
          <p:cNvPr id="3" name="Group 2">
            <a:extLst>
              <a:ext uri="{FF2B5EF4-FFF2-40B4-BE49-F238E27FC236}">
                <a16:creationId xmlns:a16="http://schemas.microsoft.com/office/drawing/2014/main" id="{EB3F6A4F-7F4A-1E48-B7CD-45A4148220E7}"/>
              </a:ext>
            </a:extLst>
          </p:cNvPr>
          <p:cNvGrpSpPr/>
          <p:nvPr/>
        </p:nvGrpSpPr>
        <p:grpSpPr>
          <a:xfrm>
            <a:off x="2761032" y="2644632"/>
            <a:ext cx="6669937" cy="3531466"/>
            <a:chOff x="2761031" y="2644632"/>
            <a:chExt cx="6669937" cy="3531466"/>
          </a:xfrm>
        </p:grpSpPr>
        <p:sp>
          <p:nvSpPr>
            <p:cNvPr id="15" name="Rectangle 14">
              <a:extLst>
                <a:ext uri="{FF2B5EF4-FFF2-40B4-BE49-F238E27FC236}">
                  <a16:creationId xmlns:a16="http://schemas.microsoft.com/office/drawing/2014/main" id="{4F1AE19C-6176-7E45-B5B1-E9E326DCEE29}"/>
                </a:ext>
              </a:extLst>
            </p:cNvPr>
            <p:cNvSpPr/>
            <p:nvPr/>
          </p:nvSpPr>
          <p:spPr>
            <a:xfrm>
              <a:off x="2761031" y="2644632"/>
              <a:ext cx="6669937" cy="3531466"/>
            </a:xfrm>
            <a:prstGeom prst="rect">
              <a:avLst/>
            </a:prstGeom>
            <a:solidFill>
              <a:schemeClr val="bg1">
                <a:lumMod val="95000"/>
              </a:schemeClr>
            </a:solidFill>
            <a:ln>
              <a:noFill/>
            </a:ln>
            <a:effectLst>
              <a:outerShdw blurRad="90164" sx="101000" sy="101000" algn="ctr" rotWithShape="0">
                <a:schemeClr val="accent3">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41DE3E-297C-2F48-9752-3DFAF89088C7}"/>
                </a:ext>
              </a:extLst>
            </p:cNvPr>
            <p:cNvSpPr/>
            <p:nvPr/>
          </p:nvSpPr>
          <p:spPr>
            <a:xfrm>
              <a:off x="3121250" y="2859713"/>
              <a:ext cx="6243782" cy="3046988"/>
            </a:xfrm>
            <a:prstGeom prst="rect">
              <a:avLst/>
            </a:prstGeom>
          </p:spPr>
          <p:txBody>
            <a:bodyPr wrap="square">
              <a:spAutoFit/>
            </a:bodyPr>
            <a:lstStyle/>
            <a:p>
              <a:r>
                <a:rPr lang="en-US" sz="1200" b="1" dirty="0">
                  <a:solidFill>
                    <a:srgbClr val="7030A0"/>
                  </a:solidFill>
                  <a:latin typeface="Consolas" panose="020B0609020204030204" pitchFamily="49" charset="0"/>
                  <a:cs typeface="Consolas" panose="020B0609020204030204" pitchFamily="49" charset="0"/>
                </a:rPr>
                <a:t>jobs:</a:t>
              </a:r>
            </a:p>
            <a:p>
              <a:r>
                <a:rPr lang="en-US" sz="1200" b="1" dirty="0">
                  <a:solidFill>
                    <a:srgbClr val="7030A0"/>
                  </a:solidFill>
                  <a:latin typeface="Consolas" panose="020B0609020204030204" pitchFamily="49" charset="0"/>
                  <a:cs typeface="Consolas" panose="020B0609020204030204" pitchFamily="49" charset="0"/>
                </a:rPr>
                <a:t>  setup:</a:t>
              </a:r>
            </a:p>
            <a:p>
              <a:r>
                <a:rPr lang="en-US" sz="1200" b="1" dirty="0">
                  <a:solidFill>
                    <a:srgbClr val="7030A0"/>
                  </a:solidFill>
                  <a:latin typeface="Consolas" panose="020B0609020204030204" pitchFamily="49" charset="0"/>
                  <a:cs typeface="Consolas" panose="020B0609020204030204" pitchFamily="49" charset="0"/>
                </a:rPr>
                <a:t>    runs-on: windows-2019</a:t>
              </a:r>
            </a:p>
            <a:p>
              <a:r>
                <a:rPr lang="en-US" sz="1200" b="1" dirty="0">
                  <a:solidFill>
                    <a:srgbClr val="7030A0"/>
                  </a:solidFill>
                  <a:latin typeface="Consolas" panose="020B0609020204030204" pitchFamily="49" charset="0"/>
                  <a:cs typeface="Consolas" panose="020B0609020204030204" pitchFamily="49" charset="0"/>
                </a:rPr>
                <a:t>    outputs:</a:t>
              </a:r>
            </a:p>
            <a:p>
              <a:r>
                <a:rPr lang="en-US" sz="1200" b="1" dirty="0">
                  <a:solidFill>
                    <a:srgbClr val="7030A0"/>
                  </a:solidFill>
                  <a:latin typeface="Consolas" panose="020B0609020204030204" pitchFamily="49" charset="0"/>
                  <a:cs typeface="Consolas" panose="020B0609020204030204" pitchFamily="49" charset="0"/>
                </a:rPr>
                <a:t>      message: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steps.test.outputs.message</a:t>
              </a:r>
              <a:r>
                <a:rPr lang="en-US" sz="1200" b="1" dirty="0">
                  <a:latin typeface="Consolas" panose="020B0609020204030204" pitchFamily="49" charset="0"/>
                  <a:cs typeface="Consolas" panose="020B0609020204030204" pitchFamily="49" charset="0"/>
                </a:rPr>
                <a:t> }}    </a:t>
              </a:r>
            </a:p>
            <a:p>
              <a:r>
                <a:rPr lang="en-US" sz="1200" b="1" dirty="0">
                  <a:solidFill>
                    <a:srgbClr val="7030A0"/>
                  </a:solidFill>
                  <a:latin typeface="Consolas" panose="020B0609020204030204" pitchFamily="49" charset="0"/>
                  <a:cs typeface="Consolas" panose="020B0609020204030204" pitchFamily="49" charset="0"/>
                </a:rPr>
                <a:t>  </a:t>
              </a:r>
            </a:p>
            <a:p>
              <a:r>
                <a:rPr lang="en-US" sz="1200" b="1" dirty="0">
                  <a:solidFill>
                    <a:srgbClr val="7030A0"/>
                  </a:solidFill>
                  <a:latin typeface="Consolas" panose="020B0609020204030204" pitchFamily="49" charset="0"/>
                  <a:cs typeface="Consolas" panose="020B0609020204030204" pitchFamily="49" charset="0"/>
                </a:rPr>
                <a:t>    steps:</a:t>
              </a:r>
            </a:p>
            <a:p>
              <a:r>
                <a:rPr lang="en-US" sz="1200" b="1" dirty="0">
                  <a:solidFill>
                    <a:srgbClr val="7030A0"/>
                  </a:solidFill>
                  <a:latin typeface="Consolas" panose="020B0609020204030204" pitchFamily="49" charset="0"/>
                  <a:cs typeface="Consolas" panose="020B0609020204030204" pitchFamily="49" charset="0"/>
                </a:rPr>
                <a:t>      - uses: </a:t>
              </a:r>
              <a:r>
                <a:rPr lang="en-US" sz="1200" b="1" dirty="0">
                  <a:latin typeface="Consolas" panose="020B0609020204030204" pitchFamily="49" charset="0"/>
                  <a:cs typeface="Consolas" panose="020B0609020204030204" pitchFamily="49" charset="0"/>
                </a:rPr>
                <a:t>actions/checkout@v2</a:t>
              </a:r>
            </a:p>
            <a:p>
              <a:r>
                <a:rPr lang="en-US" sz="1200" b="1" dirty="0">
                  <a:latin typeface="Consolas" panose="020B0609020204030204" pitchFamily="49" charset="0"/>
                  <a:cs typeface="Consolas" panose="020B0609020204030204" pitchFamily="49" charset="0"/>
                </a:rPr>
                <a:t>      </a:t>
              </a:r>
            </a:p>
            <a:p>
              <a:r>
                <a:rPr lang="en-US" sz="1200" b="1" dirty="0">
                  <a:solidFill>
                    <a:srgbClr val="7030A0"/>
                  </a:solidFill>
                  <a:latin typeface="Consolas" panose="020B0609020204030204" pitchFamily="49" charset="0"/>
                  <a:cs typeface="Consolas" panose="020B0609020204030204" pitchFamily="49" charset="0"/>
                </a:rPr>
                <a:t>      - name: </a:t>
              </a:r>
              <a:r>
                <a:rPr lang="en-US" sz="1200" b="1" dirty="0">
                  <a:latin typeface="Consolas" panose="020B0609020204030204" pitchFamily="49" charset="0"/>
                  <a:cs typeface="Consolas" panose="020B0609020204030204" pitchFamily="49" charset="0"/>
                </a:rPr>
                <a:t>Write Output</a:t>
              </a:r>
            </a:p>
            <a:p>
              <a:r>
                <a:rPr lang="en-US" sz="1200" b="1" dirty="0">
                  <a:solidFill>
                    <a:srgbClr val="7030A0"/>
                  </a:solidFill>
                  <a:latin typeface="Consolas" panose="020B0609020204030204" pitchFamily="49" charset="0"/>
                  <a:cs typeface="Consolas" panose="020B0609020204030204" pitchFamily="49" charset="0"/>
                </a:rPr>
                <a:t>        id: </a:t>
              </a:r>
              <a:r>
                <a:rPr lang="en-US" sz="1200" b="1" dirty="0">
                  <a:latin typeface="Consolas" panose="020B0609020204030204" pitchFamily="49" charset="0"/>
                  <a:cs typeface="Consolas" panose="020B0609020204030204" pitchFamily="49" charset="0"/>
                </a:rPr>
                <a:t>test</a:t>
              </a:r>
            </a:p>
            <a:p>
              <a:r>
                <a:rPr lang="en-US" sz="1200" b="1" dirty="0">
                  <a:latin typeface="Consolas" panose="020B0609020204030204" pitchFamily="49" charset="0"/>
                  <a:cs typeface="Consolas" panose="020B0609020204030204" pitchFamily="49" charset="0"/>
                </a:rPr>
                <a:t>        </a:t>
              </a:r>
              <a:r>
                <a:rPr lang="en-US" sz="1200" b="1" dirty="0">
                  <a:solidFill>
                    <a:srgbClr val="7030A0"/>
                  </a:solidFill>
                  <a:latin typeface="Consolas" panose="020B0609020204030204" pitchFamily="49" charset="0"/>
                  <a:cs typeface="Consolas" panose="020B0609020204030204" pitchFamily="49" charset="0"/>
                </a:rPr>
                <a:t>shell: </a:t>
              </a:r>
              <a:r>
                <a:rPr lang="en-US" sz="1200" b="1" dirty="0">
                  <a:latin typeface="Consolas" panose="020B0609020204030204" pitchFamily="49" charset="0"/>
                  <a:cs typeface="Consolas" panose="020B0609020204030204" pitchFamily="49" charset="0"/>
                </a:rPr>
                <a:t>bash</a:t>
              </a:r>
            </a:p>
            <a:p>
              <a:r>
                <a:rPr lang="en-US" sz="1200" b="1" dirty="0">
                  <a:solidFill>
                    <a:srgbClr val="7030A0"/>
                  </a:solidFill>
                  <a:latin typeface="Consolas" panose="020B0609020204030204" pitchFamily="49" charset="0"/>
                  <a:cs typeface="Consolas" panose="020B0609020204030204" pitchFamily="49" charset="0"/>
                </a:rPr>
                <a:t>        env:</a:t>
              </a:r>
            </a:p>
            <a:p>
              <a:r>
                <a:rPr lang="en-US" sz="1200" b="1" dirty="0">
                  <a:latin typeface="Consolas" panose="020B0609020204030204" pitchFamily="49" charset="0"/>
                  <a:cs typeface="Consolas" panose="020B0609020204030204" pitchFamily="49" charset="0"/>
                </a:rPr>
                <a:t>          </a:t>
              </a:r>
              <a:r>
                <a:rPr lang="en-US" sz="1200" b="1" dirty="0">
                  <a:solidFill>
                    <a:srgbClr val="7030A0"/>
                  </a:solidFill>
                  <a:latin typeface="Consolas" panose="020B0609020204030204" pitchFamily="49" charset="0"/>
                  <a:cs typeface="Consolas" panose="020B0609020204030204" pitchFamily="49" charset="0"/>
                </a:rPr>
                <a:t>VALUE: </a:t>
              </a:r>
              <a:r>
                <a:rPr lang="en-US" sz="1200" b="1" dirty="0">
                  <a:latin typeface="Consolas" panose="020B0609020204030204" pitchFamily="49" charset="0"/>
                  <a:cs typeface="Consolas" panose="020B0609020204030204" pitchFamily="49" charset="0"/>
                </a:rPr>
                <a:t>”some value”</a:t>
              </a:r>
            </a:p>
            <a:p>
              <a:r>
                <a:rPr lang="en-US" sz="1200" b="1" dirty="0">
                  <a:solidFill>
                    <a:srgbClr val="7030A0"/>
                  </a:solidFill>
                  <a:latin typeface="Consolas" panose="020B0609020204030204" pitchFamily="49" charset="0"/>
                  <a:cs typeface="Consolas" panose="020B0609020204030204" pitchFamily="49" charset="0"/>
                </a:rPr>
                <a:t>        run: </a:t>
              </a:r>
              <a:r>
                <a:rPr lang="en-US" sz="1200" b="1" dirty="0">
                  <a:latin typeface="Consolas" panose="020B0609020204030204" pitchFamily="49" charset="0"/>
                  <a:cs typeface="Consolas" panose="020B0609020204030204" pitchFamily="49" charset="0"/>
                </a:rPr>
                <a:t>|</a:t>
              </a:r>
            </a:p>
            <a:p>
              <a:r>
                <a:rPr lang="en-US" sz="1200" b="1" dirty="0">
                  <a:latin typeface="Consolas" panose="020B0609020204030204" pitchFamily="49" charset="0"/>
                  <a:cs typeface="Consolas" panose="020B0609020204030204" pitchFamily="49" charset="0"/>
                </a:rPr>
                <a:t>          echo "::set-output name=message::$VALUE"      </a:t>
              </a:r>
            </a:p>
          </p:txBody>
        </p:sp>
      </p:grpSp>
      <p:sp>
        <p:nvSpPr>
          <p:cNvPr id="16" name="Content Placeholder 2">
            <a:extLst>
              <a:ext uri="{FF2B5EF4-FFF2-40B4-BE49-F238E27FC236}">
                <a16:creationId xmlns:a16="http://schemas.microsoft.com/office/drawing/2014/main" id="{D9DDB6C4-919D-8A40-9E32-58C25AA0D318}"/>
              </a:ext>
            </a:extLst>
          </p:cNvPr>
          <p:cNvSpPr>
            <a:spLocks noGrp="1"/>
          </p:cNvSpPr>
          <p:nvPr>
            <p:ph idx="1"/>
          </p:nvPr>
        </p:nvSpPr>
        <p:spPr>
          <a:xfrm>
            <a:off x="838200" y="1825625"/>
            <a:ext cx="8869218" cy="622011"/>
          </a:xfrm>
        </p:spPr>
        <p:txBody>
          <a:bodyPr/>
          <a:lstStyle/>
          <a:p>
            <a:r>
              <a:rPr lang="en-US" dirty="0"/>
              <a:t>Pass values between Jobs or Steps</a:t>
            </a:r>
          </a:p>
        </p:txBody>
      </p:sp>
    </p:spTree>
    <p:extLst>
      <p:ext uri="{BB962C8B-B14F-4D97-AF65-F5344CB8AC3E}">
        <p14:creationId xmlns:p14="http://schemas.microsoft.com/office/powerpoint/2010/main" val="2171191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9F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D88CB-C5FE-2E49-877D-57D4D02AB0E9}"/>
              </a:ext>
            </a:extLst>
          </p:cNvPr>
          <p:cNvSpPr>
            <a:spLocks noGrp="1"/>
          </p:cNvSpPr>
          <p:nvPr>
            <p:ph type="title"/>
          </p:nvPr>
        </p:nvSpPr>
        <p:spPr/>
        <p:txBody>
          <a:bodyPr/>
          <a:lstStyle/>
          <a:p>
            <a:r>
              <a:rPr lang="en-US" dirty="0">
                <a:latin typeface="Arial Rounded MT Bold" panose="020F0704030504030204" pitchFamily="34" charset="77"/>
              </a:rPr>
              <a:t>Artifacts</a:t>
            </a:r>
          </a:p>
        </p:txBody>
      </p:sp>
      <p:pic>
        <p:nvPicPr>
          <p:cNvPr id="4" name="Picture 3" descr="Graphical user interface, application&#10;&#10;Description automatically generated">
            <a:extLst>
              <a:ext uri="{FF2B5EF4-FFF2-40B4-BE49-F238E27FC236}">
                <a16:creationId xmlns:a16="http://schemas.microsoft.com/office/drawing/2014/main" id="{B502D030-76DD-E24C-957F-ECC468525CBE}"/>
              </a:ext>
            </a:extLst>
          </p:cNvPr>
          <p:cNvPicPr>
            <a:picLocks noChangeAspect="1"/>
          </p:cNvPicPr>
          <p:nvPr/>
        </p:nvPicPr>
        <p:blipFill>
          <a:blip r:embed="rId3"/>
          <a:stretch>
            <a:fillRect/>
          </a:stretch>
        </p:blipFill>
        <p:spPr>
          <a:xfrm>
            <a:off x="1233343" y="2367101"/>
            <a:ext cx="9725314" cy="2123798"/>
          </a:xfrm>
          <a:prstGeom prst="rect">
            <a:avLst/>
          </a:prstGeom>
        </p:spPr>
      </p:pic>
    </p:spTree>
    <p:extLst>
      <p:ext uri="{BB962C8B-B14F-4D97-AF65-F5344CB8AC3E}">
        <p14:creationId xmlns:p14="http://schemas.microsoft.com/office/powerpoint/2010/main" val="736162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9F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D88CB-C5FE-2E49-877D-57D4D02AB0E9}"/>
              </a:ext>
            </a:extLst>
          </p:cNvPr>
          <p:cNvSpPr>
            <a:spLocks noGrp="1"/>
          </p:cNvSpPr>
          <p:nvPr>
            <p:ph type="title"/>
          </p:nvPr>
        </p:nvSpPr>
        <p:spPr/>
        <p:txBody>
          <a:bodyPr/>
          <a:lstStyle/>
          <a:p>
            <a:r>
              <a:rPr lang="en-US" dirty="0">
                <a:latin typeface="Arial Rounded MT Bold" panose="020F0704030504030204" pitchFamily="34" charset="77"/>
              </a:rPr>
              <a:t>Context Expressions</a:t>
            </a:r>
          </a:p>
        </p:txBody>
      </p:sp>
      <p:sp>
        <p:nvSpPr>
          <p:cNvPr id="15" name="Rectangle 14">
            <a:extLst>
              <a:ext uri="{FF2B5EF4-FFF2-40B4-BE49-F238E27FC236}">
                <a16:creationId xmlns:a16="http://schemas.microsoft.com/office/drawing/2014/main" id="{4F1AE19C-6176-7E45-B5B1-E9E326DCEE29}"/>
              </a:ext>
            </a:extLst>
          </p:cNvPr>
          <p:cNvSpPr/>
          <p:nvPr/>
        </p:nvSpPr>
        <p:spPr>
          <a:xfrm>
            <a:off x="6096000" y="1825625"/>
            <a:ext cx="5515392" cy="2523406"/>
          </a:xfrm>
          <a:prstGeom prst="rect">
            <a:avLst/>
          </a:prstGeom>
          <a:solidFill>
            <a:schemeClr val="bg1">
              <a:lumMod val="95000"/>
            </a:schemeClr>
          </a:solidFill>
          <a:ln>
            <a:noFill/>
          </a:ln>
          <a:effectLst>
            <a:outerShdw blurRad="90164" sx="101000" sy="101000" algn="ctr" rotWithShape="0">
              <a:schemeClr val="accent3">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41DE3E-297C-2F48-9752-3DFAF89088C7}"/>
              </a:ext>
            </a:extLst>
          </p:cNvPr>
          <p:cNvSpPr/>
          <p:nvPr/>
        </p:nvSpPr>
        <p:spPr>
          <a:xfrm>
            <a:off x="6456218" y="2040706"/>
            <a:ext cx="4130707" cy="2308324"/>
          </a:xfrm>
          <a:prstGeom prst="rect">
            <a:avLst/>
          </a:prstGeom>
        </p:spPr>
        <p:txBody>
          <a:bodyPr wrap="square">
            <a:spAutoFit/>
          </a:bodyPr>
          <a:lstStyle/>
          <a:p>
            <a:r>
              <a:rPr lang="en-US" sz="1200" b="1" dirty="0">
                <a:solidFill>
                  <a:srgbClr val="7030A0"/>
                </a:solidFill>
                <a:latin typeface="Consolas" panose="020B0609020204030204" pitchFamily="49" charset="0"/>
                <a:cs typeface="Consolas" panose="020B0609020204030204" pitchFamily="49" charset="0"/>
              </a:rPr>
              <a:t>jobs:    </a:t>
            </a:r>
          </a:p>
          <a:p>
            <a:r>
              <a:rPr lang="en-US" sz="1200" b="1" dirty="0">
                <a:solidFill>
                  <a:srgbClr val="7030A0"/>
                </a:solidFill>
                <a:latin typeface="Consolas" panose="020B0609020204030204" pitchFamily="49" charset="0"/>
                <a:cs typeface="Consolas" panose="020B0609020204030204" pitchFamily="49" charset="0"/>
              </a:rPr>
              <a:t>  test:</a:t>
            </a:r>
          </a:p>
          <a:p>
            <a:r>
              <a:rPr lang="en-US" sz="1200" b="1" dirty="0">
                <a:solidFill>
                  <a:srgbClr val="7030A0"/>
                </a:solidFill>
                <a:latin typeface="Consolas" panose="020B0609020204030204" pitchFamily="49" charset="0"/>
                <a:cs typeface="Consolas" panose="020B0609020204030204" pitchFamily="49" charset="0"/>
              </a:rPr>
              <a:t>    if: </a:t>
            </a:r>
            <a:r>
              <a:rPr lang="en-US" sz="1200" b="1" dirty="0">
                <a:latin typeface="Consolas" panose="020B0609020204030204" pitchFamily="49" charset="0"/>
                <a:cs typeface="Consolas" panose="020B0609020204030204" pitchFamily="49" charset="0"/>
              </a:rPr>
              <a:t>${{ success() }}    </a:t>
            </a:r>
          </a:p>
          <a:p>
            <a:r>
              <a:rPr lang="en-US" sz="1200" b="1" dirty="0">
                <a:solidFill>
                  <a:srgbClr val="7030A0"/>
                </a:solidFill>
                <a:latin typeface="Consolas" panose="020B0609020204030204" pitchFamily="49" charset="0"/>
                <a:cs typeface="Consolas" panose="020B0609020204030204" pitchFamily="49" charset="0"/>
              </a:rPr>
              <a:t>    </a:t>
            </a:r>
          </a:p>
          <a:p>
            <a:r>
              <a:rPr lang="en-US" sz="1200" b="1" dirty="0">
                <a:solidFill>
                  <a:srgbClr val="7030A0"/>
                </a:solidFill>
                <a:latin typeface="Consolas" panose="020B0609020204030204" pitchFamily="49" charset="0"/>
                <a:cs typeface="Consolas" panose="020B0609020204030204" pitchFamily="49" charset="0"/>
              </a:rPr>
              <a:t>    steps:</a:t>
            </a:r>
          </a:p>
          <a:p>
            <a:r>
              <a:rPr lang="en-US" sz="1200" b="1" dirty="0">
                <a:solidFill>
                  <a:srgbClr val="7030A0"/>
                </a:solidFill>
                <a:latin typeface="Consolas" panose="020B0609020204030204" pitchFamily="49" charset="0"/>
                <a:cs typeface="Consolas" panose="020B0609020204030204" pitchFamily="49" charset="0"/>
              </a:rPr>
              <a:t>    - uses: </a:t>
            </a:r>
            <a:r>
              <a:rPr lang="en-US" sz="1200" b="1" dirty="0">
                <a:latin typeface="Consolas" panose="020B0609020204030204" pitchFamily="49" charset="0"/>
                <a:cs typeface="Consolas" panose="020B0609020204030204" pitchFamily="49" charset="0"/>
              </a:rPr>
              <a:t>actions/checkout@v2</a:t>
            </a:r>
          </a:p>
          <a:p>
            <a:r>
              <a:rPr lang="en-US" sz="1200" b="1" dirty="0">
                <a:latin typeface="Consolas" panose="020B0609020204030204" pitchFamily="49" charset="0"/>
                <a:cs typeface="Consolas" panose="020B0609020204030204" pitchFamily="49" charset="0"/>
              </a:rPr>
              <a:t>      </a:t>
            </a:r>
          </a:p>
          <a:p>
            <a:r>
              <a:rPr lang="en-US" sz="1200" b="1" dirty="0">
                <a:solidFill>
                  <a:srgbClr val="7030A0"/>
                </a:solidFill>
                <a:latin typeface="Consolas" panose="020B0609020204030204" pitchFamily="49" charset="0"/>
                <a:cs typeface="Consolas" panose="020B0609020204030204" pitchFamily="49" charset="0"/>
              </a:rPr>
              <a:t>    - name: </a:t>
            </a:r>
            <a:r>
              <a:rPr lang="en-US" sz="1200" b="1" dirty="0">
                <a:latin typeface="Consolas" panose="020B0609020204030204" pitchFamily="49" charset="0"/>
                <a:cs typeface="Consolas" panose="020B0609020204030204" pitchFamily="49" charset="0"/>
              </a:rPr>
              <a:t>Write Greeting</a:t>
            </a:r>
          </a:p>
          <a:p>
            <a:r>
              <a:rPr lang="en-US" sz="1200" b="1" dirty="0">
                <a:latin typeface="Consolas" panose="020B0609020204030204" pitchFamily="49" charset="0"/>
                <a:cs typeface="Consolas" panose="020B0609020204030204" pitchFamily="49" charset="0"/>
              </a:rPr>
              <a:t>      </a:t>
            </a:r>
            <a:r>
              <a:rPr lang="en-US" sz="1200" b="1" dirty="0">
                <a:solidFill>
                  <a:srgbClr val="7030A0"/>
                </a:solidFill>
                <a:latin typeface="Consolas" panose="020B0609020204030204" pitchFamily="49" charset="0"/>
                <a:cs typeface="Consolas" panose="020B0609020204030204" pitchFamily="49" charset="0"/>
              </a:rPr>
              <a:t>shell: </a:t>
            </a:r>
            <a:r>
              <a:rPr lang="en-US" sz="1200" b="1" dirty="0">
                <a:latin typeface="Consolas" panose="020B0609020204030204" pitchFamily="49" charset="0"/>
                <a:cs typeface="Consolas" panose="020B0609020204030204" pitchFamily="49" charset="0"/>
              </a:rPr>
              <a:t>bash</a:t>
            </a:r>
          </a:p>
          <a:p>
            <a:r>
              <a:rPr lang="en-US" sz="1200" b="1" dirty="0">
                <a:solidFill>
                  <a:srgbClr val="7030A0"/>
                </a:solidFill>
                <a:latin typeface="Consolas" panose="020B0609020204030204" pitchFamily="49" charset="0"/>
                <a:cs typeface="Consolas" panose="020B0609020204030204" pitchFamily="49" charset="0"/>
              </a:rPr>
              <a:t>      run: </a:t>
            </a:r>
            <a:r>
              <a:rPr lang="en-US" sz="1200" b="1" dirty="0">
                <a:latin typeface="Consolas" panose="020B0609020204030204" pitchFamily="49" charset="0"/>
                <a:cs typeface="Consolas" panose="020B0609020204030204" pitchFamily="49" charset="0"/>
              </a:rPr>
              <a:t>|</a:t>
            </a:r>
          </a:p>
          <a:p>
            <a:r>
              <a:rPr lang="en-US" sz="1200" b="1" dirty="0">
                <a:latin typeface="Consolas" panose="020B0609020204030204" pitchFamily="49" charset="0"/>
                <a:cs typeface="Consolas" panose="020B0609020204030204" pitchFamily="49" charset="0"/>
              </a:rPr>
              <a:t>        echo “Hello, World”</a:t>
            </a:r>
          </a:p>
          <a:p>
            <a:r>
              <a:rPr lang="en-US" sz="1200" b="1" dirty="0">
                <a:latin typeface="Consolas" panose="020B0609020204030204" pitchFamily="49" charset="0"/>
                <a:cs typeface="Consolas" panose="020B0609020204030204" pitchFamily="49" charset="0"/>
              </a:rPr>
              <a:t>      </a:t>
            </a:r>
          </a:p>
        </p:txBody>
      </p:sp>
      <p:sp>
        <p:nvSpPr>
          <p:cNvPr id="16" name="Content Placeholder 2">
            <a:extLst>
              <a:ext uri="{FF2B5EF4-FFF2-40B4-BE49-F238E27FC236}">
                <a16:creationId xmlns:a16="http://schemas.microsoft.com/office/drawing/2014/main" id="{D9DDB6C4-919D-8A40-9E32-58C25AA0D318}"/>
              </a:ext>
            </a:extLst>
          </p:cNvPr>
          <p:cNvSpPr>
            <a:spLocks noGrp="1"/>
          </p:cNvSpPr>
          <p:nvPr>
            <p:ph idx="1"/>
          </p:nvPr>
        </p:nvSpPr>
        <p:spPr>
          <a:xfrm>
            <a:off x="838200" y="1825625"/>
            <a:ext cx="5257800" cy="4351338"/>
          </a:xfrm>
        </p:spPr>
        <p:txBody>
          <a:bodyPr/>
          <a:lstStyle/>
          <a:p>
            <a:r>
              <a:rPr lang="en-US" dirty="0"/>
              <a:t>Access Workflow Context</a:t>
            </a:r>
          </a:p>
          <a:p>
            <a:r>
              <a:rPr lang="en-US" dirty="0"/>
              <a:t>Evaluate Expressions</a:t>
            </a:r>
          </a:p>
          <a:p>
            <a:pPr lvl="1"/>
            <a:r>
              <a:rPr lang="en-US" dirty="0"/>
              <a:t>Status Checks</a:t>
            </a:r>
          </a:p>
          <a:p>
            <a:pPr lvl="1"/>
            <a:r>
              <a:rPr lang="en-US" dirty="0"/>
              <a:t>Filter on Outputs</a:t>
            </a:r>
          </a:p>
          <a:p>
            <a:pPr lvl="1"/>
            <a:r>
              <a:rPr lang="en-US" dirty="0"/>
              <a:t>More…</a:t>
            </a:r>
          </a:p>
        </p:txBody>
      </p:sp>
    </p:spTree>
    <p:extLst>
      <p:ext uri="{BB962C8B-B14F-4D97-AF65-F5344CB8AC3E}">
        <p14:creationId xmlns:p14="http://schemas.microsoft.com/office/powerpoint/2010/main" val="4128814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9F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15F1B-9508-1140-AD6E-8CA6C1A7AC6F}"/>
              </a:ext>
            </a:extLst>
          </p:cNvPr>
          <p:cNvSpPr>
            <a:spLocks noGrp="1"/>
          </p:cNvSpPr>
          <p:nvPr>
            <p:ph type="ctrTitle"/>
          </p:nvPr>
        </p:nvSpPr>
        <p:spPr/>
        <p:txBody>
          <a:bodyPr/>
          <a:lstStyle/>
          <a:p>
            <a:r>
              <a:rPr lang="en-US" dirty="0">
                <a:latin typeface="Arial Rounded MT Bold" panose="020F0704030504030204" pitchFamily="34" charset="77"/>
              </a:rPr>
              <a:t>Examples</a:t>
            </a:r>
          </a:p>
        </p:txBody>
      </p:sp>
    </p:spTree>
    <p:extLst>
      <p:ext uri="{BB962C8B-B14F-4D97-AF65-F5344CB8AC3E}">
        <p14:creationId xmlns:p14="http://schemas.microsoft.com/office/powerpoint/2010/main" val="419323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9F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15F1B-9508-1140-AD6E-8CA6C1A7AC6F}"/>
              </a:ext>
            </a:extLst>
          </p:cNvPr>
          <p:cNvSpPr>
            <a:spLocks noGrp="1"/>
          </p:cNvSpPr>
          <p:nvPr>
            <p:ph type="ctrTitle"/>
          </p:nvPr>
        </p:nvSpPr>
        <p:spPr/>
        <p:txBody>
          <a:bodyPr/>
          <a:lstStyle/>
          <a:p>
            <a:r>
              <a:rPr lang="en-US" dirty="0">
                <a:latin typeface="Arial Rounded MT Bold" panose="020F0704030504030204" pitchFamily="34" charset="77"/>
              </a:rPr>
              <a:t>Examples</a:t>
            </a:r>
          </a:p>
        </p:txBody>
      </p:sp>
    </p:spTree>
    <p:extLst>
      <p:ext uri="{BB962C8B-B14F-4D97-AF65-F5344CB8AC3E}">
        <p14:creationId xmlns:p14="http://schemas.microsoft.com/office/powerpoint/2010/main" val="2967452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9F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D88CB-C5FE-2E49-877D-57D4D02AB0E9}"/>
              </a:ext>
            </a:extLst>
          </p:cNvPr>
          <p:cNvSpPr>
            <a:spLocks noGrp="1"/>
          </p:cNvSpPr>
          <p:nvPr>
            <p:ph type="title"/>
          </p:nvPr>
        </p:nvSpPr>
        <p:spPr/>
        <p:txBody>
          <a:bodyPr/>
          <a:lstStyle/>
          <a:p>
            <a:r>
              <a:rPr lang="en-US" dirty="0">
                <a:latin typeface="Arial Rounded MT Bold" panose="020F0704030504030204" pitchFamily="34" charset="77"/>
              </a:rPr>
              <a:t>Best Practices</a:t>
            </a:r>
          </a:p>
        </p:txBody>
      </p:sp>
      <p:sp>
        <p:nvSpPr>
          <p:cNvPr id="3" name="Content Placeholder 2">
            <a:extLst>
              <a:ext uri="{FF2B5EF4-FFF2-40B4-BE49-F238E27FC236}">
                <a16:creationId xmlns:a16="http://schemas.microsoft.com/office/drawing/2014/main" id="{6730C390-6F70-7140-8ED4-380A12160DE1}"/>
              </a:ext>
            </a:extLst>
          </p:cNvPr>
          <p:cNvSpPr>
            <a:spLocks noGrp="1"/>
          </p:cNvSpPr>
          <p:nvPr>
            <p:ph idx="1"/>
          </p:nvPr>
        </p:nvSpPr>
        <p:spPr/>
        <p:txBody>
          <a:bodyPr/>
          <a:lstStyle/>
          <a:p>
            <a:r>
              <a:rPr lang="en-US" dirty="0"/>
              <a:t>Use your own Runners in private repos when your need to customize things.</a:t>
            </a:r>
          </a:p>
          <a:p>
            <a:endParaRPr lang="en-US" dirty="0"/>
          </a:p>
          <a:p>
            <a:r>
              <a:rPr lang="en-US" dirty="0"/>
              <a:t>Create Chainable Actions (Lots of Small Actions) as opposed to a </a:t>
            </a:r>
            <a:r>
              <a:rPr lang="en-US" dirty="0" err="1"/>
              <a:t>Mololithic</a:t>
            </a:r>
            <a:r>
              <a:rPr lang="en-US" dirty="0"/>
              <a:t> Action</a:t>
            </a:r>
          </a:p>
          <a:p>
            <a:endParaRPr lang="en-US" dirty="0"/>
          </a:p>
        </p:txBody>
      </p:sp>
    </p:spTree>
    <p:extLst>
      <p:ext uri="{BB962C8B-B14F-4D97-AF65-F5344CB8AC3E}">
        <p14:creationId xmlns:p14="http://schemas.microsoft.com/office/powerpoint/2010/main" val="3350657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9F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B7E45-D124-D145-8FBC-2779785C0C16}"/>
              </a:ext>
            </a:extLst>
          </p:cNvPr>
          <p:cNvSpPr>
            <a:spLocks noGrp="1"/>
          </p:cNvSpPr>
          <p:nvPr>
            <p:ph type="title"/>
          </p:nvPr>
        </p:nvSpPr>
        <p:spPr/>
        <p:txBody>
          <a:bodyPr/>
          <a:lstStyle/>
          <a:p>
            <a:r>
              <a:rPr lang="en-US" dirty="0">
                <a:latin typeface="Arial Rounded MT Bold" panose="020F0704030504030204" pitchFamily="34" charset="77"/>
              </a:rPr>
              <a:t>Next Steps</a:t>
            </a:r>
          </a:p>
        </p:txBody>
      </p:sp>
      <p:pic>
        <p:nvPicPr>
          <p:cNvPr id="5" name="Picture 4" descr="Graphical user interface, application, Teams&#10;&#10;Description automatically generated">
            <a:hlinkClick r:id="rId2"/>
            <a:extLst>
              <a:ext uri="{FF2B5EF4-FFF2-40B4-BE49-F238E27FC236}">
                <a16:creationId xmlns:a16="http://schemas.microsoft.com/office/drawing/2014/main" id="{E294E974-B870-2047-94FD-0D2CC4BE4A88}"/>
              </a:ext>
            </a:extLst>
          </p:cNvPr>
          <p:cNvPicPr>
            <a:picLocks noChangeAspect="1"/>
          </p:cNvPicPr>
          <p:nvPr/>
        </p:nvPicPr>
        <p:blipFill>
          <a:blip r:embed="rId3"/>
          <a:stretch>
            <a:fillRect/>
          </a:stretch>
        </p:blipFill>
        <p:spPr>
          <a:xfrm>
            <a:off x="1419822" y="1690688"/>
            <a:ext cx="9352355" cy="4351338"/>
          </a:xfrm>
          <a:prstGeom prst="rect">
            <a:avLst/>
          </a:prstGeom>
        </p:spPr>
      </p:pic>
    </p:spTree>
    <p:extLst>
      <p:ext uri="{BB962C8B-B14F-4D97-AF65-F5344CB8AC3E}">
        <p14:creationId xmlns:p14="http://schemas.microsoft.com/office/powerpoint/2010/main" val="4094572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9F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15F1B-9508-1140-AD6E-8CA6C1A7AC6F}"/>
              </a:ext>
            </a:extLst>
          </p:cNvPr>
          <p:cNvSpPr>
            <a:spLocks noGrp="1"/>
          </p:cNvSpPr>
          <p:nvPr>
            <p:ph type="ctrTitle"/>
          </p:nvPr>
        </p:nvSpPr>
        <p:spPr>
          <a:xfrm>
            <a:off x="1524000" y="849746"/>
            <a:ext cx="9144000" cy="1616508"/>
          </a:xfrm>
        </p:spPr>
        <p:txBody>
          <a:bodyPr/>
          <a:lstStyle/>
          <a:p>
            <a:r>
              <a:rPr lang="en-US" dirty="0">
                <a:latin typeface="Arial Rounded MT Bold" panose="020F0704030504030204" pitchFamily="34" charset="77"/>
              </a:rPr>
              <a:t>Questions?</a:t>
            </a:r>
          </a:p>
        </p:txBody>
      </p:sp>
      <p:pic>
        <p:nvPicPr>
          <p:cNvPr id="7" name="Picture 6" descr="Icon&#10;&#10;Description automatically generated">
            <a:extLst>
              <a:ext uri="{FF2B5EF4-FFF2-40B4-BE49-F238E27FC236}">
                <a16:creationId xmlns:a16="http://schemas.microsoft.com/office/drawing/2014/main" id="{9A6711AC-1F87-CE43-9499-0DAD10B9C02B}"/>
              </a:ext>
            </a:extLst>
          </p:cNvPr>
          <p:cNvPicPr>
            <a:picLocks noChangeAspect="1"/>
          </p:cNvPicPr>
          <p:nvPr/>
        </p:nvPicPr>
        <p:blipFill>
          <a:blip r:embed="rId2"/>
          <a:stretch>
            <a:fillRect/>
          </a:stretch>
        </p:blipFill>
        <p:spPr>
          <a:xfrm>
            <a:off x="5532582" y="2466254"/>
            <a:ext cx="2900218" cy="2900218"/>
          </a:xfrm>
          <a:prstGeom prst="rect">
            <a:avLst/>
          </a:prstGeom>
        </p:spPr>
      </p:pic>
    </p:spTree>
    <p:extLst>
      <p:ext uri="{BB962C8B-B14F-4D97-AF65-F5344CB8AC3E}">
        <p14:creationId xmlns:p14="http://schemas.microsoft.com/office/powerpoint/2010/main" val="1075428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9F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15F1B-9508-1140-AD6E-8CA6C1A7AC6F}"/>
              </a:ext>
            </a:extLst>
          </p:cNvPr>
          <p:cNvSpPr>
            <a:spLocks noGrp="1"/>
          </p:cNvSpPr>
          <p:nvPr>
            <p:ph type="ctrTitle"/>
          </p:nvPr>
        </p:nvSpPr>
        <p:spPr>
          <a:xfrm>
            <a:off x="1524000" y="919164"/>
            <a:ext cx="9144000" cy="992764"/>
          </a:xfrm>
        </p:spPr>
        <p:txBody>
          <a:bodyPr/>
          <a:lstStyle/>
          <a:p>
            <a:r>
              <a:rPr lang="en-US" dirty="0">
                <a:latin typeface="Arial Rounded MT Bold" panose="020F0704030504030204" pitchFamily="34" charset="77"/>
              </a:rPr>
              <a:t>Recording?</a:t>
            </a:r>
          </a:p>
        </p:txBody>
      </p:sp>
      <p:pic>
        <p:nvPicPr>
          <p:cNvPr id="7" name="Picture 6">
            <a:extLst>
              <a:ext uri="{FF2B5EF4-FFF2-40B4-BE49-F238E27FC236}">
                <a16:creationId xmlns:a16="http://schemas.microsoft.com/office/drawing/2014/main" id="{DEB0D9C7-545D-064F-8065-7483C0259767}"/>
              </a:ext>
            </a:extLst>
          </p:cNvPr>
          <p:cNvPicPr>
            <a:picLocks noChangeAspect="1"/>
          </p:cNvPicPr>
          <p:nvPr/>
        </p:nvPicPr>
        <p:blipFill>
          <a:blip r:embed="rId3"/>
          <a:stretch>
            <a:fillRect/>
          </a:stretch>
        </p:blipFill>
        <p:spPr>
          <a:xfrm>
            <a:off x="4290291" y="2068946"/>
            <a:ext cx="3611418" cy="3611418"/>
          </a:xfrm>
          <a:prstGeom prst="rect">
            <a:avLst/>
          </a:prstGeom>
        </p:spPr>
      </p:pic>
    </p:spTree>
    <p:extLst>
      <p:ext uri="{BB962C8B-B14F-4D97-AF65-F5344CB8AC3E}">
        <p14:creationId xmlns:p14="http://schemas.microsoft.com/office/powerpoint/2010/main" val="1006681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9F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F0A3-1542-D64B-B55E-776682D25359}"/>
              </a:ext>
            </a:extLst>
          </p:cNvPr>
          <p:cNvSpPr>
            <a:spLocks noGrp="1"/>
          </p:cNvSpPr>
          <p:nvPr>
            <p:ph type="title"/>
          </p:nvPr>
        </p:nvSpPr>
        <p:spPr/>
        <p:txBody>
          <a:bodyPr/>
          <a:lstStyle/>
          <a:p>
            <a:r>
              <a:rPr lang="en-US" dirty="0">
                <a:latin typeface="Arial Rounded MT Bold" panose="020F0704030504030204" pitchFamily="34" charset="77"/>
              </a:rPr>
              <a:t>Outline</a:t>
            </a:r>
          </a:p>
        </p:txBody>
      </p:sp>
      <p:sp>
        <p:nvSpPr>
          <p:cNvPr id="3" name="Content Placeholder 2">
            <a:extLst>
              <a:ext uri="{FF2B5EF4-FFF2-40B4-BE49-F238E27FC236}">
                <a16:creationId xmlns:a16="http://schemas.microsoft.com/office/drawing/2014/main" id="{1D31781E-3390-FE4E-8A2B-050F163BC89D}"/>
              </a:ext>
            </a:extLst>
          </p:cNvPr>
          <p:cNvSpPr>
            <a:spLocks noGrp="1"/>
          </p:cNvSpPr>
          <p:nvPr>
            <p:ph idx="1"/>
          </p:nvPr>
        </p:nvSpPr>
        <p:spPr/>
        <p:txBody>
          <a:bodyPr/>
          <a:lstStyle/>
          <a:p>
            <a:r>
              <a:rPr lang="en-US" dirty="0"/>
              <a:t>Intro</a:t>
            </a:r>
          </a:p>
          <a:p>
            <a:r>
              <a:rPr lang="en-US" dirty="0"/>
              <a:t>Excessively Simplified Origin</a:t>
            </a:r>
          </a:p>
          <a:p>
            <a:r>
              <a:rPr lang="en-US" dirty="0"/>
              <a:t>Concepts</a:t>
            </a:r>
          </a:p>
          <a:p>
            <a:pPr lvl="1"/>
            <a:r>
              <a:rPr lang="en-US" dirty="0"/>
              <a:t>Structure</a:t>
            </a:r>
          </a:p>
          <a:p>
            <a:pPr lvl="1"/>
            <a:r>
              <a:rPr lang="en-US" dirty="0"/>
              <a:t>Runners</a:t>
            </a:r>
          </a:p>
          <a:p>
            <a:pPr lvl="1"/>
            <a:r>
              <a:rPr lang="en-US" dirty="0"/>
              <a:t>Secrets</a:t>
            </a:r>
          </a:p>
          <a:p>
            <a:pPr lvl="1"/>
            <a:r>
              <a:rPr lang="en-US" dirty="0"/>
              <a:t>Job Communication</a:t>
            </a:r>
          </a:p>
          <a:p>
            <a:r>
              <a:rPr lang="en-US" dirty="0"/>
              <a:t>Examples</a:t>
            </a:r>
          </a:p>
        </p:txBody>
      </p:sp>
    </p:spTree>
    <p:extLst>
      <p:ext uri="{BB962C8B-B14F-4D97-AF65-F5344CB8AC3E}">
        <p14:creationId xmlns:p14="http://schemas.microsoft.com/office/powerpoint/2010/main" val="966023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9F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F0A3-1542-D64B-B55E-776682D25359}"/>
              </a:ext>
            </a:extLst>
          </p:cNvPr>
          <p:cNvSpPr>
            <a:spLocks noGrp="1"/>
          </p:cNvSpPr>
          <p:nvPr>
            <p:ph type="title"/>
          </p:nvPr>
        </p:nvSpPr>
        <p:spPr/>
        <p:txBody>
          <a:bodyPr/>
          <a:lstStyle/>
          <a:p>
            <a:r>
              <a:rPr lang="en-US" dirty="0">
                <a:latin typeface="Arial Rounded MT Bold" panose="020F0704030504030204" pitchFamily="34" charset="77"/>
              </a:rPr>
              <a:t>The Origin Story</a:t>
            </a:r>
          </a:p>
        </p:txBody>
      </p:sp>
      <p:sp>
        <p:nvSpPr>
          <p:cNvPr id="8" name="Content Placeholder 7">
            <a:extLst>
              <a:ext uri="{FF2B5EF4-FFF2-40B4-BE49-F238E27FC236}">
                <a16:creationId xmlns:a16="http://schemas.microsoft.com/office/drawing/2014/main" id="{64B01760-BE44-E943-A7C3-1734A0C8EB6A}"/>
              </a:ext>
            </a:extLst>
          </p:cNvPr>
          <p:cNvSpPr>
            <a:spLocks noGrp="1"/>
          </p:cNvSpPr>
          <p:nvPr>
            <p:ph idx="1"/>
          </p:nvPr>
        </p:nvSpPr>
        <p:spPr/>
        <p:txBody>
          <a:bodyPr/>
          <a:lstStyle/>
          <a:p>
            <a:r>
              <a:rPr lang="en-US" dirty="0"/>
              <a:t>Forked from Azure DevOps Pipelines</a:t>
            </a:r>
          </a:p>
          <a:p>
            <a:pPr marL="0" indent="0">
              <a:buNone/>
            </a:pPr>
            <a:r>
              <a:rPr lang="en-US" dirty="0"/>
              <a:t>			</a:t>
            </a:r>
          </a:p>
          <a:p>
            <a:r>
              <a:rPr lang="en-US" dirty="0"/>
              <a:t>Improved and Simplified YAML Workflow</a:t>
            </a:r>
          </a:p>
          <a:p>
            <a:endParaRPr lang="en-US" dirty="0"/>
          </a:p>
        </p:txBody>
      </p:sp>
    </p:spTree>
    <p:extLst>
      <p:ext uri="{BB962C8B-B14F-4D97-AF65-F5344CB8AC3E}">
        <p14:creationId xmlns:p14="http://schemas.microsoft.com/office/powerpoint/2010/main" val="1085702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9F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15F1B-9508-1140-AD6E-8CA6C1A7AC6F}"/>
              </a:ext>
            </a:extLst>
          </p:cNvPr>
          <p:cNvSpPr>
            <a:spLocks noGrp="1"/>
          </p:cNvSpPr>
          <p:nvPr>
            <p:ph type="ctrTitle"/>
          </p:nvPr>
        </p:nvSpPr>
        <p:spPr/>
        <p:txBody>
          <a:bodyPr/>
          <a:lstStyle/>
          <a:p>
            <a:r>
              <a:rPr lang="en-US" dirty="0">
                <a:latin typeface="Arial Rounded MT Bold" panose="020F0704030504030204" pitchFamily="34" charset="77"/>
              </a:rPr>
              <a:t>YAML Structure</a:t>
            </a:r>
          </a:p>
        </p:txBody>
      </p:sp>
      <p:sp>
        <p:nvSpPr>
          <p:cNvPr id="3" name="Subtitle 2">
            <a:extLst>
              <a:ext uri="{FF2B5EF4-FFF2-40B4-BE49-F238E27FC236}">
                <a16:creationId xmlns:a16="http://schemas.microsoft.com/office/drawing/2014/main" id="{5C10C258-BD6A-6F49-AC53-6F27ADF8DE16}"/>
              </a:ext>
            </a:extLst>
          </p:cNvPr>
          <p:cNvSpPr>
            <a:spLocks noGrp="1"/>
          </p:cNvSpPr>
          <p:nvPr>
            <p:ph type="subTitle" idx="1"/>
          </p:nvPr>
        </p:nvSpPr>
        <p:spPr/>
        <p:txBody>
          <a:bodyPr>
            <a:normAutofit/>
          </a:bodyPr>
          <a:lstStyle/>
          <a:p>
            <a:r>
              <a:rPr lang="en-US" sz="1800" i="1" dirty="0"/>
              <a:t>“Basically, the most important part…”</a:t>
            </a:r>
          </a:p>
          <a:p>
            <a:r>
              <a:rPr lang="en-US" sz="1800" i="1" dirty="0"/>
              <a:t>			 - someone… probably</a:t>
            </a:r>
          </a:p>
        </p:txBody>
      </p:sp>
    </p:spTree>
    <p:extLst>
      <p:ext uri="{BB962C8B-B14F-4D97-AF65-F5344CB8AC3E}">
        <p14:creationId xmlns:p14="http://schemas.microsoft.com/office/powerpoint/2010/main" val="313327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9F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55E671-5942-B84F-B223-A80D9DA3DD7B}"/>
              </a:ext>
            </a:extLst>
          </p:cNvPr>
          <p:cNvSpPr/>
          <p:nvPr/>
        </p:nvSpPr>
        <p:spPr>
          <a:xfrm>
            <a:off x="0" y="0"/>
            <a:ext cx="4899378" cy="68580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2445F64-423F-8D4E-B635-1304AAAB52A5}"/>
              </a:ext>
            </a:extLst>
          </p:cNvPr>
          <p:cNvSpPr/>
          <p:nvPr/>
        </p:nvSpPr>
        <p:spPr>
          <a:xfrm>
            <a:off x="598312" y="439720"/>
            <a:ext cx="4109155" cy="6163226"/>
          </a:xfrm>
          <a:prstGeom prst="rect">
            <a:avLst/>
          </a:prstGeom>
        </p:spPr>
        <p:txBody>
          <a:bodyPr wrap="square">
            <a:spAutoFit/>
          </a:bodyPr>
          <a:lstStyle/>
          <a:p>
            <a:endParaRPr lang="en-US" sz="1200" dirty="0">
              <a:latin typeface="Consolas" panose="020B0609020204030204" pitchFamily="49" charset="0"/>
              <a:cs typeface="Consolas" panose="020B0609020204030204" pitchFamily="49" charset="0"/>
            </a:endParaRPr>
          </a:p>
          <a:p>
            <a:r>
              <a:rPr lang="en-US" sz="1200" b="1" dirty="0">
                <a:solidFill>
                  <a:srgbClr val="7030A0"/>
                </a:solidFill>
                <a:latin typeface="Consolas" panose="020B0609020204030204" pitchFamily="49" charset="0"/>
                <a:cs typeface="Consolas" panose="020B0609020204030204" pitchFamily="49" charset="0"/>
              </a:rPr>
              <a:t>name: </a:t>
            </a:r>
            <a:r>
              <a:rPr lang="en-US" sz="1200" b="1" dirty="0">
                <a:latin typeface="Consolas" panose="020B0609020204030204" pitchFamily="49" charset="0"/>
                <a:cs typeface="Consolas" panose="020B0609020204030204" pitchFamily="49" charset="0"/>
              </a:rPr>
              <a:t>Hello World Workflow</a:t>
            </a:r>
          </a:p>
          <a:p>
            <a:endParaRPr lang="en-US" sz="1050" b="1" dirty="0">
              <a:latin typeface="Consolas" panose="020B0609020204030204" pitchFamily="49" charset="0"/>
              <a:cs typeface="Consolas" panose="020B0609020204030204" pitchFamily="49" charset="0"/>
            </a:endParaRPr>
          </a:p>
          <a:p>
            <a:r>
              <a:rPr lang="en-US" sz="1200" b="1" dirty="0">
                <a:solidFill>
                  <a:srgbClr val="7030A0"/>
                </a:solidFill>
                <a:latin typeface="Consolas" panose="020B0609020204030204" pitchFamily="49" charset="0"/>
                <a:cs typeface="Consolas" panose="020B0609020204030204" pitchFamily="49" charset="0"/>
              </a:rPr>
              <a:t>on:</a:t>
            </a:r>
          </a:p>
          <a:p>
            <a:r>
              <a:rPr lang="en-US" sz="1200" b="1" dirty="0">
                <a:solidFill>
                  <a:srgbClr val="7030A0"/>
                </a:solidFill>
                <a:latin typeface="Consolas" panose="020B0609020204030204" pitchFamily="49" charset="0"/>
                <a:cs typeface="Consolas" panose="020B0609020204030204" pitchFamily="49" charset="0"/>
              </a:rPr>
              <a:t>  push:</a:t>
            </a:r>
          </a:p>
          <a:p>
            <a:r>
              <a:rPr lang="en-US" sz="1200" b="1" dirty="0">
                <a:solidFill>
                  <a:srgbClr val="7030A0"/>
                </a:solidFill>
                <a:latin typeface="Consolas" panose="020B0609020204030204" pitchFamily="49" charset="0"/>
                <a:cs typeface="Consolas" panose="020B0609020204030204" pitchFamily="49" charset="0"/>
              </a:rPr>
              <a:t>    branches: </a:t>
            </a:r>
            <a:r>
              <a:rPr lang="en-US" sz="1200" b="1" dirty="0">
                <a:latin typeface="Consolas" panose="020B0609020204030204" pitchFamily="49" charset="0"/>
                <a:cs typeface="Consolas" panose="020B0609020204030204" pitchFamily="49" charset="0"/>
              </a:rPr>
              <a:t>[ main ]</a:t>
            </a:r>
          </a:p>
          <a:p>
            <a:r>
              <a:rPr lang="en-US" sz="1200" b="1" dirty="0">
                <a:solidFill>
                  <a:srgbClr val="7030A0"/>
                </a:solidFill>
                <a:latin typeface="Consolas" panose="020B0609020204030204" pitchFamily="49" charset="0"/>
                <a:cs typeface="Consolas" panose="020B0609020204030204" pitchFamily="49" charset="0"/>
              </a:rPr>
              <a:t>  </a:t>
            </a:r>
            <a:r>
              <a:rPr lang="en-US" sz="1200" b="1" dirty="0" err="1">
                <a:solidFill>
                  <a:srgbClr val="7030A0"/>
                </a:solidFill>
                <a:latin typeface="Consolas" panose="020B0609020204030204" pitchFamily="49" charset="0"/>
                <a:cs typeface="Consolas" panose="020B0609020204030204" pitchFamily="49" charset="0"/>
              </a:rPr>
              <a:t>pull_request</a:t>
            </a:r>
            <a:r>
              <a:rPr lang="en-US" sz="1200" b="1" dirty="0">
                <a:solidFill>
                  <a:srgbClr val="7030A0"/>
                </a:solidFill>
                <a:latin typeface="Consolas" panose="020B0609020204030204" pitchFamily="49" charset="0"/>
                <a:cs typeface="Consolas" panose="020B0609020204030204" pitchFamily="49" charset="0"/>
              </a:rPr>
              <a:t>:</a:t>
            </a:r>
          </a:p>
          <a:p>
            <a:r>
              <a:rPr lang="en-US" sz="1200" b="1" dirty="0">
                <a:solidFill>
                  <a:srgbClr val="7030A0"/>
                </a:solidFill>
                <a:latin typeface="Consolas" panose="020B0609020204030204" pitchFamily="49" charset="0"/>
                <a:cs typeface="Consolas" panose="020B0609020204030204" pitchFamily="49" charset="0"/>
              </a:rPr>
              <a:t>    branches: </a:t>
            </a:r>
            <a:r>
              <a:rPr lang="en-US" sz="1200" b="1" dirty="0">
                <a:latin typeface="Consolas" panose="020B0609020204030204" pitchFamily="49" charset="0"/>
                <a:cs typeface="Consolas" panose="020B0609020204030204" pitchFamily="49" charset="0"/>
              </a:rPr>
              <a:t>[ main ]</a:t>
            </a:r>
          </a:p>
          <a:p>
            <a:endParaRPr lang="en-US" sz="1200" b="1" dirty="0">
              <a:latin typeface="Consolas" panose="020B0609020204030204" pitchFamily="49" charset="0"/>
              <a:cs typeface="Consolas" panose="020B0609020204030204" pitchFamily="49" charset="0"/>
            </a:endParaRPr>
          </a:p>
          <a:p>
            <a:r>
              <a:rPr lang="en-US" sz="1200" b="1" dirty="0">
                <a:solidFill>
                  <a:srgbClr val="7030A0"/>
                </a:solidFill>
                <a:latin typeface="Consolas" panose="020B0609020204030204" pitchFamily="49" charset="0"/>
                <a:cs typeface="Consolas" panose="020B0609020204030204" pitchFamily="49" charset="0"/>
              </a:rPr>
              <a:t>  </a:t>
            </a:r>
            <a:r>
              <a:rPr lang="en-US" sz="1200" b="1" dirty="0" err="1">
                <a:solidFill>
                  <a:srgbClr val="7030A0"/>
                </a:solidFill>
                <a:latin typeface="Consolas" panose="020B0609020204030204" pitchFamily="49" charset="0"/>
                <a:cs typeface="Consolas" panose="020B0609020204030204" pitchFamily="49" charset="0"/>
              </a:rPr>
              <a:t>workflow_dispatch</a:t>
            </a:r>
            <a:r>
              <a:rPr lang="en-US" sz="1200" b="1" dirty="0">
                <a:solidFill>
                  <a:srgbClr val="7030A0"/>
                </a:solidFill>
                <a:latin typeface="Consolas" panose="020B0609020204030204" pitchFamily="49" charset="0"/>
                <a:cs typeface="Consolas" panose="020B0609020204030204" pitchFamily="49" charset="0"/>
              </a:rPr>
              <a:t>:</a:t>
            </a:r>
          </a:p>
          <a:p>
            <a:endParaRPr lang="en-US" sz="1200" b="1" dirty="0">
              <a:latin typeface="Consolas" panose="020B0609020204030204" pitchFamily="49" charset="0"/>
              <a:cs typeface="Consolas" panose="020B0609020204030204" pitchFamily="49" charset="0"/>
            </a:endParaRPr>
          </a:p>
          <a:p>
            <a:r>
              <a:rPr lang="en-US" sz="1200" b="1" dirty="0">
                <a:solidFill>
                  <a:srgbClr val="7030A0"/>
                </a:solidFill>
                <a:latin typeface="Consolas" panose="020B0609020204030204" pitchFamily="49" charset="0"/>
                <a:cs typeface="Consolas" panose="020B0609020204030204" pitchFamily="49" charset="0"/>
              </a:rPr>
              <a:t>jobs:</a:t>
            </a:r>
          </a:p>
          <a:p>
            <a:r>
              <a:rPr lang="en-US" sz="1200" b="1" dirty="0">
                <a:solidFill>
                  <a:srgbClr val="7030A0"/>
                </a:solidFill>
                <a:latin typeface="Consolas" panose="020B0609020204030204" pitchFamily="49" charset="0"/>
                <a:cs typeface="Consolas" panose="020B0609020204030204" pitchFamily="49" charset="0"/>
              </a:rPr>
              <a:t>  build:</a:t>
            </a:r>
          </a:p>
          <a:p>
            <a:r>
              <a:rPr lang="en-US" sz="1200" b="1" dirty="0">
                <a:latin typeface="Consolas" panose="020B0609020204030204" pitchFamily="49" charset="0"/>
                <a:cs typeface="Consolas" panose="020B0609020204030204" pitchFamily="49" charset="0"/>
              </a:rPr>
              <a:t>    </a:t>
            </a:r>
            <a:r>
              <a:rPr lang="en-US" sz="1200" b="1" dirty="0">
                <a:solidFill>
                  <a:srgbClr val="7030A0"/>
                </a:solidFill>
                <a:latin typeface="Consolas" panose="020B0609020204030204" pitchFamily="49" charset="0"/>
                <a:cs typeface="Consolas" panose="020B0609020204030204" pitchFamily="49" charset="0"/>
              </a:rPr>
              <a:t>runs-on: </a:t>
            </a:r>
            <a:r>
              <a:rPr lang="en-US" sz="1200" b="1" dirty="0">
                <a:latin typeface="Consolas" panose="020B0609020204030204" pitchFamily="49" charset="0"/>
                <a:cs typeface="Consolas" panose="020B0609020204030204" pitchFamily="49" charset="0"/>
              </a:rPr>
              <a:t>ubuntu-latest</a:t>
            </a:r>
          </a:p>
          <a:p>
            <a:endParaRPr lang="en-US" sz="1200" b="1" dirty="0">
              <a:latin typeface="Consolas" panose="020B0609020204030204" pitchFamily="49" charset="0"/>
              <a:cs typeface="Consolas" panose="020B0609020204030204" pitchFamily="49" charset="0"/>
            </a:endParaRPr>
          </a:p>
          <a:p>
            <a:r>
              <a:rPr lang="en-US" sz="1200" b="1" dirty="0">
                <a:solidFill>
                  <a:srgbClr val="7030A0"/>
                </a:solidFill>
                <a:latin typeface="Consolas" panose="020B0609020204030204" pitchFamily="49" charset="0"/>
                <a:cs typeface="Consolas" panose="020B0609020204030204" pitchFamily="49" charset="0"/>
              </a:rPr>
              <a:t>    steps:</a:t>
            </a:r>
          </a:p>
          <a:p>
            <a:r>
              <a:rPr lang="en-US" sz="1200" b="1" dirty="0">
                <a:solidFill>
                  <a:srgbClr val="7030A0"/>
                </a:solidFill>
                <a:latin typeface="Consolas" panose="020B0609020204030204" pitchFamily="49" charset="0"/>
                <a:cs typeface="Consolas" panose="020B0609020204030204" pitchFamily="49" charset="0"/>
              </a:rPr>
              <a:t>      - uses: </a:t>
            </a:r>
            <a:r>
              <a:rPr lang="en-US" sz="1200" b="1" dirty="0">
                <a:latin typeface="Consolas" panose="020B0609020204030204" pitchFamily="49" charset="0"/>
                <a:cs typeface="Consolas" panose="020B0609020204030204" pitchFamily="49" charset="0"/>
              </a:rPr>
              <a:t>actions/checkout@v2</a:t>
            </a:r>
          </a:p>
          <a:p>
            <a:endParaRPr lang="en-US" sz="1200" b="1" dirty="0">
              <a:latin typeface="Consolas" panose="020B0609020204030204" pitchFamily="49" charset="0"/>
              <a:cs typeface="Consolas" panose="020B0609020204030204" pitchFamily="49" charset="0"/>
            </a:endParaRPr>
          </a:p>
          <a:p>
            <a:r>
              <a:rPr lang="en-US" sz="1200" b="1" dirty="0">
                <a:solidFill>
                  <a:srgbClr val="7030A0"/>
                </a:solidFill>
                <a:latin typeface="Consolas" panose="020B0609020204030204" pitchFamily="49" charset="0"/>
                <a:cs typeface="Consolas" panose="020B0609020204030204" pitchFamily="49" charset="0"/>
              </a:rPr>
              <a:t>      - name: </a:t>
            </a:r>
            <a:r>
              <a:rPr lang="en-US" sz="1200" b="1" dirty="0">
                <a:latin typeface="Consolas" panose="020B0609020204030204" pitchFamily="49" charset="0"/>
                <a:cs typeface="Consolas" panose="020B0609020204030204" pitchFamily="49" charset="0"/>
              </a:rPr>
              <a:t>Single Command</a:t>
            </a:r>
          </a:p>
          <a:p>
            <a:r>
              <a:rPr lang="en-US" sz="1200" b="1" dirty="0">
                <a:solidFill>
                  <a:srgbClr val="7030A0"/>
                </a:solidFill>
                <a:latin typeface="Consolas" panose="020B0609020204030204" pitchFamily="49" charset="0"/>
                <a:cs typeface="Consolas" panose="020B0609020204030204" pitchFamily="49" charset="0"/>
              </a:rPr>
              <a:t>        run: </a:t>
            </a:r>
            <a:r>
              <a:rPr lang="en-US" sz="1200" b="1" dirty="0">
                <a:latin typeface="Consolas" panose="020B0609020204030204" pitchFamily="49" charset="0"/>
                <a:cs typeface="Consolas" panose="020B0609020204030204" pitchFamily="49" charset="0"/>
              </a:rPr>
              <a:t>echo Hello, world!</a:t>
            </a:r>
          </a:p>
          <a:p>
            <a:r>
              <a:rPr lang="en-US" sz="1200" b="1" dirty="0">
                <a:latin typeface="Consolas" panose="020B0609020204030204" pitchFamily="49" charset="0"/>
                <a:cs typeface="Consolas" panose="020B0609020204030204" pitchFamily="49" charset="0"/>
              </a:rPr>
              <a:t>      </a:t>
            </a:r>
          </a:p>
          <a:p>
            <a:r>
              <a:rPr lang="en-US" sz="1200" b="1" dirty="0">
                <a:solidFill>
                  <a:srgbClr val="7030A0"/>
                </a:solidFill>
                <a:latin typeface="Consolas" panose="020B0609020204030204" pitchFamily="49" charset="0"/>
                <a:cs typeface="Consolas" panose="020B0609020204030204" pitchFamily="49" charset="0"/>
              </a:rPr>
              <a:t>      - name: </a:t>
            </a:r>
            <a:r>
              <a:rPr lang="en-US" sz="1200" b="1" dirty="0">
                <a:latin typeface="Consolas" panose="020B0609020204030204" pitchFamily="49" charset="0"/>
                <a:cs typeface="Consolas" panose="020B0609020204030204" pitchFamily="49" charset="0"/>
              </a:rPr>
              <a:t>Create File</a:t>
            </a:r>
          </a:p>
          <a:p>
            <a:r>
              <a:rPr lang="en-US" sz="1200" b="1" dirty="0">
                <a:solidFill>
                  <a:srgbClr val="7030A0"/>
                </a:solidFill>
                <a:latin typeface="Consolas" panose="020B0609020204030204" pitchFamily="49" charset="0"/>
              </a:rPr>
              <a:t>        run: </a:t>
            </a:r>
            <a:r>
              <a:rPr lang="en-US" sz="1200" b="1" dirty="0">
                <a:latin typeface="Consolas" panose="020B0609020204030204" pitchFamily="49" charset="0"/>
                <a:cs typeface="Consolas" panose="020B0609020204030204" pitchFamily="49" charset="0"/>
              </a:rPr>
              <a:t>|</a:t>
            </a:r>
          </a:p>
          <a:p>
            <a:r>
              <a:rPr lang="en-US" sz="1200" b="1" dirty="0">
                <a:latin typeface="Consolas" panose="020B0609020204030204" pitchFamily="49" charset="0"/>
                <a:cs typeface="Consolas" panose="020B0609020204030204" pitchFamily="49" charset="0"/>
              </a:rPr>
              <a:t>          touch </a:t>
            </a:r>
            <a:r>
              <a:rPr lang="en-US" sz="1200" b="1" dirty="0" err="1">
                <a:latin typeface="Consolas" panose="020B0609020204030204" pitchFamily="49" charset="0"/>
                <a:cs typeface="Consolas" panose="020B0609020204030204" pitchFamily="49" charset="0"/>
              </a:rPr>
              <a:t>greeting.txt</a:t>
            </a:r>
            <a:endParaRPr lang="en-US" sz="1200" b="1" dirty="0">
              <a:latin typeface="Consolas" panose="020B0609020204030204" pitchFamily="49" charset="0"/>
              <a:cs typeface="Consolas" panose="020B0609020204030204" pitchFamily="49" charset="0"/>
            </a:endParaRPr>
          </a:p>
          <a:p>
            <a:r>
              <a:rPr lang="en-US" sz="1200" b="1" dirty="0">
                <a:latin typeface="Consolas" panose="020B0609020204030204" pitchFamily="49" charset="0"/>
                <a:cs typeface="Consolas" panose="020B0609020204030204" pitchFamily="49" charset="0"/>
              </a:rPr>
              <a:t>          cat &gt;&gt; </a:t>
            </a:r>
            <a:r>
              <a:rPr lang="en-US" sz="1200" b="1" dirty="0" err="1">
                <a:latin typeface="Consolas" panose="020B0609020204030204" pitchFamily="49" charset="0"/>
                <a:cs typeface="Consolas" panose="020B0609020204030204" pitchFamily="49" charset="0"/>
              </a:rPr>
              <a:t>greeting.txt</a:t>
            </a:r>
            <a:r>
              <a:rPr lang="en-US" sz="1200" b="1" dirty="0">
                <a:latin typeface="Consolas" panose="020B0609020204030204" pitchFamily="49" charset="0"/>
                <a:cs typeface="Consolas" panose="020B0609020204030204" pitchFamily="49" charset="0"/>
              </a:rPr>
              <a:t> &lt;&lt;EOL</a:t>
            </a:r>
          </a:p>
          <a:p>
            <a:r>
              <a:rPr lang="en-US" sz="1200" b="1" dirty="0">
                <a:latin typeface="Consolas" panose="020B0609020204030204" pitchFamily="49" charset="0"/>
                <a:cs typeface="Consolas" panose="020B0609020204030204" pitchFamily="49" charset="0"/>
              </a:rPr>
              <a:t>          Hello World</a:t>
            </a:r>
          </a:p>
          <a:p>
            <a:r>
              <a:rPr lang="en-US" sz="1200" b="1" dirty="0">
                <a:latin typeface="Consolas" panose="020B0609020204030204" pitchFamily="49" charset="0"/>
                <a:cs typeface="Consolas" panose="020B0609020204030204" pitchFamily="49" charset="0"/>
              </a:rPr>
              <a:t>          EOL</a:t>
            </a:r>
          </a:p>
          <a:p>
            <a:r>
              <a:rPr lang="en-US" sz="1200" b="1" dirty="0">
                <a:latin typeface="Consolas" panose="020B0609020204030204" pitchFamily="49" charset="0"/>
                <a:cs typeface="Consolas" panose="020B0609020204030204" pitchFamily="49" charset="0"/>
              </a:rPr>
              <a:t>      </a:t>
            </a:r>
          </a:p>
          <a:p>
            <a:r>
              <a:rPr lang="en-US" sz="1200" b="1" dirty="0">
                <a:solidFill>
                  <a:srgbClr val="7030A0"/>
                </a:solidFill>
                <a:latin typeface="Consolas" panose="020B0609020204030204" pitchFamily="49" charset="0"/>
                <a:cs typeface="Consolas" panose="020B0609020204030204" pitchFamily="49" charset="0"/>
              </a:rPr>
              <a:t>      - uses: </a:t>
            </a:r>
            <a:r>
              <a:rPr lang="en-US" sz="1200" b="1" dirty="0">
                <a:latin typeface="Consolas" panose="020B0609020204030204" pitchFamily="49" charset="0"/>
                <a:cs typeface="Consolas" panose="020B0609020204030204" pitchFamily="49" charset="0"/>
              </a:rPr>
              <a:t>actions/upload-artifact@v2</a:t>
            </a:r>
          </a:p>
          <a:p>
            <a:r>
              <a:rPr lang="en-US" sz="1200" b="1" dirty="0">
                <a:solidFill>
                  <a:srgbClr val="7030A0"/>
                </a:solidFill>
                <a:latin typeface="Consolas" panose="020B0609020204030204" pitchFamily="49" charset="0"/>
                <a:cs typeface="Consolas" panose="020B0609020204030204" pitchFamily="49" charset="0"/>
              </a:rPr>
              <a:t>        with:</a:t>
            </a:r>
          </a:p>
          <a:p>
            <a:r>
              <a:rPr lang="en-US" sz="1200" b="1" dirty="0">
                <a:solidFill>
                  <a:srgbClr val="7030A0"/>
                </a:solidFill>
                <a:latin typeface="Consolas" panose="020B0609020204030204" pitchFamily="49" charset="0"/>
                <a:cs typeface="Consolas" panose="020B0609020204030204" pitchFamily="49" charset="0"/>
              </a:rPr>
              <a:t>          name: </a:t>
            </a:r>
            <a:r>
              <a:rPr lang="en-US" sz="1200" b="1" dirty="0">
                <a:latin typeface="Consolas" panose="020B0609020204030204" pitchFamily="49" charset="0"/>
                <a:cs typeface="Consolas" panose="020B0609020204030204" pitchFamily="49" charset="0"/>
              </a:rPr>
              <a:t>"Greeting File"</a:t>
            </a:r>
          </a:p>
          <a:p>
            <a:r>
              <a:rPr lang="en-US" sz="1200" b="1" dirty="0">
                <a:solidFill>
                  <a:srgbClr val="7030A0"/>
                </a:solidFill>
                <a:latin typeface="Consolas" panose="020B0609020204030204" pitchFamily="49" charset="0"/>
                <a:cs typeface="Consolas" panose="020B0609020204030204" pitchFamily="49" charset="0"/>
              </a:rPr>
              <a:t>          path: </a:t>
            </a:r>
            <a:r>
              <a:rPr lang="en-US" sz="1200" b="1" dirty="0" err="1">
                <a:latin typeface="Consolas" panose="020B0609020204030204" pitchFamily="49" charset="0"/>
                <a:cs typeface="Consolas" panose="020B0609020204030204" pitchFamily="49" charset="0"/>
              </a:rPr>
              <a:t>greeting.txt</a:t>
            </a:r>
            <a:endParaRPr lang="en-US" sz="1200" b="1" dirty="0">
              <a:latin typeface="Consolas" panose="020B0609020204030204" pitchFamily="49" charset="0"/>
              <a:cs typeface="Consolas" panose="020B0609020204030204" pitchFamily="49" charset="0"/>
            </a:endParaRPr>
          </a:p>
        </p:txBody>
      </p:sp>
      <p:sp>
        <p:nvSpPr>
          <p:cNvPr id="26" name="Rectangle 25">
            <a:extLst>
              <a:ext uri="{FF2B5EF4-FFF2-40B4-BE49-F238E27FC236}">
                <a16:creationId xmlns:a16="http://schemas.microsoft.com/office/drawing/2014/main" id="{063F11E0-09BA-784C-8A60-F23397D8EC46}"/>
              </a:ext>
            </a:extLst>
          </p:cNvPr>
          <p:cNvSpPr/>
          <p:nvPr/>
        </p:nvSpPr>
        <p:spPr>
          <a:xfrm>
            <a:off x="576761" y="937429"/>
            <a:ext cx="3964452" cy="1440873"/>
          </a:xfrm>
          <a:prstGeom prst="rect">
            <a:avLst/>
          </a:prstGeom>
          <a:solidFill>
            <a:srgbClr val="F2F2F2">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57630CC-6043-7440-9F53-DA8801C56B13}"/>
              </a:ext>
            </a:extLst>
          </p:cNvPr>
          <p:cNvSpPr/>
          <p:nvPr/>
        </p:nvSpPr>
        <p:spPr>
          <a:xfrm>
            <a:off x="576761" y="528218"/>
            <a:ext cx="3964452" cy="378691"/>
          </a:xfrm>
          <a:prstGeom prst="rect">
            <a:avLst/>
          </a:prstGeom>
          <a:solidFill>
            <a:srgbClr val="F2F2F2">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B638D9CE-9534-2F48-A8A5-CFE950EA5F73}"/>
              </a:ext>
            </a:extLst>
          </p:cNvPr>
          <p:cNvSpPr/>
          <p:nvPr/>
        </p:nvSpPr>
        <p:spPr>
          <a:xfrm>
            <a:off x="574737" y="2439342"/>
            <a:ext cx="3964452" cy="650846"/>
          </a:xfrm>
          <a:prstGeom prst="rect">
            <a:avLst/>
          </a:prstGeom>
          <a:solidFill>
            <a:srgbClr val="F2F2F2">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E39EA55-3A0C-FF4C-A208-9A857961FC16}"/>
              </a:ext>
            </a:extLst>
          </p:cNvPr>
          <p:cNvSpPr/>
          <p:nvPr/>
        </p:nvSpPr>
        <p:spPr>
          <a:xfrm>
            <a:off x="5366841" y="1293213"/>
            <a:ext cx="1941301" cy="369332"/>
          </a:xfrm>
          <a:prstGeom prst="rect">
            <a:avLst/>
          </a:prstGeom>
        </p:spPr>
        <p:txBody>
          <a:bodyPr wrap="none">
            <a:spAutoFit/>
          </a:bodyPr>
          <a:lstStyle/>
          <a:p>
            <a:r>
              <a:rPr lang="en-US" dirty="0">
                <a:latin typeface="Arial Rounded MT Bold" panose="020F0704030504030204" pitchFamily="34" charset="77"/>
              </a:rPr>
              <a:t>Event Triggers:</a:t>
            </a:r>
            <a:endParaRPr lang="en-US" dirty="0"/>
          </a:p>
        </p:txBody>
      </p:sp>
      <p:sp>
        <p:nvSpPr>
          <p:cNvPr id="37" name="Rectangle 36">
            <a:extLst>
              <a:ext uri="{FF2B5EF4-FFF2-40B4-BE49-F238E27FC236}">
                <a16:creationId xmlns:a16="http://schemas.microsoft.com/office/drawing/2014/main" id="{2E637695-C65F-F74E-B31D-26BBB5C53E2B}"/>
              </a:ext>
            </a:extLst>
          </p:cNvPr>
          <p:cNvSpPr/>
          <p:nvPr/>
        </p:nvSpPr>
        <p:spPr>
          <a:xfrm>
            <a:off x="5366841" y="2382982"/>
            <a:ext cx="726481" cy="369332"/>
          </a:xfrm>
          <a:prstGeom prst="rect">
            <a:avLst/>
          </a:prstGeom>
        </p:spPr>
        <p:txBody>
          <a:bodyPr wrap="none">
            <a:spAutoFit/>
          </a:bodyPr>
          <a:lstStyle/>
          <a:p>
            <a:r>
              <a:rPr lang="en-US" dirty="0">
                <a:latin typeface="Arial Rounded MT Bold" panose="020F0704030504030204" pitchFamily="34" charset="77"/>
              </a:rPr>
              <a:t>Jobs</a:t>
            </a:r>
            <a:endParaRPr lang="en-US" dirty="0"/>
          </a:p>
        </p:txBody>
      </p:sp>
      <p:sp>
        <p:nvSpPr>
          <p:cNvPr id="38" name="Rectangle 37">
            <a:extLst>
              <a:ext uri="{FF2B5EF4-FFF2-40B4-BE49-F238E27FC236}">
                <a16:creationId xmlns:a16="http://schemas.microsoft.com/office/drawing/2014/main" id="{56D6279F-9114-0C44-B7D5-30A97E8CEE0E}"/>
              </a:ext>
            </a:extLst>
          </p:cNvPr>
          <p:cNvSpPr/>
          <p:nvPr/>
        </p:nvSpPr>
        <p:spPr>
          <a:xfrm>
            <a:off x="5366840" y="3059668"/>
            <a:ext cx="824456" cy="369332"/>
          </a:xfrm>
          <a:prstGeom prst="rect">
            <a:avLst/>
          </a:prstGeom>
        </p:spPr>
        <p:txBody>
          <a:bodyPr wrap="none">
            <a:spAutoFit/>
          </a:bodyPr>
          <a:lstStyle/>
          <a:p>
            <a:r>
              <a:rPr lang="en-US" dirty="0">
                <a:latin typeface="Arial Rounded MT Bold" panose="020F0704030504030204" pitchFamily="34" charset="77"/>
              </a:rPr>
              <a:t>Steps</a:t>
            </a:r>
            <a:endParaRPr lang="en-US" dirty="0"/>
          </a:p>
        </p:txBody>
      </p:sp>
      <p:sp>
        <p:nvSpPr>
          <p:cNvPr id="39" name="Rectangle 38">
            <a:extLst>
              <a:ext uri="{FF2B5EF4-FFF2-40B4-BE49-F238E27FC236}">
                <a16:creationId xmlns:a16="http://schemas.microsoft.com/office/drawing/2014/main" id="{B2390D34-DE75-1543-A0BD-F5A64CD94B74}"/>
              </a:ext>
            </a:extLst>
          </p:cNvPr>
          <p:cNvSpPr/>
          <p:nvPr/>
        </p:nvSpPr>
        <p:spPr>
          <a:xfrm>
            <a:off x="5366840" y="3784784"/>
            <a:ext cx="1037463" cy="369332"/>
          </a:xfrm>
          <a:prstGeom prst="rect">
            <a:avLst/>
          </a:prstGeom>
        </p:spPr>
        <p:txBody>
          <a:bodyPr wrap="none">
            <a:spAutoFit/>
          </a:bodyPr>
          <a:lstStyle/>
          <a:p>
            <a:r>
              <a:rPr lang="en-US" dirty="0">
                <a:latin typeface="Arial Rounded MT Bold" panose="020F0704030504030204" pitchFamily="34" charset="77"/>
              </a:rPr>
              <a:t>Actions</a:t>
            </a:r>
            <a:endParaRPr lang="en-US" dirty="0"/>
          </a:p>
        </p:txBody>
      </p:sp>
      <p:sp>
        <p:nvSpPr>
          <p:cNvPr id="35" name="Rectangle 34">
            <a:extLst>
              <a:ext uri="{FF2B5EF4-FFF2-40B4-BE49-F238E27FC236}">
                <a16:creationId xmlns:a16="http://schemas.microsoft.com/office/drawing/2014/main" id="{FC030212-960C-3F41-BACE-DEC65BEDB856}"/>
              </a:ext>
            </a:extLst>
          </p:cNvPr>
          <p:cNvSpPr/>
          <p:nvPr/>
        </p:nvSpPr>
        <p:spPr>
          <a:xfrm>
            <a:off x="5366841" y="568097"/>
            <a:ext cx="2073901" cy="369332"/>
          </a:xfrm>
          <a:prstGeom prst="rect">
            <a:avLst/>
          </a:prstGeom>
        </p:spPr>
        <p:txBody>
          <a:bodyPr wrap="none">
            <a:spAutoFit/>
          </a:bodyPr>
          <a:lstStyle/>
          <a:p>
            <a:r>
              <a:rPr lang="en-US" dirty="0">
                <a:latin typeface="Arial Rounded MT Bold" panose="020F0704030504030204" pitchFamily="34" charset="77"/>
              </a:rPr>
              <a:t>Workflow Name: </a:t>
            </a:r>
            <a:endParaRPr lang="en-US" dirty="0"/>
          </a:p>
        </p:txBody>
      </p:sp>
      <p:sp>
        <p:nvSpPr>
          <p:cNvPr id="40" name="Rectangle 39">
            <a:extLst>
              <a:ext uri="{FF2B5EF4-FFF2-40B4-BE49-F238E27FC236}">
                <a16:creationId xmlns:a16="http://schemas.microsoft.com/office/drawing/2014/main" id="{AFB9D8BA-DB5E-224A-8F52-12ACC83E8793}"/>
              </a:ext>
            </a:extLst>
          </p:cNvPr>
          <p:cNvSpPr/>
          <p:nvPr/>
        </p:nvSpPr>
        <p:spPr>
          <a:xfrm>
            <a:off x="7440742" y="568097"/>
            <a:ext cx="2717411" cy="369332"/>
          </a:xfrm>
          <a:prstGeom prst="rect">
            <a:avLst/>
          </a:prstGeom>
        </p:spPr>
        <p:txBody>
          <a:bodyPr wrap="none">
            <a:spAutoFit/>
          </a:bodyPr>
          <a:lstStyle/>
          <a:p>
            <a:r>
              <a:rPr lang="en-US" dirty="0">
                <a:latin typeface="Consolas" panose="020B0609020204030204" pitchFamily="49" charset="0"/>
                <a:cs typeface="Consolas" panose="020B0609020204030204" pitchFamily="49" charset="0"/>
              </a:rPr>
              <a:t>Hello World Workflow</a:t>
            </a:r>
          </a:p>
        </p:txBody>
      </p:sp>
      <p:sp>
        <p:nvSpPr>
          <p:cNvPr id="41" name="Rectangle 40">
            <a:extLst>
              <a:ext uri="{FF2B5EF4-FFF2-40B4-BE49-F238E27FC236}">
                <a16:creationId xmlns:a16="http://schemas.microsoft.com/office/drawing/2014/main" id="{58038F68-4D97-434F-A31A-393823D5831A}"/>
              </a:ext>
            </a:extLst>
          </p:cNvPr>
          <p:cNvSpPr/>
          <p:nvPr/>
        </p:nvSpPr>
        <p:spPr>
          <a:xfrm>
            <a:off x="7440742" y="1293213"/>
            <a:ext cx="3823483" cy="923330"/>
          </a:xfrm>
          <a:prstGeom prst="rect">
            <a:avLst/>
          </a:prstGeom>
        </p:spPr>
        <p:txBody>
          <a:bodyPr wrap="none">
            <a:spAutoFit/>
          </a:bodyPr>
          <a:lstStyle/>
          <a:p>
            <a:pPr marL="342900" indent="-342900">
              <a:buFont typeface="+mj-lt"/>
              <a:buAutoNum type="arabicPeriod"/>
            </a:pPr>
            <a:r>
              <a:rPr lang="en-US" dirty="0">
                <a:latin typeface="Consolas" panose="020B0609020204030204" pitchFamily="49" charset="0"/>
                <a:cs typeface="Consolas" panose="020B0609020204030204" pitchFamily="49" charset="0"/>
              </a:rPr>
              <a:t>Push to Main</a:t>
            </a:r>
          </a:p>
          <a:p>
            <a:pPr marL="342900" indent="-342900">
              <a:buFont typeface="+mj-lt"/>
              <a:buAutoNum type="arabicPeriod"/>
            </a:pPr>
            <a:r>
              <a:rPr lang="en-US" dirty="0">
                <a:latin typeface="Consolas" panose="020B0609020204030204" pitchFamily="49" charset="0"/>
                <a:cs typeface="Consolas" panose="020B0609020204030204" pitchFamily="49" charset="0"/>
              </a:rPr>
              <a:t>Pull Request to Main</a:t>
            </a:r>
          </a:p>
          <a:p>
            <a:pPr marL="342900" indent="-342900">
              <a:buFont typeface="+mj-lt"/>
              <a:buAutoNum type="arabicPeriod"/>
            </a:pPr>
            <a:r>
              <a:rPr lang="en-US" dirty="0">
                <a:latin typeface="Consolas" panose="020B0609020204030204" pitchFamily="49" charset="0"/>
                <a:cs typeface="Consolas" panose="020B0609020204030204" pitchFamily="49" charset="0"/>
              </a:rPr>
              <a:t>Dispatch (Manual/REST API)</a:t>
            </a:r>
          </a:p>
        </p:txBody>
      </p:sp>
      <p:sp>
        <p:nvSpPr>
          <p:cNvPr id="42" name="Rectangle 41">
            <a:extLst>
              <a:ext uri="{FF2B5EF4-FFF2-40B4-BE49-F238E27FC236}">
                <a16:creationId xmlns:a16="http://schemas.microsoft.com/office/drawing/2014/main" id="{CBABFA47-569C-6942-8F3E-117022CD0C69}"/>
              </a:ext>
            </a:extLst>
          </p:cNvPr>
          <p:cNvSpPr/>
          <p:nvPr/>
        </p:nvSpPr>
        <p:spPr>
          <a:xfrm>
            <a:off x="7440742" y="2382982"/>
            <a:ext cx="4237057" cy="646331"/>
          </a:xfrm>
          <a:prstGeom prst="rect">
            <a:avLst/>
          </a:prstGeom>
        </p:spPr>
        <p:txBody>
          <a:bodyPr wrap="none">
            <a:spAutoFit/>
          </a:bodyPr>
          <a:lstStyle/>
          <a:p>
            <a:r>
              <a:rPr lang="en-US" dirty="0">
                <a:latin typeface="Consolas" panose="020B0609020204030204" pitchFamily="49" charset="0"/>
                <a:cs typeface="Consolas" panose="020B0609020204030204" pitchFamily="49" charset="0"/>
              </a:rPr>
              <a:t>One job named ‘</a:t>
            </a:r>
            <a:r>
              <a:rPr lang="en-US" i="1" dirty="0">
                <a:latin typeface="Consolas" panose="020B0609020204030204" pitchFamily="49" charset="0"/>
                <a:cs typeface="Consolas" panose="020B0609020204030204" pitchFamily="49" charset="0"/>
              </a:rPr>
              <a:t>build</a:t>
            </a:r>
            <a:r>
              <a:rPr lang="en-US" dirty="0">
                <a:latin typeface="Consolas" panose="020B0609020204030204" pitchFamily="49" charset="0"/>
                <a:cs typeface="Consolas" panose="020B0609020204030204" pitchFamily="49" charset="0"/>
              </a:rPr>
              <a:t>’ running on</a:t>
            </a:r>
          </a:p>
          <a:p>
            <a:r>
              <a:rPr lang="en-US" dirty="0">
                <a:latin typeface="Consolas" panose="020B0609020204030204" pitchFamily="49" charset="0"/>
                <a:cs typeface="Consolas" panose="020B0609020204030204" pitchFamily="49" charset="0"/>
              </a:rPr>
              <a:t>The latest Ubuntu Runner (VM)</a:t>
            </a:r>
          </a:p>
        </p:txBody>
      </p:sp>
      <p:sp>
        <p:nvSpPr>
          <p:cNvPr id="43" name="Rectangle 42">
            <a:extLst>
              <a:ext uri="{FF2B5EF4-FFF2-40B4-BE49-F238E27FC236}">
                <a16:creationId xmlns:a16="http://schemas.microsoft.com/office/drawing/2014/main" id="{7BDE6910-2CAC-6846-9418-300EBCC3CCBC}"/>
              </a:ext>
            </a:extLst>
          </p:cNvPr>
          <p:cNvSpPr/>
          <p:nvPr/>
        </p:nvSpPr>
        <p:spPr>
          <a:xfrm>
            <a:off x="7440741" y="3828688"/>
            <a:ext cx="3443571" cy="1477328"/>
          </a:xfrm>
          <a:prstGeom prst="rect">
            <a:avLst/>
          </a:prstGeom>
        </p:spPr>
        <p:txBody>
          <a:bodyPr wrap="none">
            <a:spAutoFit/>
          </a:bodyPr>
          <a:lstStyle/>
          <a:p>
            <a:pPr marL="342900" indent="-342900">
              <a:buFont typeface="+mj-lt"/>
              <a:buAutoNum type="arabicPeriod"/>
            </a:pPr>
            <a:r>
              <a:rPr lang="en-US" dirty="0">
                <a:latin typeface="Consolas" panose="020B0609020204030204" pitchFamily="49" charset="0"/>
                <a:cs typeface="Consolas" panose="020B0609020204030204" pitchFamily="49" charset="0"/>
              </a:rPr>
              <a:t>Checkout the Branch</a:t>
            </a:r>
          </a:p>
          <a:p>
            <a:pPr marL="342900" indent="-342900">
              <a:buFont typeface="+mj-lt"/>
              <a:buAutoNum type="arabicPeriod"/>
            </a:pPr>
            <a:r>
              <a:rPr lang="en-US" dirty="0">
                <a:latin typeface="Consolas" panose="020B0609020204030204" pitchFamily="49" charset="0"/>
                <a:cs typeface="Consolas" panose="020B0609020204030204" pitchFamily="49" charset="0"/>
              </a:rPr>
              <a:t>Single Line Run Action</a:t>
            </a:r>
          </a:p>
          <a:p>
            <a:pPr marL="342900" indent="-342900">
              <a:buFont typeface="+mj-lt"/>
              <a:buAutoNum type="arabicPeriod"/>
            </a:pPr>
            <a:r>
              <a:rPr lang="en-US" dirty="0">
                <a:latin typeface="Consolas" panose="020B0609020204030204" pitchFamily="49" charset="0"/>
                <a:cs typeface="Consolas" panose="020B0609020204030204" pitchFamily="49" charset="0"/>
              </a:rPr>
              <a:t>Multi Line Run Action</a:t>
            </a:r>
          </a:p>
          <a:p>
            <a:pPr marL="342900" indent="-342900">
              <a:buFont typeface="+mj-lt"/>
              <a:buAutoNum type="arabicPeriod"/>
            </a:pPr>
            <a:r>
              <a:rPr lang="en-US" dirty="0">
                <a:latin typeface="Consolas" panose="020B0609020204030204" pitchFamily="49" charset="0"/>
                <a:cs typeface="Consolas" panose="020B0609020204030204" pitchFamily="49" charset="0"/>
              </a:rPr>
              <a:t>Artifact Upload Action </a:t>
            </a:r>
          </a:p>
          <a:p>
            <a:pPr marL="342900" indent="-342900">
              <a:buFont typeface="+mj-lt"/>
              <a:buAutoNum type="arabicPeriod"/>
            </a:pPr>
            <a:endParaRPr lang="en-US" dirty="0">
              <a:latin typeface="Consolas" panose="020B0609020204030204" pitchFamily="49" charset="0"/>
              <a:cs typeface="Consolas" panose="020B0609020204030204" pitchFamily="49" charset="0"/>
            </a:endParaRPr>
          </a:p>
        </p:txBody>
      </p:sp>
      <p:sp>
        <p:nvSpPr>
          <p:cNvPr id="44" name="Rectangle 43">
            <a:extLst>
              <a:ext uri="{FF2B5EF4-FFF2-40B4-BE49-F238E27FC236}">
                <a16:creationId xmlns:a16="http://schemas.microsoft.com/office/drawing/2014/main" id="{6A3F62B1-8C82-BA4E-809A-EC9BCFDFA2CC}"/>
              </a:ext>
            </a:extLst>
          </p:cNvPr>
          <p:cNvSpPr/>
          <p:nvPr/>
        </p:nvSpPr>
        <p:spPr>
          <a:xfrm>
            <a:off x="7440742" y="3059668"/>
            <a:ext cx="1704313" cy="369332"/>
          </a:xfrm>
          <a:prstGeom prst="rect">
            <a:avLst/>
          </a:prstGeom>
        </p:spPr>
        <p:txBody>
          <a:bodyPr wrap="none">
            <a:spAutoFit/>
          </a:bodyPr>
          <a:lstStyle/>
          <a:p>
            <a:r>
              <a:rPr lang="en-US" dirty="0">
                <a:latin typeface="Consolas" panose="020B0609020204030204" pitchFamily="49" charset="0"/>
                <a:cs typeface="Consolas" panose="020B0609020204030204" pitchFamily="49" charset="0"/>
              </a:rPr>
              <a:t>Four Actions</a:t>
            </a:r>
          </a:p>
        </p:txBody>
      </p:sp>
      <p:sp>
        <p:nvSpPr>
          <p:cNvPr id="45" name="Rectangle 44">
            <a:extLst>
              <a:ext uri="{FF2B5EF4-FFF2-40B4-BE49-F238E27FC236}">
                <a16:creationId xmlns:a16="http://schemas.microsoft.com/office/drawing/2014/main" id="{C3F77785-29D8-B741-B933-880C5314A3E0}"/>
              </a:ext>
            </a:extLst>
          </p:cNvPr>
          <p:cNvSpPr/>
          <p:nvPr/>
        </p:nvSpPr>
        <p:spPr>
          <a:xfrm>
            <a:off x="569546" y="3058651"/>
            <a:ext cx="3964452" cy="3328092"/>
          </a:xfrm>
          <a:prstGeom prst="rect">
            <a:avLst/>
          </a:prstGeom>
          <a:solidFill>
            <a:srgbClr val="F2F2F2">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740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2"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xit"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0"/>
                            </p:stCondLst>
                            <p:childTnLst>
                              <p:par>
                                <p:cTn id="46" presetID="10" presetClass="exit" presetSubtype="0" fill="hold" grpId="2" nodeType="afterEffect">
                                  <p:stCondLst>
                                    <p:cond delay="2000"/>
                                  </p:stCondLst>
                                  <p:childTnLst>
                                    <p:animEffect transition="out" filter="fade">
                                      <p:cBhvr>
                                        <p:cTn id="47" dur="500"/>
                                        <p:tgtEl>
                                          <p:spTgt spid="28"/>
                                        </p:tgtEl>
                                      </p:cBhvr>
                                    </p:animEffect>
                                    <p:set>
                                      <p:cBhvr>
                                        <p:cTn id="48" dur="1" fill="hold">
                                          <p:stCondLst>
                                            <p:cond delay="499"/>
                                          </p:stCondLst>
                                        </p:cTn>
                                        <p:tgtEl>
                                          <p:spTgt spid="28"/>
                                        </p:tgtEl>
                                        <p:attrNameLst>
                                          <p:attrName>style.visibility</p:attrName>
                                        </p:attrNameLst>
                                      </p:cBhvr>
                                      <p:to>
                                        <p:strVal val="hidden"/>
                                      </p:to>
                                    </p:set>
                                  </p:childTnLst>
                                </p:cTn>
                              </p:par>
                              <p:par>
                                <p:cTn id="49" presetID="10" presetClass="exit" presetSubtype="0" fill="hold" grpId="2" nodeType="withEffect">
                                  <p:stCondLst>
                                    <p:cond delay="2000"/>
                                  </p:stCondLst>
                                  <p:childTnLst>
                                    <p:animEffect transition="out" filter="fade">
                                      <p:cBhvr>
                                        <p:cTn id="50" dur="500"/>
                                        <p:tgtEl>
                                          <p:spTgt spid="26"/>
                                        </p:tgtEl>
                                      </p:cBhvr>
                                    </p:animEffect>
                                    <p:set>
                                      <p:cBhvr>
                                        <p:cTn id="51" dur="1" fill="hold">
                                          <p:stCondLst>
                                            <p:cond delay="499"/>
                                          </p:stCondLst>
                                        </p:cTn>
                                        <p:tgtEl>
                                          <p:spTgt spid="26"/>
                                        </p:tgtEl>
                                        <p:attrNameLst>
                                          <p:attrName>style.visibility</p:attrName>
                                        </p:attrNameLst>
                                      </p:cBhvr>
                                      <p:to>
                                        <p:strVal val="hidden"/>
                                      </p:to>
                                    </p:set>
                                  </p:childTnLst>
                                </p:cTn>
                              </p:par>
                              <p:par>
                                <p:cTn id="52" presetID="10" presetClass="exit" presetSubtype="0" fill="hold" grpId="3" nodeType="withEffect">
                                  <p:stCondLst>
                                    <p:cond delay="2000"/>
                                  </p:stCondLst>
                                  <p:childTnLst>
                                    <p:animEffect transition="out" filter="fade">
                                      <p:cBhvr>
                                        <p:cTn id="53" dur="500"/>
                                        <p:tgtEl>
                                          <p:spTgt spid="27"/>
                                        </p:tgtEl>
                                      </p:cBhvr>
                                    </p:animEffect>
                                    <p:set>
                                      <p:cBhvr>
                                        <p:cTn id="54"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P spid="27" grpId="0" animBg="1"/>
      <p:bldP spid="27" grpId="2" animBg="1"/>
      <p:bldP spid="27" grpId="3" animBg="1"/>
      <p:bldP spid="28" grpId="0" animBg="1"/>
      <p:bldP spid="28" grpId="1" animBg="1"/>
      <p:bldP spid="28" grpId="2" animBg="1"/>
      <p:bldP spid="36" grpId="0"/>
      <p:bldP spid="37" grpId="0"/>
      <p:bldP spid="38" grpId="0"/>
      <p:bldP spid="39" grpId="0"/>
      <p:bldP spid="35" grpId="0"/>
      <p:bldP spid="40" grpId="0"/>
      <p:bldP spid="41" grpId="0"/>
      <p:bldP spid="42" grpId="0"/>
      <p:bldP spid="43" grpId="0"/>
      <p:bldP spid="44" grpId="0"/>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9F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D88CB-C5FE-2E49-877D-57D4D02AB0E9}"/>
              </a:ext>
            </a:extLst>
          </p:cNvPr>
          <p:cNvSpPr>
            <a:spLocks noGrp="1"/>
          </p:cNvSpPr>
          <p:nvPr>
            <p:ph type="title"/>
          </p:nvPr>
        </p:nvSpPr>
        <p:spPr/>
        <p:txBody>
          <a:bodyPr/>
          <a:lstStyle/>
          <a:p>
            <a:r>
              <a:rPr lang="en-US" dirty="0">
                <a:latin typeface="Arial Rounded MT Bold" panose="020F0704030504030204" pitchFamily="34" charset="77"/>
              </a:rPr>
              <a:t>Events</a:t>
            </a:r>
          </a:p>
        </p:txBody>
      </p:sp>
      <p:graphicFrame>
        <p:nvGraphicFramePr>
          <p:cNvPr id="10" name="Table 9">
            <a:extLst>
              <a:ext uri="{FF2B5EF4-FFF2-40B4-BE49-F238E27FC236}">
                <a16:creationId xmlns:a16="http://schemas.microsoft.com/office/drawing/2014/main" id="{64474B5E-91C2-8C4F-8E59-9676726BDCFA}"/>
              </a:ext>
            </a:extLst>
          </p:cNvPr>
          <p:cNvGraphicFramePr>
            <a:graphicFrameLocks noGrp="1"/>
          </p:cNvGraphicFramePr>
          <p:nvPr>
            <p:extLst>
              <p:ext uri="{D42A27DB-BD31-4B8C-83A1-F6EECF244321}">
                <p14:modId xmlns:p14="http://schemas.microsoft.com/office/powerpoint/2010/main" val="2247657991"/>
              </p:ext>
            </p:extLst>
          </p:nvPr>
        </p:nvGraphicFramePr>
        <p:xfrm>
          <a:off x="838200" y="1892055"/>
          <a:ext cx="8065656" cy="1897380"/>
        </p:xfrm>
        <a:graphic>
          <a:graphicData uri="http://schemas.openxmlformats.org/drawingml/2006/table">
            <a:tbl>
              <a:tblPr/>
              <a:tblGrid>
                <a:gridCol w="2348345">
                  <a:extLst>
                    <a:ext uri="{9D8B030D-6E8A-4147-A177-3AD203B41FA5}">
                      <a16:colId xmlns:a16="http://schemas.microsoft.com/office/drawing/2014/main" val="4109752360"/>
                    </a:ext>
                  </a:extLst>
                </a:gridCol>
                <a:gridCol w="5717311">
                  <a:extLst>
                    <a:ext uri="{9D8B030D-6E8A-4147-A177-3AD203B41FA5}">
                      <a16:colId xmlns:a16="http://schemas.microsoft.com/office/drawing/2014/main" val="715418719"/>
                    </a:ext>
                  </a:extLst>
                </a:gridCol>
              </a:tblGrid>
              <a:tr h="0">
                <a:tc>
                  <a:txBody>
                    <a:bodyPr/>
                    <a:lstStyle/>
                    <a:p>
                      <a:pPr algn="l" fontAlgn="t"/>
                      <a:r>
                        <a:rPr lang="en-US" b="1" dirty="0">
                          <a:effectLst/>
                        </a:rPr>
                        <a:t>Triggers</a:t>
                      </a:r>
                    </a:p>
                  </a:txBody>
                  <a:tcPr marR="76200" marT="114300" marB="114300">
                    <a:lnL>
                      <a:noFill/>
                    </a:lnL>
                    <a:lnR>
                      <a:noFill/>
                    </a:lnR>
                    <a:lnT>
                      <a:noFill/>
                    </a:lnT>
                    <a:lnB>
                      <a:noFill/>
                    </a:lnB>
                  </a:tcPr>
                </a:tc>
                <a:tc>
                  <a:txBody>
                    <a:bodyPr/>
                    <a:lstStyle/>
                    <a:p>
                      <a:pPr algn="l" fontAlgn="t"/>
                      <a:endParaRPr lang="en-US" b="1" dirty="0">
                        <a:effectLst/>
                      </a:endParaRPr>
                    </a:p>
                  </a:txBody>
                  <a:tcPr marL="76200" marR="76200" marT="114300" marB="114300">
                    <a:lnL>
                      <a:noFill/>
                    </a:lnL>
                    <a:lnR>
                      <a:noFill/>
                    </a:lnR>
                    <a:lnT>
                      <a:noFill/>
                    </a:lnT>
                    <a:lnB>
                      <a:noFill/>
                    </a:lnB>
                  </a:tcPr>
                </a:tc>
                <a:extLst>
                  <a:ext uri="{0D108BD9-81ED-4DB2-BD59-A6C34878D82A}">
                    <a16:rowId xmlns:a16="http://schemas.microsoft.com/office/drawing/2014/main" val="2884367932"/>
                  </a:ext>
                </a:extLst>
              </a:tr>
              <a:tr h="0">
                <a:tc>
                  <a:txBody>
                    <a:bodyPr/>
                    <a:lstStyle/>
                    <a:p>
                      <a:pPr fontAlgn="t"/>
                      <a:r>
                        <a:rPr lang="en-US" dirty="0">
                          <a:effectLst/>
                        </a:rPr>
                        <a:t>Scheduled Events</a:t>
                      </a:r>
                    </a:p>
                  </a:txBody>
                  <a:tcPr marR="76200" marT="95250" marB="95250">
                    <a:lnL>
                      <a:noFill/>
                    </a:lnL>
                    <a:lnR>
                      <a:noFill/>
                    </a:lnR>
                    <a:lnT>
                      <a:noFill/>
                    </a:lnT>
                    <a:lnB>
                      <a:noFill/>
                    </a:lnB>
                  </a:tcPr>
                </a:tc>
                <a:tc>
                  <a:txBody>
                    <a:bodyPr/>
                    <a:lstStyle/>
                    <a:p>
                      <a:pPr fontAlgn="t"/>
                      <a:r>
                        <a:rPr lang="en-US" dirty="0">
                          <a:effectLst/>
                          <a:latin typeface="Consolas" panose="020B0609020204030204" pitchFamily="49" charset="0"/>
                          <a:cs typeface="Consolas" panose="020B0609020204030204" pitchFamily="49" charset="0"/>
                          <a:hlinkClick r:id="rId2"/>
                        </a:rPr>
                        <a:t>cron syntax</a:t>
                      </a:r>
                      <a:r>
                        <a:rPr lang="en-US" dirty="0">
                          <a:effectLst/>
                          <a:latin typeface="Consolas" panose="020B0609020204030204" pitchFamily="49" charset="0"/>
                          <a:cs typeface="Consolas" panose="020B0609020204030204" pitchFamily="49" charset="0"/>
                        </a:rPr>
                        <a:t>  </a:t>
                      </a:r>
                    </a:p>
                  </a:txBody>
                  <a:tcPr marL="76200" marR="76200" marT="95250" marB="95250">
                    <a:lnL>
                      <a:noFill/>
                    </a:lnL>
                    <a:lnR>
                      <a:noFill/>
                    </a:lnR>
                    <a:lnT>
                      <a:noFill/>
                    </a:lnT>
                    <a:lnB>
                      <a:noFill/>
                    </a:lnB>
                  </a:tcPr>
                </a:tc>
                <a:extLst>
                  <a:ext uri="{0D108BD9-81ED-4DB2-BD59-A6C34878D82A}">
                    <a16:rowId xmlns:a16="http://schemas.microsoft.com/office/drawing/2014/main" val="1647779730"/>
                  </a:ext>
                </a:extLst>
              </a:tr>
              <a:tr h="0">
                <a:tc>
                  <a:txBody>
                    <a:bodyPr/>
                    <a:lstStyle/>
                    <a:p>
                      <a:pPr fontAlgn="t"/>
                      <a:r>
                        <a:rPr lang="en-US" dirty="0">
                          <a:effectLst/>
                        </a:rPr>
                        <a:t>Manual Events</a:t>
                      </a:r>
                    </a:p>
                  </a:txBody>
                  <a:tcPr marR="76200" marT="95250" marB="95250">
                    <a:lnL>
                      <a:noFill/>
                    </a:lnL>
                    <a:lnR>
                      <a:noFill/>
                    </a:lnR>
                    <a:lnT>
                      <a:noFill/>
                    </a:lnT>
                    <a:lnB>
                      <a:noFill/>
                    </a:lnB>
                  </a:tcPr>
                </a:tc>
                <a:tc>
                  <a:txBody>
                    <a:bodyPr/>
                    <a:lstStyle/>
                    <a:p>
                      <a:pPr fontAlgn="t"/>
                      <a:r>
                        <a:rPr lang="en-US" dirty="0">
                          <a:effectLst/>
                          <a:latin typeface="Consolas" panose="020B0609020204030204" pitchFamily="49" charset="0"/>
                          <a:cs typeface="Consolas" panose="020B0609020204030204" pitchFamily="49" charset="0"/>
                          <a:hlinkClick r:id="rId3"/>
                        </a:rPr>
                        <a:t>REST or GitHub Portal</a:t>
                      </a:r>
                      <a:endParaRPr lang="en-US" dirty="0">
                        <a:effectLst/>
                        <a:latin typeface="Consolas" panose="020B0609020204030204" pitchFamily="49" charset="0"/>
                        <a:cs typeface="Consolas" panose="020B0609020204030204" pitchFamily="49" charset="0"/>
                      </a:endParaRPr>
                    </a:p>
                  </a:txBody>
                  <a:tcPr marL="76200" marR="76200" marT="95250" marB="95250">
                    <a:lnL>
                      <a:noFill/>
                    </a:lnL>
                    <a:lnR>
                      <a:noFill/>
                    </a:lnR>
                    <a:lnT>
                      <a:noFill/>
                    </a:lnT>
                    <a:lnB>
                      <a:noFill/>
                    </a:lnB>
                  </a:tcPr>
                </a:tc>
                <a:extLst>
                  <a:ext uri="{0D108BD9-81ED-4DB2-BD59-A6C34878D82A}">
                    <a16:rowId xmlns:a16="http://schemas.microsoft.com/office/drawing/2014/main" val="1445531048"/>
                  </a:ext>
                </a:extLst>
              </a:tr>
              <a:tr h="0">
                <a:tc>
                  <a:txBody>
                    <a:bodyPr/>
                    <a:lstStyle/>
                    <a:p>
                      <a:pPr fontAlgn="t"/>
                      <a:r>
                        <a:rPr lang="en-US" dirty="0">
                          <a:effectLst/>
                        </a:rPr>
                        <a:t>Webhook Events</a:t>
                      </a:r>
                    </a:p>
                  </a:txBody>
                  <a:tcPr marR="76200" marT="95250" marB="95250">
                    <a:lnL>
                      <a:noFill/>
                    </a:lnL>
                    <a:lnR>
                      <a:noFill/>
                    </a:lnR>
                    <a:lnT>
                      <a:noFill/>
                    </a:lnT>
                    <a:lnB>
                      <a:noFill/>
                    </a:lnB>
                  </a:tcPr>
                </a:tc>
                <a:tc>
                  <a:txBody>
                    <a:bodyPr/>
                    <a:lstStyle/>
                    <a:p>
                      <a:pPr fontAlgn="t"/>
                      <a:r>
                        <a:rPr lang="en-US" dirty="0">
                          <a:effectLst/>
                          <a:latin typeface="Consolas" panose="020B0609020204030204" pitchFamily="49" charset="0"/>
                          <a:cs typeface="Consolas" panose="020B0609020204030204" pitchFamily="49" charset="0"/>
                          <a:hlinkClick r:id="rId4"/>
                        </a:rPr>
                        <a:t>Any Git Event</a:t>
                      </a:r>
                      <a:endParaRPr lang="en-US" dirty="0">
                        <a:effectLst/>
                        <a:latin typeface="Consolas" panose="020B0609020204030204" pitchFamily="49" charset="0"/>
                        <a:cs typeface="Consolas" panose="020B0609020204030204" pitchFamily="49" charset="0"/>
                      </a:endParaRPr>
                    </a:p>
                  </a:txBody>
                  <a:tcPr marL="76200" marR="76200" marT="95250" marB="95250">
                    <a:lnL>
                      <a:noFill/>
                    </a:lnL>
                    <a:lnR>
                      <a:noFill/>
                    </a:lnR>
                    <a:lnT>
                      <a:noFill/>
                    </a:lnT>
                    <a:lnB>
                      <a:noFill/>
                    </a:lnB>
                  </a:tcPr>
                </a:tc>
                <a:extLst>
                  <a:ext uri="{0D108BD9-81ED-4DB2-BD59-A6C34878D82A}">
                    <a16:rowId xmlns:a16="http://schemas.microsoft.com/office/drawing/2014/main" val="2288364426"/>
                  </a:ext>
                </a:extLst>
              </a:tr>
            </a:tbl>
          </a:graphicData>
        </a:graphic>
      </p:graphicFrame>
    </p:spTree>
    <p:extLst>
      <p:ext uri="{BB962C8B-B14F-4D97-AF65-F5344CB8AC3E}">
        <p14:creationId xmlns:p14="http://schemas.microsoft.com/office/powerpoint/2010/main" val="1411566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9F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D88CB-C5FE-2E49-877D-57D4D02AB0E9}"/>
              </a:ext>
            </a:extLst>
          </p:cNvPr>
          <p:cNvSpPr>
            <a:spLocks noGrp="1"/>
          </p:cNvSpPr>
          <p:nvPr>
            <p:ph type="title"/>
          </p:nvPr>
        </p:nvSpPr>
        <p:spPr/>
        <p:txBody>
          <a:bodyPr/>
          <a:lstStyle/>
          <a:p>
            <a:r>
              <a:rPr lang="en-US" dirty="0">
                <a:latin typeface="Arial Rounded MT Bold" panose="020F0704030504030204" pitchFamily="34" charset="77"/>
              </a:rPr>
              <a:t>Runners</a:t>
            </a:r>
          </a:p>
        </p:txBody>
      </p:sp>
      <p:graphicFrame>
        <p:nvGraphicFramePr>
          <p:cNvPr id="10" name="Table 9">
            <a:extLst>
              <a:ext uri="{FF2B5EF4-FFF2-40B4-BE49-F238E27FC236}">
                <a16:creationId xmlns:a16="http://schemas.microsoft.com/office/drawing/2014/main" id="{64474B5E-91C2-8C4F-8E59-9676726BDCFA}"/>
              </a:ext>
            </a:extLst>
          </p:cNvPr>
          <p:cNvGraphicFramePr>
            <a:graphicFrameLocks noGrp="1"/>
          </p:cNvGraphicFramePr>
          <p:nvPr/>
        </p:nvGraphicFramePr>
        <p:xfrm>
          <a:off x="838200" y="1892055"/>
          <a:ext cx="8065656" cy="3756660"/>
        </p:xfrm>
        <a:graphic>
          <a:graphicData uri="http://schemas.openxmlformats.org/drawingml/2006/table">
            <a:tbl>
              <a:tblPr/>
              <a:tblGrid>
                <a:gridCol w="4032828">
                  <a:extLst>
                    <a:ext uri="{9D8B030D-6E8A-4147-A177-3AD203B41FA5}">
                      <a16:colId xmlns:a16="http://schemas.microsoft.com/office/drawing/2014/main" val="4109752360"/>
                    </a:ext>
                  </a:extLst>
                </a:gridCol>
                <a:gridCol w="4032828">
                  <a:extLst>
                    <a:ext uri="{9D8B030D-6E8A-4147-A177-3AD203B41FA5}">
                      <a16:colId xmlns:a16="http://schemas.microsoft.com/office/drawing/2014/main" val="715418719"/>
                    </a:ext>
                  </a:extLst>
                </a:gridCol>
              </a:tblGrid>
              <a:tr h="0">
                <a:tc>
                  <a:txBody>
                    <a:bodyPr/>
                    <a:lstStyle/>
                    <a:p>
                      <a:pPr algn="l" fontAlgn="t"/>
                      <a:r>
                        <a:rPr lang="en-US" b="1" dirty="0">
                          <a:effectLst/>
                        </a:rPr>
                        <a:t>Virtual environment</a:t>
                      </a:r>
                    </a:p>
                  </a:txBody>
                  <a:tcPr marR="76200" marT="114300" marB="114300">
                    <a:lnL>
                      <a:noFill/>
                    </a:lnL>
                    <a:lnR>
                      <a:noFill/>
                    </a:lnR>
                    <a:lnT>
                      <a:noFill/>
                    </a:lnT>
                    <a:lnB>
                      <a:noFill/>
                    </a:lnB>
                  </a:tcPr>
                </a:tc>
                <a:tc>
                  <a:txBody>
                    <a:bodyPr/>
                    <a:lstStyle/>
                    <a:p>
                      <a:pPr algn="l" fontAlgn="t"/>
                      <a:r>
                        <a:rPr lang="en-US" b="1" dirty="0">
                          <a:effectLst/>
                        </a:rPr>
                        <a:t>YAML workflow label</a:t>
                      </a:r>
                    </a:p>
                  </a:txBody>
                  <a:tcPr marL="76200" marR="76200" marT="114300" marB="114300">
                    <a:lnL>
                      <a:noFill/>
                    </a:lnL>
                    <a:lnR>
                      <a:noFill/>
                    </a:lnR>
                    <a:lnT>
                      <a:noFill/>
                    </a:lnT>
                    <a:lnB>
                      <a:noFill/>
                    </a:lnB>
                  </a:tcPr>
                </a:tc>
                <a:extLst>
                  <a:ext uri="{0D108BD9-81ED-4DB2-BD59-A6C34878D82A}">
                    <a16:rowId xmlns:a16="http://schemas.microsoft.com/office/drawing/2014/main" val="2884367932"/>
                  </a:ext>
                </a:extLst>
              </a:tr>
              <a:tr h="0">
                <a:tc>
                  <a:txBody>
                    <a:bodyPr/>
                    <a:lstStyle/>
                    <a:p>
                      <a:pPr fontAlgn="t"/>
                      <a:r>
                        <a:rPr lang="en-US">
                          <a:effectLst/>
                        </a:rPr>
                        <a:t>Windows Server 2019</a:t>
                      </a:r>
                    </a:p>
                  </a:txBody>
                  <a:tcPr marR="76200" marT="95250" marB="95250">
                    <a:lnL>
                      <a:noFill/>
                    </a:lnL>
                    <a:lnR>
                      <a:noFill/>
                    </a:lnR>
                    <a:lnT>
                      <a:noFill/>
                    </a:lnT>
                    <a:lnB>
                      <a:noFill/>
                    </a:lnB>
                  </a:tcPr>
                </a:tc>
                <a:tc>
                  <a:txBody>
                    <a:bodyPr/>
                    <a:lstStyle/>
                    <a:p>
                      <a:pPr fontAlgn="t"/>
                      <a:r>
                        <a:rPr lang="en-US">
                          <a:effectLst/>
                          <a:latin typeface="Consolas" panose="020B0609020204030204" pitchFamily="49" charset="0"/>
                          <a:cs typeface="Consolas" panose="020B0609020204030204" pitchFamily="49" charset="0"/>
                        </a:rPr>
                        <a:t>windows-latest or windows-2019</a:t>
                      </a:r>
                    </a:p>
                  </a:txBody>
                  <a:tcPr marL="76200" marR="76200" marT="95250" marB="95250">
                    <a:lnL>
                      <a:noFill/>
                    </a:lnL>
                    <a:lnR>
                      <a:noFill/>
                    </a:lnR>
                    <a:lnT>
                      <a:noFill/>
                    </a:lnT>
                    <a:lnB>
                      <a:noFill/>
                    </a:lnB>
                  </a:tcPr>
                </a:tc>
                <a:extLst>
                  <a:ext uri="{0D108BD9-81ED-4DB2-BD59-A6C34878D82A}">
                    <a16:rowId xmlns:a16="http://schemas.microsoft.com/office/drawing/2014/main" val="1647779730"/>
                  </a:ext>
                </a:extLst>
              </a:tr>
              <a:tr h="0">
                <a:tc>
                  <a:txBody>
                    <a:bodyPr/>
                    <a:lstStyle/>
                    <a:p>
                      <a:pPr fontAlgn="t"/>
                      <a:r>
                        <a:rPr lang="en-US">
                          <a:effectLst/>
                        </a:rPr>
                        <a:t>Windows Server 2016</a:t>
                      </a:r>
                    </a:p>
                  </a:txBody>
                  <a:tcPr marR="76200" marT="95250" marB="95250">
                    <a:lnL>
                      <a:noFill/>
                    </a:lnL>
                    <a:lnR>
                      <a:noFill/>
                    </a:lnR>
                    <a:lnT>
                      <a:noFill/>
                    </a:lnT>
                    <a:lnB>
                      <a:noFill/>
                    </a:lnB>
                  </a:tcPr>
                </a:tc>
                <a:tc>
                  <a:txBody>
                    <a:bodyPr/>
                    <a:lstStyle/>
                    <a:p>
                      <a:pPr fontAlgn="t"/>
                      <a:r>
                        <a:rPr lang="en-US">
                          <a:effectLst/>
                          <a:latin typeface="Consolas" panose="020B0609020204030204" pitchFamily="49" charset="0"/>
                          <a:cs typeface="Consolas" panose="020B0609020204030204" pitchFamily="49" charset="0"/>
                        </a:rPr>
                        <a:t>windows-2016</a:t>
                      </a:r>
                    </a:p>
                  </a:txBody>
                  <a:tcPr marL="76200" marR="76200" marT="95250" marB="95250">
                    <a:lnL>
                      <a:noFill/>
                    </a:lnL>
                    <a:lnR>
                      <a:noFill/>
                    </a:lnR>
                    <a:lnT>
                      <a:noFill/>
                    </a:lnT>
                    <a:lnB>
                      <a:noFill/>
                    </a:lnB>
                  </a:tcPr>
                </a:tc>
                <a:extLst>
                  <a:ext uri="{0D108BD9-81ED-4DB2-BD59-A6C34878D82A}">
                    <a16:rowId xmlns:a16="http://schemas.microsoft.com/office/drawing/2014/main" val="1445531048"/>
                  </a:ext>
                </a:extLst>
              </a:tr>
              <a:tr h="0">
                <a:tc>
                  <a:txBody>
                    <a:bodyPr/>
                    <a:lstStyle/>
                    <a:p>
                      <a:pPr fontAlgn="t"/>
                      <a:r>
                        <a:rPr lang="en-US">
                          <a:effectLst/>
                        </a:rPr>
                        <a:t>Ubuntu 20.04</a:t>
                      </a:r>
                    </a:p>
                  </a:txBody>
                  <a:tcPr marR="76200" marT="95250" marB="95250">
                    <a:lnL>
                      <a:noFill/>
                    </a:lnL>
                    <a:lnR>
                      <a:noFill/>
                    </a:lnR>
                    <a:lnT>
                      <a:noFill/>
                    </a:lnT>
                    <a:lnB>
                      <a:noFill/>
                    </a:lnB>
                  </a:tcPr>
                </a:tc>
                <a:tc>
                  <a:txBody>
                    <a:bodyPr/>
                    <a:lstStyle/>
                    <a:p>
                      <a:pPr fontAlgn="t"/>
                      <a:r>
                        <a:rPr lang="en-US" dirty="0">
                          <a:effectLst/>
                          <a:latin typeface="Consolas" panose="020B0609020204030204" pitchFamily="49" charset="0"/>
                          <a:cs typeface="Consolas" panose="020B0609020204030204" pitchFamily="49" charset="0"/>
                        </a:rPr>
                        <a:t>ubuntu-latest or ubuntu-20.04</a:t>
                      </a:r>
                    </a:p>
                  </a:txBody>
                  <a:tcPr marL="76200" marR="76200" marT="95250" marB="95250">
                    <a:lnL>
                      <a:noFill/>
                    </a:lnL>
                    <a:lnR>
                      <a:noFill/>
                    </a:lnR>
                    <a:lnT>
                      <a:noFill/>
                    </a:lnT>
                    <a:lnB>
                      <a:noFill/>
                    </a:lnB>
                  </a:tcPr>
                </a:tc>
                <a:extLst>
                  <a:ext uri="{0D108BD9-81ED-4DB2-BD59-A6C34878D82A}">
                    <a16:rowId xmlns:a16="http://schemas.microsoft.com/office/drawing/2014/main" val="2288364426"/>
                  </a:ext>
                </a:extLst>
              </a:tr>
              <a:tr h="0">
                <a:tc>
                  <a:txBody>
                    <a:bodyPr/>
                    <a:lstStyle/>
                    <a:p>
                      <a:pPr fontAlgn="t"/>
                      <a:r>
                        <a:rPr lang="en-US">
                          <a:effectLst/>
                        </a:rPr>
                        <a:t>Ubuntu 18.04</a:t>
                      </a:r>
                    </a:p>
                  </a:txBody>
                  <a:tcPr marR="76200" marT="95250" marB="95250">
                    <a:lnL>
                      <a:noFill/>
                    </a:lnL>
                    <a:lnR>
                      <a:noFill/>
                    </a:lnR>
                    <a:lnT>
                      <a:noFill/>
                    </a:lnT>
                    <a:lnB>
                      <a:noFill/>
                    </a:lnB>
                  </a:tcPr>
                </a:tc>
                <a:tc>
                  <a:txBody>
                    <a:bodyPr/>
                    <a:lstStyle/>
                    <a:p>
                      <a:pPr fontAlgn="t"/>
                      <a:r>
                        <a:rPr lang="en-US">
                          <a:effectLst/>
                          <a:latin typeface="Consolas" panose="020B0609020204030204" pitchFamily="49" charset="0"/>
                          <a:cs typeface="Consolas" panose="020B0609020204030204" pitchFamily="49" charset="0"/>
                        </a:rPr>
                        <a:t>ubuntu-18.04</a:t>
                      </a:r>
                    </a:p>
                  </a:txBody>
                  <a:tcPr marL="76200" marR="76200" marT="95250" marB="95250">
                    <a:lnL>
                      <a:noFill/>
                    </a:lnL>
                    <a:lnR>
                      <a:noFill/>
                    </a:lnR>
                    <a:lnT>
                      <a:noFill/>
                    </a:lnT>
                    <a:lnB>
                      <a:noFill/>
                    </a:lnB>
                  </a:tcPr>
                </a:tc>
                <a:extLst>
                  <a:ext uri="{0D108BD9-81ED-4DB2-BD59-A6C34878D82A}">
                    <a16:rowId xmlns:a16="http://schemas.microsoft.com/office/drawing/2014/main" val="1091029161"/>
                  </a:ext>
                </a:extLst>
              </a:tr>
              <a:tr h="0">
                <a:tc>
                  <a:txBody>
                    <a:bodyPr/>
                    <a:lstStyle/>
                    <a:p>
                      <a:pPr fontAlgn="t"/>
                      <a:r>
                        <a:rPr lang="en-US">
                          <a:effectLst/>
                        </a:rPr>
                        <a:t>Ubuntu 16.04</a:t>
                      </a:r>
                    </a:p>
                  </a:txBody>
                  <a:tcPr marR="76200" marT="95250" marB="95250">
                    <a:lnL>
                      <a:noFill/>
                    </a:lnL>
                    <a:lnR>
                      <a:noFill/>
                    </a:lnR>
                    <a:lnT>
                      <a:noFill/>
                    </a:lnT>
                    <a:lnB>
                      <a:noFill/>
                    </a:lnB>
                  </a:tcPr>
                </a:tc>
                <a:tc>
                  <a:txBody>
                    <a:bodyPr/>
                    <a:lstStyle/>
                    <a:p>
                      <a:pPr fontAlgn="t"/>
                      <a:r>
                        <a:rPr lang="en-US">
                          <a:effectLst/>
                          <a:latin typeface="Consolas" panose="020B0609020204030204" pitchFamily="49" charset="0"/>
                          <a:cs typeface="Consolas" panose="020B0609020204030204" pitchFamily="49" charset="0"/>
                        </a:rPr>
                        <a:t>ubuntu-16.04</a:t>
                      </a:r>
                    </a:p>
                  </a:txBody>
                  <a:tcPr marL="76200" marR="76200" marT="95250" marB="95250">
                    <a:lnL>
                      <a:noFill/>
                    </a:lnL>
                    <a:lnR>
                      <a:noFill/>
                    </a:lnR>
                    <a:lnT>
                      <a:noFill/>
                    </a:lnT>
                    <a:lnB>
                      <a:noFill/>
                    </a:lnB>
                  </a:tcPr>
                </a:tc>
                <a:extLst>
                  <a:ext uri="{0D108BD9-81ED-4DB2-BD59-A6C34878D82A}">
                    <a16:rowId xmlns:a16="http://schemas.microsoft.com/office/drawing/2014/main" val="2717888808"/>
                  </a:ext>
                </a:extLst>
              </a:tr>
              <a:tr h="0">
                <a:tc>
                  <a:txBody>
                    <a:bodyPr/>
                    <a:lstStyle/>
                    <a:p>
                      <a:pPr fontAlgn="t"/>
                      <a:r>
                        <a:rPr lang="en-US">
                          <a:effectLst/>
                        </a:rPr>
                        <a:t>macOS Big Sur 11.0</a:t>
                      </a:r>
                    </a:p>
                  </a:txBody>
                  <a:tcPr marR="76200" marT="95250" marB="95250">
                    <a:lnL>
                      <a:noFill/>
                    </a:lnL>
                    <a:lnR>
                      <a:noFill/>
                    </a:lnR>
                    <a:lnT>
                      <a:noFill/>
                    </a:lnT>
                    <a:lnB>
                      <a:noFill/>
                    </a:lnB>
                  </a:tcPr>
                </a:tc>
                <a:tc>
                  <a:txBody>
                    <a:bodyPr/>
                    <a:lstStyle/>
                    <a:p>
                      <a:pPr fontAlgn="t"/>
                      <a:r>
                        <a:rPr lang="en-US">
                          <a:effectLst/>
                          <a:latin typeface="Consolas" panose="020B0609020204030204" pitchFamily="49" charset="0"/>
                          <a:cs typeface="Consolas" panose="020B0609020204030204" pitchFamily="49" charset="0"/>
                        </a:rPr>
                        <a:t>macos-11.0</a:t>
                      </a:r>
                    </a:p>
                  </a:txBody>
                  <a:tcPr marL="76200" marR="76200" marT="95250" marB="95250">
                    <a:lnL>
                      <a:noFill/>
                    </a:lnL>
                    <a:lnR>
                      <a:noFill/>
                    </a:lnR>
                    <a:lnT>
                      <a:noFill/>
                    </a:lnT>
                    <a:lnB>
                      <a:noFill/>
                    </a:lnB>
                  </a:tcPr>
                </a:tc>
                <a:extLst>
                  <a:ext uri="{0D108BD9-81ED-4DB2-BD59-A6C34878D82A}">
                    <a16:rowId xmlns:a16="http://schemas.microsoft.com/office/drawing/2014/main" val="2870556234"/>
                  </a:ext>
                </a:extLst>
              </a:tr>
              <a:tr h="0">
                <a:tc>
                  <a:txBody>
                    <a:bodyPr/>
                    <a:lstStyle/>
                    <a:p>
                      <a:pPr fontAlgn="t"/>
                      <a:r>
                        <a:rPr lang="en-US" dirty="0">
                          <a:effectLst/>
                        </a:rPr>
                        <a:t>macOS Catalina 10.15</a:t>
                      </a:r>
                    </a:p>
                  </a:txBody>
                  <a:tcPr marR="76200" marT="95250" marB="95250">
                    <a:lnL>
                      <a:noFill/>
                    </a:lnL>
                    <a:lnR>
                      <a:noFill/>
                    </a:lnR>
                    <a:lnT>
                      <a:noFill/>
                    </a:lnT>
                    <a:lnB>
                      <a:noFill/>
                    </a:lnB>
                  </a:tcPr>
                </a:tc>
                <a:tc>
                  <a:txBody>
                    <a:bodyPr/>
                    <a:lstStyle/>
                    <a:p>
                      <a:pPr fontAlgn="t"/>
                      <a:r>
                        <a:rPr lang="en-US" dirty="0" err="1">
                          <a:effectLst/>
                          <a:latin typeface="Consolas" panose="020B0609020204030204" pitchFamily="49" charset="0"/>
                          <a:cs typeface="Consolas" panose="020B0609020204030204" pitchFamily="49" charset="0"/>
                        </a:rPr>
                        <a:t>macos</a:t>
                      </a:r>
                      <a:r>
                        <a:rPr lang="en-US" dirty="0">
                          <a:effectLst/>
                          <a:latin typeface="Consolas" panose="020B0609020204030204" pitchFamily="49" charset="0"/>
                          <a:cs typeface="Consolas" panose="020B0609020204030204" pitchFamily="49" charset="0"/>
                        </a:rPr>
                        <a:t>-latest or macos-10.15</a:t>
                      </a:r>
                    </a:p>
                  </a:txBody>
                  <a:tcPr marL="76200" marR="76200" marT="95250" marB="95250">
                    <a:lnL>
                      <a:noFill/>
                    </a:lnL>
                    <a:lnR>
                      <a:noFill/>
                    </a:lnR>
                    <a:lnT>
                      <a:noFill/>
                    </a:lnT>
                    <a:lnB>
                      <a:noFill/>
                    </a:lnB>
                  </a:tcPr>
                </a:tc>
                <a:extLst>
                  <a:ext uri="{0D108BD9-81ED-4DB2-BD59-A6C34878D82A}">
                    <a16:rowId xmlns:a16="http://schemas.microsoft.com/office/drawing/2014/main" val="41775443"/>
                  </a:ext>
                </a:extLst>
              </a:tr>
            </a:tbl>
          </a:graphicData>
        </a:graphic>
      </p:graphicFrame>
    </p:spTree>
    <p:extLst>
      <p:ext uri="{BB962C8B-B14F-4D97-AF65-F5344CB8AC3E}">
        <p14:creationId xmlns:p14="http://schemas.microsoft.com/office/powerpoint/2010/main" val="1658812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9F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D88CB-C5FE-2E49-877D-57D4D02AB0E9}"/>
              </a:ext>
            </a:extLst>
          </p:cNvPr>
          <p:cNvSpPr>
            <a:spLocks noGrp="1"/>
          </p:cNvSpPr>
          <p:nvPr>
            <p:ph type="title"/>
          </p:nvPr>
        </p:nvSpPr>
        <p:spPr/>
        <p:txBody>
          <a:bodyPr/>
          <a:lstStyle/>
          <a:p>
            <a:r>
              <a:rPr lang="en-US" dirty="0">
                <a:latin typeface="Arial Rounded MT Bold" panose="020F0704030504030204" pitchFamily="34" charset="77"/>
              </a:rPr>
              <a:t>Secrets</a:t>
            </a:r>
          </a:p>
        </p:txBody>
      </p:sp>
      <p:sp>
        <p:nvSpPr>
          <p:cNvPr id="15" name="Rectangle 14">
            <a:extLst>
              <a:ext uri="{FF2B5EF4-FFF2-40B4-BE49-F238E27FC236}">
                <a16:creationId xmlns:a16="http://schemas.microsoft.com/office/drawing/2014/main" id="{4F1AE19C-6176-7E45-B5B1-E9E326DCEE29}"/>
              </a:ext>
            </a:extLst>
          </p:cNvPr>
          <p:cNvSpPr/>
          <p:nvPr/>
        </p:nvSpPr>
        <p:spPr>
          <a:xfrm>
            <a:off x="4730044" y="1825625"/>
            <a:ext cx="5515392" cy="2419928"/>
          </a:xfrm>
          <a:prstGeom prst="rect">
            <a:avLst/>
          </a:prstGeom>
          <a:solidFill>
            <a:schemeClr val="bg1">
              <a:lumMod val="95000"/>
            </a:schemeClr>
          </a:solidFill>
          <a:ln>
            <a:noFill/>
          </a:ln>
          <a:effectLst>
            <a:outerShdw blurRad="90164" sx="101000" sy="101000" algn="ctr" rotWithShape="0">
              <a:schemeClr val="accent3">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41DE3E-297C-2F48-9752-3DFAF89088C7}"/>
              </a:ext>
            </a:extLst>
          </p:cNvPr>
          <p:cNvSpPr/>
          <p:nvPr/>
        </p:nvSpPr>
        <p:spPr>
          <a:xfrm>
            <a:off x="4730044" y="2040706"/>
            <a:ext cx="4490925" cy="2031325"/>
          </a:xfrm>
          <a:prstGeom prst="rect">
            <a:avLst/>
          </a:prstGeom>
        </p:spPr>
        <p:txBody>
          <a:bodyPr wrap="square">
            <a:spAutoFit/>
          </a:bodyPr>
          <a:lstStyle/>
          <a:p>
            <a:r>
              <a:rPr lang="en-US" sz="1200" b="1" dirty="0">
                <a:solidFill>
                  <a:srgbClr val="7030A0"/>
                </a:solidFill>
                <a:latin typeface="Consolas" panose="020B0609020204030204" pitchFamily="49" charset="0"/>
                <a:cs typeface="Consolas" panose="020B0609020204030204" pitchFamily="49" charset="0"/>
              </a:rPr>
              <a:t>    steps:</a:t>
            </a:r>
          </a:p>
          <a:p>
            <a:r>
              <a:rPr lang="en-US" sz="1200" b="1" dirty="0">
                <a:solidFill>
                  <a:srgbClr val="7030A0"/>
                </a:solidFill>
                <a:latin typeface="Consolas" panose="020B0609020204030204" pitchFamily="49" charset="0"/>
                <a:cs typeface="Consolas" panose="020B0609020204030204" pitchFamily="49" charset="0"/>
              </a:rPr>
              <a:t>      - uses: </a:t>
            </a:r>
            <a:r>
              <a:rPr lang="en-US" sz="1200" b="1" dirty="0">
                <a:latin typeface="Consolas" panose="020B0609020204030204" pitchFamily="49" charset="0"/>
                <a:cs typeface="Consolas" panose="020B0609020204030204" pitchFamily="49" charset="0"/>
              </a:rPr>
              <a:t>actions/checkout@v2</a:t>
            </a:r>
          </a:p>
          <a:p>
            <a:r>
              <a:rPr lang="en-US" sz="1200" b="1" dirty="0">
                <a:latin typeface="Consolas" panose="020B0609020204030204" pitchFamily="49" charset="0"/>
                <a:cs typeface="Consolas" panose="020B0609020204030204" pitchFamily="49" charset="0"/>
              </a:rPr>
              <a:t>      </a:t>
            </a:r>
          </a:p>
          <a:p>
            <a:r>
              <a:rPr lang="en-US" sz="1200" b="1" dirty="0">
                <a:solidFill>
                  <a:srgbClr val="7030A0"/>
                </a:solidFill>
                <a:latin typeface="Consolas" panose="020B0609020204030204" pitchFamily="49" charset="0"/>
                <a:cs typeface="Consolas" panose="020B0609020204030204" pitchFamily="49" charset="0"/>
              </a:rPr>
              <a:t>      - name: </a:t>
            </a:r>
            <a:r>
              <a:rPr lang="en-US" sz="1200" b="1" dirty="0">
                <a:latin typeface="Consolas" panose="020B0609020204030204" pitchFamily="49" charset="0"/>
                <a:cs typeface="Consolas" panose="020B0609020204030204" pitchFamily="49" charset="0"/>
              </a:rPr>
              <a:t>Write Secret</a:t>
            </a:r>
          </a:p>
          <a:p>
            <a:r>
              <a:rPr lang="en-US" sz="1200" b="1" dirty="0">
                <a:latin typeface="Consolas" panose="020B0609020204030204" pitchFamily="49" charset="0"/>
                <a:cs typeface="Consolas" panose="020B0609020204030204" pitchFamily="49" charset="0"/>
              </a:rPr>
              <a:t>        </a:t>
            </a:r>
            <a:r>
              <a:rPr lang="en-US" sz="1200" b="1" dirty="0">
                <a:solidFill>
                  <a:srgbClr val="7030A0"/>
                </a:solidFill>
                <a:latin typeface="Consolas" panose="020B0609020204030204" pitchFamily="49" charset="0"/>
                <a:cs typeface="Consolas" panose="020B0609020204030204" pitchFamily="49" charset="0"/>
              </a:rPr>
              <a:t>shell: </a:t>
            </a:r>
            <a:r>
              <a:rPr lang="en-US" sz="1200" b="1" dirty="0">
                <a:latin typeface="Consolas" panose="020B0609020204030204" pitchFamily="49" charset="0"/>
                <a:cs typeface="Consolas" panose="020B0609020204030204" pitchFamily="49" charset="0"/>
              </a:rPr>
              <a:t>bash</a:t>
            </a:r>
          </a:p>
          <a:p>
            <a:r>
              <a:rPr lang="en-US" sz="1200" b="1" dirty="0">
                <a:latin typeface="Consolas" panose="020B0609020204030204" pitchFamily="49" charset="0"/>
                <a:cs typeface="Consolas" panose="020B0609020204030204" pitchFamily="49" charset="0"/>
              </a:rPr>
              <a:t>        </a:t>
            </a:r>
            <a:r>
              <a:rPr lang="en-US" sz="1200" b="1" dirty="0">
                <a:solidFill>
                  <a:srgbClr val="7030A0"/>
                </a:solidFill>
                <a:latin typeface="Consolas" panose="020B0609020204030204" pitchFamily="49" charset="0"/>
                <a:cs typeface="Consolas" panose="020B0609020204030204" pitchFamily="49" charset="0"/>
              </a:rPr>
              <a:t>env: </a:t>
            </a:r>
          </a:p>
          <a:p>
            <a:r>
              <a:rPr lang="en-US" sz="1200" b="1" dirty="0">
                <a:effectLst/>
                <a:latin typeface="Consolas" panose="020B0609020204030204" pitchFamily="49" charset="0"/>
                <a:cs typeface="Consolas" panose="020B0609020204030204" pitchFamily="49" charset="0"/>
              </a:rPr>
              <a:t>          </a:t>
            </a:r>
            <a:r>
              <a:rPr lang="en-US" sz="1200" b="1" dirty="0">
                <a:solidFill>
                  <a:srgbClr val="7030A0"/>
                </a:solidFill>
                <a:latin typeface="Consolas" panose="020B0609020204030204" pitchFamily="49" charset="0"/>
                <a:cs typeface="Consolas" panose="020B0609020204030204" pitchFamily="49" charset="0"/>
              </a:rPr>
              <a:t>SUPER_SECRET: </a:t>
            </a:r>
            <a:r>
              <a:rPr lang="en-US" sz="1200" b="1" dirty="0">
                <a:latin typeface="Consolas" panose="020B0609020204030204" pitchFamily="49" charset="0"/>
                <a:cs typeface="Consolas" panose="020B0609020204030204" pitchFamily="49" charset="0"/>
              </a:rPr>
              <a:t>${{ secrets.</a:t>
            </a:r>
            <a:r>
              <a:rPr lang="en-US" dirty="0"/>
              <a:t> </a:t>
            </a:r>
            <a:r>
              <a:rPr lang="en-US" sz="1200" b="1" dirty="0">
                <a:latin typeface="Consolas" panose="020B0609020204030204" pitchFamily="49" charset="0"/>
                <a:cs typeface="Consolas" panose="020B0609020204030204" pitchFamily="49" charset="0"/>
              </a:rPr>
              <a:t>TEST</a:t>
            </a:r>
            <a:r>
              <a:rPr lang="en-US" dirty="0"/>
              <a:t>_</a:t>
            </a:r>
            <a:r>
              <a:rPr lang="en-US" sz="1200" b="1" dirty="0">
                <a:latin typeface="Consolas" panose="020B0609020204030204" pitchFamily="49" charset="0"/>
                <a:cs typeface="Consolas" panose="020B0609020204030204" pitchFamily="49" charset="0"/>
              </a:rPr>
              <a:t>SECRET }} </a:t>
            </a:r>
          </a:p>
          <a:p>
            <a:r>
              <a:rPr lang="en-US" sz="1200" b="1" dirty="0">
                <a:solidFill>
                  <a:srgbClr val="7030A0"/>
                </a:solidFill>
                <a:latin typeface="Consolas" panose="020B0609020204030204" pitchFamily="49" charset="0"/>
                <a:cs typeface="Consolas" panose="020B0609020204030204" pitchFamily="49" charset="0"/>
              </a:rPr>
              <a:t>        run: </a:t>
            </a:r>
            <a:r>
              <a:rPr lang="en-US" sz="1200" b="1" dirty="0">
                <a:latin typeface="Consolas" panose="020B0609020204030204" pitchFamily="49" charset="0"/>
                <a:cs typeface="Consolas" panose="020B0609020204030204" pitchFamily="49" charset="0"/>
              </a:rPr>
              <a:t>|</a:t>
            </a:r>
          </a:p>
          <a:p>
            <a:r>
              <a:rPr lang="en-US" sz="1200" b="1" dirty="0">
                <a:latin typeface="Consolas" panose="020B0609020204030204" pitchFamily="49" charset="0"/>
                <a:cs typeface="Consolas" panose="020B0609020204030204" pitchFamily="49" charset="0"/>
              </a:rPr>
              <a:t>          echo Hello, $SUPER_SECRET</a:t>
            </a:r>
          </a:p>
          <a:p>
            <a:r>
              <a:rPr lang="en-US" sz="1200" b="1" dirty="0">
                <a:latin typeface="Consolas" panose="020B0609020204030204" pitchFamily="49" charset="0"/>
                <a:cs typeface="Consolas" panose="020B0609020204030204" pitchFamily="49" charset="0"/>
              </a:rPr>
              <a:t>      </a:t>
            </a:r>
          </a:p>
        </p:txBody>
      </p:sp>
      <p:sp>
        <p:nvSpPr>
          <p:cNvPr id="16" name="Content Placeholder 2">
            <a:extLst>
              <a:ext uri="{FF2B5EF4-FFF2-40B4-BE49-F238E27FC236}">
                <a16:creationId xmlns:a16="http://schemas.microsoft.com/office/drawing/2014/main" id="{D9DDB6C4-919D-8A40-9E32-58C25AA0D318}"/>
              </a:ext>
            </a:extLst>
          </p:cNvPr>
          <p:cNvSpPr>
            <a:spLocks noGrp="1"/>
          </p:cNvSpPr>
          <p:nvPr>
            <p:ph idx="1"/>
          </p:nvPr>
        </p:nvSpPr>
        <p:spPr>
          <a:xfrm>
            <a:off x="838200" y="1825625"/>
            <a:ext cx="3891844" cy="4351338"/>
          </a:xfrm>
        </p:spPr>
        <p:txBody>
          <a:bodyPr/>
          <a:lstStyle/>
          <a:p>
            <a:r>
              <a:rPr lang="en-US" dirty="0"/>
              <a:t>Encrypted</a:t>
            </a:r>
          </a:p>
          <a:p>
            <a:r>
              <a:rPr lang="en-US" dirty="0"/>
              <a:t>Organization Level</a:t>
            </a:r>
          </a:p>
          <a:p>
            <a:r>
              <a:rPr lang="en-US" dirty="0"/>
              <a:t>Required Alphanumeric names</a:t>
            </a:r>
          </a:p>
          <a:p>
            <a:pPr marL="0" indent="0">
              <a:buNone/>
            </a:pPr>
            <a:endParaRPr lang="en-US" dirty="0"/>
          </a:p>
        </p:txBody>
      </p:sp>
    </p:spTree>
    <p:extLst>
      <p:ext uri="{BB962C8B-B14F-4D97-AF65-F5344CB8AC3E}">
        <p14:creationId xmlns:p14="http://schemas.microsoft.com/office/powerpoint/2010/main" val="1363335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731</Words>
  <Application>Microsoft Office PowerPoint</Application>
  <PresentationFormat>Widescreen</PresentationFormat>
  <Paragraphs>179</Paragraphs>
  <Slides>18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Rounded MT Bold</vt:lpstr>
      <vt:lpstr>Calibri</vt:lpstr>
      <vt:lpstr>Calibri Light</vt:lpstr>
      <vt:lpstr>Consolas</vt:lpstr>
      <vt:lpstr>Office Theme</vt:lpstr>
      <vt:lpstr>GitHub Actions</vt:lpstr>
      <vt:lpstr>Recording?</vt:lpstr>
      <vt:lpstr>Outline</vt:lpstr>
      <vt:lpstr>The Origin Story</vt:lpstr>
      <vt:lpstr>YAML Structure</vt:lpstr>
      <vt:lpstr>PowerPoint Presentation</vt:lpstr>
      <vt:lpstr>Events</vt:lpstr>
      <vt:lpstr>Runners</vt:lpstr>
      <vt:lpstr>Secrets</vt:lpstr>
      <vt:lpstr>Job Communication</vt:lpstr>
      <vt:lpstr>Outputs</vt:lpstr>
      <vt:lpstr>Artifacts</vt:lpstr>
      <vt:lpstr>Context Expressions</vt:lpstr>
      <vt:lpstr>Examples</vt:lpstr>
      <vt:lpstr>Examples</vt:lpstr>
      <vt:lpstr>Best Practices</vt:lpstr>
      <vt:lpstr>Next Steps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Actions</dc:title>
  <dc:creator>Paul Riviera</dc:creator>
  <cp:lastModifiedBy>Paul Riviera</cp:lastModifiedBy>
  <cp:revision>29</cp:revision>
  <dcterms:created xsi:type="dcterms:W3CDTF">2021-04-21T13:52:50Z</dcterms:created>
  <dcterms:modified xsi:type="dcterms:W3CDTF">2021-04-22T12:36:07Z</dcterms:modified>
</cp:coreProperties>
</file>