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QJGbY0D8T02dQDbveyrYBSIFY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/>
          <p:nvPr/>
        </p:nvSpPr>
        <p:spPr>
          <a:xfrm>
            <a:off x="-3253875" y="4241352"/>
            <a:ext cx="12192000" cy="2277600"/>
          </a:xfrm>
          <a:prstGeom prst="rect">
            <a:avLst/>
          </a:prstGeom>
          <a:solidFill>
            <a:schemeClr val="dk1">
              <a:alpha val="7176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300050" y="4320425"/>
            <a:ext cx="86382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FEFEFE"/>
                </a:solidFill>
              </a:rPr>
              <a:t>N-</a:t>
            </a:r>
            <a:r>
              <a:rPr lang="en-US" sz="4800" dirty="0" err="1">
                <a:solidFill>
                  <a:srgbClr val="FEFEFE"/>
                </a:solidFill>
              </a:rPr>
              <a:t>cryptoSeismic</a:t>
            </a:r>
            <a:endParaRPr sz="4800" dirty="0">
              <a:solidFill>
                <a:srgbClr val="FEFEFE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</a:pPr>
            <a:r>
              <a:rPr lang="en-US" sz="4800" dirty="0">
                <a:solidFill>
                  <a:srgbClr val="FEFEFE"/>
                </a:solidFill>
              </a:rPr>
              <a:t>Improving the art of seismic attribute detection </a:t>
            </a:r>
            <a:endParaRPr dirty="0"/>
          </a:p>
        </p:txBody>
      </p:sp>
      <p:cxnSp>
        <p:nvCxnSpPr>
          <p:cNvPr id="105" name="Google Shape;105;p1"/>
          <p:cNvCxnSpPr/>
          <p:nvPr/>
        </p:nvCxnSpPr>
        <p:spPr>
          <a:xfrm rot="10800000">
            <a:off x="8725660" y="574311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FEFEFE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6" name="Google Shape;106;p1" title="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8375" y="553013"/>
            <a:ext cx="1562300" cy="12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411480" y="991443"/>
            <a:ext cx="4502858" cy="108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dirty="0">
                <a:latin typeface="+mj-lt"/>
                <a:ea typeface="Times New Roman"/>
                <a:cs typeface="Times New Roman"/>
                <a:sym typeface="Times New Roman"/>
              </a:rPr>
              <a:t>Introduction</a:t>
            </a:r>
            <a:endParaRPr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"/>
          <p:cNvSpPr/>
          <p:nvPr/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411480" y="2285541"/>
            <a:ext cx="44805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411480" y="2684095"/>
            <a:ext cx="8970264" cy="349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latin typeface="+mj-lt"/>
                <a:ea typeface="Times New Roman"/>
                <a:cs typeface="Times New Roman"/>
                <a:sym typeface="Times New Roman"/>
              </a:rPr>
              <a:t>Seismic surveys are one of the primary mechanisms used in oil and natural gas exploration, both onshore and offshore. </a:t>
            </a:r>
            <a:endParaRPr dirty="0">
              <a:latin typeface="+mj-lt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latin typeface="+mj-lt"/>
                <a:ea typeface="Times New Roman"/>
                <a:cs typeface="Times New Roman"/>
                <a:sym typeface="Times New Roman"/>
              </a:rPr>
              <a:t>It can be divided in two major steps: Data Acquisition and Seismic Interpretation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-1" y="0"/>
            <a:ext cx="4455673" cy="6858000"/>
          </a:xfrm>
          <a:custGeom>
            <a:avLst/>
            <a:gdLst/>
            <a:ahLst/>
            <a:cxnLst/>
            <a:rect l="l" t="t" r="r" b="b"/>
            <a:pathLst>
              <a:path w="4455673" h="6858000" extrusionOk="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EFEF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algn="l" rotWithShape="0">
              <a:srgbClr val="D8D8D8">
                <a:alpha val="4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0" y="0"/>
            <a:ext cx="4446529" cy="6858000"/>
          </a:xfrm>
          <a:custGeom>
            <a:avLst/>
            <a:gdLst/>
            <a:ahLst/>
            <a:cxnLst/>
            <a:rect l="l" t="t" r="r" b="b"/>
            <a:pathLst>
              <a:path w="4446529" h="6858000" extrusionOk="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128016" y="1161288"/>
            <a:ext cx="4048568" cy="123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b="1" dirty="0">
                <a:latin typeface="+mn-lt"/>
                <a:ea typeface="Times New Roman"/>
                <a:cs typeface="Times New Roman"/>
                <a:sym typeface="Times New Roman"/>
              </a:rPr>
              <a:t>Data Acquisition</a:t>
            </a:r>
            <a:endParaRPr dirty="0">
              <a:latin typeface="+mn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4967827" y="1022731"/>
            <a:ext cx="7078218" cy="3207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dirty="0">
                <a:latin typeface="+mj-lt"/>
                <a:ea typeface="Times New Roman"/>
                <a:cs typeface="Times New Roman"/>
                <a:sym typeface="Times New Roman"/>
              </a:rPr>
              <a:t>An energy source is used to send a wave into the subsurface. </a:t>
            </a:r>
            <a:endParaRPr dirty="0">
              <a:latin typeface="+mj-lt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dirty="0">
                <a:latin typeface="+mj-lt"/>
                <a:ea typeface="Times New Roman"/>
                <a:cs typeface="Times New Roman"/>
                <a:sym typeface="Times New Roman"/>
              </a:rPr>
              <a:t>Wave interactions occurs at rock layers, and they can reflect, refract, or diffract in different ways. </a:t>
            </a:r>
            <a:endParaRPr dirty="0">
              <a:latin typeface="+mj-lt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dirty="0">
                <a:latin typeface="+mj-lt"/>
                <a:ea typeface="Times New Roman"/>
                <a:cs typeface="Times New Roman"/>
                <a:sym typeface="Times New Roman"/>
              </a:rPr>
              <a:t>Geophones record the travel time of the wave.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/>
          </a:p>
        </p:txBody>
      </p:sp>
      <p:pic>
        <p:nvPicPr>
          <p:cNvPr id="128" name="Google Shape;128;p3" descr="Check out this video on using seismic technology for oil and gas exploration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5672" y="3611880"/>
            <a:ext cx="5413248" cy="252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Times New Roman"/>
              <a:buNone/>
            </a:pPr>
            <a:r>
              <a:rPr lang="en-US" sz="4000" b="1" dirty="0">
                <a:latin typeface="+mn-lt"/>
                <a:cs typeface="Times New Roman"/>
                <a:sym typeface="Times New Roman"/>
              </a:rPr>
              <a:t>Seismic</a:t>
            </a:r>
            <a:r>
              <a:rPr lang="en-US" sz="5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dirty="0">
                <a:latin typeface="+mn-lt"/>
                <a:cs typeface="Times New Roman"/>
                <a:sym typeface="Times New Roman"/>
              </a:rPr>
              <a:t>interpretation</a:t>
            </a:r>
            <a:endParaRPr sz="4000" b="1" dirty="0">
              <a:latin typeface="+mn-lt"/>
              <a:cs typeface="Times New Roman"/>
              <a:sym typeface="Times New Roman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643278" y="2372868"/>
            <a:ext cx="3255095" cy="18288"/>
          </a:xfrm>
          <a:custGeom>
            <a:avLst/>
            <a:gdLst/>
            <a:ahLst/>
            <a:cxnLst/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4000" dirty="0">
                <a:latin typeface="+mn-lt"/>
                <a:cs typeface="Times New Roman"/>
                <a:sym typeface="Times New Roman"/>
              </a:rPr>
              <a:t>After processing this data, a seismic interpreter will then have the task of mapping geological faults. </a:t>
            </a:r>
            <a:endParaRPr sz="4000" dirty="0">
              <a:latin typeface="+mn-lt"/>
              <a:cs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4000" dirty="0">
                <a:latin typeface="+mn-lt"/>
                <a:cs typeface="Times New Roman"/>
                <a:sym typeface="Times New Roman"/>
              </a:rPr>
              <a:t>Faults are geological structures created by the combination of many processes. </a:t>
            </a:r>
            <a:endParaRPr sz="4000" dirty="0">
              <a:latin typeface="+mn-lt"/>
              <a:cs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4000" dirty="0">
                <a:latin typeface="+mn-lt"/>
                <a:cs typeface="Times New Roman"/>
                <a:sym typeface="Times New Roman"/>
              </a:rPr>
              <a:t>Faults are important for oil and gas exploration because they may act as a natural trap for hydrocarbons and can also help in the migration of these. </a:t>
            </a:r>
            <a:endParaRPr sz="4000" dirty="0">
              <a:latin typeface="+mn-lt"/>
              <a:cs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4000" dirty="0">
                <a:latin typeface="+mn-lt"/>
                <a:cs typeface="Times New Roman"/>
                <a:sym typeface="Times New Roman"/>
              </a:rPr>
              <a:t>The quality of the reservoir characterization process is related to the accuracy of the geological mapping.</a:t>
            </a:r>
            <a:endParaRPr sz="4000" dirty="0">
              <a:latin typeface="+mn-lt"/>
              <a:cs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/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9048" y="1873194"/>
            <a:ext cx="5458968" cy="311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0" y="0"/>
            <a:ext cx="4693698" cy="6858000"/>
          </a:xfrm>
          <a:custGeom>
            <a:avLst/>
            <a:gdLst/>
            <a:ahLst/>
            <a:cxnLst/>
            <a:rect l="l" t="t" r="r" b="b"/>
            <a:pathLst>
              <a:path w="4693698" h="6858000" extrusionOk="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 flipH="1">
            <a:off x="146304" y="-1"/>
            <a:ext cx="4838076" cy="6858000"/>
          </a:xfrm>
          <a:custGeom>
            <a:avLst/>
            <a:gdLst/>
            <a:ahLst/>
            <a:cxnLst/>
            <a:rect l="l" t="t" r="r" b="b"/>
            <a:pathLst>
              <a:path w="4838076" h="6858000" extrusionOk="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rgbClr val="1F3864">
              <a:alpha val="2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imes New Roman"/>
              <a:buNone/>
            </a:pPr>
            <a:r>
              <a:rPr lang="en-US" b="1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Business Problem</a:t>
            </a:r>
            <a:endParaRPr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6"/>
          <p:cNvSpPr txBox="1">
            <a:spLocks noGrp="1"/>
          </p:cNvSpPr>
          <p:nvPr>
            <p:ph type="body" idx="1"/>
          </p:nvPr>
        </p:nvSpPr>
        <p:spPr>
          <a:xfrm>
            <a:off x="442900" y="2286000"/>
            <a:ext cx="3706200" cy="44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Costs of exploration and drilling make up a large portion of the yearly expenditures of an oil producer, so cost-saving strategies are of high importance.</a:t>
            </a:r>
            <a:endParaRPr dirty="0">
              <a:latin typeface="+mj-lt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The possible economic potential benefits of our model are:</a:t>
            </a:r>
            <a:endParaRPr dirty="0">
              <a:latin typeface="+mj-lt"/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Significant reduction of labor and time. </a:t>
            </a:r>
            <a:endParaRPr dirty="0">
              <a:latin typeface="+mj-lt"/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Reduction of dry holes. </a:t>
            </a:r>
            <a:endParaRPr dirty="0">
              <a:latin typeface="+mj-lt"/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Large datasets not needed.</a:t>
            </a:r>
            <a:endParaRPr dirty="0">
              <a:latin typeface="+mj-lt"/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•"/>
            </a:pPr>
            <a:r>
              <a:rPr lang="en-US" sz="17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Faster exploration cycles. </a:t>
            </a:r>
            <a:endParaRPr sz="1700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•"/>
            </a:pPr>
            <a:r>
              <a:rPr lang="en-US" sz="17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Encryption of proved information</a:t>
            </a:r>
            <a:endParaRPr sz="1700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8001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Times New Roman"/>
              <a:buChar char="•"/>
            </a:pPr>
            <a:r>
              <a:rPr lang="en-US" sz="1700" dirty="0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Get right information to the managers who make </a:t>
            </a:r>
            <a:r>
              <a:rPr lang="en-US" sz="1700" dirty="0" err="1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rPr>
              <a:t>decitions</a:t>
            </a:r>
            <a:endParaRPr sz="1700" dirty="0">
              <a:solidFill>
                <a:schemeClr val="lt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228600" lvl="0" indent="-120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solidFill>
                <a:schemeClr val="lt1"/>
              </a:solidFill>
            </a:endParaRPr>
          </a:p>
        </p:txBody>
      </p:sp>
      <p:pic>
        <p:nvPicPr>
          <p:cNvPr id="147" name="Google Shape;147;p6" descr="graph of upstream expenditures by category , as explained in the article tex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1053" y="1935931"/>
            <a:ext cx="6014185" cy="298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dirty="0">
                <a:latin typeface="+mj-lt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+mj-lt"/>
            </a:endParaRPr>
          </a:p>
        </p:txBody>
      </p:sp>
      <p:grpSp>
        <p:nvGrpSpPr>
          <p:cNvPr id="153" name="Google Shape;153;p17"/>
          <p:cNvGrpSpPr/>
          <p:nvPr/>
        </p:nvGrpSpPr>
        <p:grpSpPr>
          <a:xfrm>
            <a:off x="1050535" y="2295515"/>
            <a:ext cx="10090929" cy="3411557"/>
            <a:chOff x="212335" y="469890"/>
            <a:chExt cx="10090929" cy="3411557"/>
          </a:xfrm>
        </p:grpSpPr>
        <p:sp>
          <p:nvSpPr>
            <p:cNvPr id="154" name="Google Shape;154;p17"/>
            <p:cNvSpPr/>
            <p:nvPr/>
          </p:nvSpPr>
          <p:spPr>
            <a:xfrm>
              <a:off x="212335" y="469890"/>
              <a:ext cx="1335915" cy="1335915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492877" y="750432"/>
              <a:ext cx="774830" cy="7748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1834517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1834517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The proposed method has two obvious advantages,</a:t>
              </a:r>
              <a:endParaRPr sz="2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5532139" y="469890"/>
              <a:ext cx="1335915" cy="1335915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5812681" y="750432"/>
              <a:ext cx="774830" cy="7748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7154322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 txBox="1"/>
            <p:nvPr/>
          </p:nvSpPr>
          <p:spPr>
            <a:xfrm>
              <a:off x="7154322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rPr>
                <a:t>High-cost effectiveness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212335" y="2545532"/>
              <a:ext cx="1335915" cy="1335915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492877" y="2826074"/>
              <a:ext cx="774830" cy="7748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834517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1834517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We can use real data as the training set without any concerns</a:t>
              </a:r>
              <a:endParaRPr sz="24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5532139" y="2545532"/>
              <a:ext cx="1335915" cy="1335915"/>
            </a:xfrm>
            <a:prstGeom prst="ellipse">
              <a:avLst/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5812681" y="2826074"/>
              <a:ext cx="774830" cy="7748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7154322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 txBox="1"/>
            <p:nvPr/>
          </p:nvSpPr>
          <p:spPr>
            <a:xfrm>
              <a:off x="7154322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+mn-lt"/>
                  <a:ea typeface="Calibri"/>
                  <a:cs typeface="Calibri"/>
                  <a:sym typeface="Calibri"/>
                </a:rPr>
                <a:t>About insufficient data</a:t>
              </a: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/>
          <p:nvPr/>
        </p:nvSpPr>
        <p:spPr>
          <a:xfrm rot="10800000" flipH="1">
            <a:off x="838200" y="720953"/>
            <a:ext cx="10515600" cy="5416094"/>
          </a:xfrm>
          <a:custGeom>
            <a:avLst/>
            <a:gdLst/>
            <a:ahLst/>
            <a:cxnLst/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0" descr="Text, whiteboard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96023" y="914400"/>
            <a:ext cx="7123754" cy="4968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Widescreen</PresentationFormat>
  <Paragraphs>29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Office Theme</vt:lpstr>
      <vt:lpstr>N-cryptoSeismic Improving the art of seismic attribute detection </vt:lpstr>
      <vt:lpstr>Introduction</vt:lpstr>
      <vt:lpstr>Data Acquisition</vt:lpstr>
      <vt:lpstr>Seismic interpretation</vt:lpstr>
      <vt:lpstr>Business Problem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Nagulapati, Sai Ramya</dc:creator>
  <cp:lastModifiedBy>Paul Rodriguez Asihama</cp:lastModifiedBy>
  <cp:revision>1</cp:revision>
  <dcterms:created xsi:type="dcterms:W3CDTF">2022-04-21T18:37:51Z</dcterms:created>
  <dcterms:modified xsi:type="dcterms:W3CDTF">2025-08-31T12:28:26Z</dcterms:modified>
</cp:coreProperties>
</file>