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7" r:id="rId4"/>
    <p:sldId id="298" r:id="rId5"/>
    <p:sldId id="299" r:id="rId6"/>
    <p:sldId id="308" r:id="rId7"/>
    <p:sldId id="258" r:id="rId8"/>
    <p:sldId id="309" r:id="rId9"/>
    <p:sldId id="310" r:id="rId10"/>
    <p:sldId id="311" r:id="rId11"/>
    <p:sldId id="312" r:id="rId12"/>
    <p:sldId id="313" r:id="rId13"/>
    <p:sldId id="288" r:id="rId14"/>
    <p:sldId id="259" r:id="rId15"/>
    <p:sldId id="301" r:id="rId16"/>
    <p:sldId id="302" r:id="rId17"/>
    <p:sldId id="300" r:id="rId18"/>
    <p:sldId id="290" r:id="rId19"/>
    <p:sldId id="289" r:id="rId20"/>
    <p:sldId id="260" r:id="rId21"/>
    <p:sldId id="261" r:id="rId22"/>
    <p:sldId id="262" r:id="rId23"/>
    <p:sldId id="263" r:id="rId24"/>
    <p:sldId id="303" r:id="rId25"/>
    <p:sldId id="304" r:id="rId26"/>
    <p:sldId id="305" r:id="rId27"/>
    <p:sldId id="306" r:id="rId28"/>
    <p:sldId id="307" r:id="rId29"/>
    <p:sldId id="264" r:id="rId30"/>
    <p:sldId id="265" r:id="rId31"/>
    <p:sldId id="292" r:id="rId32"/>
    <p:sldId id="293" r:id="rId33"/>
    <p:sldId id="294" r:id="rId34"/>
    <p:sldId id="295" r:id="rId35"/>
    <p:sldId id="296" r:id="rId36"/>
    <p:sldId id="267" r:id="rId37"/>
    <p:sldId id="266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91" r:id="rId46"/>
    <p:sldId id="275" r:id="rId47"/>
    <p:sldId id="276" r:id="rId48"/>
    <p:sldId id="285" r:id="rId49"/>
    <p:sldId id="286" r:id="rId50"/>
    <p:sldId id="287" r:id="rId51"/>
    <p:sldId id="277" r:id="rId52"/>
    <p:sldId id="278" r:id="rId53"/>
    <p:sldId id="279" r:id="rId54"/>
    <p:sldId id="280" r:id="rId55"/>
    <p:sldId id="281" r:id="rId56"/>
    <p:sldId id="282" r:id="rId57"/>
    <p:sldId id="283" r:id="rId58"/>
    <p:sldId id="284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90" y="348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8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1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9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1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4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3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5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8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0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DC31E-96AB-4743-B2EC-D315CE7F56CF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55.xml"/><Relationship Id="rId3" Type="http://schemas.openxmlformats.org/officeDocument/2006/relationships/slide" Target="slide30.xml"/><Relationship Id="rId7" Type="http://schemas.openxmlformats.org/officeDocument/2006/relationships/slide" Target="slide39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11" Type="http://schemas.openxmlformats.org/officeDocument/2006/relationships/slide" Target="slide23.xml"/><Relationship Id="rId5" Type="http://schemas.openxmlformats.org/officeDocument/2006/relationships/slide" Target="slide37.xml"/><Relationship Id="rId10" Type="http://schemas.openxmlformats.org/officeDocument/2006/relationships/slide" Target="slide40.xml"/><Relationship Id="rId4" Type="http://schemas.openxmlformats.org/officeDocument/2006/relationships/slide" Target="slide36.xml"/><Relationship Id="rId9" Type="http://schemas.openxmlformats.org/officeDocument/2006/relationships/slide" Target="slide4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13" Type="http://schemas.openxmlformats.org/officeDocument/2006/relationships/slide" Target="slide54.xml"/><Relationship Id="rId3" Type="http://schemas.openxmlformats.org/officeDocument/2006/relationships/slide" Target="slide46.xml"/><Relationship Id="rId7" Type="http://schemas.openxmlformats.org/officeDocument/2006/relationships/slide" Target="slide50.xml"/><Relationship Id="rId12" Type="http://schemas.openxmlformats.org/officeDocument/2006/relationships/slide" Target="slide56.xml"/><Relationship Id="rId2" Type="http://schemas.openxmlformats.org/officeDocument/2006/relationships/slide" Target="slide44.xml"/><Relationship Id="rId16" Type="http://schemas.openxmlformats.org/officeDocument/2006/relationships/slide" Target="slide4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7.xml"/><Relationship Id="rId11" Type="http://schemas.openxmlformats.org/officeDocument/2006/relationships/slide" Target="slide55.xml"/><Relationship Id="rId5" Type="http://schemas.openxmlformats.org/officeDocument/2006/relationships/slide" Target="slide49.xml"/><Relationship Id="rId15" Type="http://schemas.openxmlformats.org/officeDocument/2006/relationships/slide" Target="slide58.xml"/><Relationship Id="rId10" Type="http://schemas.openxmlformats.org/officeDocument/2006/relationships/slide" Target="slide53.xml"/><Relationship Id="rId4" Type="http://schemas.openxmlformats.org/officeDocument/2006/relationships/slide" Target="slide48.xml"/><Relationship Id="rId9" Type="http://schemas.openxmlformats.org/officeDocument/2006/relationships/slide" Target="slide52.xml"/><Relationship Id="rId14" Type="http://schemas.openxmlformats.org/officeDocument/2006/relationships/slide" Target="slide5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Shows/Defrag-Tools" TargetMode="External"/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89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WINDOWS</a:t>
            </a:r>
            <a:br>
              <a:rPr lang="en-US" dirty="0" smtClean="0"/>
            </a:br>
            <a:r>
              <a:rPr lang="en-US" dirty="0" smtClean="0"/>
              <a:t>REVERSE ENGINEER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through Advanced Development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8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Management (Basic)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46794" y="939800"/>
            <a:ext cx="6498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Section Objects – Object Body Attributes</a:t>
            </a:r>
            <a:endParaRPr lang="en-US" sz="2800" dirty="0" smtClean="0"/>
          </a:p>
        </p:txBody>
      </p:sp>
      <p:sp>
        <p:nvSpPr>
          <p:cNvPr id="3" name="Right Arrow 2">
            <a:hlinkClick r:id="rId2" action="ppaction://hlinksldjump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hlinkClick r:id="rId3" action="ppaction://hlinksldjump"/>
          </p:cNvPr>
          <p:cNvSpPr/>
          <p:nvPr/>
        </p:nvSpPr>
        <p:spPr>
          <a:xfrm flipH="1">
            <a:off x="889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267302"/>
              </p:ext>
            </p:extLst>
          </p:nvPr>
        </p:nvGraphicFramePr>
        <p:xfrm>
          <a:off x="609600" y="1765300"/>
          <a:ext cx="10985500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786">
                  <a:extLst>
                    <a:ext uri="{9D8B030D-6E8A-4147-A177-3AD203B41FA5}">
                      <a16:colId xmlns:a16="http://schemas.microsoft.com/office/drawing/2014/main" val="470332831"/>
                    </a:ext>
                  </a:extLst>
                </a:gridCol>
                <a:gridCol w="8238714">
                  <a:extLst>
                    <a:ext uri="{9D8B030D-6E8A-4147-A177-3AD203B41FA5}">
                      <a16:colId xmlns:a16="http://schemas.microsoft.com/office/drawing/2014/main" val="1103309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u="none" strike="noStrike" baseline="0" dirty="0" smtClean="0">
                          <a:latin typeface="Segoe-Bold"/>
                        </a:rPr>
                        <a:t>Attribute</a:t>
                      </a:r>
                      <a:endParaRPr 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baseline="0" dirty="0" smtClean="0">
                          <a:latin typeface="Segoe-Bold"/>
                        </a:rPr>
                        <a:t>Purpose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80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strike="noStrike" baseline="0" dirty="0" smtClean="0">
                          <a:latin typeface="Segoe"/>
                        </a:rPr>
                        <a:t>Maximum size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strike="noStrike" baseline="0" dirty="0" smtClean="0">
                          <a:latin typeface="Segoe"/>
                        </a:rPr>
                        <a:t>The largest size to which the section can grow in bytes; if mapping a file, the maximum size is the size of the file.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11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strike="noStrike" baseline="0" dirty="0" smtClean="0">
                          <a:latin typeface="Segoe"/>
                        </a:rPr>
                        <a:t>Page protection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strike="noStrike" baseline="0" dirty="0" smtClean="0">
                          <a:latin typeface="Segoe"/>
                        </a:rPr>
                        <a:t>Page-based memory protection assigned to all pages in the section when it is created.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69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strike="noStrike" baseline="0" dirty="0" smtClean="0">
                          <a:latin typeface="Segoe"/>
                        </a:rPr>
                        <a:t>Paging file/Mapped file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strike="noStrike" baseline="0" dirty="0" smtClean="0">
                          <a:latin typeface="Segoe"/>
                        </a:rPr>
                        <a:t>Indicates whether the section is created empty (backed by the paging file—as explained earlier, page-file-backed sections use page-file resources only when the pages need to be written out to disk) or loaded with a file (backed by the mapped file).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73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strike="noStrike" baseline="0" dirty="0" smtClean="0">
                          <a:latin typeface="Segoe"/>
                        </a:rPr>
                        <a:t>Based/Not based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strike="noStrike" baseline="0" dirty="0" smtClean="0">
                          <a:latin typeface="Segoe"/>
                        </a:rPr>
                        <a:t>Indicates whether a section is a based section, which must appear at the same virtual address for all processes sharing it, or a non-based section, which can appear at different virtual addresses for different processes.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748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58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Management (Basic)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46794" y="939800"/>
            <a:ext cx="6498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Copy </a:t>
            </a:r>
            <a:r>
              <a:rPr lang="en-US" sz="2800" dirty="0"/>
              <a:t>On Write </a:t>
            </a:r>
            <a:r>
              <a:rPr lang="en-US" sz="2800" dirty="0" smtClean="0"/>
              <a:t>Page Protection</a:t>
            </a:r>
            <a:endParaRPr lang="en-US" sz="2800" dirty="0" smtClean="0"/>
          </a:p>
        </p:txBody>
      </p:sp>
      <p:sp>
        <p:nvSpPr>
          <p:cNvPr id="3" name="Right Arrow 2">
            <a:hlinkClick r:id="rId2" action="ppaction://hlinksldjump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hlinkClick r:id="rId3" action="ppaction://hlinksldjump"/>
          </p:cNvPr>
          <p:cNvSpPr/>
          <p:nvPr/>
        </p:nvSpPr>
        <p:spPr>
          <a:xfrm flipH="1">
            <a:off x="889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4055" y="1456757"/>
            <a:ext cx="11783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Copy on write page protection is an </a:t>
            </a:r>
            <a:r>
              <a:rPr lang="en-US" sz="2400" dirty="0"/>
              <a:t>optimization the memory manager uses to conserve </a:t>
            </a:r>
            <a:r>
              <a:rPr lang="en-US" sz="2400" dirty="0" smtClean="0"/>
              <a:t>physical memory. When </a:t>
            </a:r>
            <a:r>
              <a:rPr lang="en-US" sz="2400" dirty="0"/>
              <a:t>a process maps a copy-on-write view of a section object that contains </a:t>
            </a:r>
            <a:r>
              <a:rPr lang="en-US" sz="2400" dirty="0" smtClean="0"/>
              <a:t>read/write pages</a:t>
            </a:r>
            <a:r>
              <a:rPr lang="en-US" sz="2400" dirty="0"/>
              <a:t>, instead of making a process private copy at the time the view is mapped, the memory </a:t>
            </a:r>
            <a:r>
              <a:rPr lang="en-US" sz="2400" dirty="0" smtClean="0"/>
              <a:t>manager defers </a:t>
            </a:r>
            <a:r>
              <a:rPr lang="en-US" sz="2400" dirty="0"/>
              <a:t>making a copy of the pages until the page is written to.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94" y="3146746"/>
            <a:ext cx="6486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1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Management (Basic)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46794" y="939800"/>
            <a:ext cx="6498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Copy </a:t>
            </a:r>
            <a:r>
              <a:rPr lang="en-US" sz="2800" dirty="0"/>
              <a:t>On Write </a:t>
            </a:r>
            <a:r>
              <a:rPr lang="en-US" sz="2800" dirty="0" smtClean="0"/>
              <a:t>Page Protection</a:t>
            </a:r>
            <a:endParaRPr lang="en-US" sz="2800" dirty="0" smtClean="0"/>
          </a:p>
        </p:txBody>
      </p:sp>
      <p:sp>
        <p:nvSpPr>
          <p:cNvPr id="3" name="Right Arrow 2">
            <a:hlinkClick r:id="rId2" action="ppaction://hlinksldjump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hlinkClick r:id="rId3" action="ppaction://hlinksldjump"/>
          </p:cNvPr>
          <p:cNvSpPr/>
          <p:nvPr/>
        </p:nvSpPr>
        <p:spPr>
          <a:xfrm flipH="1">
            <a:off x="889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4054" y="1607968"/>
            <a:ext cx="11783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thread in either process writes to a page, a memory management fault is generated. </a:t>
            </a:r>
            <a:r>
              <a:rPr lang="en-US" dirty="0" smtClean="0"/>
              <a:t>The memory </a:t>
            </a:r>
            <a:r>
              <a:rPr lang="en-US" dirty="0"/>
              <a:t>manager sees that the write is to a copy-on-write page, so instead of reporting the fault </a:t>
            </a:r>
            <a:r>
              <a:rPr lang="en-US" dirty="0" smtClean="0"/>
              <a:t>as an </a:t>
            </a:r>
            <a:r>
              <a:rPr lang="en-US" dirty="0"/>
              <a:t>access violation, it allocates a new read/write page in physical memory, copies the contents of </a:t>
            </a:r>
            <a:r>
              <a:rPr lang="en-US" dirty="0" smtClean="0"/>
              <a:t>the original </a:t>
            </a:r>
            <a:r>
              <a:rPr lang="en-US" dirty="0"/>
              <a:t>page to the new page, updates the corresponding page-mapping information </a:t>
            </a:r>
            <a:r>
              <a:rPr lang="en-US" dirty="0" smtClean="0"/>
              <a:t>in </a:t>
            </a:r>
            <a:r>
              <a:rPr lang="en-US" dirty="0"/>
              <a:t>this process to point to the new location, and dismisses the exception, </a:t>
            </a:r>
            <a:r>
              <a:rPr lang="en-US" dirty="0" smtClean="0"/>
              <a:t>thus causing </a:t>
            </a:r>
            <a:r>
              <a:rPr lang="en-US" dirty="0"/>
              <a:t>the instruction that generated the fault to be </a:t>
            </a:r>
            <a:r>
              <a:rPr lang="en-US" dirty="0" smtClean="0"/>
              <a:t>re-executed</a:t>
            </a:r>
            <a:r>
              <a:rPr lang="en-US" dirty="0"/>
              <a:t>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94" y="3176185"/>
            <a:ext cx="6486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Management (Basic)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2300" y="1785816"/>
            <a:ext cx="10960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virtual address space is divided into units called pages. That is because the hardware </a:t>
            </a:r>
            <a:r>
              <a:rPr lang="en-US" sz="2000" dirty="0" smtClean="0"/>
              <a:t>memory management </a:t>
            </a:r>
            <a:r>
              <a:rPr lang="en-US" sz="2000" dirty="0"/>
              <a:t>unit translates virtual to physical addresses at the granularity of a page. Hence, a </a:t>
            </a:r>
            <a:r>
              <a:rPr lang="en-US" sz="2000" dirty="0" smtClean="0"/>
              <a:t>page is </a:t>
            </a:r>
            <a:r>
              <a:rPr lang="en-US" sz="2000" dirty="0"/>
              <a:t>the smallest unit of protection at the hardware level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22300" y="2999324"/>
            <a:ext cx="10960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processors on which </a:t>
            </a:r>
            <a:r>
              <a:rPr lang="en-US" sz="2000" dirty="0" smtClean="0"/>
              <a:t>Windows runs </a:t>
            </a:r>
            <a:r>
              <a:rPr lang="en-US" sz="2000" dirty="0"/>
              <a:t>support two page sizes, called small and large. The actual sizes vary based on the </a:t>
            </a:r>
            <a:r>
              <a:rPr lang="en-US" sz="2000" dirty="0" smtClean="0"/>
              <a:t>processor architecture.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22300" y="3905055"/>
            <a:ext cx="10960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primary advantage of large pages is speed of address translation for references to other </a:t>
            </a:r>
            <a:r>
              <a:rPr lang="en-US" sz="2000" dirty="0" smtClean="0"/>
              <a:t>data within </a:t>
            </a:r>
            <a:r>
              <a:rPr lang="en-US" sz="2000" dirty="0"/>
              <a:t>the large page. This advantage exists because the first reference to any byte within a </a:t>
            </a:r>
            <a:r>
              <a:rPr lang="en-US" sz="2000" dirty="0" smtClean="0"/>
              <a:t>large page </a:t>
            </a:r>
            <a:r>
              <a:rPr lang="en-US" sz="2000" dirty="0"/>
              <a:t>will cause the hardware’s translation look-aside </a:t>
            </a:r>
            <a:r>
              <a:rPr lang="en-US" sz="2000" dirty="0" smtClean="0"/>
              <a:t>buffer to have in </a:t>
            </a:r>
            <a:r>
              <a:rPr lang="en-US" sz="2000" dirty="0"/>
              <a:t>its cache the information necessary to translate references to any other byte within the large </a:t>
            </a:r>
            <a:r>
              <a:rPr lang="en-US" sz="2000" dirty="0" smtClean="0"/>
              <a:t>page.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622300" y="5426339"/>
            <a:ext cx="10960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determine the size of a page and the allocation granularity on the host computer, use the </a:t>
            </a:r>
            <a:r>
              <a:rPr lang="en-US" sz="2000" dirty="0" err="1"/>
              <a:t>GetSystemInfo</a:t>
            </a:r>
            <a:r>
              <a:rPr lang="en-US" sz="2000" dirty="0"/>
              <a:t> function.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11" name="Right Arrow 10">
            <a:hlinkClick r:id="rId3" action="ppaction://hlinksldjump"/>
          </p:cNvPr>
          <p:cNvSpPr/>
          <p:nvPr/>
        </p:nvSpPr>
        <p:spPr>
          <a:xfrm flipH="1">
            <a:off x="889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169" y="947836"/>
            <a:ext cx="9199661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1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Processes / </a:t>
            </a:r>
            <a:r>
              <a:rPr lang="en-US" dirty="0" smtClean="0"/>
              <a:t>Threads (Basic)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11" name="Right Arrow 10">
            <a:hlinkClick r:id="rId3" action="ppaction://hlinksldjump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2300" y="1231900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you need to know about Processes / Threads at the Basic Level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22300" y="2184400"/>
            <a:ext cx="10972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 Windows process </a:t>
            </a:r>
            <a:r>
              <a:rPr lang="en-US" sz="2000" dirty="0"/>
              <a:t>comprises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i="1" dirty="0"/>
              <a:t>private virtual address space</a:t>
            </a:r>
            <a:r>
              <a:rPr lang="en-US" sz="2000" dirty="0"/>
              <a:t>, which is a set of virtual memory addresses that the process </a:t>
            </a:r>
            <a:r>
              <a:rPr lang="en-US" sz="2000" dirty="0" smtClean="0"/>
              <a:t>can use.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An </a:t>
            </a:r>
            <a:r>
              <a:rPr lang="en-US" sz="2000" dirty="0"/>
              <a:t>executable program, which defines initial code and data and is mapped into the process</a:t>
            </a:r>
            <a:r>
              <a:rPr lang="en-US" sz="2000" dirty="0" smtClean="0"/>
              <a:t>’ virtual </a:t>
            </a:r>
            <a:r>
              <a:rPr lang="en-US" sz="2000" dirty="0"/>
              <a:t>address </a:t>
            </a:r>
            <a:r>
              <a:rPr lang="en-US" sz="2000" dirty="0" smtClean="0"/>
              <a:t>space.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list of open handles to various system resources—such as semaphores, </a:t>
            </a:r>
            <a:r>
              <a:rPr lang="en-US" sz="2000" dirty="0" smtClean="0"/>
              <a:t>communication ports</a:t>
            </a:r>
            <a:r>
              <a:rPr lang="en-US" sz="2000" dirty="0"/>
              <a:t>, and files—that are accessible to all threads in the </a:t>
            </a:r>
            <a:r>
              <a:rPr lang="en-US" sz="2000" dirty="0" smtClean="0"/>
              <a:t>process.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security context called an </a:t>
            </a:r>
            <a:r>
              <a:rPr lang="en-US" sz="2000" i="1" dirty="0"/>
              <a:t>access token </a:t>
            </a:r>
            <a:r>
              <a:rPr lang="en-US" sz="2000" dirty="0"/>
              <a:t>that identifies the user, security groups, privileges</a:t>
            </a:r>
            <a:r>
              <a:rPr lang="en-US" sz="2000" dirty="0" smtClean="0"/>
              <a:t>, User </a:t>
            </a:r>
            <a:r>
              <a:rPr lang="en-US" sz="2000" dirty="0"/>
              <a:t>Account Control (UAC) virtualization state, session, and limited user account </a:t>
            </a:r>
            <a:r>
              <a:rPr lang="en-US" sz="2000" dirty="0" smtClean="0"/>
              <a:t>state associated with </a:t>
            </a:r>
            <a:r>
              <a:rPr lang="en-US" sz="2000" dirty="0"/>
              <a:t>the </a:t>
            </a:r>
            <a:r>
              <a:rPr lang="en-US" sz="2000" dirty="0" smtClean="0"/>
              <a:t>process.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unique identifier called a </a:t>
            </a:r>
            <a:r>
              <a:rPr lang="en-US" sz="2000" i="1" dirty="0"/>
              <a:t>process ID </a:t>
            </a:r>
            <a:r>
              <a:rPr lang="en-US" sz="2000" dirty="0"/>
              <a:t>(internally part of an identifier called a </a:t>
            </a:r>
            <a:r>
              <a:rPr lang="en-US" sz="2000" i="1" dirty="0"/>
              <a:t>client ID</a:t>
            </a:r>
            <a:r>
              <a:rPr lang="en-US" sz="2000" dirty="0" smtClean="0"/>
              <a:t>).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At </a:t>
            </a:r>
            <a:r>
              <a:rPr lang="en-US" sz="2000" dirty="0"/>
              <a:t>least one thread of execution (although an “empty” process is possible, it is not </a:t>
            </a:r>
            <a:r>
              <a:rPr lang="en-US" sz="2000" dirty="0" smtClean="0"/>
              <a:t>useful).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896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Processes / </a:t>
            </a:r>
            <a:r>
              <a:rPr lang="en-US" dirty="0" smtClean="0"/>
              <a:t>Threads (Basic)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11" name="Right Arrow 10">
            <a:hlinkClick r:id="rId3" action="ppaction://hlinksldjump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2300" y="1231900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i="1" dirty="0"/>
              <a:t>private virtual address space</a:t>
            </a:r>
            <a:r>
              <a:rPr lang="en-US" sz="2400" dirty="0"/>
              <a:t>, which is a set of virtual memory addresses that the process can use.</a:t>
            </a:r>
          </a:p>
        </p:txBody>
      </p:sp>
      <p:sp>
        <p:nvSpPr>
          <p:cNvPr id="3" name="Rectangle 2"/>
          <p:cNvSpPr/>
          <p:nvPr/>
        </p:nvSpPr>
        <p:spPr>
          <a:xfrm>
            <a:off x="7924800" y="2501900"/>
            <a:ext cx="3657600" cy="1651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24800" y="2665411"/>
            <a:ext cx="3657600" cy="1651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24789" y="2830531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924789" y="2994042"/>
            <a:ext cx="3657600" cy="1651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924792" y="3159142"/>
            <a:ext cx="3657600" cy="1651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24792" y="3322653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924781" y="3487773"/>
            <a:ext cx="3657600" cy="1651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924781" y="3651284"/>
            <a:ext cx="3657600" cy="1651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924789" y="3816369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924789" y="3979880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924778" y="4145000"/>
            <a:ext cx="3657600" cy="1651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924778" y="4308511"/>
            <a:ext cx="3657600" cy="1651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924781" y="4473611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924781" y="4637122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924770" y="4802242"/>
            <a:ext cx="3657600" cy="1651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924770" y="4965753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38370" y="2511486"/>
            <a:ext cx="3657600" cy="1651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38400" y="2674936"/>
            <a:ext cx="3657600" cy="1651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38389" y="2840056"/>
            <a:ext cx="3657600" cy="1651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38389" y="3003567"/>
            <a:ext cx="3657600" cy="1651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438392" y="3169250"/>
            <a:ext cx="3657600" cy="1651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438378" y="4318036"/>
            <a:ext cx="3657600" cy="1651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438381" y="4483136"/>
            <a:ext cx="3657600" cy="1651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438390" y="4650189"/>
            <a:ext cx="3657600" cy="1651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438370" y="4811767"/>
            <a:ext cx="3657600" cy="1651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438370" y="4975278"/>
            <a:ext cx="3657600" cy="1651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38340" y="2250776"/>
            <a:ext cx="3657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 portion of Process A’s private virtual address space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2451070" y="4053580"/>
            <a:ext cx="3657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 portion of Process B’s private virtual address space</a:t>
            </a:r>
            <a:endParaRPr lang="en-US" sz="1100" dirty="0"/>
          </a:p>
        </p:txBody>
      </p:sp>
      <p:cxnSp>
        <p:nvCxnSpPr>
          <p:cNvPr id="7" name="Straight Arrow Connector 6"/>
          <p:cNvCxnSpPr>
            <a:stCxn id="37" idx="3"/>
          </p:cNvCxnSpPr>
          <p:nvPr/>
        </p:nvCxnSpPr>
        <p:spPr>
          <a:xfrm flipV="1">
            <a:off x="6095978" y="2757486"/>
            <a:ext cx="1828792" cy="164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3"/>
          </p:cNvCxnSpPr>
          <p:nvPr/>
        </p:nvCxnSpPr>
        <p:spPr>
          <a:xfrm flipV="1">
            <a:off x="6095981" y="4227550"/>
            <a:ext cx="1828789" cy="33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3"/>
            <a:endCxn id="3" idx="1"/>
          </p:cNvCxnSpPr>
          <p:nvPr/>
        </p:nvCxnSpPr>
        <p:spPr>
          <a:xfrm flipV="1">
            <a:off x="6095990" y="2584450"/>
            <a:ext cx="1828810" cy="2148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0" idx="3"/>
          </p:cNvCxnSpPr>
          <p:nvPr/>
        </p:nvCxnSpPr>
        <p:spPr>
          <a:xfrm flipV="1">
            <a:off x="6095970" y="3251217"/>
            <a:ext cx="1828800" cy="164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3"/>
            <a:endCxn id="24" idx="1"/>
          </p:cNvCxnSpPr>
          <p:nvPr/>
        </p:nvCxnSpPr>
        <p:spPr>
          <a:xfrm flipV="1">
            <a:off x="6095970" y="4884792"/>
            <a:ext cx="1828800" cy="1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3"/>
          </p:cNvCxnSpPr>
          <p:nvPr/>
        </p:nvCxnSpPr>
        <p:spPr>
          <a:xfrm>
            <a:off x="6095970" y="2594036"/>
            <a:ext cx="1828800" cy="113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7" idx="3"/>
          </p:cNvCxnSpPr>
          <p:nvPr/>
        </p:nvCxnSpPr>
        <p:spPr>
          <a:xfrm>
            <a:off x="6096000" y="2757486"/>
            <a:ext cx="1816070" cy="145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8" idx="3"/>
            <a:endCxn id="13" idx="1"/>
          </p:cNvCxnSpPr>
          <p:nvPr/>
        </p:nvCxnSpPr>
        <p:spPr>
          <a:xfrm>
            <a:off x="6095989" y="2922606"/>
            <a:ext cx="1828800" cy="15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9" idx="3"/>
            <a:endCxn id="16" idx="1"/>
          </p:cNvCxnSpPr>
          <p:nvPr/>
        </p:nvCxnSpPr>
        <p:spPr>
          <a:xfrm>
            <a:off x="6095989" y="3086117"/>
            <a:ext cx="1828792" cy="48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0" idx="3"/>
          </p:cNvCxnSpPr>
          <p:nvPr/>
        </p:nvCxnSpPr>
        <p:spPr>
          <a:xfrm>
            <a:off x="6095992" y="3251800"/>
            <a:ext cx="1816078" cy="1130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498599" y="2461150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0x00401000</a:t>
            </a:r>
            <a:endParaRPr 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1498599" y="3114943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0x00405000</a:t>
            </a:r>
            <a:endParaRPr lang="en-US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1498599" y="2624598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0x00402000</a:t>
            </a:r>
            <a:endParaRPr 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1498599" y="2788046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0x00403000</a:t>
            </a:r>
            <a:endParaRPr 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1498599" y="2951494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0x00404000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1498593" y="4285179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0x00401000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1498593" y="4938972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0x00405000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1498593" y="4448627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0x00402000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1498593" y="4612075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0x00403000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1498593" y="4775523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0x00404000</a:t>
            </a:r>
            <a:endParaRPr 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7924770" y="2073864"/>
            <a:ext cx="367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Physical Memory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9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Processes / </a:t>
            </a:r>
            <a:r>
              <a:rPr lang="en-US" dirty="0" smtClean="0"/>
              <a:t>Threads (Basic)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11" name="Right Arrow 10">
            <a:hlinkClick r:id="rId3" action="ppaction://hlinksldjump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2300" y="1231900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 executable program, which defines initial code and data and is mapped into the process’ virtual address space</a:t>
            </a:r>
          </a:p>
        </p:txBody>
      </p:sp>
      <p:sp>
        <p:nvSpPr>
          <p:cNvPr id="7" name="Rectangle 6"/>
          <p:cNvSpPr/>
          <p:nvPr/>
        </p:nvSpPr>
        <p:spPr>
          <a:xfrm>
            <a:off x="4318000" y="2501900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18000" y="2665411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17989" y="2830531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17989" y="2994042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17992" y="3159142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17992" y="3322653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17981" y="3487773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17981" y="3651284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317989" y="3816369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17989" y="3979880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317978" y="4145000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317978" y="4308511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17981" y="4473611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17981" y="4637122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17970" y="4802242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17970" y="4965753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Processes / </a:t>
            </a:r>
            <a:r>
              <a:rPr lang="en-US" dirty="0" smtClean="0"/>
              <a:t>Threads (Basic)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2300" y="1917700"/>
            <a:ext cx="1096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Windows process is represented by an executive process (EPROCESS) </a:t>
            </a:r>
            <a:r>
              <a:rPr lang="en-US" dirty="0" smtClean="0"/>
              <a:t>structure.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2300" y="2503101"/>
            <a:ext cx="1096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EPROCESS and most of its related data structures exist in system address </a:t>
            </a:r>
            <a:r>
              <a:rPr lang="en-US" dirty="0" smtClean="0"/>
              <a:t>space.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622300" y="3088502"/>
            <a:ext cx="1096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</a:t>
            </a:r>
            <a:r>
              <a:rPr lang="en-US" dirty="0" smtClean="0"/>
              <a:t>exception is </a:t>
            </a:r>
            <a:r>
              <a:rPr lang="en-US" dirty="0"/>
              <a:t>the process environment block (PEB), which exists in the process address space (because it </a:t>
            </a:r>
            <a:r>
              <a:rPr lang="en-US" dirty="0" smtClean="0"/>
              <a:t>contains information </a:t>
            </a:r>
            <a:r>
              <a:rPr lang="en-US" dirty="0"/>
              <a:t>accessed by user-mode code)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300" y="3950901"/>
            <a:ext cx="1096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process that is executing a Win32 program, the Win32 subsystem process (</a:t>
            </a:r>
            <a:r>
              <a:rPr lang="en-US" dirty="0" err="1"/>
              <a:t>Csrss</a:t>
            </a:r>
            <a:r>
              <a:rPr lang="en-US" dirty="0" smtClean="0"/>
              <a:t>) maintains a </a:t>
            </a:r>
            <a:r>
              <a:rPr lang="en-US" dirty="0"/>
              <a:t>parallel structure called the CSR_PROCESS.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622300" y="4813300"/>
            <a:ext cx="1096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kernel-mode part of the Win32 subsystem (Win32k.sys) maintains a per-process data structure, W32PROCESS. The W32PROCESS structure is created the first time a thread calls a Windows USER or GDI function that is implemented in kernel mode.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11" name="Right Arrow 10">
            <a:hlinkClick r:id="rId3" action="ppaction://hlinksldjump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2300" y="1231900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you need to know about Processes / Threads at the Basic Level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211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Processes / </a:t>
            </a:r>
            <a:r>
              <a:rPr lang="en-US" dirty="0" smtClean="0"/>
              <a:t>Threads (Basic)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2300" y="1612900"/>
            <a:ext cx="1096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the exception of the idle process, every EPROCESS structure is encapsulated as a </a:t>
            </a:r>
            <a:r>
              <a:rPr lang="en-US" dirty="0" smtClean="0"/>
              <a:t>process object </a:t>
            </a:r>
            <a:r>
              <a:rPr lang="en-US" dirty="0"/>
              <a:t>by the executive object </a:t>
            </a:r>
            <a:r>
              <a:rPr lang="en-US" dirty="0" smtClean="0"/>
              <a:t>manager.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2300" y="2523664"/>
            <a:ext cx="1096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</a:t>
            </a:r>
            <a:r>
              <a:rPr lang="en-US" dirty="0" smtClean="0"/>
              <a:t>processes are </a:t>
            </a:r>
            <a:r>
              <a:rPr lang="en-US" dirty="0"/>
              <a:t>not named objects, they are not visible in the </a:t>
            </a:r>
            <a:r>
              <a:rPr lang="en-US" dirty="0" smtClean="0"/>
              <a:t>SysInternals Suite tool </a:t>
            </a:r>
            <a:r>
              <a:rPr lang="en-US" dirty="0" err="1" smtClean="0"/>
              <a:t>WinObj</a:t>
            </a:r>
            <a:r>
              <a:rPr lang="en-US" dirty="0" smtClean="0"/>
              <a:t>. </a:t>
            </a:r>
            <a:r>
              <a:rPr lang="en-US" dirty="0"/>
              <a:t>You can, however, see the </a:t>
            </a:r>
            <a:r>
              <a:rPr lang="en-US" dirty="0" smtClean="0"/>
              <a:t>Type object </a:t>
            </a:r>
            <a:r>
              <a:rPr lang="en-US" dirty="0"/>
              <a:t>called “Process” in the \</a:t>
            </a:r>
            <a:r>
              <a:rPr lang="en-US" dirty="0" err="1"/>
              <a:t>ObjectTypes</a:t>
            </a:r>
            <a:r>
              <a:rPr lang="en-US" dirty="0"/>
              <a:t> directory.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622300" y="3438064"/>
            <a:ext cx="1096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handle to a process provides, through use </a:t>
            </a:r>
            <a:r>
              <a:rPr lang="en-US" dirty="0" smtClean="0"/>
              <a:t>of the </a:t>
            </a:r>
            <a:r>
              <a:rPr lang="en-US" dirty="0"/>
              <a:t>process-related APIs, access to some of the data in the EPROCESS structure and also in some of </a:t>
            </a:r>
            <a:r>
              <a:rPr lang="en-US" dirty="0" smtClean="0"/>
              <a:t>its associated </a:t>
            </a:r>
            <a:r>
              <a:rPr lang="en-US" dirty="0"/>
              <a:t>structures.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12" name="Right Arrow 11">
            <a:hlinkClick r:id="rId3" action="ppaction://hlinksldjump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hlinkClick r:id="rId4" action="ppaction://hlinksldjump"/>
          </p:cNvPr>
          <p:cNvSpPr/>
          <p:nvPr/>
        </p:nvSpPr>
        <p:spPr>
          <a:xfrm flipH="1">
            <a:off x="889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9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>
            <a:stCxn id="17" idx="3"/>
          </p:cNvCxnSpPr>
          <p:nvPr/>
        </p:nvCxnSpPr>
        <p:spPr>
          <a:xfrm>
            <a:off x="7014037" y="5254172"/>
            <a:ext cx="2744952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Processes / </a:t>
            </a:r>
            <a:r>
              <a:rPr lang="en-US" dirty="0" smtClean="0"/>
              <a:t>Threads (Basic)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22300" y="3429000"/>
            <a:ext cx="10998200" cy="0"/>
          </a:xfrm>
          <a:prstGeom prst="line">
            <a:avLst/>
          </a:prstGeom>
          <a:ln w="412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27600" y="3059668"/>
            <a:ext cx="230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Process Address Space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70950" y="3444304"/>
            <a:ext cx="2257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System Address Space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81604" y="1165906"/>
            <a:ext cx="1832433" cy="87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Environment Block (PEB)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843962" y="2036763"/>
            <a:ext cx="1824037" cy="916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Thread Environment Block (TEB)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01326" y="3942444"/>
            <a:ext cx="1683658" cy="810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81604" y="4818743"/>
            <a:ext cx="1832433" cy="870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Thread 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64111" y="3967842"/>
            <a:ext cx="2666999" cy="3755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Win32k process structure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15" idx="0"/>
          </p:cNvCxnSpPr>
          <p:nvPr/>
        </p:nvCxnSpPr>
        <p:spPr>
          <a:xfrm flipV="1">
            <a:off x="9755981" y="1599478"/>
            <a:ext cx="3008" cy="441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4" idx="3"/>
          </p:cNvCxnSpPr>
          <p:nvPr/>
        </p:nvCxnSpPr>
        <p:spPr>
          <a:xfrm flipH="1">
            <a:off x="7014037" y="1599478"/>
            <a:ext cx="2741944" cy="1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5" idx="2"/>
          </p:cNvCxnSpPr>
          <p:nvPr/>
        </p:nvCxnSpPr>
        <p:spPr>
          <a:xfrm flipV="1">
            <a:off x="9755981" y="2953426"/>
            <a:ext cx="0" cy="2300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3284984" y="4153811"/>
            <a:ext cx="147912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6" idx="0"/>
          </p:cNvCxnSpPr>
          <p:nvPr/>
        </p:nvCxnSpPr>
        <p:spPr>
          <a:xfrm flipV="1">
            <a:off x="2443155" y="1599478"/>
            <a:ext cx="0" cy="2342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6" idx="2"/>
          </p:cNvCxnSpPr>
          <p:nvPr/>
        </p:nvCxnSpPr>
        <p:spPr>
          <a:xfrm flipH="1">
            <a:off x="2439240" y="4752976"/>
            <a:ext cx="3915" cy="501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4" idx="1"/>
          </p:cNvCxnSpPr>
          <p:nvPr/>
        </p:nvCxnSpPr>
        <p:spPr>
          <a:xfrm>
            <a:off x="2443155" y="1584175"/>
            <a:ext cx="2738449" cy="1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7" idx="1"/>
          </p:cNvCxnSpPr>
          <p:nvPr/>
        </p:nvCxnSpPr>
        <p:spPr>
          <a:xfrm flipV="1">
            <a:off x="2443155" y="5254172"/>
            <a:ext cx="2738449" cy="12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014037" y="5003573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547429" y="477134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25" name="Right Arrow 24">
            <a:hlinkClick r:id="rId3" action="ppaction://hlinksldjump"/>
          </p:cNvPr>
          <p:cNvSpPr/>
          <p:nvPr/>
        </p:nvSpPr>
        <p:spPr>
          <a:xfrm flipH="1">
            <a:off x="889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35550" y="6223000"/>
            <a:ext cx="2120900" cy="406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REVERSE ENGINEER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121650" y="5257800"/>
            <a:ext cx="21209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SKILLSETS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911350" y="5270500"/>
            <a:ext cx="21209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429750" y="3937000"/>
            <a:ext cx="25273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Processes / Threads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343650" y="3022600"/>
            <a:ext cx="24828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solidFill>
                  <a:prstClr val="white"/>
                </a:solidFill>
                <a:hlinkClick r:id="rId3" action="ppaction://hlinksldjump"/>
              </a:rPr>
              <a:t>IA-32 Assembly Language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43650" y="2108200"/>
            <a:ext cx="24828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9429750" y="2108200"/>
            <a:ext cx="25400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9429750" y="3022600"/>
            <a:ext cx="25273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343650" y="1193800"/>
            <a:ext cx="24828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9429750" y="1193800"/>
            <a:ext cx="25400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96850" y="3937000"/>
            <a:ext cx="24955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4" action="ppaction://hlinksldjump"/>
              </a:rPr>
              <a:t>Debugger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295650" y="3937000"/>
            <a:ext cx="25273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09550" y="3022600"/>
            <a:ext cx="24828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09550" y="2108200"/>
            <a:ext cx="24828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295650" y="2108200"/>
            <a:ext cx="254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295650" y="3022600"/>
            <a:ext cx="254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09550" y="1193800"/>
            <a:ext cx="24828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295650" y="1193800"/>
            <a:ext cx="254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/>
          <p:cNvCxnSpPr>
            <a:stCxn id="5" idx="0"/>
            <a:endCxn id="7" idx="2"/>
          </p:cNvCxnSpPr>
          <p:nvPr/>
        </p:nvCxnSpPr>
        <p:spPr>
          <a:xfrm flipH="1" flipV="1">
            <a:off x="7578725" y="4343400"/>
            <a:ext cx="1603375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0"/>
            <a:endCxn id="9" idx="2"/>
          </p:cNvCxnSpPr>
          <p:nvPr/>
        </p:nvCxnSpPr>
        <p:spPr>
          <a:xfrm flipV="1">
            <a:off x="9182100" y="4343400"/>
            <a:ext cx="1511300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0"/>
            <a:endCxn id="10" idx="2"/>
          </p:cNvCxnSpPr>
          <p:nvPr/>
        </p:nvCxnSpPr>
        <p:spPr>
          <a:xfrm flipH="1" flipV="1">
            <a:off x="7585075" y="3429000"/>
            <a:ext cx="1597025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330950" y="3937000"/>
            <a:ext cx="24955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5" action="ppaction://hlinksldjump"/>
              </a:rPr>
              <a:t>Memory Management</a:t>
            </a:r>
            <a:endParaRPr lang="en-US" dirty="0" smtClean="0"/>
          </a:p>
        </p:txBody>
      </p:sp>
      <p:cxnSp>
        <p:nvCxnSpPr>
          <p:cNvPr id="33" name="Straight Arrow Connector 32"/>
          <p:cNvCxnSpPr>
            <a:stCxn id="6" idx="0"/>
            <a:endCxn id="17" idx="2"/>
          </p:cNvCxnSpPr>
          <p:nvPr/>
        </p:nvCxnSpPr>
        <p:spPr>
          <a:xfrm flipH="1" flipV="1">
            <a:off x="1444625" y="4343400"/>
            <a:ext cx="1527175" cy="927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0"/>
            <a:endCxn id="6" idx="2"/>
          </p:cNvCxnSpPr>
          <p:nvPr/>
        </p:nvCxnSpPr>
        <p:spPr>
          <a:xfrm flipH="1" flipV="1">
            <a:off x="2971800" y="5676900"/>
            <a:ext cx="3124200" cy="546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0"/>
            <a:endCxn id="5" idx="2"/>
          </p:cNvCxnSpPr>
          <p:nvPr/>
        </p:nvCxnSpPr>
        <p:spPr>
          <a:xfrm flipV="1">
            <a:off x="6096000" y="5664200"/>
            <a:ext cx="3086100" cy="55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Basic Reverse Engineering </a:t>
            </a:r>
            <a:r>
              <a:rPr lang="en-US" dirty="0" smtClean="0"/>
              <a:t>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7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IA-32 </a:t>
            </a:r>
            <a:r>
              <a:rPr lang="en-US" dirty="0"/>
              <a:t>Assembly </a:t>
            </a:r>
            <a:r>
              <a:rPr lang="en-US" dirty="0" smtClean="0"/>
              <a:t>Language (Basic)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2300" y="1231900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you need to know about IA-32 Assembly Language at the Basic Level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2159000"/>
            <a:ext cx="1097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It is the lowest level language to the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microprocessor/microcontroller manufacturers provide excellent documentation for writing software for their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As a reverse engineer, you read assembly language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biggest difficulty is dealing with compiler optimizations and obfuscations.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 lack of symbol files for the code you are reversing increases the detective work on your part.</a:t>
            </a:r>
          </a:p>
        </p:txBody>
      </p:sp>
    </p:spTree>
    <p:extLst>
      <p:ext uri="{BB962C8B-B14F-4D97-AF65-F5344CB8AC3E}">
        <p14:creationId xmlns:p14="http://schemas.microsoft.com/office/powerpoint/2010/main" val="302049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Debugger (Basic)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2300" y="1231900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you need to know about a Debugger at the Basic Level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22300" y="2286000"/>
            <a:ext cx="1097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Provides you with an active view of a currently running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 user-mode, there are a variety of debuggers from which </a:t>
            </a:r>
            <a:r>
              <a:rPr lang="en-US" sz="2400" dirty="0"/>
              <a:t>to </a:t>
            </a:r>
            <a:r>
              <a:rPr lang="en-US" sz="2400" dirty="0" smtClean="0"/>
              <a:t>choose.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 kernel-mode, there is an obvious choice for Windows – WinDbg.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Symbol file locations must be made aware to the debugger.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trace command (t) and the step command (p) are two important commands to learn.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This is followed by the various dump memory and registers commands.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261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>
            <a:stCxn id="6" idx="0"/>
            <a:endCxn id="20" idx="2"/>
          </p:cNvCxnSpPr>
          <p:nvPr/>
        </p:nvCxnSpPr>
        <p:spPr>
          <a:xfrm flipH="1" flipV="1">
            <a:off x="1450975" y="2514600"/>
            <a:ext cx="1520825" cy="2755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971800" y="3429000"/>
            <a:ext cx="1593850" cy="184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14" idx="2"/>
          </p:cNvCxnSpPr>
          <p:nvPr/>
        </p:nvCxnSpPr>
        <p:spPr>
          <a:xfrm flipV="1">
            <a:off x="9182100" y="3429000"/>
            <a:ext cx="151130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0"/>
            <a:endCxn id="19" idx="2"/>
          </p:cNvCxnSpPr>
          <p:nvPr/>
        </p:nvCxnSpPr>
        <p:spPr>
          <a:xfrm flipH="1" flipV="1">
            <a:off x="1450975" y="3429000"/>
            <a:ext cx="1520825" cy="184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5035550" y="6223000"/>
            <a:ext cx="2120900" cy="406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REVERSE ENGINEER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121650" y="5257800"/>
            <a:ext cx="21209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SKILLSETS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911350" y="5270500"/>
            <a:ext cx="21209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429750" y="3937000"/>
            <a:ext cx="25273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Processes / Threads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343650" y="3022600"/>
            <a:ext cx="24828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hlinkClick r:id="rId3" action="ppaction://hlinksldjump"/>
              </a:rPr>
              <a:t>IA-32 Assembly </a:t>
            </a:r>
            <a:r>
              <a:rPr lang="en-US" sz="1600" dirty="0" smtClean="0">
                <a:solidFill>
                  <a:schemeClr val="bg1"/>
                </a:solidFill>
                <a:hlinkClick r:id="rId3" action="ppaction://hlinksldjump"/>
              </a:rPr>
              <a:t>Language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43650" y="2108200"/>
            <a:ext cx="24828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9429750" y="2108200"/>
            <a:ext cx="25400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9429750" y="3022600"/>
            <a:ext cx="25273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hlinkClick r:id="rId4" action="ppaction://hlinksldjump"/>
              </a:rPr>
              <a:t>DLL’s (Dynamic Link Libraries)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6343650" y="1193800"/>
            <a:ext cx="24828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9429750" y="1193800"/>
            <a:ext cx="25400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96850" y="3937000"/>
            <a:ext cx="24955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5" action="ppaction://hlinksldjump"/>
              </a:rPr>
              <a:t>Debugger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295650" y="3937000"/>
            <a:ext cx="25273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6" action="ppaction://hlinksldjump"/>
              </a:rPr>
              <a:t>IDA Pro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09550" y="3022600"/>
            <a:ext cx="24828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7" action="ppaction://hlinksldjump"/>
              </a:rPr>
              <a:t>Depends</a:t>
            </a:r>
            <a:endParaRPr lang="en-US" dirty="0"/>
          </a:p>
        </p:txBody>
      </p:sp>
      <p:sp>
        <p:nvSpPr>
          <p:cNvPr id="20" name="Rounded Rectangle 19">
            <a:hlinkClick r:id="rId8" action="ppaction://hlinksldjump"/>
          </p:cNvPr>
          <p:cNvSpPr/>
          <p:nvPr/>
        </p:nvSpPr>
        <p:spPr>
          <a:xfrm>
            <a:off x="209550" y="2108200"/>
            <a:ext cx="24828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hlinkClick r:id="rId9" action="ppaction://hlinksldjump"/>
              </a:rPr>
              <a:t>Dumpbin</a:t>
            </a:r>
            <a:endParaRPr lang="en-US" dirty="0" smtClean="0"/>
          </a:p>
        </p:txBody>
      </p:sp>
      <p:sp>
        <p:nvSpPr>
          <p:cNvPr id="21" name="Rounded Rectangle 20"/>
          <p:cNvSpPr/>
          <p:nvPr/>
        </p:nvSpPr>
        <p:spPr>
          <a:xfrm>
            <a:off x="3295650" y="2108200"/>
            <a:ext cx="254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295650" y="3022600"/>
            <a:ext cx="254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10" action="ppaction://hlinksldjump"/>
              </a:rPr>
              <a:t>Hex Editor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09550" y="1193800"/>
            <a:ext cx="24828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295650" y="1193800"/>
            <a:ext cx="254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/>
          <p:cNvCxnSpPr>
            <a:stCxn id="5" idx="0"/>
            <a:endCxn id="7" idx="2"/>
          </p:cNvCxnSpPr>
          <p:nvPr/>
        </p:nvCxnSpPr>
        <p:spPr>
          <a:xfrm flipH="1" flipV="1">
            <a:off x="7578725" y="4343400"/>
            <a:ext cx="1603375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0"/>
            <a:endCxn id="9" idx="2"/>
          </p:cNvCxnSpPr>
          <p:nvPr/>
        </p:nvCxnSpPr>
        <p:spPr>
          <a:xfrm flipV="1">
            <a:off x="9182100" y="4343400"/>
            <a:ext cx="1511300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0"/>
            <a:endCxn id="10" idx="2"/>
          </p:cNvCxnSpPr>
          <p:nvPr/>
        </p:nvCxnSpPr>
        <p:spPr>
          <a:xfrm flipH="1" flipV="1">
            <a:off x="7585075" y="3429000"/>
            <a:ext cx="1597025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330950" y="3937000"/>
            <a:ext cx="24955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11" action="ppaction://hlinksldjump"/>
              </a:rPr>
              <a:t>Memory Management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6" idx="0"/>
            <a:endCxn id="17" idx="2"/>
          </p:cNvCxnSpPr>
          <p:nvPr/>
        </p:nvCxnSpPr>
        <p:spPr>
          <a:xfrm flipH="1" flipV="1">
            <a:off x="1444625" y="4343400"/>
            <a:ext cx="1527175" cy="927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0"/>
            <a:endCxn id="6" idx="2"/>
          </p:cNvCxnSpPr>
          <p:nvPr/>
        </p:nvCxnSpPr>
        <p:spPr>
          <a:xfrm flipH="1" flipV="1">
            <a:off x="2971800" y="5676900"/>
            <a:ext cx="3124200" cy="546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0"/>
            <a:endCxn id="5" idx="2"/>
          </p:cNvCxnSpPr>
          <p:nvPr/>
        </p:nvCxnSpPr>
        <p:spPr>
          <a:xfrm flipV="1">
            <a:off x="6096000" y="5664200"/>
            <a:ext cx="3086100" cy="55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Intermediate </a:t>
            </a:r>
            <a:r>
              <a:rPr lang="en-US" dirty="0"/>
              <a:t>Reverse Engineering </a:t>
            </a:r>
            <a:r>
              <a:rPr lang="en-US" dirty="0" smtClean="0"/>
              <a:t>Path</a:t>
            </a:r>
            <a:endParaRPr lang="en-US" dirty="0"/>
          </a:p>
        </p:txBody>
      </p:sp>
      <p:cxnSp>
        <p:nvCxnSpPr>
          <p:cNvPr id="3" name="Straight Arrow Connector 2"/>
          <p:cNvCxnSpPr>
            <a:stCxn id="6" idx="0"/>
            <a:endCxn id="18" idx="2"/>
          </p:cNvCxnSpPr>
          <p:nvPr/>
        </p:nvCxnSpPr>
        <p:spPr>
          <a:xfrm flipV="1">
            <a:off x="2971800" y="4343400"/>
            <a:ext cx="1587500" cy="927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</a:t>
            </a:r>
            <a:r>
              <a:rPr lang="en-US" dirty="0"/>
              <a:t>Management (</a:t>
            </a:r>
            <a:r>
              <a:rPr lang="en-US" dirty="0" smtClean="0"/>
              <a:t>Intermediate)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1350" y="2159000"/>
            <a:ext cx="10985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memory manager has </a:t>
            </a:r>
            <a:r>
              <a:rPr lang="en-US" sz="2000" dirty="0" smtClean="0"/>
              <a:t>two primary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Translating, or mapping, a process’s virtual address space into physical </a:t>
            </a:r>
            <a:r>
              <a:rPr lang="en-US" sz="2000" dirty="0" smtClean="0"/>
              <a:t>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Paging some of the contents of memory to disk when it becomes </a:t>
            </a:r>
            <a:r>
              <a:rPr lang="en-US" sz="2000" dirty="0" smtClean="0"/>
              <a:t>overcommitted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12319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you need to know about Windows Memory Management at the Intermediate Level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503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</a:t>
            </a:r>
            <a:r>
              <a:rPr lang="en-US" dirty="0"/>
              <a:t>Management (</a:t>
            </a:r>
            <a:r>
              <a:rPr lang="en-US" dirty="0" smtClean="0"/>
              <a:t>Intermediate)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881874"/>
              </p:ext>
            </p:extLst>
          </p:nvPr>
        </p:nvGraphicFramePr>
        <p:xfrm>
          <a:off x="590811" y="2320847"/>
          <a:ext cx="11086578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975">
                  <a:extLst>
                    <a:ext uri="{9D8B030D-6E8A-4147-A177-3AD203B41FA5}">
                      <a16:colId xmlns:a16="http://schemas.microsoft.com/office/drawing/2014/main" val="119054900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val="3154981833"/>
                    </a:ext>
                  </a:extLst>
                </a:gridCol>
                <a:gridCol w="9469677">
                  <a:extLst>
                    <a:ext uri="{9D8B030D-6E8A-4147-A177-3AD203B41FA5}">
                      <a16:colId xmlns:a16="http://schemas.microsoft.com/office/drawing/2014/main" val="27181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709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/>
                        <a:t>0 1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  <a:p>
                      <a:r>
                        <a:rPr lang="en-US" sz="1800"/>
                        <a:t>0x1 0x2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Displays the basic integer registers. (Setting one or both of these bits has the same effect.)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649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0x4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Displays the floating-point registers.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707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Displays the segment registers.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9642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Displays the MMX registers.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125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Displays the debug registers. In kernel mode, setting this bit also displays the CR4 register.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66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0x40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Displays the SSE XMM registers.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581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0x80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(Kernel mode only) Displays the CR0, CR1, and CR3 registers.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433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0x100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(Kernel mode only) Displays the descriptor and task state registers.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78842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0811" y="1417263"/>
            <a:ext cx="9834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0x100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=82430000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gtdl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=03ff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=82430400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idtl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=07ff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=0028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=0000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70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</a:t>
            </a:r>
            <a:r>
              <a:rPr lang="en-US" dirty="0"/>
              <a:t>Management (</a:t>
            </a:r>
            <a:r>
              <a:rPr lang="en-US" dirty="0" smtClean="0"/>
              <a:t>Intermediate)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5422" y="2459504"/>
            <a:ext cx="25811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gdtr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=82430000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gdtl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gtdl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=03ff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30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</a:t>
            </a:r>
            <a:r>
              <a:rPr lang="en-US" dirty="0"/>
              <a:t>Management (</a:t>
            </a:r>
            <a:r>
              <a:rPr lang="en-US" dirty="0" smtClean="0"/>
              <a:t>Intermediate)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9824" y="1905506"/>
            <a:ext cx="1069235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 82430000 L3FF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82430000  00 00 00 00 00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00 00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00-ff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 00 00 9b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82430010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00 00 00 93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00-ff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 00 00 fb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82430020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00 00 00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f3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00-ab 20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b0 13 8b 00 80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82430030  28 21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78 90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93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 81-ff 0f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e0 fa f3 40 7f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82430040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00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04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 00 00-00 00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00 00 00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00 00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82430050  68 00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50 90 89 00 81-68 00 68 50 90 89 00 81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82430010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00 00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00 00 00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 00 00-00 00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00 00 00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00 00 00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61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</a:t>
            </a:r>
            <a:r>
              <a:rPr lang="en-US" dirty="0"/>
              <a:t>Management (</a:t>
            </a:r>
            <a:r>
              <a:rPr lang="en-US" dirty="0" smtClean="0"/>
              <a:t>Intermediate)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47592" y="905232"/>
            <a:ext cx="7096815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dg 0 3F8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P Si Gr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Base     Limit     Type    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ng Flags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 -------- -------- ---------- - -- -- -- -- --------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 00000000 00000000 &lt;Reserved&gt; 0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 Np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00000000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0008 00000000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ffffffff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Code RE Ac 0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00000c9b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0010 00000000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ffffffff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RW Ac 0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00000c93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0018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ffffffff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Code RE Ac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00000cfb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0020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ffffffff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Data RW Ac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00000cf3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0028 8013b000 000020ab TSS32 Busy 0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 P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0000008b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0030 81907800 00002128 Data RW Ac 0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 P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00000493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0038 7ffae000 00000fff Data RW Ac 3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 P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000004f3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0040 00000400 0000ffff Data RW    3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 P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000000f2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0050 81905000 00000068 TSS32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 P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00000089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0058 81905068 00000068 TSS32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By P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00000089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0070 82430000 000003ff Data RW    0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 P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00000092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00E8 00000000 0000ffff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RW    0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By P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00000092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00F0 8185eaa4 000003b2 Code EO    0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 P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00000098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00F8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 0000ffff Data RW    0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By P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00000092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3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</a:t>
            </a:r>
            <a:r>
              <a:rPr lang="en-US" dirty="0"/>
              <a:t>Management (</a:t>
            </a:r>
            <a:r>
              <a:rPr lang="en-US" dirty="0" smtClean="0"/>
              <a:t>Intermediate)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669" y="833773"/>
            <a:ext cx="7586662" cy="519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6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Processes / Threads (Intermediate)</a:t>
            </a:r>
          </a:p>
        </p:txBody>
      </p:sp>
    </p:spTree>
    <p:extLst>
      <p:ext uri="{BB962C8B-B14F-4D97-AF65-F5344CB8AC3E}">
        <p14:creationId xmlns:p14="http://schemas.microsoft.com/office/powerpoint/2010/main" val="318768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Management (Basic)</a:t>
            </a:r>
            <a:endParaRPr lang="en-US" dirty="0"/>
          </a:p>
        </p:txBody>
      </p:sp>
      <p:sp>
        <p:nvSpPr>
          <p:cNvPr id="34" name="Right Arrow 33">
            <a:hlinkClick r:id="rId2" action="ppaction://hlinksldjump" tooltip="Advance to the Next Slide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hlinkClick r:id="rId3" action="ppaction://hlinksldjump"/>
          </p:cNvPr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300" y="1231900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you need to know about Windows Memory Management at the Basic Level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2300" y="2273300"/>
            <a:ext cx="1097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It is very dependent upon the hardware platform it is executing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Modern operating systems use </a:t>
            </a:r>
            <a:r>
              <a:rPr lang="en-US" sz="2400" i="1" dirty="0" smtClean="0"/>
              <a:t>virtual memory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PAGE is the smallest memory block that the Memory Manager uses.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memory manager has two primary tasks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Translating, or mapping, a process’s virtual address space into physical memory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Paging some of the contents of memory to disk when it becomes overcommitted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59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17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IA-32 </a:t>
            </a:r>
            <a:r>
              <a:rPr lang="en-US" dirty="0"/>
              <a:t>Assembly Language (Intermediate)</a:t>
            </a:r>
          </a:p>
        </p:txBody>
      </p:sp>
      <p:sp>
        <p:nvSpPr>
          <p:cNvPr id="3" name="Rectangle 2"/>
          <p:cNvSpPr/>
          <p:nvPr/>
        </p:nvSpPr>
        <p:spPr>
          <a:xfrm>
            <a:off x="112776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776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8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728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680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0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3632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632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0584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584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7536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536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4488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ZF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488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440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440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8392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392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5344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44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2296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296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248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248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200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315200" y="1600200"/>
            <a:ext cx="610512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152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104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104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7056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056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4008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008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0960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960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7912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912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4864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864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1816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816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8768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768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5720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720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2672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672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9624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624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6576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576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3528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528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0480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480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7432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432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4384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4384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1336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336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8288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288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83118" y="2638425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1015999" y="2638425"/>
            <a:ext cx="3555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ID Flag</a:t>
            </a:r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483118" y="2829744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1441" y="2829638"/>
            <a:ext cx="356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Interrupt Pending</a:t>
            </a:r>
            <a:endParaRPr lang="en-US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483118" y="3021063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618" y="3020851"/>
            <a:ext cx="355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Interrupt Flag</a:t>
            </a:r>
            <a:endParaRPr 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483118" y="3212382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1011440" y="3212064"/>
            <a:ext cx="356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Alignment Check / Access Control</a:t>
            </a:r>
            <a:endParaRPr 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483118" y="3403701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1011232" y="3403277"/>
            <a:ext cx="356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Virtual-8086 Mode</a:t>
            </a:r>
            <a:endParaRPr 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483118" y="3595020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1006672" y="3594490"/>
            <a:ext cx="356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Resume </a:t>
            </a:r>
            <a:r>
              <a:rPr lang="en-US" dirty="0" smtClean="0"/>
              <a:t>Flag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483118" y="3786339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1008850" y="3785703"/>
            <a:ext cx="356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Nested Task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483118" y="3977658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1006673" y="3976916"/>
            <a:ext cx="356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I/O Privilege Level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483118" y="4168977"/>
            <a:ext cx="215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11231" y="4168129"/>
            <a:ext cx="356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Overflow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Flag</a:t>
            </a:r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83118" y="4360296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06672" y="4359342"/>
            <a:ext cx="356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Direction Flag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83118" y="4551615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8851" y="4531505"/>
            <a:ext cx="356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Interrupt Enable Flag</a:t>
            </a:r>
            <a:endParaRPr lang="en-US" sz="1600" dirty="0"/>
          </a:p>
        </p:txBody>
      </p:sp>
      <p:sp>
        <p:nvSpPr>
          <p:cNvPr id="91" name="TextBox 90"/>
          <p:cNvSpPr txBox="1"/>
          <p:nvPr/>
        </p:nvSpPr>
        <p:spPr>
          <a:xfrm>
            <a:off x="483118" y="4742934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92" name="TextBox 91"/>
          <p:cNvSpPr txBox="1"/>
          <p:nvPr/>
        </p:nvSpPr>
        <p:spPr>
          <a:xfrm>
            <a:off x="1006673" y="4741768"/>
            <a:ext cx="356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Trap Flag</a:t>
            </a:r>
            <a:endParaRPr lang="en-US" sz="1600" dirty="0"/>
          </a:p>
        </p:txBody>
      </p:sp>
      <p:sp>
        <p:nvSpPr>
          <p:cNvPr id="93" name="TextBox 92"/>
          <p:cNvSpPr txBox="1"/>
          <p:nvPr/>
        </p:nvSpPr>
        <p:spPr>
          <a:xfrm>
            <a:off x="483118" y="4934253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06463" y="4932981"/>
            <a:ext cx="356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 Flag</a:t>
            </a:r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83118" y="5125572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01904" y="5124194"/>
            <a:ext cx="357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Zero Flag</a:t>
            </a:r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3118" y="5316891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004083" y="5315407"/>
            <a:ext cx="356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Auxiliary Carry Flag</a:t>
            </a:r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83118" y="5506619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01905" y="5506619"/>
            <a:ext cx="357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Parity Flag</a:t>
            </a:r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83118" y="5697121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01905" y="5697121"/>
            <a:ext cx="357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Carry Flag</a:t>
            </a:r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 flipV="1">
            <a:off x="4571993" y="2803305"/>
            <a:ext cx="457207" cy="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4571993" y="3013352"/>
            <a:ext cx="7620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4571999" y="3205518"/>
            <a:ext cx="1066801" cy="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574380" y="3396014"/>
            <a:ext cx="1369220" cy="7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4574380" y="3580491"/>
            <a:ext cx="1674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4574380" y="3779486"/>
            <a:ext cx="1978820" cy="3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4571990" y="3968921"/>
            <a:ext cx="2590810" cy="2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4574380" y="4156684"/>
            <a:ext cx="3045620" cy="3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4574380" y="4347710"/>
            <a:ext cx="3502820" cy="3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4574380" y="4542808"/>
            <a:ext cx="3807620" cy="12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4574380" y="4714910"/>
            <a:ext cx="407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4574380" y="4926434"/>
            <a:ext cx="44172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4574380" y="5103530"/>
            <a:ext cx="4722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571993" y="5307599"/>
            <a:ext cx="5029207" cy="7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4571992" y="5500073"/>
            <a:ext cx="5638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4571991" y="5691285"/>
            <a:ext cx="6248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4571990" y="5881787"/>
            <a:ext cx="6858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46" idx="2"/>
          </p:cNvCxnSpPr>
          <p:nvPr/>
        </p:nvCxnSpPr>
        <p:spPr>
          <a:xfrm>
            <a:off x="5029200" y="2501900"/>
            <a:ext cx="0" cy="301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44" idx="2"/>
          </p:cNvCxnSpPr>
          <p:nvPr/>
        </p:nvCxnSpPr>
        <p:spPr>
          <a:xfrm>
            <a:off x="5334000" y="2501900"/>
            <a:ext cx="0" cy="511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42" idx="2"/>
          </p:cNvCxnSpPr>
          <p:nvPr/>
        </p:nvCxnSpPr>
        <p:spPr>
          <a:xfrm>
            <a:off x="5638800" y="2501900"/>
            <a:ext cx="2381" cy="704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40" idx="2"/>
          </p:cNvCxnSpPr>
          <p:nvPr/>
        </p:nvCxnSpPr>
        <p:spPr>
          <a:xfrm>
            <a:off x="5943600" y="2501900"/>
            <a:ext cx="0" cy="9013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38" idx="2"/>
          </p:cNvCxnSpPr>
          <p:nvPr/>
        </p:nvCxnSpPr>
        <p:spPr>
          <a:xfrm flipH="1">
            <a:off x="6248398" y="2501900"/>
            <a:ext cx="2" cy="1078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36" idx="2"/>
          </p:cNvCxnSpPr>
          <p:nvPr/>
        </p:nvCxnSpPr>
        <p:spPr>
          <a:xfrm>
            <a:off x="6553200" y="2501900"/>
            <a:ext cx="0" cy="1277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32" idx="2"/>
          </p:cNvCxnSpPr>
          <p:nvPr/>
        </p:nvCxnSpPr>
        <p:spPr>
          <a:xfrm>
            <a:off x="7162800" y="2501900"/>
            <a:ext cx="0" cy="14684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30" idx="2"/>
          </p:cNvCxnSpPr>
          <p:nvPr/>
        </p:nvCxnSpPr>
        <p:spPr>
          <a:xfrm flipH="1">
            <a:off x="7620000" y="2501900"/>
            <a:ext cx="456" cy="1653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26" idx="2"/>
          </p:cNvCxnSpPr>
          <p:nvPr/>
        </p:nvCxnSpPr>
        <p:spPr>
          <a:xfrm>
            <a:off x="8077200" y="2501900"/>
            <a:ext cx="0" cy="1844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24" idx="2"/>
          </p:cNvCxnSpPr>
          <p:nvPr/>
        </p:nvCxnSpPr>
        <p:spPr>
          <a:xfrm>
            <a:off x="8382000" y="2501900"/>
            <a:ext cx="0" cy="20421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22" idx="2"/>
          </p:cNvCxnSpPr>
          <p:nvPr/>
        </p:nvCxnSpPr>
        <p:spPr>
          <a:xfrm flipH="1">
            <a:off x="8648700" y="2501900"/>
            <a:ext cx="0" cy="2213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20" idx="2"/>
          </p:cNvCxnSpPr>
          <p:nvPr/>
        </p:nvCxnSpPr>
        <p:spPr>
          <a:xfrm>
            <a:off x="8991600" y="2501900"/>
            <a:ext cx="0" cy="2431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18" idx="2"/>
          </p:cNvCxnSpPr>
          <p:nvPr/>
        </p:nvCxnSpPr>
        <p:spPr>
          <a:xfrm>
            <a:off x="9296400" y="2501900"/>
            <a:ext cx="0" cy="2615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>
            <a:stCxn id="16" idx="2"/>
          </p:cNvCxnSpPr>
          <p:nvPr/>
        </p:nvCxnSpPr>
        <p:spPr>
          <a:xfrm>
            <a:off x="9601200" y="2501900"/>
            <a:ext cx="0" cy="2813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10198100" y="2501900"/>
            <a:ext cx="12700" cy="3004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8" idx="2"/>
          </p:cNvCxnSpPr>
          <p:nvPr/>
        </p:nvCxnSpPr>
        <p:spPr>
          <a:xfrm>
            <a:off x="10820400" y="2501900"/>
            <a:ext cx="0" cy="3189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3" idx="2"/>
          </p:cNvCxnSpPr>
          <p:nvPr/>
        </p:nvCxnSpPr>
        <p:spPr>
          <a:xfrm>
            <a:off x="11430000" y="2501900"/>
            <a:ext cx="0" cy="3374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152400" y="1916341"/>
            <a:ext cx="137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S Indicates a Status Flag</a:t>
            </a:r>
          </a:p>
          <a:p>
            <a:r>
              <a:rPr lang="pt-BR" sz="800" dirty="0">
                <a:solidFill>
                  <a:schemeClr val="accent2"/>
                </a:solidFill>
                <a:latin typeface="Arial" panose="020B0604020202020204" pitchFamily="34" charset="0"/>
              </a:rPr>
              <a:t>C Indicates a Control Flag</a:t>
            </a:r>
          </a:p>
          <a:p>
            <a:r>
              <a:rPr lang="pt-BR" sz="800" dirty="0">
                <a:latin typeface="Arial" panose="020B0604020202020204" pitchFamily="34" charset="0"/>
              </a:rPr>
              <a:t>X Indicates a System Flag</a:t>
            </a:r>
            <a:endParaRPr lang="en-US" dirty="0"/>
          </a:p>
        </p:txBody>
      </p:sp>
      <p:sp>
        <p:nvSpPr>
          <p:cNvPr id="254" name="Rectangle 253"/>
          <p:cNvSpPr/>
          <p:nvPr/>
        </p:nvSpPr>
        <p:spPr>
          <a:xfrm>
            <a:off x="199186" y="1070081"/>
            <a:ext cx="13903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</a:rPr>
              <a:t>Reserved bit positions. DO NOT USE.</a:t>
            </a:r>
          </a:p>
          <a:p>
            <a:r>
              <a:rPr lang="en-US" sz="800" dirty="0">
                <a:latin typeface="Arial" panose="020B0604020202020204" pitchFamily="34" charset="0"/>
              </a:rPr>
              <a:t>Always set to values previously read.</a:t>
            </a:r>
            <a:endParaRPr lang="en-US" dirty="0"/>
          </a:p>
        </p:txBody>
      </p:sp>
      <p:cxnSp>
        <p:nvCxnSpPr>
          <p:cNvPr id="256" name="Straight Arrow Connector 255"/>
          <p:cNvCxnSpPr>
            <a:stCxn id="254" idx="2"/>
          </p:cNvCxnSpPr>
          <p:nvPr/>
        </p:nvCxnSpPr>
        <p:spPr>
          <a:xfrm>
            <a:off x="894372" y="1654856"/>
            <a:ext cx="1086828" cy="26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54" idx="2"/>
          </p:cNvCxnSpPr>
          <p:nvPr/>
        </p:nvCxnSpPr>
        <p:spPr>
          <a:xfrm>
            <a:off x="894372" y="1654856"/>
            <a:ext cx="1391628" cy="26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55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IA-32 </a:t>
            </a:r>
            <a:r>
              <a:rPr lang="en-US" dirty="0"/>
              <a:t>Assembly Language (Intermediate)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603250" y="1551563"/>
            <a:ext cx="109855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</a:rPr>
              <a:t>The status flags (bits 0, 2, 4, 6, 7, and 11) of the EFLAGS register indicate the results of arithmetic instructions</a:t>
            </a:r>
            <a:r>
              <a:rPr lang="en-US" sz="1400" dirty="0" smtClean="0">
                <a:latin typeface="Verdana" panose="020B0604030504040204" pitchFamily="34" charset="0"/>
              </a:rPr>
              <a:t>, such </a:t>
            </a:r>
            <a:r>
              <a:rPr lang="en-US" sz="1400" dirty="0">
                <a:latin typeface="Verdana" panose="020B0604030504040204" pitchFamily="34" charset="0"/>
              </a:rPr>
              <a:t>as the ADD, SUB, MUL, and DIV instructions. The status flag functions are</a:t>
            </a:r>
            <a:r>
              <a:rPr lang="en-US" sz="1400" dirty="0" smtClean="0">
                <a:latin typeface="Verdana" panose="020B0604030504040204" pitchFamily="34" charset="0"/>
              </a:rPr>
              <a:t>:</a:t>
            </a:r>
          </a:p>
          <a:p>
            <a:endParaRPr lang="en-US" sz="1400" dirty="0">
              <a:latin typeface="Verdana" panose="020B0604030504040204" pitchFamily="34" charset="0"/>
            </a:endParaRPr>
          </a:p>
          <a:p>
            <a:pPr marL="1371600" indent="-1371600"/>
            <a:r>
              <a:rPr lang="en-US" sz="1400" b="1" dirty="0">
                <a:latin typeface="Verdana" panose="020B0604030504040204" pitchFamily="34" charset="0"/>
              </a:rPr>
              <a:t>CF (bit 0) </a:t>
            </a:r>
            <a:r>
              <a:rPr lang="en-US" sz="1400" b="1" dirty="0" smtClean="0">
                <a:latin typeface="Verdana" panose="020B0604030504040204" pitchFamily="34" charset="0"/>
              </a:rPr>
              <a:t>	Carry </a:t>
            </a:r>
            <a:r>
              <a:rPr lang="en-US" sz="1400" b="1" dirty="0">
                <a:latin typeface="Verdana" panose="020B0604030504040204" pitchFamily="34" charset="0"/>
              </a:rPr>
              <a:t>flag </a:t>
            </a:r>
            <a:r>
              <a:rPr lang="en-US" sz="1400" dirty="0">
                <a:latin typeface="Verdana" panose="020B0604030504040204" pitchFamily="34" charset="0"/>
              </a:rPr>
              <a:t>— Set if an arithmetic operation generates a carry or a borrow out of the </a:t>
            </a:r>
            <a:r>
              <a:rPr lang="en-US" sz="1400" dirty="0" smtClean="0">
                <a:latin typeface="Verdana" panose="020B0604030504040204" pitchFamily="34" charset="0"/>
              </a:rPr>
              <a:t>most significant bit </a:t>
            </a:r>
            <a:r>
              <a:rPr lang="en-US" sz="1400" dirty="0">
                <a:latin typeface="Verdana" panose="020B0604030504040204" pitchFamily="34" charset="0"/>
              </a:rPr>
              <a:t>of the result; cleared otherwise. This flag indicates an overflow condition </a:t>
            </a:r>
            <a:r>
              <a:rPr lang="en-US" sz="1400" dirty="0" smtClean="0">
                <a:latin typeface="Verdana" panose="020B0604030504040204" pitchFamily="34" charset="0"/>
              </a:rPr>
              <a:t>for unsigned-integer </a:t>
            </a:r>
            <a:r>
              <a:rPr lang="en-US" sz="1400" dirty="0">
                <a:latin typeface="Verdana" panose="020B0604030504040204" pitchFamily="34" charset="0"/>
              </a:rPr>
              <a:t>arithmetic. It is also used in multiple-precision arithmetic.</a:t>
            </a:r>
          </a:p>
          <a:p>
            <a:pPr marL="1371600" indent="-1371600"/>
            <a:r>
              <a:rPr lang="en-US" sz="1400" b="1" dirty="0">
                <a:latin typeface="Verdana" panose="020B0604030504040204" pitchFamily="34" charset="0"/>
              </a:rPr>
              <a:t>PF (bit 2) 	</a:t>
            </a:r>
            <a:r>
              <a:rPr lang="en-US" sz="1400" b="1" dirty="0" smtClean="0">
                <a:latin typeface="Verdana" panose="020B0604030504040204" pitchFamily="34" charset="0"/>
              </a:rPr>
              <a:t>Parity </a:t>
            </a:r>
            <a:r>
              <a:rPr lang="en-US" sz="1400" b="1" dirty="0">
                <a:latin typeface="Verdana" panose="020B0604030504040204" pitchFamily="34" charset="0"/>
              </a:rPr>
              <a:t>flag </a:t>
            </a:r>
            <a:r>
              <a:rPr lang="en-US" sz="1400" dirty="0">
                <a:latin typeface="Verdana" panose="020B0604030504040204" pitchFamily="34" charset="0"/>
              </a:rPr>
              <a:t>— Set if the least-significant byte of the result contains an even number of 1 </a:t>
            </a:r>
            <a:r>
              <a:rPr lang="en-US" sz="1400" dirty="0" smtClean="0">
                <a:latin typeface="Verdana" panose="020B0604030504040204" pitchFamily="34" charset="0"/>
              </a:rPr>
              <a:t>bits; cleared </a:t>
            </a:r>
            <a:r>
              <a:rPr lang="en-US" sz="1400" dirty="0">
                <a:latin typeface="Verdana" panose="020B0604030504040204" pitchFamily="34" charset="0"/>
              </a:rPr>
              <a:t>otherwise.</a:t>
            </a:r>
          </a:p>
          <a:p>
            <a:pPr marL="1371600" indent="-1371600"/>
            <a:r>
              <a:rPr lang="en-US" sz="1400" b="1" dirty="0">
                <a:latin typeface="Verdana" panose="020B0604030504040204" pitchFamily="34" charset="0"/>
              </a:rPr>
              <a:t>AF (bit 4) </a:t>
            </a:r>
            <a:r>
              <a:rPr lang="en-US" sz="1400" b="1" dirty="0" smtClean="0">
                <a:latin typeface="Verdana" panose="020B0604030504040204" pitchFamily="34" charset="0"/>
              </a:rPr>
              <a:t>	Auxiliary </a:t>
            </a:r>
            <a:r>
              <a:rPr lang="en-US" sz="1400" b="1" dirty="0">
                <a:latin typeface="Verdana" panose="020B0604030504040204" pitchFamily="34" charset="0"/>
              </a:rPr>
              <a:t>Carry flag </a:t>
            </a:r>
            <a:r>
              <a:rPr lang="en-US" sz="1400" dirty="0">
                <a:latin typeface="Verdana" panose="020B0604030504040204" pitchFamily="34" charset="0"/>
              </a:rPr>
              <a:t>— Set if an arithmetic operation generates a carry or a borrow out of </a:t>
            </a:r>
            <a:r>
              <a:rPr lang="en-US" sz="1400" dirty="0" smtClean="0">
                <a:latin typeface="Verdana" panose="020B0604030504040204" pitchFamily="34" charset="0"/>
              </a:rPr>
              <a:t>bit 3 </a:t>
            </a:r>
            <a:r>
              <a:rPr lang="en-US" sz="1400" dirty="0">
                <a:latin typeface="Verdana" panose="020B0604030504040204" pitchFamily="34" charset="0"/>
              </a:rPr>
              <a:t>of the result; cleared otherwise. This flag is used in binary-coded decimal (BCD) arithmetic.</a:t>
            </a:r>
          </a:p>
          <a:p>
            <a:pPr marL="1371600" indent="-1371600"/>
            <a:r>
              <a:rPr lang="en-US" sz="1400" b="1" dirty="0">
                <a:latin typeface="Verdana" panose="020B0604030504040204" pitchFamily="34" charset="0"/>
              </a:rPr>
              <a:t>ZF (bit 6) </a:t>
            </a:r>
            <a:r>
              <a:rPr lang="en-US" sz="1400" b="1" dirty="0" smtClean="0">
                <a:latin typeface="Verdana" panose="020B0604030504040204" pitchFamily="34" charset="0"/>
              </a:rPr>
              <a:t>	Zero </a:t>
            </a:r>
            <a:r>
              <a:rPr lang="en-US" sz="1400" b="1" dirty="0">
                <a:latin typeface="Verdana" panose="020B0604030504040204" pitchFamily="34" charset="0"/>
              </a:rPr>
              <a:t>flag </a:t>
            </a:r>
            <a:r>
              <a:rPr lang="en-US" sz="1400" dirty="0">
                <a:latin typeface="Verdana" panose="020B0604030504040204" pitchFamily="34" charset="0"/>
              </a:rPr>
              <a:t>— Set if the result is zero; cleared otherwise.</a:t>
            </a:r>
          </a:p>
          <a:p>
            <a:pPr marL="1371600" indent="-1371600"/>
            <a:r>
              <a:rPr lang="en-US" sz="1400" b="1" dirty="0">
                <a:latin typeface="Verdana" panose="020B0604030504040204" pitchFamily="34" charset="0"/>
              </a:rPr>
              <a:t>SF (bit 7) </a:t>
            </a:r>
            <a:r>
              <a:rPr lang="en-US" sz="1400" b="1" dirty="0" smtClean="0">
                <a:latin typeface="Verdana" panose="020B0604030504040204" pitchFamily="34" charset="0"/>
              </a:rPr>
              <a:t>	Sign </a:t>
            </a:r>
            <a:r>
              <a:rPr lang="en-US" sz="1400" b="1" dirty="0">
                <a:latin typeface="Verdana" panose="020B0604030504040204" pitchFamily="34" charset="0"/>
              </a:rPr>
              <a:t>flag </a:t>
            </a:r>
            <a:r>
              <a:rPr lang="en-US" sz="1400" dirty="0">
                <a:latin typeface="Verdana" panose="020B0604030504040204" pitchFamily="34" charset="0"/>
              </a:rPr>
              <a:t>— Set equal to the most-significant bit of the result, which is the sign bit of a </a:t>
            </a:r>
            <a:r>
              <a:rPr lang="en-US" sz="1400" dirty="0" smtClean="0">
                <a:latin typeface="Verdana" panose="020B0604030504040204" pitchFamily="34" charset="0"/>
              </a:rPr>
              <a:t>signed integer</a:t>
            </a:r>
            <a:r>
              <a:rPr lang="en-US" sz="1400" dirty="0">
                <a:latin typeface="Verdana" panose="020B0604030504040204" pitchFamily="34" charset="0"/>
              </a:rPr>
              <a:t>. (0 indicates a positive value and 1 indicates a negative value.)</a:t>
            </a:r>
          </a:p>
          <a:p>
            <a:pPr marL="1371600" indent="-1371600"/>
            <a:r>
              <a:rPr lang="en-US" sz="1400" b="1" dirty="0">
                <a:latin typeface="Verdana" panose="020B0604030504040204" pitchFamily="34" charset="0"/>
              </a:rPr>
              <a:t>OF (bit 11) </a:t>
            </a:r>
            <a:r>
              <a:rPr lang="en-US" sz="1400" b="1" dirty="0" smtClean="0">
                <a:latin typeface="Verdana" panose="020B0604030504040204" pitchFamily="34" charset="0"/>
              </a:rPr>
              <a:t>	Overflow </a:t>
            </a:r>
            <a:r>
              <a:rPr lang="en-US" sz="1400" b="1" dirty="0">
                <a:latin typeface="Verdana" panose="020B0604030504040204" pitchFamily="34" charset="0"/>
              </a:rPr>
              <a:t>flag </a:t>
            </a:r>
            <a:r>
              <a:rPr lang="en-US" sz="1400" dirty="0">
                <a:latin typeface="Verdana" panose="020B0604030504040204" pitchFamily="34" charset="0"/>
              </a:rPr>
              <a:t>— Set if the integer result is too large a positive number or too small a </a:t>
            </a:r>
            <a:r>
              <a:rPr lang="en-US" sz="1400" dirty="0" smtClean="0">
                <a:latin typeface="Verdana" panose="020B0604030504040204" pitchFamily="34" charset="0"/>
              </a:rPr>
              <a:t>negative number </a:t>
            </a:r>
            <a:r>
              <a:rPr lang="en-US" sz="1400" dirty="0">
                <a:latin typeface="Verdana" panose="020B0604030504040204" pitchFamily="34" charset="0"/>
              </a:rPr>
              <a:t>(excluding the sign-bit) to fit in the destination operand; cleared otherwise. This </a:t>
            </a:r>
            <a:r>
              <a:rPr lang="en-US" sz="1400" dirty="0" smtClean="0">
                <a:latin typeface="Verdana" panose="020B0604030504040204" pitchFamily="34" charset="0"/>
              </a:rPr>
              <a:t>flag indicates </a:t>
            </a:r>
            <a:r>
              <a:rPr lang="en-US" sz="1400" dirty="0">
                <a:latin typeface="Verdana" panose="020B0604030504040204" pitchFamily="34" charset="0"/>
              </a:rPr>
              <a:t>an overflow condition for signed-integer (two’s complement) arithmetic</a:t>
            </a:r>
            <a:r>
              <a:rPr lang="en-US" sz="1400" dirty="0" smtClean="0">
                <a:latin typeface="Verdana" panose="020B0604030504040204" pitchFamily="34" charset="0"/>
              </a:rPr>
              <a:t>.</a:t>
            </a:r>
          </a:p>
          <a:p>
            <a:endParaRPr lang="en-US" sz="1400" dirty="0">
              <a:latin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</a:rPr>
              <a:t>Of these status flags, only the CF flag can be modified directly, using the STC, CLC, and CMC instructions. Also </a:t>
            </a:r>
            <a:r>
              <a:rPr lang="en-US" sz="1400" dirty="0" smtClean="0">
                <a:latin typeface="Verdana" panose="020B0604030504040204" pitchFamily="34" charset="0"/>
              </a:rPr>
              <a:t>the bit </a:t>
            </a:r>
            <a:r>
              <a:rPr lang="en-US" sz="1400" dirty="0">
                <a:latin typeface="Verdana" panose="020B0604030504040204" pitchFamily="34" charset="0"/>
              </a:rPr>
              <a:t>instructions (BT, BTS, BTR, and BTC) copy a specified bit into the CF flag.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0836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IA-32 </a:t>
            </a:r>
            <a:r>
              <a:rPr lang="en-US" dirty="0"/>
              <a:t>Assembly Language (Intermediate)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9600" y="1576735"/>
            <a:ext cx="109601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</a:rPr>
              <a:t>The status flags allow a single arithmetic operation to produce results for three different data </a:t>
            </a:r>
            <a:r>
              <a:rPr lang="en-US" sz="1600" dirty="0" smtClean="0">
                <a:latin typeface="Verdana" panose="020B0604030504040204" pitchFamily="34" charset="0"/>
              </a:rPr>
              <a:t>types:</a:t>
            </a:r>
          </a:p>
          <a:p>
            <a:endParaRPr lang="en-US" sz="1600" dirty="0"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Verdana" panose="020B0604030504040204" pitchFamily="34" charset="0"/>
              </a:rPr>
              <a:t>unsigned integers	the </a:t>
            </a:r>
            <a:r>
              <a:rPr lang="en-US" sz="1600" dirty="0">
                <a:latin typeface="Verdana" panose="020B0604030504040204" pitchFamily="34" charset="0"/>
              </a:rPr>
              <a:t>CF flag indicates an out-of-range condition (carry or a borrow</a:t>
            </a:r>
            <a:r>
              <a:rPr lang="en-US" sz="1600" dirty="0" smtClean="0">
                <a:latin typeface="Verdana" panose="020B060403050404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Verdana" panose="020B0604030504040204" pitchFamily="34" charset="0"/>
              </a:rPr>
              <a:t>signed integers	the </a:t>
            </a:r>
            <a:r>
              <a:rPr lang="en-US" sz="1600" dirty="0">
                <a:latin typeface="Verdana" panose="020B0604030504040204" pitchFamily="34" charset="0"/>
              </a:rPr>
              <a:t>OF flag indicates a carry or </a:t>
            </a:r>
            <a:r>
              <a:rPr lang="en-US" sz="1600" dirty="0" smtClean="0">
                <a:latin typeface="Verdana" panose="020B0604030504040204" pitchFamily="34" charset="0"/>
              </a:rPr>
              <a:t>borrow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Verdana" panose="020B0604030504040204" pitchFamily="34" charset="0"/>
              </a:rPr>
              <a:t>BCD integers		the </a:t>
            </a:r>
            <a:r>
              <a:rPr lang="en-US" sz="1600" dirty="0">
                <a:latin typeface="Verdana" panose="020B0604030504040204" pitchFamily="34" charset="0"/>
              </a:rPr>
              <a:t>AF flag indicates a </a:t>
            </a:r>
            <a:r>
              <a:rPr lang="en-US" sz="1600" dirty="0" smtClean="0">
                <a:latin typeface="Verdana" panose="020B0604030504040204" pitchFamily="34" charset="0"/>
              </a:rPr>
              <a:t>carry or borrow</a:t>
            </a:r>
          </a:p>
          <a:p>
            <a:endParaRPr lang="en-US" sz="1600" dirty="0" smtClean="0">
              <a:latin typeface="Verdana" panose="020B0604030504040204" pitchFamily="34" charset="0"/>
            </a:endParaRPr>
          </a:p>
          <a:p>
            <a:r>
              <a:rPr lang="en-US" sz="1600" dirty="0" smtClean="0">
                <a:latin typeface="Verdana" panose="020B0604030504040204" pitchFamily="34" charset="0"/>
              </a:rPr>
              <a:t>The </a:t>
            </a:r>
            <a:r>
              <a:rPr lang="en-US" sz="1600" dirty="0">
                <a:latin typeface="Verdana" panose="020B0604030504040204" pitchFamily="34" charset="0"/>
              </a:rPr>
              <a:t>SF flag indicates the sign of a signed integer. The ZF flag indicates either a </a:t>
            </a:r>
            <a:r>
              <a:rPr lang="en-US" sz="1600" dirty="0" smtClean="0">
                <a:latin typeface="Verdana" panose="020B0604030504040204" pitchFamily="34" charset="0"/>
              </a:rPr>
              <a:t>signed-integer </a:t>
            </a:r>
            <a:r>
              <a:rPr lang="en-US" sz="1600" dirty="0">
                <a:latin typeface="Verdana" panose="020B0604030504040204" pitchFamily="34" charset="0"/>
              </a:rPr>
              <a:t>or an </a:t>
            </a:r>
            <a:r>
              <a:rPr lang="en-US" sz="1600" dirty="0" smtClean="0">
                <a:latin typeface="Verdana" panose="020B0604030504040204" pitchFamily="34" charset="0"/>
              </a:rPr>
              <a:t>unsigned-integer zero</a:t>
            </a:r>
            <a:r>
              <a:rPr lang="en-US" sz="1600" dirty="0">
                <a:latin typeface="Verdana" panose="020B0604030504040204" pitchFamily="34" charset="0"/>
              </a:rPr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707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IA-32 </a:t>
            </a:r>
            <a:r>
              <a:rPr lang="en-US" dirty="0"/>
              <a:t>Assembly Language (Intermediate)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283038"/>
            <a:ext cx="1097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</a:rPr>
              <a:t>When performing multiple-precision arithmetic on integers, the CF flag is used in conjunction with the add </a:t>
            </a:r>
            <a:r>
              <a:rPr lang="en-US" dirty="0" smtClean="0">
                <a:latin typeface="Verdana" panose="020B0604030504040204" pitchFamily="34" charset="0"/>
              </a:rPr>
              <a:t>with carry </a:t>
            </a:r>
            <a:r>
              <a:rPr lang="en-US" dirty="0">
                <a:latin typeface="Verdana" panose="020B0604030504040204" pitchFamily="34" charset="0"/>
              </a:rPr>
              <a:t>(ADC) and subtract with borrow (SBB) instructions to propagate a carry or borrow from one computation </a:t>
            </a:r>
            <a:r>
              <a:rPr lang="en-US" dirty="0" smtClean="0">
                <a:latin typeface="Verdana" panose="020B0604030504040204" pitchFamily="34" charset="0"/>
              </a:rPr>
              <a:t>to the </a:t>
            </a:r>
            <a:r>
              <a:rPr lang="en-US" dirty="0">
                <a:latin typeface="Verdana" panose="020B0604030504040204" pitchFamily="34" charset="0"/>
              </a:rPr>
              <a:t>next.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2451438"/>
            <a:ext cx="1097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</a:rPr>
              <a:t>The condition instructions </a:t>
            </a:r>
            <a:r>
              <a:rPr lang="en-US" dirty="0" err="1">
                <a:latin typeface="Verdana" panose="020B0604030504040204" pitchFamily="34" charset="0"/>
              </a:rPr>
              <a:t>J</a:t>
            </a:r>
            <a:r>
              <a:rPr lang="en-US" i="1" dirty="0" err="1">
                <a:latin typeface="Verdana" panose="020B0604030504040204" pitchFamily="34" charset="0"/>
              </a:rPr>
              <a:t>cc</a:t>
            </a:r>
            <a:r>
              <a:rPr lang="en-US" i="1" dirty="0">
                <a:latin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</a:rPr>
              <a:t>(jump on condition code </a:t>
            </a:r>
            <a:r>
              <a:rPr lang="en-US" i="1" dirty="0">
                <a:latin typeface="Verdana" panose="020B0604030504040204" pitchFamily="34" charset="0"/>
              </a:rPr>
              <a:t>cc</a:t>
            </a:r>
            <a:r>
              <a:rPr lang="en-US" dirty="0">
                <a:latin typeface="Verdana" panose="020B0604030504040204" pitchFamily="34" charset="0"/>
              </a:rPr>
              <a:t>), </a:t>
            </a:r>
            <a:r>
              <a:rPr lang="en-US" dirty="0" err="1">
                <a:latin typeface="Verdana" panose="020B0604030504040204" pitchFamily="34" charset="0"/>
              </a:rPr>
              <a:t>SET</a:t>
            </a:r>
            <a:r>
              <a:rPr lang="en-US" i="1" dirty="0" err="1">
                <a:latin typeface="Verdana" panose="020B0604030504040204" pitchFamily="34" charset="0"/>
              </a:rPr>
              <a:t>cc</a:t>
            </a:r>
            <a:r>
              <a:rPr lang="en-US" i="1" dirty="0">
                <a:latin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</a:rPr>
              <a:t>(byte set on condition code </a:t>
            </a:r>
            <a:r>
              <a:rPr lang="en-US" i="1" dirty="0">
                <a:latin typeface="Verdana" panose="020B0604030504040204" pitchFamily="34" charset="0"/>
              </a:rPr>
              <a:t>cc</a:t>
            </a:r>
            <a:r>
              <a:rPr lang="en-US" dirty="0">
                <a:latin typeface="Verdana" panose="020B0604030504040204" pitchFamily="34" charset="0"/>
              </a:rPr>
              <a:t>), </a:t>
            </a:r>
            <a:r>
              <a:rPr lang="en-US" dirty="0" err="1">
                <a:latin typeface="Verdana" panose="020B0604030504040204" pitchFamily="34" charset="0"/>
              </a:rPr>
              <a:t>LOOP</a:t>
            </a:r>
            <a:r>
              <a:rPr lang="en-US" i="1" dirty="0" err="1">
                <a:latin typeface="Verdana" panose="020B0604030504040204" pitchFamily="34" charset="0"/>
              </a:rPr>
              <a:t>cc</a:t>
            </a:r>
            <a:r>
              <a:rPr lang="en-US" dirty="0">
                <a:latin typeface="Verdana" panose="020B0604030504040204" pitchFamily="34" charset="0"/>
              </a:rPr>
              <a:t>, </a:t>
            </a:r>
            <a:r>
              <a:rPr lang="en-US" dirty="0" smtClean="0">
                <a:latin typeface="Verdana" panose="020B0604030504040204" pitchFamily="34" charset="0"/>
              </a:rPr>
              <a:t>and </a:t>
            </a:r>
            <a:r>
              <a:rPr lang="en-US" dirty="0" err="1" smtClean="0">
                <a:latin typeface="Verdana" panose="020B0604030504040204" pitchFamily="34" charset="0"/>
              </a:rPr>
              <a:t>CMOV</a:t>
            </a:r>
            <a:r>
              <a:rPr lang="en-US" i="1" dirty="0" err="1" smtClean="0">
                <a:latin typeface="Verdana" panose="020B0604030504040204" pitchFamily="34" charset="0"/>
              </a:rPr>
              <a:t>cc</a:t>
            </a:r>
            <a:r>
              <a:rPr lang="en-US" i="1" dirty="0" smtClean="0">
                <a:latin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</a:rPr>
              <a:t>(conditional move) use one or more of the status flags as condition codes and test them for branch, </a:t>
            </a:r>
            <a:r>
              <a:rPr lang="en-US" dirty="0" err="1">
                <a:latin typeface="Verdana" panose="020B0604030504040204" pitchFamily="34" charset="0"/>
              </a:rPr>
              <a:t>setbyte</a:t>
            </a:r>
            <a:r>
              <a:rPr lang="en-US" dirty="0" smtClean="0">
                <a:latin typeface="Verdana" panose="020B0604030504040204" pitchFamily="34" charset="0"/>
              </a:rPr>
              <a:t>, or </a:t>
            </a:r>
            <a:r>
              <a:rPr lang="en-US" dirty="0">
                <a:latin typeface="Verdana" panose="020B0604030504040204" pitchFamily="34" charset="0"/>
              </a:rPr>
              <a:t>end-loop conditions.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3721438"/>
            <a:ext cx="10972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direction flag (DF, located in bit 10 of the EFLAGS register) controls string instructions (MOVS, CMPS, SCAS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, LODS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 and STOS). Setting the DF flag causes the string instructions to auto-decrement (to process strings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from high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addresses to low addresses). Clearing the DF flag causes the string instructions to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auto-increment (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process strings from low addresses to high addresses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).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STD and CLD instructions set and clear the DF flag, respectively.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5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IA-32 </a:t>
            </a:r>
            <a:r>
              <a:rPr lang="en-US" dirty="0"/>
              <a:t>Assembly Language (Intermediate)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9600" y="1239694"/>
            <a:ext cx="109855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 system flags and IOPL field in the EFLAGS register control operating-system or executive operations. </a:t>
            </a:r>
            <a:r>
              <a:rPr lang="en-US" sz="1400" b="1" dirty="0" smtClean="0"/>
              <a:t>They should </a:t>
            </a:r>
            <a:r>
              <a:rPr lang="en-US" sz="1400" b="1" dirty="0"/>
              <a:t>not be modified by application programs</a:t>
            </a:r>
            <a:r>
              <a:rPr lang="en-US" sz="1400" dirty="0"/>
              <a:t>. The functions of the system flags are as follows</a:t>
            </a:r>
            <a:r>
              <a:rPr lang="en-US" sz="1400" dirty="0" smtClean="0"/>
              <a:t>:</a:t>
            </a:r>
          </a:p>
          <a:p>
            <a:pPr marL="1828800" indent="-1828800"/>
            <a:endParaRPr lang="en-US" sz="1400" dirty="0"/>
          </a:p>
          <a:p>
            <a:pPr marL="1828800" indent="-1828800"/>
            <a:r>
              <a:rPr lang="en-US" sz="1400" b="1" dirty="0"/>
              <a:t>TF (bit </a:t>
            </a:r>
            <a:r>
              <a:rPr lang="en-US" sz="1400" b="1" dirty="0" smtClean="0"/>
              <a:t>8)	Trap </a:t>
            </a:r>
            <a:r>
              <a:rPr lang="en-US" sz="1400" b="1" dirty="0"/>
              <a:t>flag </a:t>
            </a:r>
            <a:r>
              <a:rPr lang="en-US" sz="1400" dirty="0"/>
              <a:t>— Set to enable single-step mode for debugging; clear to disable single-step mode.</a:t>
            </a:r>
          </a:p>
          <a:p>
            <a:pPr marL="1828800" indent="-1828800"/>
            <a:r>
              <a:rPr lang="en-US" sz="1400" b="1" dirty="0"/>
              <a:t>IF (bit </a:t>
            </a:r>
            <a:r>
              <a:rPr lang="en-US" sz="1400" b="1" dirty="0" smtClean="0"/>
              <a:t>9)	Interrupt </a:t>
            </a:r>
            <a:r>
              <a:rPr lang="en-US" sz="1400" b="1" dirty="0"/>
              <a:t>enable flag </a:t>
            </a:r>
            <a:r>
              <a:rPr lang="en-US" sz="1400" dirty="0"/>
              <a:t>— Controls the response of the processor to maskable </a:t>
            </a:r>
            <a:r>
              <a:rPr lang="en-US" sz="1400" dirty="0" smtClean="0"/>
              <a:t>interrupt requests</a:t>
            </a:r>
            <a:r>
              <a:rPr lang="en-US" sz="1400" dirty="0"/>
              <a:t>. Set to respond to maskable interrupts; cleared to inhibit maskable interrupts.</a:t>
            </a:r>
          </a:p>
          <a:p>
            <a:pPr marL="1828800" indent="-1828800"/>
            <a:r>
              <a:rPr lang="en-US" sz="1400" b="1" dirty="0"/>
              <a:t>IOPL (bits 12 and </a:t>
            </a:r>
            <a:r>
              <a:rPr lang="en-US" sz="1400" b="1" dirty="0" smtClean="0"/>
              <a:t>13)	I/O </a:t>
            </a:r>
            <a:r>
              <a:rPr lang="en-US" sz="1400" b="1" dirty="0"/>
              <a:t>privilege level field </a:t>
            </a:r>
            <a:r>
              <a:rPr lang="en-US" sz="1400" dirty="0"/>
              <a:t>— Indicates the I/O privilege level of the currently running </a:t>
            </a:r>
            <a:r>
              <a:rPr lang="en-US" sz="1400" dirty="0" smtClean="0"/>
              <a:t>program or </a:t>
            </a:r>
            <a:r>
              <a:rPr lang="en-US" sz="1400" dirty="0"/>
              <a:t>task. The current privilege level (CPL) of the currently running program or task must be </a:t>
            </a:r>
            <a:r>
              <a:rPr lang="en-US" sz="1400" dirty="0" smtClean="0"/>
              <a:t>less than </a:t>
            </a:r>
            <a:r>
              <a:rPr lang="en-US" sz="1400" dirty="0"/>
              <a:t>or equal to the I/O privilege level to access the I/O address space. The POPF and </a:t>
            </a:r>
            <a:r>
              <a:rPr lang="en-US" sz="1400" dirty="0" smtClean="0"/>
              <a:t>IRET instructions </a:t>
            </a:r>
            <a:r>
              <a:rPr lang="en-US" sz="1400" dirty="0"/>
              <a:t>can modify this field only when operating at a CPL of 0.</a:t>
            </a:r>
          </a:p>
          <a:p>
            <a:pPr marL="1828800" indent="-1828800"/>
            <a:r>
              <a:rPr lang="en-US" sz="1400" b="1" dirty="0"/>
              <a:t>NT (bit </a:t>
            </a:r>
            <a:r>
              <a:rPr lang="en-US" sz="1400" b="1" dirty="0" smtClean="0"/>
              <a:t>14)	Nested </a:t>
            </a:r>
            <a:r>
              <a:rPr lang="en-US" sz="1400" b="1" dirty="0"/>
              <a:t>task flag </a:t>
            </a:r>
            <a:r>
              <a:rPr lang="en-US" sz="1400" dirty="0"/>
              <a:t>— Controls the chaining of interrupted and called tasks. Set when </a:t>
            </a:r>
            <a:r>
              <a:rPr lang="en-US" sz="1400" dirty="0" smtClean="0"/>
              <a:t>the current </a:t>
            </a:r>
            <a:r>
              <a:rPr lang="en-US" sz="1400" dirty="0"/>
              <a:t>task is linked to the previously executed task; cleared when the current task is </a:t>
            </a:r>
            <a:r>
              <a:rPr lang="en-US" sz="1400" dirty="0" smtClean="0"/>
              <a:t>not linked </a:t>
            </a:r>
            <a:r>
              <a:rPr lang="en-US" sz="1400" dirty="0"/>
              <a:t>to another task.</a:t>
            </a:r>
          </a:p>
          <a:p>
            <a:pPr marL="1828800" indent="-1828800"/>
            <a:r>
              <a:rPr lang="en-US" sz="1400" b="1" dirty="0"/>
              <a:t>RF (bit </a:t>
            </a:r>
            <a:r>
              <a:rPr lang="en-US" sz="1400" b="1" dirty="0" smtClean="0"/>
              <a:t>16)	Resume </a:t>
            </a:r>
            <a:r>
              <a:rPr lang="en-US" sz="1400" b="1" dirty="0"/>
              <a:t>flag </a:t>
            </a:r>
            <a:r>
              <a:rPr lang="en-US" sz="1400" dirty="0"/>
              <a:t>— Controls the processor’s response to debug exceptions.</a:t>
            </a:r>
          </a:p>
          <a:p>
            <a:pPr marL="1828800" indent="-1828800"/>
            <a:r>
              <a:rPr lang="en-US" sz="1400" b="1" dirty="0"/>
              <a:t>VM (bit </a:t>
            </a:r>
            <a:r>
              <a:rPr lang="en-US" sz="1400" b="1" dirty="0" smtClean="0"/>
              <a:t>17)	Virtual-8086 </a:t>
            </a:r>
            <a:r>
              <a:rPr lang="en-US" sz="1400" b="1" dirty="0"/>
              <a:t>mode flag </a:t>
            </a:r>
            <a:r>
              <a:rPr lang="en-US" sz="1400" dirty="0"/>
              <a:t>— Set to enable virtual-8086 mode; clear to return to </a:t>
            </a:r>
            <a:r>
              <a:rPr lang="en-US" sz="1400" dirty="0" smtClean="0"/>
              <a:t>protected mode </a:t>
            </a:r>
            <a:r>
              <a:rPr lang="en-US" sz="1400" dirty="0"/>
              <a:t>without virtual-8086 mode semantics.</a:t>
            </a:r>
          </a:p>
          <a:p>
            <a:pPr marL="1828800" indent="-1828800"/>
            <a:r>
              <a:rPr lang="en-US" sz="1400" b="1" dirty="0"/>
              <a:t>AC (bit </a:t>
            </a:r>
            <a:r>
              <a:rPr lang="en-US" sz="1400" b="1" dirty="0" smtClean="0"/>
              <a:t>18)	Alignment </a:t>
            </a:r>
            <a:r>
              <a:rPr lang="en-US" sz="1400" b="1" dirty="0"/>
              <a:t>check (or access control) flag </a:t>
            </a:r>
            <a:r>
              <a:rPr lang="en-US" sz="1400" dirty="0"/>
              <a:t>— If the AM bit is set in the CR0 register, </a:t>
            </a:r>
            <a:r>
              <a:rPr lang="en-US" sz="1400" dirty="0" smtClean="0"/>
              <a:t>alignment checking </a:t>
            </a:r>
            <a:r>
              <a:rPr lang="en-US" sz="1400" dirty="0"/>
              <a:t>of user-mode data accesses is enabled if and only if this flag is 1</a:t>
            </a:r>
            <a:r>
              <a:rPr lang="en-US" sz="1400" dirty="0" smtClean="0"/>
              <a:t>. If </a:t>
            </a:r>
            <a:r>
              <a:rPr lang="en-US" sz="1400" dirty="0"/>
              <a:t>the SMAP bit is set in the CR4 register, explicit supervisor-mode data accesses to </a:t>
            </a:r>
            <a:r>
              <a:rPr lang="en-US" sz="1400" dirty="0" smtClean="0"/>
              <a:t>user-mode pages </a:t>
            </a:r>
            <a:r>
              <a:rPr lang="en-US" sz="1400" dirty="0"/>
              <a:t>are allowed if and only if this bit is 1. See Section 4.6, “Access Rights,” in the </a:t>
            </a:r>
            <a:r>
              <a:rPr lang="en-US" sz="1400" i="1" dirty="0"/>
              <a:t>Intel® </a:t>
            </a:r>
            <a:r>
              <a:rPr lang="en-US" sz="1400" i="1" dirty="0" smtClean="0"/>
              <a:t>64 and </a:t>
            </a:r>
            <a:r>
              <a:rPr lang="en-US" sz="1400" i="1" dirty="0"/>
              <a:t>IA-32 Architectures Software Developer’s Manual, Volume 3A</a:t>
            </a:r>
            <a:r>
              <a:rPr lang="en-US" sz="1400" dirty="0"/>
              <a:t>.</a:t>
            </a:r>
          </a:p>
          <a:p>
            <a:pPr marL="1828800" indent="-1828800"/>
            <a:r>
              <a:rPr lang="en-US" sz="1400" b="1" dirty="0"/>
              <a:t>VIF (bit </a:t>
            </a:r>
            <a:r>
              <a:rPr lang="en-US" sz="1400" b="1" dirty="0" smtClean="0"/>
              <a:t>19)	Virtual </a:t>
            </a:r>
            <a:r>
              <a:rPr lang="en-US" sz="1400" b="1" dirty="0"/>
              <a:t>interrupt flag </a:t>
            </a:r>
            <a:r>
              <a:rPr lang="en-US" sz="1400" dirty="0"/>
              <a:t>— Virtual image of the IF flag. Used in conjunction with the VIP flag</a:t>
            </a:r>
            <a:r>
              <a:rPr lang="en-US" sz="1400" dirty="0" smtClean="0"/>
              <a:t>. (</a:t>
            </a:r>
            <a:r>
              <a:rPr lang="en-US" sz="1400" dirty="0"/>
              <a:t>To use this flag and the VIP flag the virtual mode extensions are enabled by setting the </a:t>
            </a:r>
            <a:r>
              <a:rPr lang="en-US" sz="1400" dirty="0" smtClean="0"/>
              <a:t>VME </a:t>
            </a:r>
            <a:r>
              <a:rPr lang="it-IT" sz="1400" dirty="0" smtClean="0"/>
              <a:t>flag </a:t>
            </a:r>
            <a:r>
              <a:rPr lang="it-IT" sz="1400" dirty="0"/>
              <a:t>in control register CR4.)</a:t>
            </a:r>
          </a:p>
          <a:p>
            <a:pPr marL="1828800" indent="-1828800"/>
            <a:r>
              <a:rPr lang="en-US" sz="1400" b="1" dirty="0"/>
              <a:t>VIP (bit </a:t>
            </a:r>
            <a:r>
              <a:rPr lang="en-US" sz="1400" b="1" dirty="0" smtClean="0"/>
              <a:t>20)	Virtual </a:t>
            </a:r>
            <a:r>
              <a:rPr lang="en-US" sz="1400" b="1" dirty="0"/>
              <a:t>interrupt pending flag </a:t>
            </a:r>
            <a:r>
              <a:rPr lang="en-US" sz="1400" dirty="0"/>
              <a:t>— Set to indicate that an interrupt is pending; clear when </a:t>
            </a:r>
            <a:r>
              <a:rPr lang="en-US" sz="1400" dirty="0" smtClean="0"/>
              <a:t>no interrupt </a:t>
            </a:r>
            <a:r>
              <a:rPr lang="en-US" sz="1400" dirty="0"/>
              <a:t>is pending. (Software sets and clears this flag; the processor only reads it.) Used </a:t>
            </a:r>
            <a:r>
              <a:rPr lang="en-US" sz="1400" dirty="0" smtClean="0"/>
              <a:t>in conjunction </a:t>
            </a:r>
            <a:r>
              <a:rPr lang="en-US" sz="1400" dirty="0"/>
              <a:t>with the VIF flag.</a:t>
            </a:r>
          </a:p>
          <a:p>
            <a:pPr marL="1828800" indent="-1828800"/>
            <a:r>
              <a:rPr lang="en-US" sz="1400" b="1" dirty="0"/>
              <a:t>ID (bit </a:t>
            </a:r>
            <a:r>
              <a:rPr lang="en-US" sz="1400" b="1" dirty="0" smtClean="0"/>
              <a:t>21)	Identification </a:t>
            </a:r>
            <a:r>
              <a:rPr lang="en-US" sz="1400" b="1" dirty="0"/>
              <a:t>flag </a:t>
            </a:r>
            <a:r>
              <a:rPr lang="en-US" sz="1400" dirty="0"/>
              <a:t>— The ability of a program to set or clear this flag indicates support </a:t>
            </a:r>
            <a:r>
              <a:rPr lang="en-US" sz="1400" dirty="0" smtClean="0"/>
              <a:t>for the </a:t>
            </a:r>
            <a:r>
              <a:rPr lang="en-US" sz="1400" dirty="0"/>
              <a:t>CPUID instruction.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3025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IA-32 </a:t>
            </a:r>
            <a:r>
              <a:rPr lang="en-US" dirty="0"/>
              <a:t>Assembly Language (Intermediate)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962402" y="1143000"/>
            <a:ext cx="0" cy="5029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441548" y="1135746"/>
            <a:ext cx="0" cy="5029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62402" y="1291772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55148" y="1603826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55148" y="1908628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47894" y="2220682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55148" y="2518226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47894" y="2830280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947894" y="3135082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40640" y="3447136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55148" y="3737426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947894" y="4049480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47894" y="4354282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40640" y="4666336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947894" y="4963880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940640" y="5275934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940640" y="5580736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933386" y="5892790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04734" y="1261647"/>
            <a:ext cx="3077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Function </a:t>
            </a:r>
            <a:r>
              <a:rPr lang="en-US" sz="1600" dirty="0" smtClean="0"/>
              <a:t>A Parameter </a:t>
            </a:r>
            <a:r>
              <a:rPr lang="en-US" sz="1600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11994" y="1559187"/>
            <a:ext cx="3077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Function </a:t>
            </a:r>
            <a:r>
              <a:rPr lang="en-US" sz="1600" dirty="0" smtClean="0"/>
              <a:t>A Parameter </a:t>
            </a:r>
            <a:r>
              <a:rPr lang="en-US" sz="16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04734" y="1886279"/>
            <a:ext cx="3077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Function A’s Return Address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11992" y="2169305"/>
            <a:ext cx="3077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Stack Frame Pointer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2133602" y="2217049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04738" y="2466845"/>
            <a:ext cx="30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Exception Handler Frame</a:t>
            </a:r>
            <a:endParaRPr lang="en-US" sz="16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5211998" y="2764385"/>
            <a:ext cx="30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Function B’s Local Variable 1</a:t>
            </a:r>
            <a:endParaRPr lang="en-US" sz="16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5219258" y="3076439"/>
            <a:ext cx="30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Function B’s Local Variable 2</a:t>
            </a:r>
            <a:endParaRPr lang="en-US" sz="16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5219258" y="3366726"/>
            <a:ext cx="30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Function B’s Local Variable 3</a:t>
            </a:r>
            <a:endParaRPr lang="en-US" sz="16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5212004" y="3678780"/>
            <a:ext cx="30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 </a:t>
            </a:r>
            <a:r>
              <a:rPr lang="en-US" dirty="0" smtClean="0"/>
              <a:t>B Saved Register 1</a:t>
            </a:r>
            <a:endParaRPr lang="en-US" sz="16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5212004" y="3983582"/>
            <a:ext cx="30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 </a:t>
            </a:r>
            <a:r>
              <a:rPr lang="en-US" dirty="0" smtClean="0"/>
              <a:t>B Saved Register 2</a:t>
            </a:r>
            <a:endParaRPr lang="en-US" sz="16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5211994" y="4316895"/>
            <a:ext cx="3077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Function </a:t>
            </a:r>
            <a:r>
              <a:rPr lang="en-US" sz="1600" dirty="0" smtClean="0"/>
              <a:t>B Parameter </a:t>
            </a:r>
            <a:r>
              <a:rPr lang="en-US" sz="1600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11994" y="4694789"/>
            <a:ext cx="3077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Function B’s Return Address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19252" y="4977815"/>
            <a:ext cx="3077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Stack Frame Pointer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11998" y="5275355"/>
            <a:ext cx="30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Exception Handler Frame</a:t>
            </a:r>
            <a:endParaRPr lang="en-US" sz="16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219258" y="5572895"/>
            <a:ext cx="30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Function C’s Local Variable 1</a:t>
            </a:r>
            <a:endParaRPr lang="en-US" sz="1600" dirty="0" smtClean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2126348" y="49675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62317" y="1306289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‘push’ via compiler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1469577" y="1589315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	‘push’ via compiler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469577" y="1908628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	Intel micro-code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484091" y="2198911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	‘push’ via compiler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9466941" y="2198911"/>
            <a:ext cx="2438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Points to previous stack frame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469578" y="2518233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	‘push’ via compiler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9463312" y="4962555"/>
            <a:ext cx="2438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Points to previous stack frame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 flipH="1">
            <a:off x="1175657" y="2815111"/>
            <a:ext cx="2757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Subtract 0x18 from </a:t>
            </a:r>
            <a:r>
              <a:rPr lang="en-US" sz="1400" dirty="0" err="1" smtClean="0"/>
              <a:t>esp</a:t>
            </a:r>
            <a:r>
              <a:rPr lang="en-US" sz="1400" dirty="0" smtClean="0"/>
              <a:t> for local allocation on stack then fill in ebp-0x08, ebp-0x0C or ebp-0x10 to fill in local variables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469577" y="3766454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‘push’ via compiler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1476837" y="4049480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	‘push’ via compiler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462323" y="4339771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	‘push’ via compiler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462323" y="4659084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	Intel micro-code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476837" y="4949365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	‘push’ via compiler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1462324" y="5268687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	‘push’ via compiler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9463312" y="1614066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</a:t>
            </a:r>
            <a:r>
              <a:rPr lang="en-US" sz="1200" dirty="0" smtClean="0"/>
              <a:t>bp+0x08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9470568" y="1302013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</a:t>
            </a:r>
            <a:r>
              <a:rPr lang="en-US" sz="1200" dirty="0" smtClean="0"/>
              <a:t>bp+0x0C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9464837" y="2852629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</a:t>
            </a:r>
            <a:r>
              <a:rPr lang="en-US" sz="1200" dirty="0" smtClean="0"/>
              <a:t>bp-0x08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9457583" y="3150169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ebp-0x0C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9457583" y="3440456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</a:t>
            </a:r>
            <a:r>
              <a:rPr lang="en-US" sz="1200" dirty="0" smtClean="0"/>
              <a:t>bp-0x10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6149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DLL’s (Dynamic Link Libraries</a:t>
            </a:r>
            <a:r>
              <a:rPr lang="en-US" dirty="0"/>
              <a:t>) (Intermediate)</a:t>
            </a:r>
          </a:p>
        </p:txBody>
      </p:sp>
    </p:spTree>
    <p:extLst>
      <p:ext uri="{BB962C8B-B14F-4D97-AF65-F5344CB8AC3E}">
        <p14:creationId xmlns:p14="http://schemas.microsoft.com/office/powerpoint/2010/main" val="409146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Debugger (Intermediate)</a:t>
            </a:r>
          </a:p>
        </p:txBody>
      </p:sp>
    </p:spTree>
    <p:extLst>
      <p:ext uri="{BB962C8B-B14F-4D97-AF65-F5344CB8AC3E}">
        <p14:creationId xmlns:p14="http://schemas.microsoft.com/office/powerpoint/2010/main" val="341961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IDA </a:t>
            </a:r>
            <a:r>
              <a:rPr lang="en-US" dirty="0"/>
              <a:t>Pro (Intermediate)</a:t>
            </a:r>
          </a:p>
        </p:txBody>
      </p:sp>
    </p:spTree>
    <p:extLst>
      <p:ext uri="{BB962C8B-B14F-4D97-AF65-F5344CB8AC3E}">
        <p14:creationId xmlns:p14="http://schemas.microsoft.com/office/powerpoint/2010/main" val="327188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Depends (Intermediate)</a:t>
            </a:r>
          </a:p>
        </p:txBody>
      </p:sp>
    </p:spTree>
    <p:extLst>
      <p:ext uri="{BB962C8B-B14F-4D97-AF65-F5344CB8AC3E}">
        <p14:creationId xmlns:p14="http://schemas.microsoft.com/office/powerpoint/2010/main" val="387913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Management (Basic)</a:t>
            </a:r>
            <a:endParaRPr lang="en-US" dirty="0"/>
          </a:p>
        </p:txBody>
      </p:sp>
      <p:sp>
        <p:nvSpPr>
          <p:cNvPr id="34" name="Right Arrow 33">
            <a:hlinkClick r:id="rId2" action="ppaction://hlinksldjump" tooltip="Advance to the Next Slide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300" y="123190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 is very dependent upon the hardware platform it is executing 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2300" y="2273300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This is true for all operating systems.  Memory Management is defined by the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Memory Management must be extremely fast and efficient. This is possible because the hardware defines what the Memory Manager must do.</a:t>
            </a:r>
          </a:p>
        </p:txBody>
      </p:sp>
      <p:sp>
        <p:nvSpPr>
          <p:cNvPr id="7" name="Right Arrow 6">
            <a:hlinkClick r:id="rId4" action="ppaction://hlinksldjump"/>
          </p:cNvPr>
          <p:cNvSpPr/>
          <p:nvPr/>
        </p:nvSpPr>
        <p:spPr>
          <a:xfrm flipH="1">
            <a:off x="889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Hex </a:t>
            </a:r>
            <a:r>
              <a:rPr lang="en-US" dirty="0"/>
              <a:t>Editor (Intermediate)</a:t>
            </a:r>
          </a:p>
        </p:txBody>
      </p:sp>
    </p:spTree>
    <p:extLst>
      <p:ext uri="{BB962C8B-B14F-4D97-AF65-F5344CB8AC3E}">
        <p14:creationId xmlns:p14="http://schemas.microsoft.com/office/powerpoint/2010/main" val="339210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Dumpbin</a:t>
            </a:r>
            <a:r>
              <a:rPr lang="en-US" dirty="0"/>
              <a:t> (Intermediate)</a:t>
            </a:r>
          </a:p>
        </p:txBody>
      </p:sp>
    </p:spTree>
    <p:extLst>
      <p:ext uri="{BB962C8B-B14F-4D97-AF65-F5344CB8AC3E}">
        <p14:creationId xmlns:p14="http://schemas.microsoft.com/office/powerpoint/2010/main" val="93986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Arrow Connector 50"/>
          <p:cNvCxnSpPr>
            <a:stCxn id="5" idx="0"/>
            <a:endCxn id="15" idx="2"/>
          </p:cNvCxnSpPr>
          <p:nvPr/>
        </p:nvCxnSpPr>
        <p:spPr>
          <a:xfrm flipH="1" flipV="1">
            <a:off x="7585075" y="1600200"/>
            <a:ext cx="1597025" cy="365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" idx="0"/>
            <a:endCxn id="12" idx="2"/>
          </p:cNvCxnSpPr>
          <p:nvPr/>
        </p:nvCxnSpPr>
        <p:spPr>
          <a:xfrm flipH="1" flipV="1">
            <a:off x="7585075" y="2514600"/>
            <a:ext cx="1597025" cy="274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" idx="0"/>
            <a:endCxn id="13" idx="2"/>
          </p:cNvCxnSpPr>
          <p:nvPr/>
        </p:nvCxnSpPr>
        <p:spPr>
          <a:xfrm flipV="1">
            <a:off x="9182100" y="2514600"/>
            <a:ext cx="1517650" cy="274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0"/>
            <a:endCxn id="24" idx="2"/>
          </p:cNvCxnSpPr>
          <p:nvPr/>
        </p:nvCxnSpPr>
        <p:spPr>
          <a:xfrm flipV="1">
            <a:off x="2971800" y="1600200"/>
            <a:ext cx="1593850" cy="3670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0"/>
            <a:endCxn id="23" idx="2"/>
          </p:cNvCxnSpPr>
          <p:nvPr/>
        </p:nvCxnSpPr>
        <p:spPr>
          <a:xfrm flipH="1" flipV="1">
            <a:off x="1450975" y="1600200"/>
            <a:ext cx="1520825" cy="3670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0"/>
            <a:endCxn id="21" idx="2"/>
          </p:cNvCxnSpPr>
          <p:nvPr/>
        </p:nvCxnSpPr>
        <p:spPr>
          <a:xfrm flipV="1">
            <a:off x="2971800" y="2514600"/>
            <a:ext cx="1593850" cy="2755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0"/>
            <a:endCxn id="20" idx="2"/>
          </p:cNvCxnSpPr>
          <p:nvPr/>
        </p:nvCxnSpPr>
        <p:spPr>
          <a:xfrm flipH="1" flipV="1">
            <a:off x="1450975" y="2514600"/>
            <a:ext cx="1520825" cy="2755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971800" y="3429000"/>
            <a:ext cx="1593850" cy="184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14" idx="2"/>
          </p:cNvCxnSpPr>
          <p:nvPr/>
        </p:nvCxnSpPr>
        <p:spPr>
          <a:xfrm flipV="1">
            <a:off x="9182100" y="3429000"/>
            <a:ext cx="151130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0"/>
            <a:endCxn id="19" idx="2"/>
          </p:cNvCxnSpPr>
          <p:nvPr/>
        </p:nvCxnSpPr>
        <p:spPr>
          <a:xfrm flipH="1" flipV="1">
            <a:off x="1450975" y="3429000"/>
            <a:ext cx="1520825" cy="184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5035550" y="6223000"/>
            <a:ext cx="2120900" cy="406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REVERSE ENGINEER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121650" y="5257800"/>
            <a:ext cx="21209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SKILLSETS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911350" y="5270500"/>
            <a:ext cx="21209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429750" y="3937000"/>
            <a:ext cx="25273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Processes / Threads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343650" y="3022600"/>
            <a:ext cx="24828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hlinkClick r:id="rId3" action="ppaction://hlinksldjump"/>
              </a:rPr>
              <a:t>IA-32 Assembly </a:t>
            </a:r>
            <a:r>
              <a:rPr lang="en-US" sz="1600" dirty="0" smtClean="0">
                <a:solidFill>
                  <a:schemeClr val="bg1"/>
                </a:solidFill>
                <a:hlinkClick r:id="rId3" action="ppaction://hlinksldjump"/>
              </a:rPr>
              <a:t>Language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43650" y="2108200"/>
            <a:ext cx="24828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4" action="ppaction://hlinksldjump"/>
              </a:rPr>
              <a:t>Windows Internals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9429750" y="2108200"/>
            <a:ext cx="25400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5" action="ppaction://hlinksldjump"/>
              </a:rPr>
              <a:t>C / C++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9429750" y="3022600"/>
            <a:ext cx="25273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hlinkClick r:id="rId6" action="ppaction://hlinksldjump"/>
              </a:rPr>
              <a:t>DLL’s (Dynamic Link Libraries)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6343650" y="1193800"/>
            <a:ext cx="24828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7" action="ppaction://hlinksldjump"/>
              </a:rPr>
              <a:t>Java / C#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9429750" y="1193800"/>
            <a:ext cx="25400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96850" y="3937000"/>
            <a:ext cx="24955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8" action="ppaction://hlinksldjump"/>
              </a:rPr>
              <a:t>Debugger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295650" y="3937000"/>
            <a:ext cx="25273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9" action="ppaction://hlinksldjump"/>
              </a:rPr>
              <a:t>IDA Pro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09550" y="3022600"/>
            <a:ext cx="24828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10" action="ppaction://hlinksldjump"/>
              </a:rPr>
              <a:t>Depends</a:t>
            </a:r>
            <a:endParaRPr lang="en-US" dirty="0"/>
          </a:p>
        </p:txBody>
      </p:sp>
      <p:sp>
        <p:nvSpPr>
          <p:cNvPr id="20" name="Rounded Rectangle 19">
            <a:hlinkClick r:id="rId11" action="ppaction://hlinksldjump"/>
          </p:cNvPr>
          <p:cNvSpPr/>
          <p:nvPr/>
        </p:nvSpPr>
        <p:spPr>
          <a:xfrm>
            <a:off x="209550" y="2108200"/>
            <a:ext cx="24828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hlinkClick r:id="rId11" action="ppaction://hlinksldjump"/>
              </a:rPr>
              <a:t>Dumpbin</a:t>
            </a:r>
            <a:endParaRPr lang="en-US" dirty="0" smtClean="0"/>
          </a:p>
        </p:txBody>
      </p:sp>
      <p:sp>
        <p:nvSpPr>
          <p:cNvPr id="21" name="Rounded Rectangle 20">
            <a:hlinkClick r:id="rId12" action="ppaction://hlinksldjump"/>
          </p:cNvPr>
          <p:cNvSpPr/>
          <p:nvPr/>
        </p:nvSpPr>
        <p:spPr>
          <a:xfrm>
            <a:off x="3295650" y="2108200"/>
            <a:ext cx="254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12" action="ppaction://hlinksldjump"/>
              </a:rPr>
              <a:t>SysInternals Suite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295650" y="3022600"/>
            <a:ext cx="254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13" action="ppaction://hlinksldjump"/>
              </a:rPr>
              <a:t>Hex Editor</a:t>
            </a:r>
            <a:endParaRPr lang="en-US" dirty="0"/>
          </a:p>
        </p:txBody>
      </p:sp>
      <p:sp>
        <p:nvSpPr>
          <p:cNvPr id="23" name="Rounded Rectangle 22">
            <a:hlinkClick r:id="rId14" action="ppaction://hlinksldjump"/>
          </p:cNvPr>
          <p:cNvSpPr/>
          <p:nvPr/>
        </p:nvSpPr>
        <p:spPr>
          <a:xfrm>
            <a:off x="209550" y="1193800"/>
            <a:ext cx="24828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14" action="ppaction://hlinksldjump"/>
              </a:rPr>
              <a:t>PE Browse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295650" y="1193800"/>
            <a:ext cx="254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15" action="ppaction://hlinksldjump"/>
              </a:rPr>
              <a:t>Channel 9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5" idx="0"/>
            <a:endCxn id="7" idx="2"/>
          </p:cNvCxnSpPr>
          <p:nvPr/>
        </p:nvCxnSpPr>
        <p:spPr>
          <a:xfrm flipH="1" flipV="1">
            <a:off x="7578725" y="4343400"/>
            <a:ext cx="1603375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0"/>
            <a:endCxn id="9" idx="2"/>
          </p:cNvCxnSpPr>
          <p:nvPr/>
        </p:nvCxnSpPr>
        <p:spPr>
          <a:xfrm flipV="1">
            <a:off x="9182100" y="4343400"/>
            <a:ext cx="1511300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0"/>
            <a:endCxn id="10" idx="2"/>
          </p:cNvCxnSpPr>
          <p:nvPr/>
        </p:nvCxnSpPr>
        <p:spPr>
          <a:xfrm flipH="1" flipV="1">
            <a:off x="7585075" y="3429000"/>
            <a:ext cx="1597025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330950" y="3937000"/>
            <a:ext cx="24955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16" action="ppaction://hlinksldjump"/>
              </a:rPr>
              <a:t>Memory Management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6" idx="0"/>
            <a:endCxn id="17" idx="2"/>
          </p:cNvCxnSpPr>
          <p:nvPr/>
        </p:nvCxnSpPr>
        <p:spPr>
          <a:xfrm flipH="1" flipV="1">
            <a:off x="1444625" y="4343400"/>
            <a:ext cx="1527175" cy="927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0"/>
            <a:endCxn id="6" idx="2"/>
          </p:cNvCxnSpPr>
          <p:nvPr/>
        </p:nvCxnSpPr>
        <p:spPr>
          <a:xfrm flipH="1" flipV="1">
            <a:off x="2971800" y="5676900"/>
            <a:ext cx="3124200" cy="546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0"/>
            <a:endCxn id="5" idx="2"/>
          </p:cNvCxnSpPr>
          <p:nvPr/>
        </p:nvCxnSpPr>
        <p:spPr>
          <a:xfrm flipV="1">
            <a:off x="6096000" y="5664200"/>
            <a:ext cx="3086100" cy="55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Advanced </a:t>
            </a:r>
            <a:r>
              <a:rPr lang="en-US" dirty="0"/>
              <a:t>Reverse Engineering </a:t>
            </a:r>
            <a:r>
              <a:rPr lang="en-US" dirty="0" smtClean="0"/>
              <a:t>Path</a:t>
            </a:r>
            <a:endParaRPr lang="en-US" dirty="0"/>
          </a:p>
        </p:txBody>
      </p:sp>
      <p:cxnSp>
        <p:nvCxnSpPr>
          <p:cNvPr id="3" name="Straight Arrow Connector 2"/>
          <p:cNvCxnSpPr>
            <a:stCxn id="6" idx="0"/>
            <a:endCxn id="18" idx="2"/>
          </p:cNvCxnSpPr>
          <p:nvPr/>
        </p:nvCxnSpPr>
        <p:spPr>
          <a:xfrm flipV="1">
            <a:off x="2971800" y="4343400"/>
            <a:ext cx="1587500" cy="927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20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1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Processes / Threads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1" y="95250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pointer to the EPROCESS structure for the system process is stored in </a:t>
            </a:r>
            <a:r>
              <a:rPr lang="en-US" dirty="0" err="1"/>
              <a:t>nt!PsInitialSystemProcess</a:t>
            </a:r>
            <a:r>
              <a:rPr lang="en-US" dirty="0"/>
              <a:t> and that of the </a:t>
            </a:r>
            <a:r>
              <a:rPr lang="en-US" dirty="0" err="1"/>
              <a:t>SystemIdle</a:t>
            </a:r>
            <a:r>
              <a:rPr lang="en-US" dirty="0"/>
              <a:t> process is stored </a:t>
            </a:r>
            <a:r>
              <a:rPr lang="en-US" dirty="0" err="1"/>
              <a:t>nt!PsIdleProcess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914698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ActiveProcessLink</a:t>
            </a:r>
            <a:r>
              <a:rPr lang="en-US" dirty="0"/>
              <a:t> field is used to maintain the EPROCESS structure is the list of processes in the system, and the head of this list is kept in the kernel variable </a:t>
            </a:r>
            <a:r>
              <a:rPr lang="en-US" dirty="0" err="1"/>
              <a:t>nt!PsActiveProcessHead</a:t>
            </a:r>
            <a:r>
              <a:rPr lang="en-US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90830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/>
              <a:t>SessionProcessLinks</a:t>
            </a:r>
            <a:r>
              <a:rPr lang="en-US" dirty="0"/>
              <a:t> field is used to link the EPROCESS structure to a list of processes in a session whose list head is in </a:t>
            </a:r>
            <a:r>
              <a:rPr lang="en-US" dirty="0" err="1"/>
              <a:t>MM_SESSION_SPACE.ProcessList</a:t>
            </a:r>
            <a:r>
              <a:rPr lang="en-US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382270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JobLinks</a:t>
            </a:r>
            <a:r>
              <a:rPr lang="en-US" dirty="0"/>
              <a:t> field is used to link the EPROCESS to a list of processes that are a part of a job whose list head is in </a:t>
            </a:r>
            <a:r>
              <a:rPr lang="en-US" dirty="0" err="1"/>
              <a:t>EJOB.ProcessListHead</a:t>
            </a:r>
            <a:r>
              <a:rPr lang="en-US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47371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memory manager global variable </a:t>
            </a:r>
            <a:r>
              <a:rPr lang="en-US" dirty="0" err="1"/>
              <a:t>MmProcessList</a:t>
            </a:r>
            <a:r>
              <a:rPr lang="en-US" dirty="0"/>
              <a:t> maintains a list of processes using the </a:t>
            </a:r>
            <a:r>
              <a:rPr lang="en-US" dirty="0" err="1"/>
              <a:t>MmProcessLinks</a:t>
            </a:r>
            <a:r>
              <a:rPr lang="en-US" dirty="0"/>
              <a:t> field. This list is traversed by </a:t>
            </a:r>
            <a:r>
              <a:rPr lang="en-US" dirty="0" err="1"/>
              <a:t>MiReplicatePteChange</a:t>
            </a:r>
            <a:r>
              <a:rPr lang="en-US" dirty="0"/>
              <a:t>() to update the kernel mode portion of the process's virtual address space.</a:t>
            </a:r>
          </a:p>
        </p:txBody>
      </p:sp>
    </p:spTree>
    <p:extLst>
      <p:ext uri="{BB962C8B-B14F-4D97-AF65-F5344CB8AC3E}">
        <p14:creationId xmlns:p14="http://schemas.microsoft.com/office/powerpoint/2010/main" val="334354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Processes / Threads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1" y="95250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list of all threads that belong to a process is maintained in </a:t>
            </a:r>
            <a:r>
              <a:rPr lang="en-US" b="1" dirty="0"/>
              <a:t>ThreadListHead</a:t>
            </a:r>
            <a:r>
              <a:rPr lang="en-US" dirty="0"/>
              <a:t> in which threads are queued via </a:t>
            </a:r>
            <a:r>
              <a:rPr lang="en-US" dirty="0" err="1"/>
              <a:t>ETHREAD.ThreadListEntry</a:t>
            </a:r>
            <a:r>
              <a:rPr lang="en-US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1" y="1922781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kernel variable </a:t>
            </a:r>
            <a:r>
              <a:rPr lang="en-US" dirty="0" err="1"/>
              <a:t>ExpTimerResolutionListHead</a:t>
            </a:r>
            <a:r>
              <a:rPr lang="en-US" dirty="0"/>
              <a:t> maintains a list of processes that have called </a:t>
            </a:r>
            <a:r>
              <a:rPr lang="en-US" dirty="0" err="1"/>
              <a:t>NtSetTimerResolution</a:t>
            </a:r>
            <a:r>
              <a:rPr lang="en-US" dirty="0"/>
              <a:t>() to change the timer interval. This list is used by </a:t>
            </a:r>
            <a:r>
              <a:rPr lang="en-US" dirty="0" err="1"/>
              <a:t>ExpUpdateTimerResolution</a:t>
            </a:r>
            <a:r>
              <a:rPr lang="en-US" dirty="0"/>
              <a:t>() to update the time resolution to the lowest requested value amongst all the processes.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1" y="30607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"!process" command displays information from the EPROCESS structure. The ".process" command switches the debugger's virtual address space context to that of a particular process, this is a very critical step when examining user mode virtual address in a complete kernel dump or while live debugging a system using a kernel debugger.</a:t>
            </a:r>
          </a:p>
        </p:txBody>
      </p:sp>
    </p:spTree>
    <p:extLst>
      <p:ext uri="{BB962C8B-B14F-4D97-AF65-F5344CB8AC3E}">
        <p14:creationId xmlns:p14="http://schemas.microsoft.com/office/powerpoint/2010/main" val="80917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IA-32 </a:t>
            </a:r>
            <a:r>
              <a:rPr lang="en-US" dirty="0"/>
              <a:t>Assembly Language</a:t>
            </a:r>
          </a:p>
        </p:txBody>
      </p:sp>
    </p:spTree>
    <p:extLst>
      <p:ext uri="{BB962C8B-B14F-4D97-AF65-F5344CB8AC3E}">
        <p14:creationId xmlns:p14="http://schemas.microsoft.com/office/powerpoint/2010/main" val="236373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DLL’s (Dynamic Link Libraries)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5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Windows Internals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 /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17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Management (Basic)</a:t>
            </a:r>
            <a:endParaRPr lang="en-US" dirty="0"/>
          </a:p>
        </p:txBody>
      </p:sp>
      <p:sp>
        <p:nvSpPr>
          <p:cNvPr id="34" name="Right Arrow 33">
            <a:hlinkClick r:id="rId2" action="ppaction://hlinksldjump" tooltip="Advance to the Next Slide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300" y="123190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Windows uses </a:t>
            </a:r>
            <a:r>
              <a:rPr lang="en-US" sz="2800" i="1" dirty="0"/>
              <a:t>virtual memory</a:t>
            </a:r>
            <a:endParaRPr lang="en-US" sz="2800" dirty="0"/>
          </a:p>
        </p:txBody>
      </p:sp>
      <p:sp>
        <p:nvSpPr>
          <p:cNvPr id="7" name="Right Arrow 6">
            <a:hlinkClick r:id="rId4" action="ppaction://hlinksldjump"/>
          </p:cNvPr>
          <p:cNvSpPr/>
          <p:nvPr/>
        </p:nvSpPr>
        <p:spPr>
          <a:xfrm flipH="1">
            <a:off x="88900" y="63373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2098406"/>
            <a:ext cx="10985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virtual size of a process on 32-bit Windows is 2 GB</a:t>
            </a:r>
            <a:r>
              <a:rPr lang="en-US" sz="2400" dirty="0" smtClean="0"/>
              <a:t>. </a:t>
            </a:r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32-bit process can grow </a:t>
            </a:r>
            <a:r>
              <a:rPr lang="en-US" sz="2400" dirty="0" smtClean="0"/>
              <a:t>to </a:t>
            </a:r>
            <a:r>
              <a:rPr lang="en-US" sz="2400" dirty="0"/>
              <a:t>be 3 GB on 32-bit Windows and to 4 GB on 64-bit </a:t>
            </a:r>
            <a:r>
              <a:rPr lang="en-US" sz="2400" dirty="0" smtClean="0"/>
              <a:t>Windows.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3349356"/>
            <a:ext cx="10985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process virtual address space size on 64-bit Windows is 7,152 GB on IA64 systems and 8,192 GB on x64 systems.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0543" y="4600306"/>
            <a:ext cx="10985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makes the memory virtual is a local fixed disk is used as part of the computer’s memory. A microprocessor can’t execute memory directly from a fixed disk. First, it must copy ‘stale’ memory to the paging file and then overwrite this ‘stale’ memory with memory in the paging file that is needed for execution.</a:t>
            </a:r>
          </a:p>
        </p:txBody>
      </p:sp>
    </p:spTree>
    <p:extLst>
      <p:ext uri="{BB962C8B-B14F-4D97-AF65-F5344CB8AC3E}">
        <p14:creationId xmlns:p14="http://schemas.microsoft.com/office/powerpoint/2010/main" val="363097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Java /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66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Debugger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7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IDA Pro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06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Depends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Hex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3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Dumpbin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1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SysInternals 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2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PE Browse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7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Channel 9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2300" y="1549400"/>
            <a:ext cx="1096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https://channel9.msdn.com/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622300" y="2571750"/>
            <a:ext cx="1096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Huge library of videos featuring Microsoft employees discussing Microsoft products.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2300" y="3594100"/>
            <a:ext cx="1096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Reverse engineers should </a:t>
            </a:r>
            <a:r>
              <a:rPr lang="en-US" dirty="0"/>
              <a:t>follow Defrag Tools (</a:t>
            </a:r>
            <a:r>
              <a:rPr lang="en-US" dirty="0">
                <a:hlinkClick r:id="rId3"/>
              </a:rPr>
              <a:t>https://channel9.msdn.com/Shows/Defrag-Tools</a:t>
            </a:r>
            <a:r>
              <a:rPr lang="en-US" dirty="0" smtClean="0"/>
              <a:t>).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4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Management (Basic)</a:t>
            </a:r>
            <a:endParaRPr lang="en-US" dirty="0"/>
          </a:p>
        </p:txBody>
      </p:sp>
      <p:sp>
        <p:nvSpPr>
          <p:cNvPr id="34" name="Right Arrow 33">
            <a:hlinkClick r:id="rId2" action="ppaction://hlinksldjump" tooltip="Advance to the Next Slide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7" name="Right Arrow 6">
            <a:hlinkClick r:id="rId4" action="ppaction://hlinksldjump"/>
          </p:cNvPr>
          <p:cNvSpPr/>
          <p:nvPr/>
        </p:nvSpPr>
        <p:spPr>
          <a:xfrm flipH="1">
            <a:off x="88900" y="63373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827" y="904154"/>
            <a:ext cx="6748346" cy="504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89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Management (Basic)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6429" y="1501140"/>
            <a:ext cx="109791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 smtClean="0"/>
              <a:t>Memory </a:t>
            </a:r>
            <a:r>
              <a:rPr lang="en-US" sz="2800" dirty="0"/>
              <a:t>M</a:t>
            </a:r>
            <a:r>
              <a:rPr lang="en-US" sz="2800" dirty="0" smtClean="0"/>
              <a:t>anager </a:t>
            </a:r>
            <a:r>
              <a:rPr lang="en-US" sz="2800" dirty="0"/>
              <a:t>provides a core set of services on which the various Windows environment subsystems are </a:t>
            </a:r>
            <a:r>
              <a:rPr lang="en-US" sz="2800" dirty="0" smtClean="0"/>
              <a:t>built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memory </a:t>
            </a:r>
            <a:r>
              <a:rPr lang="en-US" sz="2800" dirty="0"/>
              <a:t>mapped files (internally called </a:t>
            </a:r>
            <a:r>
              <a:rPr lang="en-US" sz="2800" i="1" dirty="0"/>
              <a:t>section </a:t>
            </a:r>
            <a:r>
              <a:rPr lang="en-US" sz="2800" i="1" dirty="0" smtClean="0"/>
              <a:t>objects</a:t>
            </a:r>
            <a:r>
              <a:rPr lang="en-US" sz="2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copy-on-write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support </a:t>
            </a:r>
            <a:r>
              <a:rPr lang="en-US" sz="2800" dirty="0"/>
              <a:t>for applications using large, sparse address </a:t>
            </a:r>
            <a:r>
              <a:rPr lang="en-US" sz="2800" dirty="0" smtClean="0"/>
              <a:t>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provides </a:t>
            </a:r>
            <a:r>
              <a:rPr lang="en-US" sz="2800" dirty="0"/>
              <a:t>a way for a process to allocate and use larger amounts of physical memory than can be mapped into the process virtual address space at one </a:t>
            </a:r>
            <a:r>
              <a:rPr lang="en-US" sz="2800" dirty="0" smtClean="0"/>
              <a:t>time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3" name="Right Arrow 2">
            <a:hlinkClick r:id="rId2" action="ppaction://hlinksldjump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hlinkClick r:id="rId3" action="ppaction://hlinksldjump"/>
          </p:cNvPr>
          <p:cNvSpPr/>
          <p:nvPr/>
        </p:nvSpPr>
        <p:spPr>
          <a:xfrm flipH="1">
            <a:off x="889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 action="ppaction://hlinksldjump" tooltip="Back to &quot;Basic Reverse Engineering Path&quot;"/>
              </a:rPr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2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Management (Basic)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23511" y="939800"/>
            <a:ext cx="5944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Memory Mapped Files (S</a:t>
            </a:r>
            <a:r>
              <a:rPr lang="en-US" sz="2800" i="1" dirty="0" smtClean="0"/>
              <a:t>ection Objects</a:t>
            </a:r>
            <a:r>
              <a:rPr lang="en-US" sz="2800" dirty="0" smtClean="0"/>
              <a:t>)</a:t>
            </a:r>
            <a:endParaRPr lang="en-US" sz="2800" dirty="0" smtClean="0"/>
          </a:p>
        </p:txBody>
      </p:sp>
      <p:sp>
        <p:nvSpPr>
          <p:cNvPr id="3" name="Right Arrow 2">
            <a:hlinkClick r:id="rId2" action="ppaction://hlinksldjump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hlinkClick r:id="rId3" action="ppaction://hlinksldjump"/>
          </p:cNvPr>
          <p:cNvSpPr/>
          <p:nvPr/>
        </p:nvSpPr>
        <p:spPr>
          <a:xfrm flipH="1">
            <a:off x="889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9398" y="1536174"/>
            <a:ext cx="110732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Represents a block of memory that two or more processes can share.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Can be mapped to the paging file or to another file on disk.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Executive uses sections to load executable images into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Cache Manager uses them to access data in a cached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Use section objects to map a file into a process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file can then be accessed as a large array by mapping </a:t>
            </a:r>
            <a:r>
              <a:rPr lang="en-US" sz="2000" dirty="0" smtClean="0"/>
              <a:t>different views </a:t>
            </a:r>
            <a:r>
              <a:rPr lang="en-US" sz="2000" dirty="0"/>
              <a:t>of the section </a:t>
            </a:r>
            <a:r>
              <a:rPr lang="en-US" sz="2000" dirty="0" smtClean="0"/>
              <a:t>object and </a:t>
            </a:r>
            <a:r>
              <a:rPr lang="en-US" sz="2000" dirty="0"/>
              <a:t>reading or writing to </a:t>
            </a:r>
            <a:r>
              <a:rPr lang="en-US" sz="2000" dirty="0" smtClean="0"/>
              <a:t>memory rather </a:t>
            </a:r>
            <a:r>
              <a:rPr lang="en-US" sz="2000" dirty="0"/>
              <a:t>than to the file (an activity called </a:t>
            </a:r>
            <a:r>
              <a:rPr lang="en-US" sz="2000" i="1" dirty="0"/>
              <a:t>mapped file I/O</a:t>
            </a:r>
            <a:r>
              <a:rPr lang="en-US" sz="2000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When the </a:t>
            </a:r>
            <a:r>
              <a:rPr lang="en-US" sz="2000" dirty="0"/>
              <a:t>program accesses an invalid page (one not in physical </a:t>
            </a:r>
            <a:r>
              <a:rPr lang="en-US" sz="2000" dirty="0" smtClean="0"/>
              <a:t>memory</a:t>
            </a:r>
            <a:r>
              <a:rPr lang="en-US" sz="2000" dirty="0"/>
              <a:t>), a page fault occurs and </a:t>
            </a:r>
            <a:r>
              <a:rPr lang="en-US" sz="2000" dirty="0" smtClean="0"/>
              <a:t>the memory </a:t>
            </a:r>
            <a:r>
              <a:rPr lang="en-US" sz="2000" dirty="0"/>
              <a:t>manager </a:t>
            </a:r>
            <a:r>
              <a:rPr lang="en-US" sz="2000" dirty="0" smtClean="0"/>
              <a:t>automatically </a:t>
            </a:r>
            <a:r>
              <a:rPr lang="en-US" sz="2000" dirty="0"/>
              <a:t>brings the page into memory from the mapped file </a:t>
            </a:r>
            <a:r>
              <a:rPr lang="en-US" sz="2000" dirty="0" smtClean="0"/>
              <a:t>(</a:t>
            </a:r>
            <a:r>
              <a:rPr lang="en-US" sz="2000" dirty="0"/>
              <a:t>or page file</a:t>
            </a:r>
            <a:r>
              <a:rPr lang="en-US" sz="2000" dirty="0" smtClean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If the </a:t>
            </a:r>
            <a:r>
              <a:rPr lang="en-US" sz="2000" dirty="0"/>
              <a:t>application modifies the page, the memory manager writes </a:t>
            </a:r>
            <a:r>
              <a:rPr lang="en-US" sz="2000" dirty="0" smtClean="0"/>
              <a:t>the </a:t>
            </a:r>
            <a:r>
              <a:rPr lang="en-US" sz="2000" dirty="0"/>
              <a:t>changes back to the file during </a:t>
            </a:r>
            <a:r>
              <a:rPr lang="en-US" sz="2000" dirty="0" smtClean="0"/>
              <a:t>its normal </a:t>
            </a:r>
            <a:r>
              <a:rPr lang="en-US" sz="2000" dirty="0"/>
              <a:t>paging </a:t>
            </a:r>
            <a:r>
              <a:rPr lang="en-US" sz="2000" dirty="0" smtClean="0"/>
              <a:t>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application can flush a view by using the Windows </a:t>
            </a:r>
            <a:r>
              <a:rPr lang="en-US" sz="2000" i="1" dirty="0" err="1" smtClean="0"/>
              <a:t>FlushViewOfFile</a:t>
            </a:r>
            <a:r>
              <a:rPr lang="en-US" sz="2000" i="1" dirty="0" smtClean="0"/>
              <a:t> </a:t>
            </a:r>
            <a:r>
              <a:rPr lang="en-US" sz="2000" dirty="0" smtClean="0"/>
              <a:t>function.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904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Management (Basic)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55389" y="939800"/>
            <a:ext cx="2481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</a:t>
            </a:r>
            <a:r>
              <a:rPr lang="en-US" sz="2800" i="1" dirty="0" smtClean="0"/>
              <a:t>ection Objects</a:t>
            </a:r>
            <a:endParaRPr lang="en-US" sz="2800" dirty="0" smtClean="0"/>
          </a:p>
        </p:txBody>
      </p:sp>
      <p:sp>
        <p:nvSpPr>
          <p:cNvPr id="3" name="Right Arrow 2">
            <a:hlinkClick r:id="rId2" action="ppaction://hlinksldjump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hlinkClick r:id="rId3" action="ppaction://hlinksldjump"/>
          </p:cNvPr>
          <p:cNvSpPr/>
          <p:nvPr/>
        </p:nvSpPr>
        <p:spPr>
          <a:xfrm flipH="1">
            <a:off x="889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3012936"/>
            <a:ext cx="74823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llocated </a:t>
            </a:r>
            <a:r>
              <a:rPr lang="en-US" dirty="0"/>
              <a:t>and deallocated by the object </a:t>
            </a:r>
            <a:r>
              <a:rPr lang="en-US" dirty="0" smtClean="0"/>
              <a:t>manager.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object </a:t>
            </a:r>
            <a:r>
              <a:rPr lang="en-US" dirty="0"/>
              <a:t>manager creates and initializes an object header, which it uses to manage the </a:t>
            </a:r>
            <a:r>
              <a:rPr lang="en-US" dirty="0" smtClean="0"/>
              <a:t>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memory </a:t>
            </a:r>
            <a:r>
              <a:rPr lang="en-US" dirty="0"/>
              <a:t>manager defines the body of the section </a:t>
            </a:r>
            <a:r>
              <a:rPr lang="en-US" dirty="0" smtClean="0"/>
              <a:t>object and implements services </a:t>
            </a:r>
            <a:r>
              <a:rPr lang="en-US" dirty="0"/>
              <a:t>that user-mode threads can call to retrieve and change the attributes stored in the body </a:t>
            </a:r>
            <a:r>
              <a:rPr lang="en-US" dirty="0" smtClean="0"/>
              <a:t>of section </a:t>
            </a:r>
            <a:r>
              <a:rPr lang="en-US" dirty="0"/>
              <a:t>objects.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575" y="2551836"/>
            <a:ext cx="30575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1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9541</TotalTime>
  <Words>3416</Words>
  <Application>Microsoft Office PowerPoint</Application>
  <PresentationFormat>Widescreen</PresentationFormat>
  <Paragraphs>507</Paragraphs>
  <Slides>58</Slides>
  <Notes>0</Notes>
  <HiddenSlides>54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Calibri</vt:lpstr>
      <vt:lpstr>Calibri Light</vt:lpstr>
      <vt:lpstr>Courier New</vt:lpstr>
      <vt:lpstr>Segoe</vt:lpstr>
      <vt:lpstr>Segoe-Bold</vt:lpstr>
      <vt:lpstr>Verdana</vt:lpstr>
      <vt:lpstr>Office Theme</vt:lpstr>
      <vt:lpstr>WINDOWS REVERSE ENGINEER</vt:lpstr>
      <vt:lpstr>Basic Reverse Engineering Path</vt:lpstr>
      <vt:lpstr>Memory Management (Basic)</vt:lpstr>
      <vt:lpstr>Memory Management (Basic)</vt:lpstr>
      <vt:lpstr>Memory Management (Basic)</vt:lpstr>
      <vt:lpstr>Memory Management (Basic)</vt:lpstr>
      <vt:lpstr>Memory Management (Basic)</vt:lpstr>
      <vt:lpstr>Memory Management (Basic)</vt:lpstr>
      <vt:lpstr>Memory Management (Basic)</vt:lpstr>
      <vt:lpstr>Memory Management (Basic)</vt:lpstr>
      <vt:lpstr>Memory Management (Basic)</vt:lpstr>
      <vt:lpstr>Memory Management (Basic)</vt:lpstr>
      <vt:lpstr>Memory Management (Basic)</vt:lpstr>
      <vt:lpstr>Processes / Threads (Basic)</vt:lpstr>
      <vt:lpstr>Processes / Threads (Basic)</vt:lpstr>
      <vt:lpstr>Processes / Threads (Basic)</vt:lpstr>
      <vt:lpstr>Processes / Threads (Basic)</vt:lpstr>
      <vt:lpstr>Processes / Threads (Basic)</vt:lpstr>
      <vt:lpstr>Processes / Threads (Basic)</vt:lpstr>
      <vt:lpstr>IA-32 Assembly Language (Basic)</vt:lpstr>
      <vt:lpstr>Debugger (Basic)</vt:lpstr>
      <vt:lpstr>Intermediate Reverse Engineering Path</vt:lpstr>
      <vt:lpstr>Memory Management (Intermediate)</vt:lpstr>
      <vt:lpstr>Memory Management (Intermediate)</vt:lpstr>
      <vt:lpstr>Memory Management (Intermediate)</vt:lpstr>
      <vt:lpstr>Memory Management (Intermediate)</vt:lpstr>
      <vt:lpstr>Memory Management (Intermediate)</vt:lpstr>
      <vt:lpstr>Memory Management (Intermediate)</vt:lpstr>
      <vt:lpstr>Processes / Threads (Intermediate)</vt:lpstr>
      <vt:lpstr>IA-32 Assembly Language (Intermediate)</vt:lpstr>
      <vt:lpstr>IA-32 Assembly Language (Intermediate)</vt:lpstr>
      <vt:lpstr>IA-32 Assembly Language (Intermediate)</vt:lpstr>
      <vt:lpstr>IA-32 Assembly Language (Intermediate)</vt:lpstr>
      <vt:lpstr>IA-32 Assembly Language (Intermediate)</vt:lpstr>
      <vt:lpstr>IA-32 Assembly Language (Intermediate)</vt:lpstr>
      <vt:lpstr>DLL’s (Dynamic Link Libraries) (Intermediate)</vt:lpstr>
      <vt:lpstr>Debugger (Intermediate)</vt:lpstr>
      <vt:lpstr>IDA Pro (Intermediate)</vt:lpstr>
      <vt:lpstr>Depends (Intermediate)</vt:lpstr>
      <vt:lpstr>Hex Editor (Intermediate)</vt:lpstr>
      <vt:lpstr>Dumpbin (Intermediate)</vt:lpstr>
      <vt:lpstr>Advanced Reverse Engineering Path</vt:lpstr>
      <vt:lpstr>Memory Management</vt:lpstr>
      <vt:lpstr>Processes / Threads</vt:lpstr>
      <vt:lpstr>Processes / Threads</vt:lpstr>
      <vt:lpstr>IA-32 Assembly Language</vt:lpstr>
      <vt:lpstr>DLL’s (Dynamic Link Libraries)</vt:lpstr>
      <vt:lpstr>Windows Internals</vt:lpstr>
      <vt:lpstr>C / C++</vt:lpstr>
      <vt:lpstr>Java / C#</vt:lpstr>
      <vt:lpstr>Debugger</vt:lpstr>
      <vt:lpstr>IDA Pro</vt:lpstr>
      <vt:lpstr>Depends</vt:lpstr>
      <vt:lpstr>Hex Editor</vt:lpstr>
      <vt:lpstr>Dumpbin</vt:lpstr>
      <vt:lpstr>SysInternals Suite</vt:lpstr>
      <vt:lpstr>PE Browse</vt:lpstr>
      <vt:lpstr>Channel 9</vt:lpstr>
    </vt:vector>
  </TitlesOfParts>
  <Company>RadianceTech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ENGINEER</dc:title>
  <dc:creator>Paul Sanders</dc:creator>
  <cp:lastModifiedBy>Paul Sanders</cp:lastModifiedBy>
  <cp:revision>212</cp:revision>
  <dcterms:created xsi:type="dcterms:W3CDTF">2017-05-05T19:19:35Z</dcterms:created>
  <dcterms:modified xsi:type="dcterms:W3CDTF">2017-06-12T20:59:18Z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LastKnownPath">
    <vt:lpwstr>\\radiance\fileshare\IS\Home\Sanders_Paul\REVERSE ENGINEER.pptx</vt:lpwstr>
  </property>
</Properties>
</file>