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258" r:id="rId7"/>
    <p:sldId id="288" r:id="rId8"/>
    <p:sldId id="259" r:id="rId9"/>
    <p:sldId id="301" r:id="rId10"/>
    <p:sldId id="302" r:id="rId11"/>
    <p:sldId id="300" r:id="rId12"/>
    <p:sldId id="290" r:id="rId13"/>
    <p:sldId id="289" r:id="rId14"/>
    <p:sldId id="260" r:id="rId15"/>
    <p:sldId id="261" r:id="rId16"/>
    <p:sldId id="262" r:id="rId17"/>
    <p:sldId id="263" r:id="rId18"/>
    <p:sldId id="264" r:id="rId19"/>
    <p:sldId id="265" r:id="rId20"/>
    <p:sldId id="292" r:id="rId21"/>
    <p:sldId id="293" r:id="rId22"/>
    <p:sldId id="294" r:id="rId23"/>
    <p:sldId id="295" r:id="rId24"/>
    <p:sldId id="296" r:id="rId25"/>
    <p:sldId id="267" r:id="rId26"/>
    <p:sldId id="266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91" r:id="rId35"/>
    <p:sldId id="275" r:id="rId36"/>
    <p:sldId id="276" r:id="rId37"/>
    <p:sldId id="285" r:id="rId38"/>
    <p:sldId id="286" r:id="rId39"/>
    <p:sldId id="287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56" y="6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C31E-96AB-4743-B2EC-D315CE7F56C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19.xml"/><Relationship Id="rId7" Type="http://schemas.openxmlformats.org/officeDocument/2006/relationships/slide" Target="slide28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11" Type="http://schemas.openxmlformats.org/officeDocument/2006/relationships/slide" Target="slide17.xml"/><Relationship Id="rId5" Type="http://schemas.openxmlformats.org/officeDocument/2006/relationships/slide" Target="slide26.xml"/><Relationship Id="rId10" Type="http://schemas.openxmlformats.org/officeDocument/2006/relationships/slide" Target="slide29.xml"/><Relationship Id="rId4" Type="http://schemas.openxmlformats.org/officeDocument/2006/relationships/slide" Target="slide25.xml"/><Relationship Id="rId9" Type="http://schemas.openxmlformats.org/officeDocument/2006/relationships/slide" Target="slide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3.xml"/><Relationship Id="rId3" Type="http://schemas.openxmlformats.org/officeDocument/2006/relationships/slide" Target="slide35.xml"/><Relationship Id="rId7" Type="http://schemas.openxmlformats.org/officeDocument/2006/relationships/slide" Target="slide39.xml"/><Relationship Id="rId12" Type="http://schemas.openxmlformats.org/officeDocument/2006/relationships/slide" Target="slide45.xml"/><Relationship Id="rId2" Type="http://schemas.openxmlformats.org/officeDocument/2006/relationships/slide" Target="slide33.xml"/><Relationship Id="rId16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11" Type="http://schemas.openxmlformats.org/officeDocument/2006/relationships/slide" Target="slide44.xml"/><Relationship Id="rId5" Type="http://schemas.openxmlformats.org/officeDocument/2006/relationships/slide" Target="slide38.xml"/><Relationship Id="rId15" Type="http://schemas.openxmlformats.org/officeDocument/2006/relationships/slide" Target="slide47.xml"/><Relationship Id="rId10" Type="http://schemas.openxmlformats.org/officeDocument/2006/relationships/slide" Target="slide42.xml"/><Relationship Id="rId4" Type="http://schemas.openxmlformats.org/officeDocument/2006/relationships/slide" Target="slide37.xml"/><Relationship Id="rId9" Type="http://schemas.openxmlformats.org/officeDocument/2006/relationships/slide" Target="slide41.xml"/><Relationship Id="rId14" Type="http://schemas.openxmlformats.org/officeDocument/2006/relationships/slide" Target="slide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Defrag-Tools" TargetMode="Externa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89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through Advanced Development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 executable program, which defines initial code and data and is mapped into the process’ virtual address 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8000" y="250190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18000" y="26654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179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17989" y="29940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17992" y="31591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179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7981" y="348777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17981" y="3651284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17989" y="381636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17989" y="397988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17978" y="414500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17978" y="43085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17981" y="44736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7981" y="463712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70" y="48022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7970" y="49657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9177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Windows process is represented by an executive process (EPROCESS) </a:t>
            </a:r>
            <a:r>
              <a:rPr lang="en-US" dirty="0" smtClean="0"/>
              <a:t>structure.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03101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EPROCESS and most of its related data structures exist in system address </a:t>
            </a:r>
            <a:r>
              <a:rPr lang="en-US" dirty="0" smtClean="0"/>
              <a:t>space.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088502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smtClean="0"/>
              <a:t>exception is </a:t>
            </a:r>
            <a:r>
              <a:rPr lang="en-US" dirty="0"/>
              <a:t>the process environment block (PEB), which exists in the process address space (because it </a:t>
            </a:r>
            <a:r>
              <a:rPr lang="en-US" dirty="0" smtClean="0"/>
              <a:t>contains information </a:t>
            </a:r>
            <a:r>
              <a:rPr lang="en-US" dirty="0"/>
              <a:t>accessed by user-mode code)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300" y="3950901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process that is executing a Win32 program, the Win32 subsystem process (</a:t>
            </a:r>
            <a:r>
              <a:rPr lang="en-US" dirty="0" err="1"/>
              <a:t>Csrss</a:t>
            </a:r>
            <a:r>
              <a:rPr lang="en-US" dirty="0" smtClean="0"/>
              <a:t>) maintains a </a:t>
            </a:r>
            <a:r>
              <a:rPr lang="en-US" dirty="0"/>
              <a:t>parallel structure called the CSR_PROCESS.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22300" y="4813300"/>
            <a:ext cx="1096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kernel-mode part of the Win32 subsystem (Win32k.sys) maintains a per-process data structure, W32PROCESS. The W32PROCESS structure is created the first time a thread calls a Windows USER or GDI function that is implemented in kernel mode.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1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612900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exception of the idle process, every EPROCESS structure is encapsulated as a </a:t>
            </a:r>
            <a:r>
              <a:rPr lang="en-US" dirty="0" smtClean="0"/>
              <a:t>process object </a:t>
            </a:r>
            <a:r>
              <a:rPr lang="en-US" dirty="0"/>
              <a:t>by the executive object </a:t>
            </a:r>
            <a:r>
              <a:rPr lang="en-US" dirty="0" smtClean="0"/>
              <a:t>manager.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236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smtClean="0"/>
              <a:t>processes are </a:t>
            </a:r>
            <a:r>
              <a:rPr lang="en-US" dirty="0"/>
              <a:t>not named objects, they are not visible in the </a:t>
            </a:r>
            <a:r>
              <a:rPr lang="en-US" dirty="0" smtClean="0"/>
              <a:t>SysInternals Suite tool </a:t>
            </a:r>
            <a:r>
              <a:rPr lang="en-US" dirty="0" err="1" smtClean="0"/>
              <a:t>WinObj</a:t>
            </a:r>
            <a:r>
              <a:rPr lang="en-US" dirty="0" smtClean="0"/>
              <a:t>. </a:t>
            </a:r>
            <a:r>
              <a:rPr lang="en-US" dirty="0"/>
              <a:t>You can, however, see the </a:t>
            </a:r>
            <a:r>
              <a:rPr lang="en-US" dirty="0" smtClean="0"/>
              <a:t>Type object </a:t>
            </a:r>
            <a:r>
              <a:rPr lang="en-US" dirty="0"/>
              <a:t>called “Process” in the \</a:t>
            </a:r>
            <a:r>
              <a:rPr lang="en-US" dirty="0" err="1"/>
              <a:t>ObjectTypes</a:t>
            </a:r>
            <a:r>
              <a:rPr lang="en-US" dirty="0"/>
              <a:t> directory.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4380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handle to a process provides, through use </a:t>
            </a:r>
            <a:r>
              <a:rPr lang="en-US" dirty="0" smtClean="0"/>
              <a:t>of the </a:t>
            </a:r>
            <a:r>
              <a:rPr lang="en-US" dirty="0"/>
              <a:t>process-related APIs, access to some of the data in the EPROCESS structure and also in some of </a:t>
            </a:r>
            <a:r>
              <a:rPr lang="en-US" dirty="0" smtClean="0"/>
              <a:t>its associated </a:t>
            </a:r>
            <a:r>
              <a:rPr lang="en-US" dirty="0"/>
              <a:t>structures.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2" name="Right Arrow 11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17" idx="3"/>
          </p:cNvCxnSpPr>
          <p:nvPr/>
        </p:nvCxnSpPr>
        <p:spPr>
          <a:xfrm>
            <a:off x="7014037" y="5254172"/>
            <a:ext cx="274495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2300" y="3429000"/>
            <a:ext cx="10998200" cy="0"/>
          </a:xfrm>
          <a:prstGeom prst="line">
            <a:avLst/>
          </a:prstGeom>
          <a:ln w="412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7600" y="3059668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Process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950" y="3444304"/>
            <a:ext cx="22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System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4" y="1165906"/>
            <a:ext cx="1832433" cy="87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Environment Block (PEB)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43962" y="2036763"/>
            <a:ext cx="1824037" cy="916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Environment Block (TEB)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1326" y="3942444"/>
            <a:ext cx="1683658" cy="81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4" y="4818743"/>
            <a:ext cx="1832433" cy="870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4111" y="3967842"/>
            <a:ext cx="2666999" cy="375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Win32k process 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5" idx="0"/>
          </p:cNvCxnSpPr>
          <p:nvPr/>
        </p:nvCxnSpPr>
        <p:spPr>
          <a:xfrm flipV="1">
            <a:off x="9755981" y="1599478"/>
            <a:ext cx="3008" cy="441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4" idx="3"/>
          </p:cNvCxnSpPr>
          <p:nvPr/>
        </p:nvCxnSpPr>
        <p:spPr>
          <a:xfrm flipH="1">
            <a:off x="7014037" y="1599478"/>
            <a:ext cx="2741944" cy="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5" idx="2"/>
          </p:cNvCxnSpPr>
          <p:nvPr/>
        </p:nvCxnSpPr>
        <p:spPr>
          <a:xfrm flipV="1">
            <a:off x="9755981" y="2953426"/>
            <a:ext cx="0" cy="230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284984" y="4153811"/>
            <a:ext cx="14791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0"/>
          </p:cNvCxnSpPr>
          <p:nvPr/>
        </p:nvCxnSpPr>
        <p:spPr>
          <a:xfrm flipV="1">
            <a:off x="2443155" y="1599478"/>
            <a:ext cx="0" cy="2342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2"/>
          </p:cNvCxnSpPr>
          <p:nvPr/>
        </p:nvCxnSpPr>
        <p:spPr>
          <a:xfrm flipH="1">
            <a:off x="2439240" y="4752976"/>
            <a:ext cx="3915" cy="50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4" idx="1"/>
          </p:cNvCxnSpPr>
          <p:nvPr/>
        </p:nvCxnSpPr>
        <p:spPr>
          <a:xfrm>
            <a:off x="2443155" y="1584175"/>
            <a:ext cx="2738449" cy="1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2443155" y="5254172"/>
            <a:ext cx="2738449" cy="12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014037" y="500357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47429" y="47713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5" name="Right Arrow 24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</a:t>
            </a:r>
            <a:r>
              <a:rPr lang="en-US" dirty="0" smtClean="0"/>
              <a:t>Language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IA-32 Assembly Language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159000"/>
            <a:ext cx="1097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is the lowest level language to the hardware you will typically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is not as complicated as some people fear it will be. This is especially true as the microprocessor/microcontroller manufacturers provide excellent documentation for writing software for their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a reverse engineer, you aren’t writing assembly language code, you read assembly language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Often, the biggest difficulty is dealing with compiler optimizations and obfuscations. These are not a problem in the original source code, but can be a nightmare in the final compiled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lack of symbol files for the code you are reversing increases the detective work on your part.</a:t>
            </a:r>
          </a:p>
        </p:txBody>
      </p:sp>
    </p:spTree>
    <p:extLst>
      <p:ext uri="{BB962C8B-B14F-4D97-AF65-F5344CB8AC3E}">
        <p14:creationId xmlns:p14="http://schemas.microsoft.com/office/powerpoint/2010/main" val="30204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a Debugger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286000"/>
            <a:ext cx="1097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is one of two places where you read assembly language. The other place is the IDA Pro disassembler.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debugger provides you with an active view of a currently running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user-mode, there are a variety of debuggers from which </a:t>
            </a:r>
            <a:r>
              <a:rPr lang="en-US" sz="2000" dirty="0"/>
              <a:t>to </a:t>
            </a:r>
            <a:r>
              <a:rPr lang="en-US" sz="2000" dirty="0" smtClean="0"/>
              <a:t>choose. No single debugger stands out as an obvious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kernel-mode, there is an obvious choice for Windows – WinDbg.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Symbol file locations must be made aware to the debugger. This is often done via environment variables or by setting parameters in the debugger or at debugger startup. A debug file often has the location of the symbol file embedded in its binary headers and so finding the symbol file is usually automatic.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trace command and the step command are two important commands to learn. This is followed by the various dump memory and registers commands.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6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4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6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8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9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1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Intermediate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50" y="2159000"/>
            <a:ext cx="1098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memory manager has </a:t>
            </a:r>
            <a:r>
              <a:rPr lang="en-US" sz="2000" dirty="0" smtClean="0"/>
              <a:t>two primary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Translating, or mapping, a process’s virtual address space into physical </a:t>
            </a:r>
            <a:r>
              <a:rPr lang="en-US" sz="2000" dirty="0" smtClean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Paging some of the contents of memory to disk when it becomes </a:t>
            </a:r>
            <a:r>
              <a:rPr lang="en-US" sz="2000" dirty="0" smtClean="0"/>
              <a:t>overcommitted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2319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Intermediate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0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187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17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77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6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3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58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8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5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3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48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8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39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39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34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4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29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24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15200" y="1600200"/>
            <a:ext cx="610512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15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0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0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5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0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0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96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91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86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81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76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7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67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962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2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57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7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35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2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048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48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74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38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38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3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3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828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28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3118" y="263842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5999" y="2638425"/>
            <a:ext cx="355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 Flag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83118" y="282974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1441" y="2829638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Pending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483118" y="302106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618" y="3020851"/>
            <a:ext cx="355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Flag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118" y="321238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1440" y="3212064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 Check / Access Control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3118" y="340370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1232" y="3403277"/>
            <a:ext cx="356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Virtual-8086 Mode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83118" y="3595020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6672" y="3594490"/>
            <a:ext cx="35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 </a:t>
            </a:r>
            <a:r>
              <a:rPr lang="en-US" dirty="0" smtClean="0"/>
              <a:t>Flag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83118" y="378633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8850" y="3785703"/>
            <a:ext cx="35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Task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118" y="3977658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6673" y="3976916"/>
            <a:ext cx="35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Privilege Level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83118" y="4168977"/>
            <a:ext cx="2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1231" y="4168129"/>
            <a:ext cx="356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Overflow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3118" y="4360296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6672" y="4359342"/>
            <a:ext cx="35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Direction Flag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3118" y="455161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8851" y="4531505"/>
            <a:ext cx="356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Enable Flag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83118" y="474293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1006673" y="4741768"/>
            <a:ext cx="356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Flag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483118" y="493425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06463" y="4932981"/>
            <a:ext cx="3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3118" y="512557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01904" y="5124194"/>
            <a:ext cx="357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Zero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118" y="531689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04083" y="5315407"/>
            <a:ext cx="35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Auxiliary 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3118" y="550661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01905" y="5506619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Parity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3118" y="569712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01905" y="5697121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571993" y="2803305"/>
            <a:ext cx="457207" cy="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71993" y="3013352"/>
            <a:ext cx="762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571999" y="3205518"/>
            <a:ext cx="1066801" cy="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574380" y="3396014"/>
            <a:ext cx="1369220" cy="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574380" y="3580491"/>
            <a:ext cx="167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574380" y="3779486"/>
            <a:ext cx="1978820" cy="3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571990" y="3968921"/>
            <a:ext cx="2590810" cy="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574380" y="4156684"/>
            <a:ext cx="3045620" cy="3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574380" y="4347710"/>
            <a:ext cx="3502820" cy="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574380" y="4542808"/>
            <a:ext cx="3807620" cy="1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574380" y="4714910"/>
            <a:ext cx="40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574380" y="4926434"/>
            <a:ext cx="4417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574380" y="5103530"/>
            <a:ext cx="4722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571993" y="5307599"/>
            <a:ext cx="5029207" cy="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571992" y="5500073"/>
            <a:ext cx="5638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571991" y="5691285"/>
            <a:ext cx="6248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571990" y="5881787"/>
            <a:ext cx="6858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6" idx="2"/>
          </p:cNvCxnSpPr>
          <p:nvPr/>
        </p:nvCxnSpPr>
        <p:spPr>
          <a:xfrm>
            <a:off x="5029200" y="2501900"/>
            <a:ext cx="0" cy="30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4" idx="2"/>
          </p:cNvCxnSpPr>
          <p:nvPr/>
        </p:nvCxnSpPr>
        <p:spPr>
          <a:xfrm>
            <a:off x="5334000" y="2501900"/>
            <a:ext cx="0" cy="511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2" idx="2"/>
          </p:cNvCxnSpPr>
          <p:nvPr/>
        </p:nvCxnSpPr>
        <p:spPr>
          <a:xfrm>
            <a:off x="5638800" y="2501900"/>
            <a:ext cx="2381" cy="70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40" idx="2"/>
          </p:cNvCxnSpPr>
          <p:nvPr/>
        </p:nvCxnSpPr>
        <p:spPr>
          <a:xfrm>
            <a:off x="5943600" y="2501900"/>
            <a:ext cx="0" cy="901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38" idx="2"/>
          </p:cNvCxnSpPr>
          <p:nvPr/>
        </p:nvCxnSpPr>
        <p:spPr>
          <a:xfrm flipH="1">
            <a:off x="6248398" y="2501900"/>
            <a:ext cx="2" cy="107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36" idx="2"/>
          </p:cNvCxnSpPr>
          <p:nvPr/>
        </p:nvCxnSpPr>
        <p:spPr>
          <a:xfrm>
            <a:off x="6553200" y="2501900"/>
            <a:ext cx="0" cy="127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32" idx="2"/>
          </p:cNvCxnSpPr>
          <p:nvPr/>
        </p:nvCxnSpPr>
        <p:spPr>
          <a:xfrm>
            <a:off x="7162800" y="2501900"/>
            <a:ext cx="0" cy="146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0" idx="2"/>
          </p:cNvCxnSpPr>
          <p:nvPr/>
        </p:nvCxnSpPr>
        <p:spPr>
          <a:xfrm flipH="1">
            <a:off x="7620000" y="2501900"/>
            <a:ext cx="456" cy="1653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6" idx="2"/>
          </p:cNvCxnSpPr>
          <p:nvPr/>
        </p:nvCxnSpPr>
        <p:spPr>
          <a:xfrm>
            <a:off x="8077200" y="2501900"/>
            <a:ext cx="0" cy="184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4" idx="2"/>
          </p:cNvCxnSpPr>
          <p:nvPr/>
        </p:nvCxnSpPr>
        <p:spPr>
          <a:xfrm>
            <a:off x="8382000" y="2501900"/>
            <a:ext cx="0" cy="2042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" idx="2"/>
          </p:cNvCxnSpPr>
          <p:nvPr/>
        </p:nvCxnSpPr>
        <p:spPr>
          <a:xfrm flipH="1">
            <a:off x="8648700" y="2501900"/>
            <a:ext cx="0" cy="221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0" idx="2"/>
          </p:cNvCxnSpPr>
          <p:nvPr/>
        </p:nvCxnSpPr>
        <p:spPr>
          <a:xfrm>
            <a:off x="8991600" y="2501900"/>
            <a:ext cx="0" cy="2431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8" idx="2"/>
          </p:cNvCxnSpPr>
          <p:nvPr/>
        </p:nvCxnSpPr>
        <p:spPr>
          <a:xfrm>
            <a:off x="9296400" y="2501900"/>
            <a:ext cx="0" cy="261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6" idx="2"/>
          </p:cNvCxnSpPr>
          <p:nvPr/>
        </p:nvCxnSpPr>
        <p:spPr>
          <a:xfrm>
            <a:off x="9601200" y="2501900"/>
            <a:ext cx="0" cy="281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0198100" y="2501900"/>
            <a:ext cx="12700" cy="300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8" idx="2"/>
          </p:cNvCxnSpPr>
          <p:nvPr/>
        </p:nvCxnSpPr>
        <p:spPr>
          <a:xfrm>
            <a:off x="10820400" y="2501900"/>
            <a:ext cx="0" cy="318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3" idx="2"/>
          </p:cNvCxnSpPr>
          <p:nvPr/>
        </p:nvCxnSpPr>
        <p:spPr>
          <a:xfrm>
            <a:off x="11430000" y="2501900"/>
            <a:ext cx="0" cy="337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2400" y="1916341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 Indicates a Status Flag</a:t>
            </a:r>
          </a:p>
          <a:p>
            <a:r>
              <a:rPr lang="pt-BR" sz="800" dirty="0">
                <a:solidFill>
                  <a:schemeClr val="accent2"/>
                </a:solidFill>
                <a:latin typeface="Arial" panose="020B0604020202020204" pitchFamily="34" charset="0"/>
              </a:rPr>
              <a:t>C Indicates a Control Flag</a:t>
            </a:r>
          </a:p>
          <a:p>
            <a:r>
              <a:rPr lang="pt-BR" sz="800" dirty="0">
                <a:latin typeface="Arial" panose="020B0604020202020204" pitchFamily="34" charset="0"/>
              </a:rPr>
              <a:t>X Indicates a System Flag</a:t>
            </a:r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199186" y="1070081"/>
            <a:ext cx="1390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</a:rPr>
              <a:t>Reserved bit positions. DO NOT USE.</a:t>
            </a:r>
          </a:p>
          <a:p>
            <a:r>
              <a:rPr lang="en-US" sz="800" dirty="0">
                <a:latin typeface="Arial" panose="020B0604020202020204" pitchFamily="34" charset="0"/>
              </a:rPr>
              <a:t>Always set to values previously read.</a:t>
            </a:r>
            <a:endParaRPr lang="en-US" dirty="0"/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>
            <a:off x="894372" y="1654856"/>
            <a:ext cx="10868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4" idx="2"/>
          </p:cNvCxnSpPr>
          <p:nvPr/>
        </p:nvCxnSpPr>
        <p:spPr>
          <a:xfrm>
            <a:off x="894372" y="1654856"/>
            <a:ext cx="13916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  <a:hlinkClick r:id="rId3" action="ppaction://hlinksldjump"/>
              </a:rPr>
              <a:t>IA-32 Assembly Language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Memory Management</a:t>
            </a:r>
            <a:endParaRPr lang="en-US" dirty="0" smtClean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 Reverse Engineering </a:t>
            </a:r>
            <a:r>
              <a:rPr lang="en-US" dirty="0" smtClean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03250" y="1551563"/>
            <a:ext cx="109855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The status flags (bits 0, 2, 4, 6, 7, and 11) of the EFLAGS register indicate the results of arithmetic instructions</a:t>
            </a:r>
            <a:r>
              <a:rPr lang="en-US" sz="1400" dirty="0" smtClean="0">
                <a:latin typeface="Verdana" panose="020B0604030504040204" pitchFamily="34" charset="0"/>
              </a:rPr>
              <a:t>, such </a:t>
            </a:r>
            <a:r>
              <a:rPr lang="en-US" sz="1400" dirty="0">
                <a:latin typeface="Verdana" panose="020B0604030504040204" pitchFamily="34" charset="0"/>
              </a:rPr>
              <a:t>as the ADD, SUB, MUL, and DIV instructions. The status flag functions are</a:t>
            </a:r>
            <a:r>
              <a:rPr lang="en-US" sz="1400" dirty="0" smtClean="0">
                <a:latin typeface="Verdana" panose="020B0604030504040204" pitchFamily="34" charset="0"/>
              </a:rPr>
              <a:t>: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CF (bit 0) </a:t>
            </a:r>
            <a:r>
              <a:rPr lang="en-US" sz="1400" b="1" dirty="0" smtClean="0">
                <a:latin typeface="Verdana" panose="020B0604030504040204" pitchFamily="34" charset="0"/>
              </a:rPr>
              <a:t>	Carry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the </a:t>
            </a:r>
            <a:r>
              <a:rPr lang="en-US" sz="1400" dirty="0" smtClean="0">
                <a:latin typeface="Verdana" panose="020B0604030504040204" pitchFamily="34" charset="0"/>
              </a:rPr>
              <a:t>most significant bit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indicates an overflow condition </a:t>
            </a:r>
            <a:r>
              <a:rPr lang="en-US" sz="1400" dirty="0" smtClean="0">
                <a:latin typeface="Verdana" panose="020B0604030504040204" pitchFamily="34" charset="0"/>
              </a:rPr>
              <a:t>for unsigned-integer </a:t>
            </a:r>
            <a:r>
              <a:rPr lang="en-US" sz="1400" dirty="0">
                <a:latin typeface="Verdana" panose="020B0604030504040204" pitchFamily="34" charset="0"/>
              </a:rPr>
              <a:t>arithmetic. It is also used in multiple-precision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PF (bit 2) 	</a:t>
            </a:r>
            <a:r>
              <a:rPr lang="en-US" sz="1400" b="1" dirty="0" smtClean="0">
                <a:latin typeface="Verdana" panose="020B0604030504040204" pitchFamily="34" charset="0"/>
              </a:rPr>
              <a:t>Parity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least-significant byte of the result contains an even number of 1 </a:t>
            </a:r>
            <a:r>
              <a:rPr lang="en-US" sz="1400" dirty="0" smtClean="0">
                <a:latin typeface="Verdana" panose="020B0604030504040204" pitchFamily="34" charset="0"/>
              </a:rPr>
              <a:t>bits; cleared </a:t>
            </a:r>
            <a:r>
              <a:rPr lang="en-US" sz="1400" dirty="0">
                <a:latin typeface="Verdana" panose="020B0604030504040204" pitchFamily="34" charset="0"/>
              </a:rPr>
              <a:t>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AF (bit 4) </a:t>
            </a:r>
            <a:r>
              <a:rPr lang="en-US" sz="1400" b="1" dirty="0" smtClean="0">
                <a:latin typeface="Verdana" panose="020B0604030504040204" pitchFamily="34" charset="0"/>
              </a:rPr>
              <a:t>	Auxiliary </a:t>
            </a:r>
            <a:r>
              <a:rPr lang="en-US" sz="1400" b="1" dirty="0">
                <a:latin typeface="Verdana" panose="020B0604030504040204" pitchFamily="34" charset="0"/>
              </a:rPr>
              <a:t>Carry 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</a:t>
            </a:r>
            <a:r>
              <a:rPr lang="en-US" sz="1400" dirty="0" smtClean="0">
                <a:latin typeface="Verdana" panose="020B0604030504040204" pitchFamily="34" charset="0"/>
              </a:rPr>
              <a:t>bit 3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is used in binary-coded decimal (BCD)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ZF (bit 6) </a:t>
            </a:r>
            <a:r>
              <a:rPr lang="en-US" sz="1400" b="1" dirty="0" smtClean="0">
                <a:latin typeface="Verdana" panose="020B0604030504040204" pitchFamily="34" charset="0"/>
              </a:rPr>
              <a:t>	Zero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result is zero; cleared 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SF (bit 7) </a:t>
            </a:r>
            <a:r>
              <a:rPr lang="en-US" sz="1400" b="1" dirty="0" smtClean="0">
                <a:latin typeface="Verdana" panose="020B0604030504040204" pitchFamily="34" charset="0"/>
              </a:rPr>
              <a:t>	Sign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equal to the most-significant bit of the result, which is the sign bit of a </a:t>
            </a:r>
            <a:r>
              <a:rPr lang="en-US" sz="1400" dirty="0" smtClean="0">
                <a:latin typeface="Verdana" panose="020B0604030504040204" pitchFamily="34" charset="0"/>
              </a:rPr>
              <a:t>signed integer</a:t>
            </a:r>
            <a:r>
              <a:rPr lang="en-US" sz="1400" dirty="0">
                <a:latin typeface="Verdana" panose="020B0604030504040204" pitchFamily="34" charset="0"/>
              </a:rPr>
              <a:t>. (0 indicates a positive value and 1 indicates a negative value.)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OF (bit 11) </a:t>
            </a:r>
            <a:r>
              <a:rPr lang="en-US" sz="1400" b="1" dirty="0" smtClean="0">
                <a:latin typeface="Verdana" panose="020B0604030504040204" pitchFamily="34" charset="0"/>
              </a:rPr>
              <a:t>	Overflow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integer result is too large a positive number or too small a </a:t>
            </a:r>
            <a:r>
              <a:rPr lang="en-US" sz="1400" dirty="0" smtClean="0">
                <a:latin typeface="Verdana" panose="020B0604030504040204" pitchFamily="34" charset="0"/>
              </a:rPr>
              <a:t>negative number </a:t>
            </a:r>
            <a:r>
              <a:rPr lang="en-US" sz="1400" dirty="0">
                <a:latin typeface="Verdana" panose="020B0604030504040204" pitchFamily="34" charset="0"/>
              </a:rPr>
              <a:t>(excluding the sign-bit) to fit in the destination operand; cleared otherwise. This </a:t>
            </a:r>
            <a:r>
              <a:rPr lang="en-US" sz="1400" dirty="0" smtClean="0">
                <a:latin typeface="Verdana" panose="020B0604030504040204" pitchFamily="34" charset="0"/>
              </a:rPr>
              <a:t>flag indicates </a:t>
            </a:r>
            <a:r>
              <a:rPr lang="en-US" sz="1400" dirty="0">
                <a:latin typeface="Verdana" panose="020B0604030504040204" pitchFamily="34" charset="0"/>
              </a:rPr>
              <a:t>an overflow condition for signed-integer (two’s complement) arithmetic</a:t>
            </a:r>
            <a:r>
              <a:rPr lang="en-US" sz="1400" dirty="0" smtClean="0">
                <a:latin typeface="Verdana" panose="020B0604030504040204" pitchFamily="34" charset="0"/>
              </a:rPr>
              <a:t>.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</a:rPr>
              <a:t>Of these status flags, only the CF flag can be modified directly, using the STC, CLC, and CMC instructions. Also </a:t>
            </a:r>
            <a:r>
              <a:rPr lang="en-US" sz="1400" dirty="0" smtClean="0">
                <a:latin typeface="Verdana" panose="020B0604030504040204" pitchFamily="34" charset="0"/>
              </a:rPr>
              <a:t>the bit </a:t>
            </a:r>
            <a:r>
              <a:rPr lang="en-US" sz="1400" dirty="0">
                <a:latin typeface="Verdana" panose="020B0604030504040204" pitchFamily="34" charset="0"/>
              </a:rPr>
              <a:t>instructions (BT, BTS, BTR, and BTC) copy a specified bit into the CF flag.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83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576735"/>
            <a:ext cx="10960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</a:rPr>
              <a:t>The status flags allow a single arithmetic operation to produce results for three different data </a:t>
            </a:r>
            <a:r>
              <a:rPr lang="en-US" sz="1600" dirty="0" smtClean="0">
                <a:latin typeface="Verdana" panose="020B0604030504040204" pitchFamily="34" charset="0"/>
              </a:rPr>
              <a:t>types:</a:t>
            </a:r>
          </a:p>
          <a:p>
            <a:endParaRPr lang="en-US" sz="1600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unsigned integers	the </a:t>
            </a:r>
            <a:r>
              <a:rPr lang="en-US" sz="1600" dirty="0">
                <a:latin typeface="Verdana" panose="020B0604030504040204" pitchFamily="34" charset="0"/>
              </a:rPr>
              <a:t>CF flag indicates an out-of-range condition (carry or a borrow</a:t>
            </a:r>
            <a:r>
              <a:rPr lang="en-US" sz="1600" dirty="0" smtClean="0">
                <a:latin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signed integers	the </a:t>
            </a:r>
            <a:r>
              <a:rPr lang="en-US" sz="1600" dirty="0">
                <a:latin typeface="Verdana" panose="020B0604030504040204" pitchFamily="34" charset="0"/>
              </a:rPr>
              <a:t>OF flag indicates a carry or </a:t>
            </a:r>
            <a:r>
              <a:rPr lang="en-US" sz="1600" dirty="0" smtClean="0">
                <a:latin typeface="Verdana" panose="020B0604030504040204" pitchFamily="34" charset="0"/>
              </a:rPr>
              <a:t>borrow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BCD integers		the </a:t>
            </a:r>
            <a:r>
              <a:rPr lang="en-US" sz="1600" dirty="0">
                <a:latin typeface="Verdana" panose="020B0604030504040204" pitchFamily="34" charset="0"/>
              </a:rPr>
              <a:t>AF flag indicates a </a:t>
            </a:r>
            <a:r>
              <a:rPr lang="en-US" sz="1600" dirty="0" smtClean="0">
                <a:latin typeface="Verdana" panose="020B0604030504040204" pitchFamily="34" charset="0"/>
              </a:rPr>
              <a:t>carry or borrow</a:t>
            </a:r>
          </a:p>
          <a:p>
            <a:endParaRPr lang="en-US" sz="1600" dirty="0" smtClean="0">
              <a:latin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</a:rPr>
              <a:t>The </a:t>
            </a:r>
            <a:r>
              <a:rPr lang="en-US" sz="1600" dirty="0">
                <a:latin typeface="Verdana" panose="020B0604030504040204" pitchFamily="34" charset="0"/>
              </a:rPr>
              <a:t>SF flag indicates the sign of a signed integer. The ZF flag indicates either a </a:t>
            </a:r>
            <a:r>
              <a:rPr lang="en-US" sz="1600" dirty="0" smtClean="0">
                <a:latin typeface="Verdana" panose="020B0604030504040204" pitchFamily="34" charset="0"/>
              </a:rPr>
              <a:t>signed-integer </a:t>
            </a:r>
            <a:r>
              <a:rPr lang="en-US" sz="1600" dirty="0">
                <a:latin typeface="Verdana" panose="020B0604030504040204" pitchFamily="34" charset="0"/>
              </a:rPr>
              <a:t>or an </a:t>
            </a:r>
            <a:r>
              <a:rPr lang="en-US" sz="1600" dirty="0" smtClean="0">
                <a:latin typeface="Verdana" panose="020B0604030504040204" pitchFamily="34" charset="0"/>
              </a:rPr>
              <a:t>unsigned-integer zero</a:t>
            </a:r>
            <a:r>
              <a:rPr lang="en-US" sz="1600" dirty="0">
                <a:latin typeface="Verdana" panose="020B0604030504040204" pitchFamily="34" charset="0"/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0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830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When performing multiple-precision arithmetic on integers, the CF flag is used in conjunction with the add </a:t>
            </a:r>
            <a:r>
              <a:rPr lang="en-US" dirty="0" smtClean="0">
                <a:latin typeface="Verdana" panose="020B0604030504040204" pitchFamily="34" charset="0"/>
              </a:rPr>
              <a:t>with carry </a:t>
            </a:r>
            <a:r>
              <a:rPr lang="en-US" dirty="0">
                <a:latin typeface="Verdana" panose="020B0604030504040204" pitchFamily="34" charset="0"/>
              </a:rPr>
              <a:t>(ADC) and subtract with borrow (SBB) instructions to propagate a carry or borrow from one computation </a:t>
            </a:r>
            <a:r>
              <a:rPr lang="en-US" dirty="0" smtClean="0">
                <a:latin typeface="Verdana" panose="020B0604030504040204" pitchFamily="34" charset="0"/>
              </a:rPr>
              <a:t>to the </a:t>
            </a:r>
            <a:r>
              <a:rPr lang="en-US" dirty="0">
                <a:latin typeface="Verdana" panose="020B0604030504040204" pitchFamily="34" charset="0"/>
              </a:rPr>
              <a:t>next.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4514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The condition instructions </a:t>
            </a:r>
            <a:r>
              <a:rPr lang="en-US" dirty="0" err="1">
                <a:latin typeface="Verdana" panose="020B0604030504040204" pitchFamily="34" charset="0"/>
              </a:rPr>
              <a:t>J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(jump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SET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(byte set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LOOP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en-US" dirty="0" smtClean="0">
                <a:latin typeface="Verdana" panose="020B0604030504040204" pitchFamily="34" charset="0"/>
              </a:rPr>
              <a:t>and </a:t>
            </a:r>
            <a:r>
              <a:rPr lang="en-US" dirty="0" err="1" smtClean="0">
                <a:latin typeface="Verdana" panose="020B0604030504040204" pitchFamily="34" charset="0"/>
              </a:rPr>
              <a:t>CMOV</a:t>
            </a:r>
            <a:r>
              <a:rPr lang="en-US" i="1" dirty="0" err="1" smtClean="0">
                <a:latin typeface="Verdana" panose="020B0604030504040204" pitchFamily="34" charset="0"/>
              </a:rPr>
              <a:t>cc</a:t>
            </a:r>
            <a:r>
              <a:rPr lang="en-US" i="1" dirty="0" smtClean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(conditional move) use one or more of the status flags as condition codes and test them for branch, </a:t>
            </a:r>
            <a:r>
              <a:rPr lang="en-US" dirty="0" err="1">
                <a:latin typeface="Verdana" panose="020B0604030504040204" pitchFamily="34" charset="0"/>
              </a:rPr>
              <a:t>setbyte</a:t>
            </a:r>
            <a:r>
              <a:rPr lang="en-US" dirty="0" smtClean="0">
                <a:latin typeface="Verdana" panose="020B0604030504040204" pitchFamily="34" charset="0"/>
              </a:rPr>
              <a:t>, or </a:t>
            </a:r>
            <a:r>
              <a:rPr lang="en-US" dirty="0">
                <a:latin typeface="Verdana" panose="020B0604030504040204" pitchFamily="34" charset="0"/>
              </a:rPr>
              <a:t>end-loop conditions.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721438"/>
            <a:ext cx="1097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direction flag (DF, located in bit 10 of the EFLAGS register) controls string instructions (MOVS, CMPS, SCAS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LODS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 STOS). Setting the DF flag causes the string instructions to auto-decrement (to process strings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from high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addresses to low addresses). Clearing the DF flag causes the string instructions to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auto-increment 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process strings from low addresses to high addresses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STD and CLD instructions set and clear the DF flag,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239694"/>
            <a:ext cx="109855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system flags and IOPL field in the EFLAGS register control operating-system or executive operations. </a:t>
            </a:r>
            <a:r>
              <a:rPr lang="en-US" sz="1400" b="1" dirty="0" smtClean="0"/>
              <a:t>They should </a:t>
            </a:r>
            <a:r>
              <a:rPr lang="en-US" sz="1400" b="1" dirty="0"/>
              <a:t>not be modified by application programs</a:t>
            </a:r>
            <a:r>
              <a:rPr lang="en-US" sz="1400" dirty="0"/>
              <a:t>. The functions of the system flags are as follows</a:t>
            </a:r>
            <a:r>
              <a:rPr lang="en-US" sz="1400" dirty="0" smtClean="0"/>
              <a:t>:</a:t>
            </a:r>
          </a:p>
          <a:p>
            <a:pPr marL="1828800" indent="-1828800"/>
            <a:endParaRPr lang="en-US" sz="1400" dirty="0"/>
          </a:p>
          <a:p>
            <a:pPr marL="1828800" indent="-1828800"/>
            <a:r>
              <a:rPr lang="en-US" sz="1400" b="1" dirty="0"/>
              <a:t>TF (bit </a:t>
            </a:r>
            <a:r>
              <a:rPr lang="en-US" sz="1400" b="1" dirty="0" smtClean="0"/>
              <a:t>8)	Trap </a:t>
            </a:r>
            <a:r>
              <a:rPr lang="en-US" sz="1400" b="1" dirty="0"/>
              <a:t>flag </a:t>
            </a:r>
            <a:r>
              <a:rPr lang="en-US" sz="1400" dirty="0"/>
              <a:t>— Set to enable single-step mode for debugging; clear to disable single-step mode.</a:t>
            </a:r>
          </a:p>
          <a:p>
            <a:pPr marL="1828800" indent="-1828800"/>
            <a:r>
              <a:rPr lang="en-US" sz="1400" b="1" dirty="0"/>
              <a:t>IF (bit </a:t>
            </a:r>
            <a:r>
              <a:rPr lang="en-US" sz="1400" b="1" dirty="0" smtClean="0"/>
              <a:t>9)	Interrupt </a:t>
            </a:r>
            <a:r>
              <a:rPr lang="en-US" sz="1400" b="1" dirty="0"/>
              <a:t>enable flag </a:t>
            </a:r>
            <a:r>
              <a:rPr lang="en-US" sz="1400" dirty="0"/>
              <a:t>— Controls the response of the processor to maskable </a:t>
            </a:r>
            <a:r>
              <a:rPr lang="en-US" sz="1400" dirty="0" smtClean="0"/>
              <a:t>interrupt requests</a:t>
            </a:r>
            <a:r>
              <a:rPr lang="en-US" sz="1400" dirty="0"/>
              <a:t>. Set to respond to maskable interrupts; cleared to inhibit maskable interrupts.</a:t>
            </a:r>
          </a:p>
          <a:p>
            <a:pPr marL="1828800" indent="-1828800"/>
            <a:r>
              <a:rPr lang="en-US" sz="1400" b="1" dirty="0"/>
              <a:t>IOPL (bits 12 and </a:t>
            </a:r>
            <a:r>
              <a:rPr lang="en-US" sz="1400" b="1" dirty="0" smtClean="0"/>
              <a:t>13)	I/O </a:t>
            </a:r>
            <a:r>
              <a:rPr lang="en-US" sz="1400" b="1" dirty="0"/>
              <a:t>privilege level field </a:t>
            </a:r>
            <a:r>
              <a:rPr lang="en-US" sz="1400" dirty="0"/>
              <a:t>— Indicates the I/O privilege level of the currently running </a:t>
            </a:r>
            <a:r>
              <a:rPr lang="en-US" sz="1400" dirty="0" smtClean="0"/>
              <a:t>program or </a:t>
            </a:r>
            <a:r>
              <a:rPr lang="en-US" sz="1400" dirty="0"/>
              <a:t>task. The current privilege level (CPL) of the currently running program or task must be </a:t>
            </a:r>
            <a:r>
              <a:rPr lang="en-US" sz="1400" dirty="0" smtClean="0"/>
              <a:t>less than </a:t>
            </a:r>
            <a:r>
              <a:rPr lang="en-US" sz="1400" dirty="0"/>
              <a:t>or equal to the I/O privilege level to access the I/O address space. The POPF and </a:t>
            </a:r>
            <a:r>
              <a:rPr lang="en-US" sz="1400" dirty="0" smtClean="0"/>
              <a:t>IRET instructions </a:t>
            </a:r>
            <a:r>
              <a:rPr lang="en-US" sz="1400" dirty="0"/>
              <a:t>can modify this field only when operating at a CPL of 0.</a:t>
            </a:r>
          </a:p>
          <a:p>
            <a:pPr marL="1828800" indent="-1828800"/>
            <a:r>
              <a:rPr lang="en-US" sz="1400" b="1" dirty="0"/>
              <a:t>NT (bit </a:t>
            </a:r>
            <a:r>
              <a:rPr lang="en-US" sz="1400" b="1" dirty="0" smtClean="0"/>
              <a:t>14)	Nested </a:t>
            </a:r>
            <a:r>
              <a:rPr lang="en-US" sz="1400" b="1" dirty="0"/>
              <a:t>task flag </a:t>
            </a:r>
            <a:r>
              <a:rPr lang="en-US" sz="1400" dirty="0"/>
              <a:t>— Controls the chaining of interrupted and called tasks. Set when </a:t>
            </a:r>
            <a:r>
              <a:rPr lang="en-US" sz="1400" dirty="0" smtClean="0"/>
              <a:t>the current </a:t>
            </a:r>
            <a:r>
              <a:rPr lang="en-US" sz="1400" dirty="0"/>
              <a:t>task is linked to the previously executed task; cleared when the current task is </a:t>
            </a:r>
            <a:r>
              <a:rPr lang="en-US" sz="1400" dirty="0" smtClean="0"/>
              <a:t>not linked </a:t>
            </a:r>
            <a:r>
              <a:rPr lang="en-US" sz="1400" dirty="0"/>
              <a:t>to another task.</a:t>
            </a:r>
          </a:p>
          <a:p>
            <a:pPr marL="1828800" indent="-1828800"/>
            <a:r>
              <a:rPr lang="en-US" sz="1400" b="1" dirty="0"/>
              <a:t>RF (bit </a:t>
            </a:r>
            <a:r>
              <a:rPr lang="en-US" sz="1400" b="1" dirty="0" smtClean="0"/>
              <a:t>16)	Resume </a:t>
            </a:r>
            <a:r>
              <a:rPr lang="en-US" sz="1400" b="1" dirty="0"/>
              <a:t>flag </a:t>
            </a:r>
            <a:r>
              <a:rPr lang="en-US" sz="1400" dirty="0"/>
              <a:t>— Controls the processor’s response to debug exceptions.</a:t>
            </a:r>
          </a:p>
          <a:p>
            <a:pPr marL="1828800" indent="-1828800"/>
            <a:r>
              <a:rPr lang="en-US" sz="1400" b="1" dirty="0"/>
              <a:t>VM (bit </a:t>
            </a:r>
            <a:r>
              <a:rPr lang="en-US" sz="1400" b="1" dirty="0" smtClean="0"/>
              <a:t>17)	Virtual-8086 </a:t>
            </a:r>
            <a:r>
              <a:rPr lang="en-US" sz="1400" b="1" dirty="0"/>
              <a:t>mode flag </a:t>
            </a:r>
            <a:r>
              <a:rPr lang="en-US" sz="1400" dirty="0"/>
              <a:t>— Set to enable virtual-8086 mode; clear to return to </a:t>
            </a:r>
            <a:r>
              <a:rPr lang="en-US" sz="1400" dirty="0" smtClean="0"/>
              <a:t>protected mode </a:t>
            </a:r>
            <a:r>
              <a:rPr lang="en-US" sz="1400" dirty="0"/>
              <a:t>without virtual-8086 mode semantics.</a:t>
            </a:r>
          </a:p>
          <a:p>
            <a:pPr marL="1828800" indent="-1828800"/>
            <a:r>
              <a:rPr lang="en-US" sz="1400" b="1" dirty="0"/>
              <a:t>AC (bit </a:t>
            </a:r>
            <a:r>
              <a:rPr lang="en-US" sz="1400" b="1" dirty="0" smtClean="0"/>
              <a:t>18)	Alignment </a:t>
            </a:r>
            <a:r>
              <a:rPr lang="en-US" sz="1400" b="1" dirty="0"/>
              <a:t>check (or access control) flag </a:t>
            </a:r>
            <a:r>
              <a:rPr lang="en-US" sz="1400" dirty="0"/>
              <a:t>— If the AM bit is set in the CR0 register, </a:t>
            </a:r>
            <a:r>
              <a:rPr lang="en-US" sz="1400" dirty="0" smtClean="0"/>
              <a:t>alignment checking </a:t>
            </a:r>
            <a:r>
              <a:rPr lang="en-US" sz="1400" dirty="0"/>
              <a:t>of user-mode data accesses is enabled if and only if this flag is 1</a:t>
            </a:r>
            <a:r>
              <a:rPr lang="en-US" sz="1400" dirty="0" smtClean="0"/>
              <a:t>. If </a:t>
            </a:r>
            <a:r>
              <a:rPr lang="en-US" sz="1400" dirty="0"/>
              <a:t>the SMAP bit is set in the CR4 register, explicit supervisor-mode data accesses to </a:t>
            </a:r>
            <a:r>
              <a:rPr lang="en-US" sz="1400" dirty="0" smtClean="0"/>
              <a:t>user-mode pages </a:t>
            </a:r>
            <a:r>
              <a:rPr lang="en-US" sz="1400" dirty="0"/>
              <a:t>are allowed if and only if this bit is 1. See Section 4.6, “Access Rights,” in the </a:t>
            </a:r>
            <a:r>
              <a:rPr lang="en-US" sz="1400" i="1" dirty="0"/>
              <a:t>Intel® </a:t>
            </a:r>
            <a:r>
              <a:rPr lang="en-US" sz="1400" i="1" dirty="0" smtClean="0"/>
              <a:t>64 and </a:t>
            </a:r>
            <a:r>
              <a:rPr lang="en-US" sz="1400" i="1" dirty="0"/>
              <a:t>IA-32 Architectures Software Developer’s Manual, Volume 3A</a:t>
            </a:r>
            <a:r>
              <a:rPr lang="en-US" sz="1400" dirty="0"/>
              <a:t>.</a:t>
            </a:r>
          </a:p>
          <a:p>
            <a:pPr marL="1828800" indent="-1828800"/>
            <a:r>
              <a:rPr lang="en-US" sz="1400" b="1" dirty="0"/>
              <a:t>VIF (bit </a:t>
            </a:r>
            <a:r>
              <a:rPr lang="en-US" sz="1400" b="1" dirty="0" smtClean="0"/>
              <a:t>19)	Virtual </a:t>
            </a:r>
            <a:r>
              <a:rPr lang="en-US" sz="1400" b="1" dirty="0"/>
              <a:t>interrupt flag </a:t>
            </a:r>
            <a:r>
              <a:rPr lang="en-US" sz="1400" dirty="0"/>
              <a:t>— Virtual image of the IF flag. Used in conjunction with the VIP flag</a:t>
            </a:r>
            <a:r>
              <a:rPr lang="en-US" sz="1400" dirty="0" smtClean="0"/>
              <a:t>. (</a:t>
            </a:r>
            <a:r>
              <a:rPr lang="en-US" sz="1400" dirty="0"/>
              <a:t>To use this flag and the VIP flag the virtual mode extensions are enabled by setting the </a:t>
            </a:r>
            <a:r>
              <a:rPr lang="en-US" sz="1400" dirty="0" smtClean="0"/>
              <a:t>VME </a:t>
            </a:r>
            <a:r>
              <a:rPr lang="it-IT" sz="1400" dirty="0" smtClean="0"/>
              <a:t>flag </a:t>
            </a:r>
            <a:r>
              <a:rPr lang="it-IT" sz="1400" dirty="0"/>
              <a:t>in control register CR4.)</a:t>
            </a:r>
          </a:p>
          <a:p>
            <a:pPr marL="1828800" indent="-1828800"/>
            <a:r>
              <a:rPr lang="en-US" sz="1400" b="1" dirty="0"/>
              <a:t>VIP (bit </a:t>
            </a:r>
            <a:r>
              <a:rPr lang="en-US" sz="1400" b="1" dirty="0" smtClean="0"/>
              <a:t>20)	Virtual </a:t>
            </a:r>
            <a:r>
              <a:rPr lang="en-US" sz="1400" b="1" dirty="0"/>
              <a:t>interrupt pending flag </a:t>
            </a:r>
            <a:r>
              <a:rPr lang="en-US" sz="1400" dirty="0"/>
              <a:t>— Set to indicate that an interrupt is pending; clear when </a:t>
            </a:r>
            <a:r>
              <a:rPr lang="en-US" sz="1400" dirty="0" smtClean="0"/>
              <a:t>no interrupt </a:t>
            </a:r>
            <a:r>
              <a:rPr lang="en-US" sz="1400" dirty="0"/>
              <a:t>is pending. (Software sets and clears this flag; the processor only reads it.) Used </a:t>
            </a:r>
            <a:r>
              <a:rPr lang="en-US" sz="1400" dirty="0" smtClean="0"/>
              <a:t>in conjunction </a:t>
            </a:r>
            <a:r>
              <a:rPr lang="en-US" sz="1400" dirty="0"/>
              <a:t>with the VIF flag.</a:t>
            </a:r>
          </a:p>
          <a:p>
            <a:pPr marL="1828800" indent="-1828800"/>
            <a:r>
              <a:rPr lang="en-US" sz="1400" b="1" dirty="0"/>
              <a:t>ID (bit </a:t>
            </a:r>
            <a:r>
              <a:rPr lang="en-US" sz="1400" b="1" dirty="0" smtClean="0"/>
              <a:t>21)	Identification </a:t>
            </a:r>
            <a:r>
              <a:rPr lang="en-US" sz="1400" b="1" dirty="0"/>
              <a:t>flag </a:t>
            </a:r>
            <a:r>
              <a:rPr lang="en-US" sz="1400" dirty="0"/>
              <a:t>— The ability of a program to set or clear this flag indicates support </a:t>
            </a:r>
            <a:r>
              <a:rPr lang="en-US" sz="1400" dirty="0" smtClean="0"/>
              <a:t>for the </a:t>
            </a:r>
            <a:r>
              <a:rPr lang="en-US" sz="1400" dirty="0"/>
              <a:t>CPUID instruction.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02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2" y="1143000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41548" y="1135746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2" y="129177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55148" y="16038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55148" y="1908628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47894" y="22206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5148" y="25182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47894" y="28302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47894" y="31350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40640" y="34471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55148" y="37374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47894" y="40494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47894" y="43542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40640" y="46663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47894" y="49638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40640" y="5275934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40640" y="55807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33386" y="589279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4734" y="126164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1994" y="155918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4734" y="188627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A’s Return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1992" y="216930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133602" y="2217049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4738" y="246684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211998" y="276438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1</a:t>
            </a:r>
            <a:endParaRPr lang="en-US" sz="16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219258" y="3076439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2</a:t>
            </a:r>
            <a:endParaRPr lang="en-US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19258" y="3366726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3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12004" y="3678780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1</a:t>
            </a:r>
            <a:endParaRPr lang="en-US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212004" y="3983582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2</a:t>
            </a:r>
            <a:endParaRPr lang="en-US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211994" y="431689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B Parameter </a:t>
            </a:r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11994" y="469478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B’s Return Address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19252" y="497781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1998" y="527535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219258" y="557289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C’s Local Variable 1</a:t>
            </a:r>
            <a:endParaRPr lang="en-US" sz="1600" dirty="0" smtClean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126348" y="49675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2317" y="1306289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69577" y="158931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9577" y="1908628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4091" y="219891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466941" y="2198911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69578" y="2518233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463312" y="4962555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1175657" y="2815111"/>
            <a:ext cx="2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Subtract 0x18 from </a:t>
            </a:r>
            <a:r>
              <a:rPr lang="en-US" sz="1400" dirty="0" err="1" smtClean="0"/>
              <a:t>esp</a:t>
            </a:r>
            <a:r>
              <a:rPr lang="en-US" sz="1400" dirty="0" smtClean="0"/>
              <a:t> for local allocation on stack then fill in ebp-0x08, ebp-0x0C or ebp-0x10 to fill in local variables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69577" y="376645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476837" y="4049480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462323" y="433977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462323" y="465908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6837" y="494936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462324" y="5268687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463312" y="1614066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bp+0x08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470568" y="1302013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464837" y="285262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bp-0x08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9457583" y="31501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ebp-0x0C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457583" y="344045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14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</a:t>
            </a:r>
            <a:r>
              <a:rPr lang="en-US" dirty="0"/>
              <a:t>)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40914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Debugger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41961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</a:t>
            </a:r>
            <a:r>
              <a:rPr lang="en-US" dirty="0"/>
              <a:t>Pro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2718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Depends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8791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</a:t>
            </a:r>
            <a:r>
              <a:rPr lang="en-US" dirty="0"/>
              <a:t>Editor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3921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Basic Level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very dependent upon the hardware platform it is executing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Modern operating system</a:t>
            </a:r>
            <a:r>
              <a:rPr lang="en-US" sz="2400" dirty="0" smtClean="0"/>
              <a:t>s use </a:t>
            </a:r>
            <a:r>
              <a:rPr lang="en-US" sz="2400" i="1" dirty="0" smtClean="0"/>
              <a:t>virtual memory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PAGE is the smallest memory block that the Memory Manager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memory manager has two primary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Translating, or mapping, a process’s virtual address space into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Paging some of the contents of memory to disk when it becomes overcommitted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9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Dumpbin</a:t>
            </a:r>
            <a:r>
              <a:rPr lang="en-US" dirty="0"/>
              <a:t>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9398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>
            <a:stCxn id="5" idx="0"/>
            <a:endCxn id="15" idx="2"/>
          </p:cNvCxnSpPr>
          <p:nvPr/>
        </p:nvCxnSpPr>
        <p:spPr>
          <a:xfrm flipH="1" flipV="1">
            <a:off x="7585075" y="1600200"/>
            <a:ext cx="1597025" cy="365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12" idx="2"/>
          </p:cNvCxnSpPr>
          <p:nvPr/>
        </p:nvCxnSpPr>
        <p:spPr>
          <a:xfrm flipH="1" flipV="1">
            <a:off x="7585075" y="2514600"/>
            <a:ext cx="1597025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0"/>
            <a:endCxn id="13" idx="2"/>
          </p:cNvCxnSpPr>
          <p:nvPr/>
        </p:nvCxnSpPr>
        <p:spPr>
          <a:xfrm flipV="1">
            <a:off x="9182100" y="2514600"/>
            <a:ext cx="1517650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24" idx="2"/>
          </p:cNvCxnSpPr>
          <p:nvPr/>
        </p:nvCxnSpPr>
        <p:spPr>
          <a:xfrm flipV="1">
            <a:off x="2971800" y="1600200"/>
            <a:ext cx="1593850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23" idx="2"/>
          </p:cNvCxnSpPr>
          <p:nvPr/>
        </p:nvCxnSpPr>
        <p:spPr>
          <a:xfrm flipH="1" flipV="1">
            <a:off x="1450975" y="1600200"/>
            <a:ext cx="1520825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21" idx="2"/>
          </p:cNvCxnSpPr>
          <p:nvPr/>
        </p:nvCxnSpPr>
        <p:spPr>
          <a:xfrm flipV="1">
            <a:off x="2971800" y="2514600"/>
            <a:ext cx="1593850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Windows Internals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C / C++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6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Java / C#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8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9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11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11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>
            <a:hlinkClick r:id="rId12" action="ppaction://hlinksldjump"/>
          </p:cNvPr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2" action="ppaction://hlinksldjump"/>
              </a:rPr>
              <a:t>SysInternals Suite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3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4" action="ppaction://hlinksldjump"/>
              </a:rPr>
              <a:t>PE Browse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5" action="ppaction://hlinksldjump"/>
              </a:rPr>
              <a:t>Channel 9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6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Advanced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pointer to the EPROCESS structure for the system process is stored in </a:t>
            </a:r>
            <a:r>
              <a:rPr lang="en-US" dirty="0" err="1"/>
              <a:t>nt!PsInitialSystemProcess</a:t>
            </a:r>
            <a:r>
              <a:rPr lang="en-US" dirty="0"/>
              <a:t> and that of the </a:t>
            </a:r>
            <a:r>
              <a:rPr lang="en-US" dirty="0" err="1"/>
              <a:t>SystemIdle</a:t>
            </a:r>
            <a:r>
              <a:rPr lang="en-US" dirty="0"/>
              <a:t> process is stored </a:t>
            </a:r>
            <a:r>
              <a:rPr lang="en-US" dirty="0" err="1"/>
              <a:t>nt!PsIdleProcess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914698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ActiveProcessLink</a:t>
            </a:r>
            <a:r>
              <a:rPr lang="en-US" dirty="0"/>
              <a:t> field is used to maintain the EPROCESS structure is the list of processes in the system, and the head of this list is kept in the kernel variable </a:t>
            </a:r>
            <a:r>
              <a:rPr lang="en-US" dirty="0" err="1"/>
              <a:t>nt!PsActiveProcessHead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083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SessionProcessLinks</a:t>
            </a:r>
            <a:r>
              <a:rPr lang="en-US" dirty="0"/>
              <a:t> field is used to link the EPROCESS structure to a list of processes in a session whose list head is in </a:t>
            </a:r>
            <a:r>
              <a:rPr lang="en-US" dirty="0" err="1"/>
              <a:t>MM_SESSION_SPACE.ProcessList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8227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JobLinks</a:t>
            </a:r>
            <a:r>
              <a:rPr lang="en-US" dirty="0"/>
              <a:t> field is used to link the EPROCESS to a list of processes that are a part of a job whose list head is in </a:t>
            </a:r>
            <a:r>
              <a:rPr lang="en-US" dirty="0" err="1"/>
              <a:t>EJOB.ProcessListHead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7371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memory manager global variable </a:t>
            </a:r>
            <a:r>
              <a:rPr lang="en-US" dirty="0" err="1"/>
              <a:t>MmProcessList</a:t>
            </a:r>
            <a:r>
              <a:rPr lang="en-US" dirty="0"/>
              <a:t> maintains a list of processes using the </a:t>
            </a:r>
            <a:r>
              <a:rPr lang="en-US" dirty="0" err="1"/>
              <a:t>MmProcessLinks</a:t>
            </a:r>
            <a:r>
              <a:rPr lang="en-US" dirty="0"/>
              <a:t> field. This list is traversed by </a:t>
            </a:r>
            <a:r>
              <a:rPr lang="en-US" dirty="0" err="1"/>
              <a:t>MiReplicatePteChange</a:t>
            </a:r>
            <a:r>
              <a:rPr lang="en-US" dirty="0"/>
              <a:t>() to update the kernel mode portion of the process's virtual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33435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of all threads that belong to a process is maintained in </a:t>
            </a:r>
            <a:r>
              <a:rPr lang="en-US" b="1" dirty="0"/>
              <a:t>ThreadListHead</a:t>
            </a:r>
            <a:r>
              <a:rPr lang="en-US" dirty="0"/>
              <a:t> in which threads are queued via </a:t>
            </a:r>
            <a:r>
              <a:rPr lang="en-US" dirty="0" err="1"/>
              <a:t>ETHREAD.ThreadListEntry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1" y="192278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kernel variable </a:t>
            </a:r>
            <a:r>
              <a:rPr lang="en-US" dirty="0" err="1"/>
              <a:t>ExpTimerResolutionListHead</a:t>
            </a:r>
            <a:r>
              <a:rPr lang="en-US" dirty="0"/>
              <a:t> maintains a list of processes that have called </a:t>
            </a:r>
            <a:r>
              <a:rPr lang="en-US" dirty="0" err="1"/>
              <a:t>NtSetTimerResolution</a:t>
            </a:r>
            <a:r>
              <a:rPr lang="en-US" dirty="0"/>
              <a:t>() to change the timer interval. This list is used by </a:t>
            </a:r>
            <a:r>
              <a:rPr lang="en-US" dirty="0" err="1"/>
              <a:t>ExpUpdateTimerResolution</a:t>
            </a:r>
            <a:r>
              <a:rPr lang="en-US" dirty="0"/>
              <a:t>() to update the time resolution to the lowest requested value amongst all the processes.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1" y="30607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"!process" command displays information from the EPROCESS structure. The ".process" command switches the debugger's virtual address space context to that of a particular process, this is a very critical step when examining user mode virtual address in a complete kernel dump or while live debugging a system using a kernel debugger.</a:t>
            </a:r>
          </a:p>
        </p:txBody>
      </p:sp>
    </p:spTree>
    <p:extLst>
      <p:ext uri="{BB962C8B-B14F-4D97-AF65-F5344CB8AC3E}">
        <p14:creationId xmlns:p14="http://schemas.microsoft.com/office/powerpoint/2010/main" val="8091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3637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Windows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 /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 /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is very dependent upon the hardware platform it is executing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true for all operating systems.  Memory Management is defined by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 Management must be extremely fast and efficient. This is possible because the hardware defines what the Memory Manager must do.</a:t>
            </a:r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Dumpbin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SysInternals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 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Channel 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5494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https://channel9.msdn.com/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22300" y="257175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Huge library of videos featuring Microsoft employees discussing Microsoft products.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35941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engineers should </a:t>
            </a:r>
            <a:r>
              <a:rPr lang="en-US" dirty="0"/>
              <a:t>follow Defrag Tools (</a:t>
            </a:r>
            <a:r>
              <a:rPr lang="en-US" dirty="0">
                <a:hlinkClick r:id="rId3"/>
              </a:rPr>
              <a:t>https://channel9.msdn.com/Shows/Defrag-Tools</a:t>
            </a:r>
            <a:r>
              <a:rPr lang="en-US" dirty="0" smtClean="0"/>
              <a:t>).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Windows uses </a:t>
            </a:r>
            <a:r>
              <a:rPr lang="en-US" sz="2800" i="1" dirty="0"/>
              <a:t>virtual memory</a:t>
            </a:r>
            <a:endParaRPr lang="en-US" sz="2800" dirty="0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373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09840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virtual size of a process on 32-bit Windows is 2 GB</a:t>
            </a:r>
            <a:r>
              <a:rPr lang="en-US" sz="2400" dirty="0" smtClean="0"/>
              <a:t>.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32-bit process can grow </a:t>
            </a:r>
            <a:r>
              <a:rPr lang="en-US" sz="2400" dirty="0" smtClean="0"/>
              <a:t>to </a:t>
            </a:r>
            <a:r>
              <a:rPr lang="en-US" sz="2400" dirty="0"/>
              <a:t>be 3 GB on 32-bit Windows and to 4 GB on 64-bit </a:t>
            </a:r>
            <a:r>
              <a:rPr lang="en-US" sz="2400" dirty="0" smtClean="0"/>
              <a:t>Windows.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34935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virtual address space size on 64-bit Windows is 7,152 GB on IA64 systems and 8,192 GB on x64 systems.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43" y="4600306"/>
            <a:ext cx="1098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makes the memory virtual is a local fixed disk is used as part of the computer’s memory. A microprocessor can’t execute memory directly from a fixed disk. First, it must copy ‘stale’ memory to the paging file and then overwrite this ‘stale’ memory with memory in the paging file that is needed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36309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504806"/>
            <a:ext cx="1098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virtual size of a process on 32-bit Windows is 2 GB</a:t>
            </a:r>
            <a:r>
              <a:rPr lang="en-US" dirty="0" smtClean="0"/>
              <a:t>.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32-bit process can grow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3 GB on 32-bit Windows and to 4 GB on 64-bit </a:t>
            </a:r>
            <a:r>
              <a:rPr lang="en-US" dirty="0" smtClean="0"/>
              <a:t>Windows.</a:t>
            </a:r>
          </a:p>
          <a:p>
            <a:r>
              <a:rPr lang="en-US" dirty="0" smtClean="0"/>
              <a:t>The </a:t>
            </a:r>
            <a:r>
              <a:rPr lang="en-US" dirty="0"/>
              <a:t>process virtual </a:t>
            </a:r>
            <a:r>
              <a:rPr lang="en-US" dirty="0" smtClean="0"/>
              <a:t>address </a:t>
            </a:r>
            <a:r>
              <a:rPr lang="en-US" dirty="0"/>
              <a:t>space size on 64-bit Windows is 7,152 GB on IA64 systems </a:t>
            </a:r>
            <a:r>
              <a:rPr lang="en-US" dirty="0" smtClean="0"/>
              <a:t>and </a:t>
            </a:r>
            <a:r>
              <a:rPr lang="en-US" dirty="0"/>
              <a:t>8,192 </a:t>
            </a:r>
            <a:r>
              <a:rPr lang="en-US" dirty="0" smtClean="0"/>
              <a:t>GB on x64 </a:t>
            </a:r>
            <a:r>
              <a:rPr lang="en-US" dirty="0"/>
              <a:t>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956" y="3695700"/>
            <a:ext cx="10979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memory manager provides a core set of services on which the various Windows environment subsystems are built. These services include memory mapped files (internally called </a:t>
            </a:r>
            <a:r>
              <a:rPr lang="en-US" i="1" dirty="0"/>
              <a:t>section objects</a:t>
            </a:r>
            <a:r>
              <a:rPr lang="en-US" dirty="0"/>
              <a:t>), copy-on-write memory, and support for applications using large, sparse address spaces. In addition, the memory manager provides a way for a process to allocate and use larger amounts of physical memory than can be mapped into the process virtual address space at one time.</a:t>
            </a:r>
          </a:p>
          <a:p>
            <a:endParaRPr lang="en-US" dirty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0" y="1587500"/>
            <a:ext cx="1096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virtual address space is divided into units called pages. That is because the hardware </a:t>
            </a:r>
            <a:r>
              <a:rPr lang="en-US" dirty="0" smtClean="0"/>
              <a:t>memory management </a:t>
            </a:r>
            <a:r>
              <a:rPr lang="en-US" dirty="0"/>
              <a:t>unit translates virtual to physical addresses at the granularity of a page. Hence, a </a:t>
            </a:r>
            <a:r>
              <a:rPr lang="en-US" dirty="0" smtClean="0"/>
              <a:t>page is </a:t>
            </a:r>
            <a:r>
              <a:rPr lang="en-US" dirty="0"/>
              <a:t>the smallest unit of protection at the hardware level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300" y="2679700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processors on which </a:t>
            </a:r>
            <a:r>
              <a:rPr lang="en-US" dirty="0" smtClean="0"/>
              <a:t>Windows runs </a:t>
            </a:r>
            <a:r>
              <a:rPr lang="en-US" dirty="0"/>
              <a:t>support two page sizes, called small and large. The actual sizes vary based on the </a:t>
            </a:r>
            <a:r>
              <a:rPr lang="en-US" dirty="0" smtClean="0"/>
              <a:t>processor architecture.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2300" y="3492500"/>
            <a:ext cx="1096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primary advantage of large pages is speed of address translation for references to other data</a:t>
            </a:r>
          </a:p>
          <a:p>
            <a:r>
              <a:rPr lang="en-US" dirty="0"/>
              <a:t>within the large page. This advantage exists because the first reference to any byte within a large</a:t>
            </a:r>
          </a:p>
          <a:p>
            <a:r>
              <a:rPr lang="en-US" dirty="0"/>
              <a:t>page will cause the hardware’s translation look-aside </a:t>
            </a:r>
            <a:r>
              <a:rPr lang="en-US" dirty="0" smtClean="0"/>
              <a:t>buffer to have in </a:t>
            </a:r>
            <a:r>
              <a:rPr lang="en-US" dirty="0"/>
              <a:t>its cache the information necessary to translate references to any other byte within the large </a:t>
            </a:r>
            <a:r>
              <a:rPr lang="en-US" dirty="0" smtClean="0"/>
              <a:t>page.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622300" y="4953000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determine the size of a page and the allocation granularity on the host computer, use the GetSystemInfo function.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69" y="1076932"/>
            <a:ext cx="919966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184400"/>
            <a:ext cx="1097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Windows process </a:t>
            </a:r>
            <a:r>
              <a:rPr lang="en-US" sz="2000" dirty="0"/>
              <a:t>comprises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i="1" dirty="0"/>
              <a:t>private virtual address space</a:t>
            </a:r>
            <a:r>
              <a:rPr lang="en-US" sz="2000" dirty="0"/>
              <a:t>, which is a set of virtual memory addresses that the process </a:t>
            </a:r>
            <a:r>
              <a:rPr lang="en-US" sz="2000" dirty="0" smtClean="0"/>
              <a:t>can use.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executable program, which defines initial code and data and is mapped into the process</a:t>
            </a:r>
            <a:r>
              <a:rPr lang="en-US" sz="2000" dirty="0" smtClean="0"/>
              <a:t>’ virtual </a:t>
            </a:r>
            <a:r>
              <a:rPr lang="en-US" sz="2000" dirty="0"/>
              <a:t>address </a:t>
            </a:r>
            <a:r>
              <a:rPr lang="en-US" sz="2000" dirty="0" smtClean="0"/>
              <a:t>space.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list of open handles to various system resources—such as semaphores, </a:t>
            </a:r>
            <a:r>
              <a:rPr lang="en-US" sz="2000" dirty="0" smtClean="0"/>
              <a:t>communication ports</a:t>
            </a:r>
            <a:r>
              <a:rPr lang="en-US" sz="2000" dirty="0"/>
              <a:t>, and files—that are accessible to all threads in 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security context called an </a:t>
            </a:r>
            <a:r>
              <a:rPr lang="en-US" sz="2000" i="1" dirty="0"/>
              <a:t>access token </a:t>
            </a:r>
            <a:r>
              <a:rPr lang="en-US" sz="2000" dirty="0"/>
              <a:t>that identifies the user, security groups, privileges</a:t>
            </a:r>
            <a:r>
              <a:rPr lang="en-US" sz="2000" dirty="0" smtClean="0"/>
              <a:t>, User </a:t>
            </a:r>
            <a:r>
              <a:rPr lang="en-US" sz="2000" dirty="0"/>
              <a:t>Account Control (UAC) virtualization state, session, and limited user account </a:t>
            </a:r>
            <a:r>
              <a:rPr lang="en-US" sz="2000" dirty="0" smtClean="0"/>
              <a:t>state associated with </a:t>
            </a:r>
            <a:r>
              <a:rPr lang="en-US" sz="2000" dirty="0"/>
              <a:t>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unique identifier called a </a:t>
            </a:r>
            <a:r>
              <a:rPr lang="en-US" sz="2000" i="1" dirty="0"/>
              <a:t>process ID </a:t>
            </a:r>
            <a:r>
              <a:rPr lang="en-US" sz="2000" dirty="0"/>
              <a:t>(internally part of an identifier called a </a:t>
            </a:r>
            <a:r>
              <a:rPr lang="en-US" sz="2000" i="1" dirty="0"/>
              <a:t>client ID</a:t>
            </a:r>
            <a:r>
              <a:rPr lang="en-US" sz="2000" dirty="0" smtClean="0"/>
              <a:t>).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least one thread of execution (although an “empty” process is possible, it is not </a:t>
            </a:r>
            <a:r>
              <a:rPr lang="en-US" sz="2000" dirty="0" smtClean="0"/>
              <a:t>useful).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9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private virtual address space</a:t>
            </a:r>
            <a:r>
              <a:rPr lang="en-US" sz="2400" dirty="0"/>
              <a:t>, which is a set of virtual memory addresses that the process can use.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24800" y="2501900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2665411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47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24789" y="2994042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24792" y="31591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247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24781" y="3487773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24781" y="3651284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789" y="381636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24789" y="397988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24778" y="4145000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24778" y="4308511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24781" y="44736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24781" y="463712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24770" y="48022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24770" y="49657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8370" y="251148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38400" y="26749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38389" y="284005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38389" y="3003567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8392" y="3169250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8378" y="4318036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38381" y="44831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390" y="4650189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38370" y="4811767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38370" y="4975278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340" y="2250776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A’s private virtual address space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451070" y="4053580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B’s private virtual address space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37" idx="3"/>
          </p:cNvCxnSpPr>
          <p:nvPr/>
        </p:nvCxnSpPr>
        <p:spPr>
          <a:xfrm flipV="1">
            <a:off x="6095978" y="2757486"/>
            <a:ext cx="1828792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</p:cNvCxnSpPr>
          <p:nvPr/>
        </p:nvCxnSpPr>
        <p:spPr>
          <a:xfrm flipV="1">
            <a:off x="6095981" y="4227550"/>
            <a:ext cx="1828789" cy="33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3" idx="1"/>
          </p:cNvCxnSpPr>
          <p:nvPr/>
        </p:nvCxnSpPr>
        <p:spPr>
          <a:xfrm flipV="1">
            <a:off x="6095990" y="2584450"/>
            <a:ext cx="1828810" cy="214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</p:cNvCxnSpPr>
          <p:nvPr/>
        </p:nvCxnSpPr>
        <p:spPr>
          <a:xfrm flipV="1">
            <a:off x="6095970" y="3251217"/>
            <a:ext cx="1828800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3"/>
            <a:endCxn id="24" idx="1"/>
          </p:cNvCxnSpPr>
          <p:nvPr/>
        </p:nvCxnSpPr>
        <p:spPr>
          <a:xfrm flipV="1">
            <a:off x="6095970" y="4884792"/>
            <a:ext cx="1828800" cy="1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</p:cNvCxnSpPr>
          <p:nvPr/>
        </p:nvCxnSpPr>
        <p:spPr>
          <a:xfrm>
            <a:off x="6095970" y="2594036"/>
            <a:ext cx="1828800" cy="11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3"/>
          </p:cNvCxnSpPr>
          <p:nvPr/>
        </p:nvCxnSpPr>
        <p:spPr>
          <a:xfrm>
            <a:off x="6096000" y="2757486"/>
            <a:ext cx="1816070" cy="145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3"/>
            <a:endCxn id="13" idx="1"/>
          </p:cNvCxnSpPr>
          <p:nvPr/>
        </p:nvCxnSpPr>
        <p:spPr>
          <a:xfrm>
            <a:off x="6095989" y="2922606"/>
            <a:ext cx="1828800" cy="1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3"/>
            <a:endCxn id="16" idx="1"/>
          </p:cNvCxnSpPr>
          <p:nvPr/>
        </p:nvCxnSpPr>
        <p:spPr>
          <a:xfrm>
            <a:off x="6095989" y="3086117"/>
            <a:ext cx="1828792" cy="4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3"/>
          </p:cNvCxnSpPr>
          <p:nvPr/>
        </p:nvCxnSpPr>
        <p:spPr>
          <a:xfrm>
            <a:off x="6095992" y="3251800"/>
            <a:ext cx="1816078" cy="11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98599" y="2461150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1498599" y="311494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498599" y="2624598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8599" y="2788046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498599" y="2951494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498593" y="4285179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8593" y="4938972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498593" y="4448627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1498593" y="4612075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498593" y="477552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7924770" y="2073864"/>
            <a:ext cx="36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Memory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2544</Words>
  <Application>Microsoft Office PowerPoint</Application>
  <PresentationFormat>Widescreen</PresentationFormat>
  <Paragraphs>393</Paragraphs>
  <Slides>47</Slides>
  <Notes>0</Notes>
  <HiddenSlides>43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Verdana</vt:lpstr>
      <vt:lpstr>Office Theme</vt:lpstr>
      <vt:lpstr>WINDOWS REVERSE ENGINEER</vt:lpstr>
      <vt:lpstr>Basic Reverse Engineering Path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IA-32 Assembly Language (Basic)</vt:lpstr>
      <vt:lpstr>Debugger (Basic)</vt:lpstr>
      <vt:lpstr>Intermediate Reverse Engineering Path</vt:lpstr>
      <vt:lpstr>Memory Management (Intermediate)</vt:lpstr>
      <vt:lpstr>Processes / Threads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DLL’s (Dynamic Link Libraries) (Intermediate)</vt:lpstr>
      <vt:lpstr>Debugger (Intermediate)</vt:lpstr>
      <vt:lpstr>IDA Pro (Intermediate)</vt:lpstr>
      <vt:lpstr>Depends (Intermediate)</vt:lpstr>
      <vt:lpstr>Hex Editor (Intermediate)</vt:lpstr>
      <vt:lpstr>Dumpbin (Intermediate)</vt:lpstr>
      <vt:lpstr>Advanced Reverse Engineering Path</vt:lpstr>
      <vt:lpstr>Memory Management</vt:lpstr>
      <vt:lpstr>Processes / Threads</vt:lpstr>
      <vt:lpstr>Processes / Threads</vt:lpstr>
      <vt:lpstr>IA-32 Assembly Language</vt:lpstr>
      <vt:lpstr>DLL’s (Dynamic Link Libraries)</vt:lpstr>
      <vt:lpstr>Windows Internals</vt:lpstr>
      <vt:lpstr>C / C++</vt:lpstr>
      <vt:lpstr>Java / C#</vt:lpstr>
      <vt:lpstr>Debugger</vt:lpstr>
      <vt:lpstr>IDA Pro</vt:lpstr>
      <vt:lpstr>Depends</vt:lpstr>
      <vt:lpstr>Hex Editor</vt:lpstr>
      <vt:lpstr>Dumpbin</vt:lpstr>
      <vt:lpstr>SysInternals Suite</vt:lpstr>
      <vt:lpstr>PE Browse</vt:lpstr>
      <vt:lpstr>Channel 9</vt:lpstr>
    </vt:vector>
  </TitlesOfParts>
  <Company>RadianceTech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</dc:title>
  <dc:creator>Paul Sanders</dc:creator>
  <cp:lastModifiedBy>Paul Sanders</cp:lastModifiedBy>
  <cp:revision>169</cp:revision>
  <dcterms:created xsi:type="dcterms:W3CDTF">2017-05-05T19:19:35Z</dcterms:created>
  <dcterms:modified xsi:type="dcterms:W3CDTF">2017-05-22T20:59:40Z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\\radiance\fileshare\IS\Home\Sanders_Paul\REVERSE ENGINEER.pptx</vt:lpwstr>
  </property>
</Properties>
</file>