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8" r:id="rId5"/>
    <p:sldId id="299" r:id="rId6"/>
    <p:sldId id="308" r:id="rId7"/>
    <p:sldId id="258" r:id="rId8"/>
    <p:sldId id="309" r:id="rId9"/>
    <p:sldId id="310" r:id="rId10"/>
    <p:sldId id="311" r:id="rId11"/>
    <p:sldId id="312" r:id="rId12"/>
    <p:sldId id="313" r:id="rId13"/>
    <p:sldId id="288" r:id="rId14"/>
    <p:sldId id="259" r:id="rId15"/>
    <p:sldId id="301" r:id="rId16"/>
    <p:sldId id="302" r:id="rId17"/>
    <p:sldId id="300" r:id="rId18"/>
    <p:sldId id="290" r:id="rId19"/>
    <p:sldId id="289" r:id="rId20"/>
    <p:sldId id="260" r:id="rId21"/>
    <p:sldId id="261" r:id="rId22"/>
    <p:sldId id="262" r:id="rId23"/>
    <p:sldId id="263" r:id="rId24"/>
    <p:sldId id="303" r:id="rId25"/>
    <p:sldId id="304" r:id="rId26"/>
    <p:sldId id="305" r:id="rId27"/>
    <p:sldId id="306" r:id="rId28"/>
    <p:sldId id="307" r:id="rId29"/>
    <p:sldId id="264" r:id="rId30"/>
    <p:sldId id="265" r:id="rId31"/>
    <p:sldId id="292" r:id="rId32"/>
    <p:sldId id="293" r:id="rId33"/>
    <p:sldId id="294" r:id="rId34"/>
    <p:sldId id="295" r:id="rId35"/>
    <p:sldId id="296" r:id="rId36"/>
    <p:sldId id="267" r:id="rId37"/>
    <p:sldId id="266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91" r:id="rId46"/>
    <p:sldId id="275" r:id="rId47"/>
    <p:sldId id="276" r:id="rId48"/>
    <p:sldId id="285" r:id="rId49"/>
    <p:sldId id="286" r:id="rId50"/>
    <p:sldId id="287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96" y="14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C31E-96AB-4743-B2EC-D315CE7F56CF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55.xml"/><Relationship Id="rId3" Type="http://schemas.openxmlformats.org/officeDocument/2006/relationships/slide" Target="slide30.xml"/><Relationship Id="rId7" Type="http://schemas.openxmlformats.org/officeDocument/2006/relationships/slide" Target="slide39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1" Type="http://schemas.openxmlformats.org/officeDocument/2006/relationships/slide" Target="slide23.xml"/><Relationship Id="rId5" Type="http://schemas.openxmlformats.org/officeDocument/2006/relationships/slide" Target="slide37.xml"/><Relationship Id="rId10" Type="http://schemas.openxmlformats.org/officeDocument/2006/relationships/slide" Target="slide40.xml"/><Relationship Id="rId4" Type="http://schemas.openxmlformats.org/officeDocument/2006/relationships/slide" Target="slide36.xml"/><Relationship Id="rId9" Type="http://schemas.openxmlformats.org/officeDocument/2006/relationships/slide" Target="slide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13" Type="http://schemas.openxmlformats.org/officeDocument/2006/relationships/slide" Target="slide54.xml"/><Relationship Id="rId3" Type="http://schemas.openxmlformats.org/officeDocument/2006/relationships/slide" Target="slide46.xml"/><Relationship Id="rId7" Type="http://schemas.openxmlformats.org/officeDocument/2006/relationships/slide" Target="slide50.xml"/><Relationship Id="rId12" Type="http://schemas.openxmlformats.org/officeDocument/2006/relationships/slide" Target="slide56.xml"/><Relationship Id="rId2" Type="http://schemas.openxmlformats.org/officeDocument/2006/relationships/slide" Target="slide44.xml"/><Relationship Id="rId16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7.xml"/><Relationship Id="rId11" Type="http://schemas.openxmlformats.org/officeDocument/2006/relationships/slide" Target="slide55.xml"/><Relationship Id="rId5" Type="http://schemas.openxmlformats.org/officeDocument/2006/relationships/slide" Target="slide49.xml"/><Relationship Id="rId15" Type="http://schemas.openxmlformats.org/officeDocument/2006/relationships/slide" Target="slide58.xml"/><Relationship Id="rId10" Type="http://schemas.openxmlformats.org/officeDocument/2006/relationships/slide" Target="slide53.xml"/><Relationship Id="rId4" Type="http://schemas.openxmlformats.org/officeDocument/2006/relationships/slide" Target="slide48.xml"/><Relationship Id="rId9" Type="http://schemas.openxmlformats.org/officeDocument/2006/relationships/slide" Target="slide52.xml"/><Relationship Id="rId14" Type="http://schemas.openxmlformats.org/officeDocument/2006/relationships/slide" Target="slide5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Defrag-Tools" TargetMode="Externa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slide" Target="slide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89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through Advanced Development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6794" y="939800"/>
            <a:ext cx="649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Section Objects – Object Body Attributes</a:t>
            </a:r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67302"/>
              </p:ext>
            </p:extLst>
          </p:nvPr>
        </p:nvGraphicFramePr>
        <p:xfrm>
          <a:off x="609600" y="1765300"/>
          <a:ext cx="109855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786">
                  <a:extLst>
                    <a:ext uri="{9D8B030D-6E8A-4147-A177-3AD203B41FA5}">
                      <a16:colId xmlns:a16="http://schemas.microsoft.com/office/drawing/2014/main" val="470332831"/>
                    </a:ext>
                  </a:extLst>
                </a:gridCol>
                <a:gridCol w="8238714">
                  <a:extLst>
                    <a:ext uri="{9D8B030D-6E8A-4147-A177-3AD203B41FA5}">
                      <a16:colId xmlns:a16="http://schemas.microsoft.com/office/drawing/2014/main" val="1103309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u="none" strike="noStrike" baseline="0" dirty="0" smtClean="0">
                          <a:latin typeface="Segoe-Bold"/>
                        </a:rPr>
                        <a:t>Attribute</a:t>
                      </a:r>
                      <a:endParaRPr 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baseline="0" dirty="0" smtClean="0">
                          <a:latin typeface="Segoe-Bold"/>
                        </a:rPr>
                        <a:t>Purpose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0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latin typeface="Segoe"/>
                        </a:rPr>
                        <a:t>Maximum size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Segoe"/>
                        </a:rPr>
                        <a:t>The largest size to which the section can grow in bytes; if mapping a file, the maximum size is the size of the file.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1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latin typeface="Segoe"/>
                        </a:rPr>
                        <a:t>Page protection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Segoe"/>
                        </a:rPr>
                        <a:t>Page-based memory protection assigned to all pages in the section when it is created.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9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latin typeface="Segoe"/>
                        </a:rPr>
                        <a:t>Paging file/Mapped file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Segoe"/>
                        </a:rPr>
                        <a:t>Indicates whether the section is created empty (backed by the paging file—as explained earlier, page-file-backed sections use page-file resources only when the pages need to be written out to disk) or loaded with a file (backed by the mapped file).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73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 smtClean="0">
                          <a:latin typeface="Segoe"/>
                        </a:rPr>
                        <a:t>Based/Not based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Segoe"/>
                        </a:rPr>
                        <a:t>Indicates whether a section is a based section, which must appear at the same virtual address for all processes sharing it, or a non-based section, which can appear at different virtual addresses for different processes.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748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58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6794" y="939800"/>
            <a:ext cx="649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Copy </a:t>
            </a:r>
            <a:r>
              <a:rPr lang="en-US" sz="2800" dirty="0"/>
              <a:t>On Write </a:t>
            </a:r>
            <a:r>
              <a:rPr lang="en-US" sz="2800" dirty="0" smtClean="0"/>
              <a:t>Page Protection</a:t>
            </a:r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055" y="1456757"/>
            <a:ext cx="11783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Copy on write page protection is an </a:t>
            </a:r>
            <a:r>
              <a:rPr lang="en-US" sz="2400" dirty="0"/>
              <a:t>optimization the memory manager uses to conserve </a:t>
            </a:r>
            <a:r>
              <a:rPr lang="en-US" sz="2400" dirty="0" smtClean="0"/>
              <a:t>physical memory. When </a:t>
            </a:r>
            <a:r>
              <a:rPr lang="en-US" sz="2400" dirty="0"/>
              <a:t>a process maps a copy-on-write view of a section object that contains </a:t>
            </a:r>
            <a:r>
              <a:rPr lang="en-US" sz="2400" dirty="0" smtClean="0"/>
              <a:t>read/write pages</a:t>
            </a:r>
            <a:r>
              <a:rPr lang="en-US" sz="2400" dirty="0"/>
              <a:t>, instead of making a process private copy at the time the view is mapped, the memory </a:t>
            </a:r>
            <a:r>
              <a:rPr lang="en-US" sz="2400" dirty="0" smtClean="0"/>
              <a:t>manager defers </a:t>
            </a:r>
            <a:r>
              <a:rPr lang="en-US" sz="2400" dirty="0"/>
              <a:t>making a copy of the pages until the page is written to.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94" y="3146746"/>
            <a:ext cx="6486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6794" y="939800"/>
            <a:ext cx="649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Copy </a:t>
            </a:r>
            <a:r>
              <a:rPr lang="en-US" sz="2800" dirty="0"/>
              <a:t>On Write </a:t>
            </a:r>
            <a:r>
              <a:rPr lang="en-US" sz="2800" dirty="0" smtClean="0"/>
              <a:t>Page Protection</a:t>
            </a:r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054" y="1607968"/>
            <a:ext cx="11783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thread in either process writes to a page, a memory management fault is generated. </a:t>
            </a:r>
            <a:r>
              <a:rPr lang="en-US" dirty="0" smtClean="0"/>
              <a:t>The memory </a:t>
            </a:r>
            <a:r>
              <a:rPr lang="en-US" dirty="0"/>
              <a:t>manager sees that the write is to a copy-on-write page, so instead of reporting the fault </a:t>
            </a:r>
            <a:r>
              <a:rPr lang="en-US" dirty="0" smtClean="0"/>
              <a:t>as an </a:t>
            </a:r>
            <a:r>
              <a:rPr lang="en-US" dirty="0"/>
              <a:t>access violation, it allocates a new read/write page in physical memory, copies the contents of </a:t>
            </a:r>
            <a:r>
              <a:rPr lang="en-US" dirty="0" smtClean="0"/>
              <a:t>the original </a:t>
            </a:r>
            <a:r>
              <a:rPr lang="en-US" dirty="0"/>
              <a:t>page to the new page, updates the corresponding page-mapping information </a:t>
            </a:r>
            <a:r>
              <a:rPr lang="en-US" dirty="0" smtClean="0"/>
              <a:t>in </a:t>
            </a:r>
            <a:r>
              <a:rPr lang="en-US" dirty="0"/>
              <a:t>this process to point to the new location, and dismisses the exception, </a:t>
            </a:r>
            <a:r>
              <a:rPr lang="en-US" dirty="0" smtClean="0"/>
              <a:t>thus causing </a:t>
            </a:r>
            <a:r>
              <a:rPr lang="en-US" dirty="0"/>
              <a:t>the instruction that generated the fault to be </a:t>
            </a:r>
            <a:r>
              <a:rPr lang="en-US" dirty="0" smtClean="0"/>
              <a:t>re-executed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94" y="3176185"/>
            <a:ext cx="6486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0" y="1785816"/>
            <a:ext cx="10960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virtual address space is divided into units called pages. That is because the hardware </a:t>
            </a:r>
            <a:r>
              <a:rPr lang="en-US" sz="2000" dirty="0" smtClean="0"/>
              <a:t>memory management </a:t>
            </a:r>
            <a:r>
              <a:rPr lang="en-US" sz="2000" dirty="0"/>
              <a:t>unit translates virtual to physical addresses at the granularity of a page. Hence, a </a:t>
            </a:r>
            <a:r>
              <a:rPr lang="en-US" sz="2000" dirty="0" smtClean="0"/>
              <a:t>page is </a:t>
            </a:r>
            <a:r>
              <a:rPr lang="en-US" sz="2000" dirty="0"/>
              <a:t>the smallest unit of protection at the hardware level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2300" y="2999324"/>
            <a:ext cx="1096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processors on which </a:t>
            </a:r>
            <a:r>
              <a:rPr lang="en-US" sz="2000" dirty="0" smtClean="0"/>
              <a:t>Windows runs </a:t>
            </a:r>
            <a:r>
              <a:rPr lang="en-US" sz="2000" dirty="0"/>
              <a:t>support two page sizes, called small and large. The actual sizes vary based on the </a:t>
            </a:r>
            <a:r>
              <a:rPr lang="en-US" sz="2000" dirty="0" smtClean="0"/>
              <a:t>processor architecture.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2300" y="3905055"/>
            <a:ext cx="10960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primary advantage of large pages is speed of address translation for references to other </a:t>
            </a:r>
            <a:r>
              <a:rPr lang="en-US" sz="2000" dirty="0" smtClean="0"/>
              <a:t>data within </a:t>
            </a:r>
            <a:r>
              <a:rPr lang="en-US" sz="2000" dirty="0"/>
              <a:t>the large page. This advantage exists because the first reference to any byte within a </a:t>
            </a:r>
            <a:r>
              <a:rPr lang="en-US" sz="2000" dirty="0" smtClean="0"/>
              <a:t>large page </a:t>
            </a:r>
            <a:r>
              <a:rPr lang="en-US" sz="2000" dirty="0"/>
              <a:t>will cause the hardware’s translation look-aside </a:t>
            </a:r>
            <a:r>
              <a:rPr lang="en-US" sz="2000" dirty="0" smtClean="0"/>
              <a:t>buffer to have in </a:t>
            </a:r>
            <a:r>
              <a:rPr lang="en-US" sz="2000" dirty="0"/>
              <a:t>its cache the information necessary to translate references to any other byte within the large </a:t>
            </a:r>
            <a:r>
              <a:rPr lang="en-US" sz="2000" dirty="0" smtClean="0"/>
              <a:t>page.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622300" y="5426339"/>
            <a:ext cx="1096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size of a page and the allocation granularity on the host computer, use the </a:t>
            </a:r>
            <a:r>
              <a:rPr lang="en-US" sz="2000" dirty="0" err="1"/>
              <a:t>GetSystemInfo</a:t>
            </a:r>
            <a:r>
              <a:rPr lang="en-US" sz="2000" dirty="0"/>
              <a:t> function.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69" y="947836"/>
            <a:ext cx="919966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Processes / Threads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2300" y="2184400"/>
            <a:ext cx="1097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Windows process </a:t>
            </a:r>
            <a:r>
              <a:rPr lang="en-US" sz="2000" dirty="0"/>
              <a:t>comprises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i="1" dirty="0"/>
              <a:t>private virtual address space</a:t>
            </a:r>
            <a:r>
              <a:rPr lang="en-US" sz="2000" dirty="0"/>
              <a:t>, which is a set of virtual memory addresses that the process </a:t>
            </a:r>
            <a:r>
              <a:rPr lang="en-US" sz="2000" dirty="0" smtClean="0"/>
              <a:t>can use.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executable program, which defines initial code and data and is mapped into the process</a:t>
            </a:r>
            <a:r>
              <a:rPr lang="en-US" sz="2000" dirty="0" smtClean="0"/>
              <a:t>’ virtual </a:t>
            </a:r>
            <a:r>
              <a:rPr lang="en-US" sz="2000" dirty="0"/>
              <a:t>address </a:t>
            </a:r>
            <a:r>
              <a:rPr lang="en-US" sz="2000" dirty="0" smtClean="0"/>
              <a:t>space.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list of open handles to various system resources—such as semaphores, </a:t>
            </a:r>
            <a:r>
              <a:rPr lang="en-US" sz="2000" dirty="0" smtClean="0"/>
              <a:t>communication ports</a:t>
            </a:r>
            <a:r>
              <a:rPr lang="en-US" sz="2000" dirty="0"/>
              <a:t>, and files—that are accessible to all threads in the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security context called an </a:t>
            </a:r>
            <a:r>
              <a:rPr lang="en-US" sz="2000" i="1" dirty="0"/>
              <a:t>access token </a:t>
            </a:r>
            <a:r>
              <a:rPr lang="en-US" sz="2000" dirty="0"/>
              <a:t>that identifies the user, security groups, privileges</a:t>
            </a:r>
            <a:r>
              <a:rPr lang="en-US" sz="2000" dirty="0" smtClean="0"/>
              <a:t>, User </a:t>
            </a:r>
            <a:r>
              <a:rPr lang="en-US" sz="2000" dirty="0"/>
              <a:t>Account Control (UAC) virtualization state, session, and limited user account </a:t>
            </a:r>
            <a:r>
              <a:rPr lang="en-US" sz="2000" dirty="0" smtClean="0"/>
              <a:t>state associated with </a:t>
            </a:r>
            <a:r>
              <a:rPr lang="en-US" sz="2000" dirty="0"/>
              <a:t>the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unique identifier called a </a:t>
            </a:r>
            <a:r>
              <a:rPr lang="en-US" sz="2000" i="1" dirty="0"/>
              <a:t>process ID </a:t>
            </a:r>
            <a:r>
              <a:rPr lang="en-US" sz="2000" dirty="0"/>
              <a:t>(internally part of an identifier called a </a:t>
            </a:r>
            <a:r>
              <a:rPr lang="en-US" sz="2000" i="1" dirty="0"/>
              <a:t>client ID</a:t>
            </a:r>
            <a:r>
              <a:rPr lang="en-US" sz="2000" dirty="0" smtClean="0"/>
              <a:t>).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 </a:t>
            </a:r>
            <a:r>
              <a:rPr lang="en-US" sz="2000" dirty="0"/>
              <a:t>least one thread of execution (although an “empty” process is possible, it is not </a:t>
            </a:r>
            <a:r>
              <a:rPr lang="en-US" sz="2000" dirty="0" smtClean="0"/>
              <a:t>useful).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9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private virtual address space</a:t>
            </a:r>
            <a:r>
              <a:rPr lang="en-US" sz="2400" dirty="0"/>
              <a:t>, which is a set of virtual memory addresses that the process can use.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7924800" y="2501900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24800" y="2665411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24789" y="283053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24789" y="2994042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24792" y="3159142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24792" y="33226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24781" y="3487773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24781" y="3651284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24789" y="3816369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24789" y="397988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24778" y="4145000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24778" y="4308511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24781" y="44736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924781" y="463712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24770" y="4802242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24770" y="49657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38370" y="2511486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38400" y="2674936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38389" y="2840056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38389" y="3003567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38392" y="3169250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38378" y="4318036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38381" y="4483136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38390" y="4650189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438370" y="4811767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38370" y="4975278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340" y="2250776"/>
            <a:ext cx="3657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portion of Process A’s private virtual address space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451070" y="4053580"/>
            <a:ext cx="3657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portion of Process B’s private virtual address space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37" idx="3"/>
          </p:cNvCxnSpPr>
          <p:nvPr/>
        </p:nvCxnSpPr>
        <p:spPr>
          <a:xfrm flipV="1">
            <a:off x="6095978" y="2757486"/>
            <a:ext cx="1828792" cy="16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</p:cNvCxnSpPr>
          <p:nvPr/>
        </p:nvCxnSpPr>
        <p:spPr>
          <a:xfrm flipV="1">
            <a:off x="6095981" y="4227550"/>
            <a:ext cx="1828789" cy="33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  <a:endCxn id="3" idx="1"/>
          </p:cNvCxnSpPr>
          <p:nvPr/>
        </p:nvCxnSpPr>
        <p:spPr>
          <a:xfrm flipV="1">
            <a:off x="6095990" y="2584450"/>
            <a:ext cx="1828810" cy="214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</p:cNvCxnSpPr>
          <p:nvPr/>
        </p:nvCxnSpPr>
        <p:spPr>
          <a:xfrm flipV="1">
            <a:off x="6095970" y="3251217"/>
            <a:ext cx="1828800" cy="16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3"/>
            <a:endCxn id="24" idx="1"/>
          </p:cNvCxnSpPr>
          <p:nvPr/>
        </p:nvCxnSpPr>
        <p:spPr>
          <a:xfrm flipV="1">
            <a:off x="6095970" y="4884792"/>
            <a:ext cx="1828800" cy="1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3"/>
          </p:cNvCxnSpPr>
          <p:nvPr/>
        </p:nvCxnSpPr>
        <p:spPr>
          <a:xfrm>
            <a:off x="6095970" y="2594036"/>
            <a:ext cx="1828800" cy="11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3"/>
          </p:cNvCxnSpPr>
          <p:nvPr/>
        </p:nvCxnSpPr>
        <p:spPr>
          <a:xfrm>
            <a:off x="6096000" y="2757486"/>
            <a:ext cx="1816070" cy="145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3"/>
            <a:endCxn id="13" idx="1"/>
          </p:cNvCxnSpPr>
          <p:nvPr/>
        </p:nvCxnSpPr>
        <p:spPr>
          <a:xfrm>
            <a:off x="6095989" y="2922606"/>
            <a:ext cx="1828800" cy="1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3"/>
            <a:endCxn id="16" idx="1"/>
          </p:cNvCxnSpPr>
          <p:nvPr/>
        </p:nvCxnSpPr>
        <p:spPr>
          <a:xfrm>
            <a:off x="6095989" y="3086117"/>
            <a:ext cx="1828792" cy="48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0" idx="3"/>
          </p:cNvCxnSpPr>
          <p:nvPr/>
        </p:nvCxnSpPr>
        <p:spPr>
          <a:xfrm>
            <a:off x="6095992" y="3251800"/>
            <a:ext cx="1816078" cy="113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98599" y="2461150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0x00401000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1498599" y="3114943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0x00405000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498599" y="2624598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0x00402000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8599" y="2788046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0x00403000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1498599" y="2951494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0x00404000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498593" y="4285179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0x00401000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8593" y="4938972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0x00405000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1498593" y="4448627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0x00402000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1498593" y="4612075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0x00403000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1498593" y="4775523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0x00404000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7924770" y="2073864"/>
            <a:ext cx="367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Memory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 executable program, which defines initial code and data and is mapped into the process’ virtual address space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8000" y="250190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18000" y="26654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17989" y="283053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17989" y="29940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17992" y="31591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17992" y="33226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17981" y="348777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17981" y="366101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17989" y="3826097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17989" y="3989608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17978" y="4154728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17978" y="4318239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17981" y="4483339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17981" y="464685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70" y="481197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17970" y="4985209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9177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Windows process is represented by an executive process (EPROCESS) </a:t>
            </a:r>
            <a:r>
              <a:rPr lang="en-US" dirty="0" smtClean="0"/>
              <a:t>structure.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00" y="2503101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EPROCESS and most of its related data structures exist in system address </a:t>
            </a:r>
            <a:r>
              <a:rPr lang="en-US" dirty="0" smtClean="0"/>
              <a:t>space.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22300" y="3088502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smtClean="0"/>
              <a:t>exception is </a:t>
            </a:r>
            <a:r>
              <a:rPr lang="en-US" dirty="0"/>
              <a:t>the process environment block (PEB), which exists in the process address space (because it </a:t>
            </a:r>
            <a:r>
              <a:rPr lang="en-US" dirty="0" smtClean="0"/>
              <a:t>contains information </a:t>
            </a:r>
            <a:r>
              <a:rPr lang="en-US" dirty="0"/>
              <a:t>accessed by user-mode code)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300" y="3950901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process that is executing a Win32 program, the Win32 subsystem process (</a:t>
            </a:r>
            <a:r>
              <a:rPr lang="en-US" dirty="0" err="1"/>
              <a:t>Csrss</a:t>
            </a:r>
            <a:r>
              <a:rPr lang="en-US" dirty="0" smtClean="0"/>
              <a:t>) maintains a </a:t>
            </a:r>
            <a:r>
              <a:rPr lang="en-US" dirty="0"/>
              <a:t>parallel structure called the CSR_PROCESS.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22300" y="4813300"/>
            <a:ext cx="1096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kernel-mode part of the Win32 subsystem (Win32k.sys) maintains a per-process data structure, W32PROCESS. The W32PROCESS structure is created the first time a thread calls a Windows USER or GDI function that is implemented in kernel mode.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Processes / Threads at the Basic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1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612900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exception of the idle process, every EPROCESS structure is encapsulated as a </a:t>
            </a:r>
            <a:r>
              <a:rPr lang="en-US" dirty="0" smtClean="0"/>
              <a:t>process object </a:t>
            </a:r>
            <a:r>
              <a:rPr lang="en-US" dirty="0"/>
              <a:t>by the executive object </a:t>
            </a:r>
            <a:r>
              <a:rPr lang="en-US" dirty="0" smtClean="0"/>
              <a:t>manager.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00" y="2523664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smtClean="0"/>
              <a:t>processes are </a:t>
            </a:r>
            <a:r>
              <a:rPr lang="en-US" dirty="0"/>
              <a:t>not named objects, they are not visible in the </a:t>
            </a:r>
            <a:r>
              <a:rPr lang="en-US" dirty="0" smtClean="0"/>
              <a:t>SysInternals Suite tool </a:t>
            </a:r>
            <a:r>
              <a:rPr lang="en-US" dirty="0" err="1" smtClean="0"/>
              <a:t>WinObj</a:t>
            </a:r>
            <a:r>
              <a:rPr lang="en-US" dirty="0" smtClean="0"/>
              <a:t>. </a:t>
            </a:r>
            <a:r>
              <a:rPr lang="en-US" dirty="0"/>
              <a:t>You can, however, see the </a:t>
            </a:r>
            <a:r>
              <a:rPr lang="en-US" dirty="0" smtClean="0"/>
              <a:t>Type object </a:t>
            </a:r>
            <a:r>
              <a:rPr lang="en-US" dirty="0"/>
              <a:t>called “Process” in the \</a:t>
            </a:r>
            <a:r>
              <a:rPr lang="en-US" dirty="0" err="1"/>
              <a:t>ObjectTypes</a:t>
            </a:r>
            <a:r>
              <a:rPr lang="en-US" dirty="0"/>
              <a:t> directory.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22300" y="3438064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handle to a process provides, through use </a:t>
            </a:r>
            <a:r>
              <a:rPr lang="en-US" dirty="0" smtClean="0"/>
              <a:t>of the </a:t>
            </a:r>
            <a:r>
              <a:rPr lang="en-US" dirty="0"/>
              <a:t>process-related APIs, access to some of the data in the EPROCESS structure and also in some of </a:t>
            </a:r>
            <a:r>
              <a:rPr lang="en-US" dirty="0" smtClean="0"/>
              <a:t>its associated </a:t>
            </a:r>
            <a:r>
              <a:rPr lang="en-US" dirty="0"/>
              <a:t>structures.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2" name="Right Arrow 11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hlinkClick r:id="rId4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17" idx="3"/>
          </p:cNvCxnSpPr>
          <p:nvPr/>
        </p:nvCxnSpPr>
        <p:spPr>
          <a:xfrm>
            <a:off x="7014037" y="5254172"/>
            <a:ext cx="274495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2300" y="3429000"/>
            <a:ext cx="10998200" cy="0"/>
          </a:xfrm>
          <a:prstGeom prst="line">
            <a:avLst/>
          </a:prstGeom>
          <a:ln w="412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7600" y="3059668"/>
            <a:ext cx="23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Process Address Space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0950" y="3444304"/>
            <a:ext cx="225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System Address Space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4" y="1165906"/>
            <a:ext cx="1832433" cy="87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Environment Block (PEB)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43962" y="2036763"/>
            <a:ext cx="1824037" cy="916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Environment Block (TEB)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1326" y="3942444"/>
            <a:ext cx="1683658" cy="810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4" y="4818743"/>
            <a:ext cx="1832433" cy="870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64111" y="3967842"/>
            <a:ext cx="2666999" cy="375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Win32k process 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5" idx="0"/>
          </p:cNvCxnSpPr>
          <p:nvPr/>
        </p:nvCxnSpPr>
        <p:spPr>
          <a:xfrm flipV="1">
            <a:off x="9755981" y="1599478"/>
            <a:ext cx="3008" cy="441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4" idx="3"/>
          </p:cNvCxnSpPr>
          <p:nvPr/>
        </p:nvCxnSpPr>
        <p:spPr>
          <a:xfrm flipH="1">
            <a:off x="7014037" y="1599478"/>
            <a:ext cx="2741944" cy="1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5" idx="2"/>
          </p:cNvCxnSpPr>
          <p:nvPr/>
        </p:nvCxnSpPr>
        <p:spPr>
          <a:xfrm flipV="1">
            <a:off x="9755981" y="2953426"/>
            <a:ext cx="0" cy="230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284984" y="4153811"/>
            <a:ext cx="147912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6" idx="0"/>
          </p:cNvCxnSpPr>
          <p:nvPr/>
        </p:nvCxnSpPr>
        <p:spPr>
          <a:xfrm flipV="1">
            <a:off x="2443155" y="1599478"/>
            <a:ext cx="0" cy="2342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6" idx="2"/>
          </p:cNvCxnSpPr>
          <p:nvPr/>
        </p:nvCxnSpPr>
        <p:spPr>
          <a:xfrm flipH="1">
            <a:off x="2439240" y="4752976"/>
            <a:ext cx="3915" cy="501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4" idx="1"/>
          </p:cNvCxnSpPr>
          <p:nvPr/>
        </p:nvCxnSpPr>
        <p:spPr>
          <a:xfrm>
            <a:off x="2443155" y="1584175"/>
            <a:ext cx="2738449" cy="1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7" idx="1"/>
          </p:cNvCxnSpPr>
          <p:nvPr/>
        </p:nvCxnSpPr>
        <p:spPr>
          <a:xfrm flipV="1">
            <a:off x="2443155" y="5254172"/>
            <a:ext cx="2738449" cy="12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014037" y="5003573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47429" y="47713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25" name="Right Arrow 24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white"/>
                </a:solidFill>
                <a:hlinkClick r:id="rId3" action="ppaction://hlinksldjump"/>
              </a:rPr>
              <a:t>IA-32 Assembly Language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Memory Management</a:t>
            </a:r>
            <a:endParaRPr lang="en-US" dirty="0" smtClean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Basic Reverse Engineering </a:t>
            </a:r>
            <a:r>
              <a:rPr lang="en-US" dirty="0" smtClean="0"/>
              <a:t>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</a:t>
            </a:r>
            <a:r>
              <a:rPr lang="en-US" dirty="0" smtClean="0"/>
              <a:t>Language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IA-32 Assembly Language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2159000"/>
            <a:ext cx="1097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the lowest level language to the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microprocessor/microcontroller manufacturers provide excellent documentation for writing software for their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 a reverse engineer, you read assembly language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biggest difficulty is dealing with compiler optimizations and obfuscations.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lack of symbol files for the code you are reversing increases the detective work on your part.</a:t>
            </a:r>
          </a:p>
        </p:txBody>
      </p:sp>
    </p:spTree>
    <p:extLst>
      <p:ext uri="{BB962C8B-B14F-4D97-AF65-F5344CB8AC3E}">
        <p14:creationId xmlns:p14="http://schemas.microsoft.com/office/powerpoint/2010/main" val="30204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Debugger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a Debugger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2300" y="2286000"/>
            <a:ext cx="1097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Provides you with an active view of a currently running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user-mode, there are a variety of debuggers from which </a:t>
            </a:r>
            <a:r>
              <a:rPr lang="en-US" sz="2400" dirty="0"/>
              <a:t>to </a:t>
            </a:r>
            <a:r>
              <a:rPr lang="en-US" sz="2400" dirty="0" smtClean="0"/>
              <a:t>choose.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kernel-mode, there is an obvious choice for Windows – WinDbg.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Symbol file locations must be made aware to the debugger.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trace command (t) and the step command (p) are two important commands to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is followed by the various dump memory and registers commands.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6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6" idx="0"/>
            <a:endCxn id="20" idx="2"/>
          </p:cNvCxnSpPr>
          <p:nvPr/>
        </p:nvCxnSpPr>
        <p:spPr>
          <a:xfrm flipH="1" flipV="1">
            <a:off x="1450975" y="2514600"/>
            <a:ext cx="1520825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71800" y="3429000"/>
            <a:ext cx="1593850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14" idx="2"/>
          </p:cNvCxnSpPr>
          <p:nvPr/>
        </p:nvCxnSpPr>
        <p:spPr>
          <a:xfrm flipV="1">
            <a:off x="9182100" y="3429000"/>
            <a:ext cx="15113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  <a:endCxn id="19" idx="2"/>
          </p:cNvCxnSpPr>
          <p:nvPr/>
        </p:nvCxnSpPr>
        <p:spPr>
          <a:xfrm flipH="1" flipV="1">
            <a:off x="1450975" y="3429000"/>
            <a:ext cx="1520825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hlinkClick r:id="rId3" action="ppaction://hlinksldjump"/>
              </a:rPr>
              <a:t>IA-32 Assembly </a:t>
            </a:r>
            <a:r>
              <a:rPr lang="en-US" sz="1600" dirty="0" smtClean="0">
                <a:solidFill>
                  <a:schemeClr val="bg1"/>
                </a:solidFill>
                <a:hlinkClick r:id="rId3" action="ppaction://hlinksldjump"/>
              </a:rPr>
              <a:t>Language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hlinkClick r:id="rId4" action="ppaction://hlinksldjump"/>
              </a:rPr>
              <a:t>DLL’s (Dynamic Link Libraries)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6" action="ppaction://hlinksldjump"/>
              </a:rPr>
              <a:t>IDA Pro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7" action="ppaction://hlinksldjump"/>
              </a:rPr>
              <a:t>Depends</a:t>
            </a:r>
            <a:endParaRPr lang="en-US" dirty="0"/>
          </a:p>
        </p:txBody>
      </p:sp>
      <p:sp>
        <p:nvSpPr>
          <p:cNvPr id="20" name="Rounded Rectangle 19">
            <a:hlinkClick r:id="rId8" action="ppaction://hlinksldjump"/>
          </p:cNvPr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9" action="ppaction://hlinksldjump"/>
              </a:rPr>
              <a:t>Dumpbin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0" action="ppaction://hlinksldjump"/>
              </a:rPr>
              <a:t>Hex Editor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1" action="ppaction://hlinksldjump"/>
              </a:rPr>
              <a:t>Memory Management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Intermediate </a:t>
            </a:r>
            <a:r>
              <a:rPr lang="en-US" dirty="0"/>
              <a:t>Reverse Engineering </a:t>
            </a:r>
            <a:r>
              <a:rPr lang="en-US" dirty="0" smtClean="0"/>
              <a:t>Path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0"/>
            <a:endCxn id="18" idx="2"/>
          </p:cNvCxnSpPr>
          <p:nvPr/>
        </p:nvCxnSpPr>
        <p:spPr>
          <a:xfrm flipV="1">
            <a:off x="2971800" y="4343400"/>
            <a:ext cx="1587500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350" y="2159000"/>
            <a:ext cx="1098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memory manager has </a:t>
            </a:r>
            <a:r>
              <a:rPr lang="en-US" sz="2000" dirty="0" smtClean="0"/>
              <a:t>two primary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Translating, or mapping, a process’s virtual address space into physical </a:t>
            </a:r>
            <a:r>
              <a:rPr lang="en-US" sz="2000" dirty="0" smtClean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Paging some of the contents of memory to disk when it becomes </a:t>
            </a:r>
            <a:r>
              <a:rPr lang="en-US" sz="2000" dirty="0" smtClean="0"/>
              <a:t>overcommitted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2319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Windows Memory Management at the Intermediate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0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81874"/>
              </p:ext>
            </p:extLst>
          </p:nvPr>
        </p:nvGraphicFramePr>
        <p:xfrm>
          <a:off x="590811" y="2320847"/>
          <a:ext cx="1108657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975">
                  <a:extLst>
                    <a:ext uri="{9D8B030D-6E8A-4147-A177-3AD203B41FA5}">
                      <a16:colId xmlns:a16="http://schemas.microsoft.com/office/drawing/2014/main" val="119054900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3154981833"/>
                    </a:ext>
                  </a:extLst>
                </a:gridCol>
                <a:gridCol w="9469677">
                  <a:extLst>
                    <a:ext uri="{9D8B030D-6E8A-4147-A177-3AD203B41FA5}">
                      <a16:colId xmlns:a16="http://schemas.microsoft.com/office/drawing/2014/main" val="2718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0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0 1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  <a:p>
                      <a:r>
                        <a:rPr lang="en-US" sz="1800"/>
                        <a:t>0x1 0x2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basic integer registers. (Setting one or both of these bits has the same effect.)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64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floating-point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07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segment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64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MMX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25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the debug registers. In kernel mode, setting this bit also displays the CR4 register.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6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the SSE XMM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81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(Kernel mode only) Displays the CR0, CR1, and CR3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3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(Kernel mode only) Displays the descriptor and task state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78842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0811" y="1417263"/>
            <a:ext cx="983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0x100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=82430000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=03ff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=82430400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idtl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=07ff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=0028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5422" y="2459504"/>
            <a:ext cx="2581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=82430000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=03ff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9824" y="1905506"/>
            <a:ext cx="106923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82430000 L3FF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82430000  00 00 00 00 00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00-ff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 00 00 9b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82430010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00 00 00 93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00-ff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 00 00 fb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82430020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00 00 00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f3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00-ab 20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b0 13 8b 00 80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82430030  28 21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78 90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93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 81-ff 0f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e0 fa f3 40 7f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82430040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04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 00 00-00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82430050  68 00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 90 89 00 81-68 00 68 50 90 89 00 81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82430060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00-00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7592" y="905232"/>
            <a:ext cx="709681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dg 0 3F8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P Si Gr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Base     Limit     Type    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ng Flags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 -------- -------- ---------- - -- -- -- -- --------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00000000 00000000 &lt;Reserved&gt;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Np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0008 00000000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 RE Ac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00000c9b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0010 00000000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RW Ac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00000c93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Code RE Ac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00000cfb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0020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RW Ac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00000cf3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0028 8013b000 000020ab TSS32 Busy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0000008b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0030 81907800 00002128 Data RW Ac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00000493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0038 7ffae000 00000fff Data RW Ac 3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000004f3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0040 00000400 0000ffff Data RW    3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000000f2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0050 81905000 00000068 TSS32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00000089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0058 81905068 00000068 TSS32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00000089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0070 82430000 000003ff Data RW   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00000092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00E8 00000000 0000ffff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RW    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00000092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00F0 8185eaa4 000003b2 Code EO   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00000098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00F8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0000ffff Data RW    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00000092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7" y="1050323"/>
            <a:ext cx="7489386" cy="51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1876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Windows Memory Management at the Basic Level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2300" y="2273300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very dependent upon the hardware platform it is executing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Modern operating systems use </a:t>
            </a:r>
            <a:r>
              <a:rPr lang="en-US" sz="2400" i="1" dirty="0" smtClean="0"/>
              <a:t>virtual memory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PAGE is the smallest memory block that the Memory Manager 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memory manager has two primary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Translating, or mapping, a process’s virtual address space into physical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Paging some of the contents of memory to disk when it becomes overcommitted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9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17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77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76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63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32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58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84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53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536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48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488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392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392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34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44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29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29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24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4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315200" y="1600200"/>
            <a:ext cx="610512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15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0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0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05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5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00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00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96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912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86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81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876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72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67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67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9624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62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657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7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352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2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0480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48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743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3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4384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38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133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33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828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28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83118" y="2638425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5999" y="2638425"/>
            <a:ext cx="355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ID Flag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83118" y="2829744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1441" y="2829638"/>
            <a:ext cx="3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Interrupt Pending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483118" y="3021063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618" y="3020851"/>
            <a:ext cx="355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Interrupt Flag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483118" y="3212382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1440" y="3212064"/>
            <a:ext cx="3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Alignment Check / Access Control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3118" y="340370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1011232" y="3403277"/>
            <a:ext cx="356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Virtual-8086 Mode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483118" y="3595020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6672" y="3594490"/>
            <a:ext cx="356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 </a:t>
            </a:r>
            <a:r>
              <a:rPr lang="en-US" dirty="0" smtClean="0"/>
              <a:t>Flag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483118" y="3786339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008850" y="3785703"/>
            <a:ext cx="356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Task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118" y="3977658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6673" y="3976916"/>
            <a:ext cx="356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I/O Privilege Level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483118" y="4168977"/>
            <a:ext cx="21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1231" y="4168129"/>
            <a:ext cx="356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Overflow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3118" y="4360296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06672" y="4359342"/>
            <a:ext cx="356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Direction Flag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3118" y="4551615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8851" y="4531505"/>
            <a:ext cx="356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Enable Flag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83118" y="4742934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1006673" y="4741768"/>
            <a:ext cx="356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Trap Flag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483118" y="4934253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06463" y="4932981"/>
            <a:ext cx="3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3118" y="5125572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01904" y="5124194"/>
            <a:ext cx="357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Zero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3118" y="531689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04083" y="5315407"/>
            <a:ext cx="356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Auxiliary Carry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3118" y="5506619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01905" y="5506619"/>
            <a:ext cx="357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Parity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3118" y="569712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01905" y="5697121"/>
            <a:ext cx="357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Carry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4571993" y="2803305"/>
            <a:ext cx="457207" cy="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571993" y="3013352"/>
            <a:ext cx="762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571999" y="3205518"/>
            <a:ext cx="1066801" cy="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574380" y="3396014"/>
            <a:ext cx="1369220" cy="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574380" y="3580491"/>
            <a:ext cx="1674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574380" y="3779486"/>
            <a:ext cx="1978820" cy="3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571990" y="3968921"/>
            <a:ext cx="2590810" cy="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574380" y="4156684"/>
            <a:ext cx="3045620" cy="3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574380" y="4347710"/>
            <a:ext cx="3502820" cy="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4574380" y="4542808"/>
            <a:ext cx="3807620" cy="1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574380" y="4714910"/>
            <a:ext cx="40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574380" y="4926434"/>
            <a:ext cx="4417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574380" y="5103530"/>
            <a:ext cx="4722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571993" y="5307599"/>
            <a:ext cx="5029207" cy="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571992" y="5500073"/>
            <a:ext cx="5638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571991" y="5691285"/>
            <a:ext cx="6248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571990" y="5881787"/>
            <a:ext cx="6858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6" idx="2"/>
          </p:cNvCxnSpPr>
          <p:nvPr/>
        </p:nvCxnSpPr>
        <p:spPr>
          <a:xfrm>
            <a:off x="5029200" y="2501900"/>
            <a:ext cx="0" cy="301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44" idx="2"/>
          </p:cNvCxnSpPr>
          <p:nvPr/>
        </p:nvCxnSpPr>
        <p:spPr>
          <a:xfrm>
            <a:off x="5334000" y="2501900"/>
            <a:ext cx="0" cy="511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42" idx="2"/>
          </p:cNvCxnSpPr>
          <p:nvPr/>
        </p:nvCxnSpPr>
        <p:spPr>
          <a:xfrm>
            <a:off x="5638800" y="2501900"/>
            <a:ext cx="2381" cy="70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40" idx="2"/>
          </p:cNvCxnSpPr>
          <p:nvPr/>
        </p:nvCxnSpPr>
        <p:spPr>
          <a:xfrm>
            <a:off x="5943600" y="2501900"/>
            <a:ext cx="0" cy="901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38" idx="2"/>
          </p:cNvCxnSpPr>
          <p:nvPr/>
        </p:nvCxnSpPr>
        <p:spPr>
          <a:xfrm flipH="1">
            <a:off x="6248398" y="2501900"/>
            <a:ext cx="2" cy="107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36" idx="2"/>
          </p:cNvCxnSpPr>
          <p:nvPr/>
        </p:nvCxnSpPr>
        <p:spPr>
          <a:xfrm>
            <a:off x="6553200" y="2501900"/>
            <a:ext cx="0" cy="127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32" idx="2"/>
          </p:cNvCxnSpPr>
          <p:nvPr/>
        </p:nvCxnSpPr>
        <p:spPr>
          <a:xfrm>
            <a:off x="7162800" y="2501900"/>
            <a:ext cx="0" cy="1468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0" idx="2"/>
          </p:cNvCxnSpPr>
          <p:nvPr/>
        </p:nvCxnSpPr>
        <p:spPr>
          <a:xfrm flipH="1">
            <a:off x="7620000" y="2501900"/>
            <a:ext cx="456" cy="1653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6" idx="2"/>
          </p:cNvCxnSpPr>
          <p:nvPr/>
        </p:nvCxnSpPr>
        <p:spPr>
          <a:xfrm>
            <a:off x="8077200" y="2501900"/>
            <a:ext cx="0" cy="184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4" idx="2"/>
          </p:cNvCxnSpPr>
          <p:nvPr/>
        </p:nvCxnSpPr>
        <p:spPr>
          <a:xfrm>
            <a:off x="8382000" y="2501900"/>
            <a:ext cx="0" cy="20421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2" idx="2"/>
          </p:cNvCxnSpPr>
          <p:nvPr/>
        </p:nvCxnSpPr>
        <p:spPr>
          <a:xfrm flipH="1">
            <a:off x="8648700" y="2501900"/>
            <a:ext cx="0" cy="221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20" idx="2"/>
          </p:cNvCxnSpPr>
          <p:nvPr/>
        </p:nvCxnSpPr>
        <p:spPr>
          <a:xfrm>
            <a:off x="8991600" y="2501900"/>
            <a:ext cx="0" cy="2431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8" idx="2"/>
          </p:cNvCxnSpPr>
          <p:nvPr/>
        </p:nvCxnSpPr>
        <p:spPr>
          <a:xfrm>
            <a:off x="9296400" y="2501900"/>
            <a:ext cx="0" cy="261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6" idx="2"/>
          </p:cNvCxnSpPr>
          <p:nvPr/>
        </p:nvCxnSpPr>
        <p:spPr>
          <a:xfrm>
            <a:off x="9601200" y="2501900"/>
            <a:ext cx="0" cy="281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10198100" y="2501900"/>
            <a:ext cx="12700" cy="300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8" idx="2"/>
          </p:cNvCxnSpPr>
          <p:nvPr/>
        </p:nvCxnSpPr>
        <p:spPr>
          <a:xfrm>
            <a:off x="10820400" y="2501900"/>
            <a:ext cx="0" cy="318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3" idx="2"/>
          </p:cNvCxnSpPr>
          <p:nvPr/>
        </p:nvCxnSpPr>
        <p:spPr>
          <a:xfrm>
            <a:off x="11430000" y="2501900"/>
            <a:ext cx="0" cy="337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52400" y="1916341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S Indicates a Status Flag</a:t>
            </a:r>
          </a:p>
          <a:p>
            <a:r>
              <a:rPr lang="pt-BR" sz="800" dirty="0">
                <a:solidFill>
                  <a:schemeClr val="accent2"/>
                </a:solidFill>
                <a:latin typeface="Arial" panose="020B0604020202020204" pitchFamily="34" charset="0"/>
              </a:rPr>
              <a:t>C Indicates a Control Flag</a:t>
            </a:r>
          </a:p>
          <a:p>
            <a:r>
              <a:rPr lang="pt-BR" sz="800" dirty="0">
                <a:latin typeface="Arial" panose="020B0604020202020204" pitchFamily="34" charset="0"/>
              </a:rPr>
              <a:t>X Indicates a System Flag</a:t>
            </a:r>
            <a:endParaRPr lang="en-US" dirty="0"/>
          </a:p>
        </p:txBody>
      </p:sp>
      <p:sp>
        <p:nvSpPr>
          <p:cNvPr id="254" name="Rectangle 253"/>
          <p:cNvSpPr/>
          <p:nvPr/>
        </p:nvSpPr>
        <p:spPr>
          <a:xfrm>
            <a:off x="199186" y="1070081"/>
            <a:ext cx="1390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</a:rPr>
              <a:t>Reserved bit positions. DO NOT USE.</a:t>
            </a:r>
          </a:p>
          <a:p>
            <a:r>
              <a:rPr lang="en-US" sz="800" dirty="0">
                <a:latin typeface="Arial" panose="020B0604020202020204" pitchFamily="34" charset="0"/>
              </a:rPr>
              <a:t>Always set to values previously read.</a:t>
            </a:r>
            <a:endParaRPr lang="en-US" dirty="0"/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>
            <a:off x="894372" y="1654856"/>
            <a:ext cx="1086828" cy="26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4" idx="2"/>
          </p:cNvCxnSpPr>
          <p:nvPr/>
        </p:nvCxnSpPr>
        <p:spPr>
          <a:xfrm>
            <a:off x="894372" y="1654856"/>
            <a:ext cx="1391628" cy="26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03250" y="1551563"/>
            <a:ext cx="109855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</a:rPr>
              <a:t>The status flags (bits 0, 2, 4, 6, 7, and 11) of the EFLAGS register indicate the results of arithmetic instructions</a:t>
            </a:r>
            <a:r>
              <a:rPr lang="en-US" sz="1400" dirty="0" smtClean="0">
                <a:latin typeface="Verdana" panose="020B0604030504040204" pitchFamily="34" charset="0"/>
              </a:rPr>
              <a:t>, such </a:t>
            </a:r>
            <a:r>
              <a:rPr lang="en-US" sz="1400" dirty="0">
                <a:latin typeface="Verdana" panose="020B0604030504040204" pitchFamily="34" charset="0"/>
              </a:rPr>
              <a:t>as the ADD, SUB, MUL, and DIV instructions. The status flag functions are</a:t>
            </a:r>
            <a:r>
              <a:rPr lang="en-US" sz="1400" dirty="0" smtClean="0">
                <a:latin typeface="Verdana" panose="020B0604030504040204" pitchFamily="34" charset="0"/>
              </a:rPr>
              <a:t>:</a:t>
            </a:r>
          </a:p>
          <a:p>
            <a:endParaRPr lang="en-US" sz="1400" dirty="0">
              <a:latin typeface="Verdana" panose="020B0604030504040204" pitchFamily="34" charset="0"/>
            </a:endParaRP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CF (bit 0) </a:t>
            </a:r>
            <a:r>
              <a:rPr lang="en-US" sz="1400" b="1" dirty="0" smtClean="0">
                <a:latin typeface="Verdana" panose="020B0604030504040204" pitchFamily="34" charset="0"/>
              </a:rPr>
              <a:t>	Carry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an arithmetic operation generates a carry or a borrow out of the </a:t>
            </a:r>
            <a:r>
              <a:rPr lang="en-US" sz="1400" dirty="0" smtClean="0">
                <a:latin typeface="Verdana" panose="020B0604030504040204" pitchFamily="34" charset="0"/>
              </a:rPr>
              <a:t>most significant bit </a:t>
            </a:r>
            <a:r>
              <a:rPr lang="en-US" sz="1400" dirty="0">
                <a:latin typeface="Verdana" panose="020B0604030504040204" pitchFamily="34" charset="0"/>
              </a:rPr>
              <a:t>of the result; cleared otherwise. This flag indicates an overflow condition </a:t>
            </a:r>
            <a:r>
              <a:rPr lang="en-US" sz="1400" dirty="0" smtClean="0">
                <a:latin typeface="Verdana" panose="020B0604030504040204" pitchFamily="34" charset="0"/>
              </a:rPr>
              <a:t>for unsigned-integer </a:t>
            </a:r>
            <a:r>
              <a:rPr lang="en-US" sz="1400" dirty="0">
                <a:latin typeface="Verdana" panose="020B0604030504040204" pitchFamily="34" charset="0"/>
              </a:rPr>
              <a:t>arithmetic. It is also used in multiple-precision arithmetic.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PF (bit 2) 	</a:t>
            </a:r>
            <a:r>
              <a:rPr lang="en-US" sz="1400" b="1" dirty="0" smtClean="0">
                <a:latin typeface="Verdana" panose="020B0604030504040204" pitchFamily="34" charset="0"/>
              </a:rPr>
              <a:t>Parity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least-significant byte of the result contains an even number of 1 </a:t>
            </a:r>
            <a:r>
              <a:rPr lang="en-US" sz="1400" dirty="0" smtClean="0">
                <a:latin typeface="Verdana" panose="020B0604030504040204" pitchFamily="34" charset="0"/>
              </a:rPr>
              <a:t>bits; cleared </a:t>
            </a:r>
            <a:r>
              <a:rPr lang="en-US" sz="1400" dirty="0">
                <a:latin typeface="Verdana" panose="020B0604030504040204" pitchFamily="34" charset="0"/>
              </a:rPr>
              <a:t>otherwise.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AF (bit 4) </a:t>
            </a:r>
            <a:r>
              <a:rPr lang="en-US" sz="1400" b="1" dirty="0" smtClean="0">
                <a:latin typeface="Verdana" panose="020B0604030504040204" pitchFamily="34" charset="0"/>
              </a:rPr>
              <a:t>	Auxiliary </a:t>
            </a:r>
            <a:r>
              <a:rPr lang="en-US" sz="1400" b="1" dirty="0">
                <a:latin typeface="Verdana" panose="020B0604030504040204" pitchFamily="34" charset="0"/>
              </a:rPr>
              <a:t>Carry flag </a:t>
            </a:r>
            <a:r>
              <a:rPr lang="en-US" sz="1400" dirty="0">
                <a:latin typeface="Verdana" panose="020B0604030504040204" pitchFamily="34" charset="0"/>
              </a:rPr>
              <a:t>— Set if an arithmetic operation generates a carry or a borrow out of </a:t>
            </a:r>
            <a:r>
              <a:rPr lang="en-US" sz="1400" dirty="0" smtClean="0">
                <a:latin typeface="Verdana" panose="020B0604030504040204" pitchFamily="34" charset="0"/>
              </a:rPr>
              <a:t>bit 3 </a:t>
            </a:r>
            <a:r>
              <a:rPr lang="en-US" sz="1400" dirty="0">
                <a:latin typeface="Verdana" panose="020B0604030504040204" pitchFamily="34" charset="0"/>
              </a:rPr>
              <a:t>of the result; cleared otherwise. This flag is used in binary-coded decimal (BCD) arithmetic.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ZF (bit 6) </a:t>
            </a:r>
            <a:r>
              <a:rPr lang="en-US" sz="1400" b="1" dirty="0" smtClean="0">
                <a:latin typeface="Verdana" panose="020B0604030504040204" pitchFamily="34" charset="0"/>
              </a:rPr>
              <a:t>	Zero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result is zero; cleared otherwise.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SF (bit 7) </a:t>
            </a:r>
            <a:r>
              <a:rPr lang="en-US" sz="1400" b="1" dirty="0" smtClean="0">
                <a:latin typeface="Verdana" panose="020B0604030504040204" pitchFamily="34" charset="0"/>
              </a:rPr>
              <a:t>	Sign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equal to the most-significant bit of the result, which is the sign bit of a </a:t>
            </a:r>
            <a:r>
              <a:rPr lang="en-US" sz="1400" dirty="0" smtClean="0">
                <a:latin typeface="Verdana" panose="020B0604030504040204" pitchFamily="34" charset="0"/>
              </a:rPr>
              <a:t>signed integer</a:t>
            </a:r>
            <a:r>
              <a:rPr lang="en-US" sz="1400" dirty="0">
                <a:latin typeface="Verdana" panose="020B0604030504040204" pitchFamily="34" charset="0"/>
              </a:rPr>
              <a:t>. (0 indicates a positive value and 1 indicates a negative value.)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OF (bit 11) </a:t>
            </a:r>
            <a:r>
              <a:rPr lang="en-US" sz="1400" b="1" dirty="0" smtClean="0">
                <a:latin typeface="Verdana" panose="020B0604030504040204" pitchFamily="34" charset="0"/>
              </a:rPr>
              <a:t>	Overflow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integer result is too large a positive number or too small a </a:t>
            </a:r>
            <a:r>
              <a:rPr lang="en-US" sz="1400" dirty="0" smtClean="0">
                <a:latin typeface="Verdana" panose="020B0604030504040204" pitchFamily="34" charset="0"/>
              </a:rPr>
              <a:t>negative number </a:t>
            </a:r>
            <a:r>
              <a:rPr lang="en-US" sz="1400" dirty="0">
                <a:latin typeface="Verdana" panose="020B0604030504040204" pitchFamily="34" charset="0"/>
              </a:rPr>
              <a:t>(excluding the sign-bit) to fit in the destination operand; cleared otherwise. This </a:t>
            </a:r>
            <a:r>
              <a:rPr lang="en-US" sz="1400" dirty="0" smtClean="0">
                <a:latin typeface="Verdana" panose="020B0604030504040204" pitchFamily="34" charset="0"/>
              </a:rPr>
              <a:t>flag indicates </a:t>
            </a:r>
            <a:r>
              <a:rPr lang="en-US" sz="1400" dirty="0">
                <a:latin typeface="Verdana" panose="020B0604030504040204" pitchFamily="34" charset="0"/>
              </a:rPr>
              <a:t>an overflow condition for signed-integer (two’s complement) arithmetic</a:t>
            </a:r>
            <a:r>
              <a:rPr lang="en-US" sz="1400" dirty="0" smtClean="0">
                <a:latin typeface="Verdana" panose="020B0604030504040204" pitchFamily="34" charset="0"/>
              </a:rPr>
              <a:t>.</a:t>
            </a:r>
          </a:p>
          <a:p>
            <a:endParaRPr lang="en-US" sz="1400" dirty="0">
              <a:latin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</a:rPr>
              <a:t>Of these status flags, only the CF flag can be modified directly, using the STC, CLC, and CMC instructions. Also </a:t>
            </a:r>
            <a:r>
              <a:rPr lang="en-US" sz="1400" dirty="0" smtClean="0">
                <a:latin typeface="Verdana" panose="020B0604030504040204" pitchFamily="34" charset="0"/>
              </a:rPr>
              <a:t>the bit </a:t>
            </a:r>
            <a:r>
              <a:rPr lang="en-US" sz="1400" dirty="0">
                <a:latin typeface="Verdana" panose="020B0604030504040204" pitchFamily="34" charset="0"/>
              </a:rPr>
              <a:t>instructions (BT, BTS, BTR, and BTC) copy a specified bit into the CF flag.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836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1576735"/>
            <a:ext cx="109601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</a:rPr>
              <a:t>The status flags allow a single arithmetic operation to produce results for three different data </a:t>
            </a:r>
            <a:r>
              <a:rPr lang="en-US" sz="1600" dirty="0" smtClean="0">
                <a:latin typeface="Verdana" panose="020B0604030504040204" pitchFamily="34" charset="0"/>
              </a:rPr>
              <a:t>types:</a:t>
            </a:r>
          </a:p>
          <a:p>
            <a:endParaRPr lang="en-US" sz="1600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unsigned integers	the </a:t>
            </a:r>
            <a:r>
              <a:rPr lang="en-US" sz="1600" dirty="0">
                <a:latin typeface="Verdana" panose="020B0604030504040204" pitchFamily="34" charset="0"/>
              </a:rPr>
              <a:t>CF flag indicates an out-of-range condition (carry or a borrow</a:t>
            </a:r>
            <a:r>
              <a:rPr lang="en-US" sz="1600" dirty="0" smtClean="0">
                <a:latin typeface="Verdan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signed integers	the </a:t>
            </a:r>
            <a:r>
              <a:rPr lang="en-US" sz="1600" dirty="0">
                <a:latin typeface="Verdana" panose="020B0604030504040204" pitchFamily="34" charset="0"/>
              </a:rPr>
              <a:t>OF flag indicates a carry or </a:t>
            </a:r>
            <a:r>
              <a:rPr lang="en-US" sz="1600" dirty="0" smtClean="0">
                <a:latin typeface="Verdana" panose="020B0604030504040204" pitchFamily="34" charset="0"/>
              </a:rPr>
              <a:t>borrow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BCD integers		the </a:t>
            </a:r>
            <a:r>
              <a:rPr lang="en-US" sz="1600" dirty="0">
                <a:latin typeface="Verdana" panose="020B0604030504040204" pitchFamily="34" charset="0"/>
              </a:rPr>
              <a:t>AF flag indicates a </a:t>
            </a:r>
            <a:r>
              <a:rPr lang="en-US" sz="1600" dirty="0" smtClean="0">
                <a:latin typeface="Verdana" panose="020B0604030504040204" pitchFamily="34" charset="0"/>
              </a:rPr>
              <a:t>carry or borrow</a:t>
            </a:r>
          </a:p>
          <a:p>
            <a:endParaRPr lang="en-US" sz="1600" dirty="0" smtClean="0">
              <a:latin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</a:rPr>
              <a:t>The </a:t>
            </a:r>
            <a:r>
              <a:rPr lang="en-US" sz="1600" dirty="0">
                <a:latin typeface="Verdana" panose="020B0604030504040204" pitchFamily="34" charset="0"/>
              </a:rPr>
              <a:t>SF flag indicates the sign of a signed integer. The ZF flag indicates either a </a:t>
            </a:r>
            <a:r>
              <a:rPr lang="en-US" sz="1600" dirty="0" smtClean="0">
                <a:latin typeface="Verdana" panose="020B0604030504040204" pitchFamily="34" charset="0"/>
              </a:rPr>
              <a:t>signed-integer </a:t>
            </a:r>
            <a:r>
              <a:rPr lang="en-US" sz="1600" dirty="0">
                <a:latin typeface="Verdana" panose="020B0604030504040204" pitchFamily="34" charset="0"/>
              </a:rPr>
              <a:t>or an </a:t>
            </a:r>
            <a:r>
              <a:rPr lang="en-US" sz="1600" dirty="0" smtClean="0">
                <a:latin typeface="Verdana" panose="020B0604030504040204" pitchFamily="34" charset="0"/>
              </a:rPr>
              <a:t>unsigned-integer zero</a:t>
            </a:r>
            <a:r>
              <a:rPr lang="en-US" sz="1600" dirty="0">
                <a:latin typeface="Verdana" panose="020B0604030504040204" pitchFamily="34" charset="0"/>
              </a:rPr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0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283038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When performing multiple-precision arithmetic on integers, the CF flag is used in conjunction with the add </a:t>
            </a:r>
            <a:r>
              <a:rPr lang="en-US" dirty="0" smtClean="0">
                <a:latin typeface="Verdana" panose="020B0604030504040204" pitchFamily="34" charset="0"/>
              </a:rPr>
              <a:t>with carry </a:t>
            </a:r>
            <a:r>
              <a:rPr lang="en-US" dirty="0">
                <a:latin typeface="Verdana" panose="020B0604030504040204" pitchFamily="34" charset="0"/>
              </a:rPr>
              <a:t>(ADC) and subtract with borrow (SBB) instructions to propagate a carry or borrow from one computation </a:t>
            </a:r>
            <a:r>
              <a:rPr lang="en-US" dirty="0" smtClean="0">
                <a:latin typeface="Verdana" panose="020B0604030504040204" pitchFamily="34" charset="0"/>
              </a:rPr>
              <a:t>to the </a:t>
            </a:r>
            <a:r>
              <a:rPr lang="en-US" dirty="0">
                <a:latin typeface="Verdana" panose="020B0604030504040204" pitchFamily="34" charset="0"/>
              </a:rPr>
              <a:t>next.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451438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The condition instructions </a:t>
            </a:r>
            <a:r>
              <a:rPr lang="en-US" dirty="0" err="1">
                <a:latin typeface="Verdana" panose="020B0604030504040204" pitchFamily="34" charset="0"/>
              </a:rPr>
              <a:t>J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i="1" dirty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(jump on condition code </a:t>
            </a:r>
            <a:r>
              <a:rPr lang="en-US" i="1" dirty="0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), </a:t>
            </a:r>
            <a:r>
              <a:rPr lang="en-US" dirty="0" err="1">
                <a:latin typeface="Verdana" panose="020B0604030504040204" pitchFamily="34" charset="0"/>
              </a:rPr>
              <a:t>SET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i="1" dirty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(byte set on condition code </a:t>
            </a:r>
            <a:r>
              <a:rPr lang="en-US" i="1" dirty="0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), </a:t>
            </a:r>
            <a:r>
              <a:rPr lang="en-US" dirty="0" err="1">
                <a:latin typeface="Verdana" panose="020B0604030504040204" pitchFamily="34" charset="0"/>
              </a:rPr>
              <a:t>LOOP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, </a:t>
            </a:r>
            <a:r>
              <a:rPr lang="en-US" dirty="0" smtClean="0">
                <a:latin typeface="Verdana" panose="020B0604030504040204" pitchFamily="34" charset="0"/>
              </a:rPr>
              <a:t>and </a:t>
            </a:r>
            <a:r>
              <a:rPr lang="en-US" dirty="0" err="1" smtClean="0">
                <a:latin typeface="Verdana" panose="020B0604030504040204" pitchFamily="34" charset="0"/>
              </a:rPr>
              <a:t>CMOV</a:t>
            </a:r>
            <a:r>
              <a:rPr lang="en-US" i="1" dirty="0" err="1" smtClean="0">
                <a:latin typeface="Verdana" panose="020B0604030504040204" pitchFamily="34" charset="0"/>
              </a:rPr>
              <a:t>cc</a:t>
            </a:r>
            <a:r>
              <a:rPr lang="en-US" i="1" dirty="0" smtClean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(conditional move) use one or more of the status flags as condition codes and test them for branch, </a:t>
            </a:r>
            <a:r>
              <a:rPr lang="en-US" dirty="0" err="1">
                <a:latin typeface="Verdana" panose="020B0604030504040204" pitchFamily="34" charset="0"/>
              </a:rPr>
              <a:t>setbyte</a:t>
            </a:r>
            <a:r>
              <a:rPr lang="en-US" dirty="0" smtClean="0">
                <a:latin typeface="Verdana" panose="020B0604030504040204" pitchFamily="34" charset="0"/>
              </a:rPr>
              <a:t>, or </a:t>
            </a:r>
            <a:r>
              <a:rPr lang="en-US" dirty="0">
                <a:latin typeface="Verdana" panose="020B0604030504040204" pitchFamily="34" charset="0"/>
              </a:rPr>
              <a:t>end-loop conditions.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721438"/>
            <a:ext cx="1097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direction flag (DF, located in bit 10 of the EFLAGS register) controls string instructions (MOVS, CMPS, SCAS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LODS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and STOS). Setting the DF flag causes the string instructions to auto-decrement (to process strings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from high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addresses to low addresses). Clearing the DF flag causes the string instructions to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auto-increment 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process strings from low addresses to high addresses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STD and CLD instructions set and clear the DF flag,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1239694"/>
            <a:ext cx="109855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system flags and IOPL field in the EFLAGS register control operating-system or executive operations. </a:t>
            </a:r>
            <a:r>
              <a:rPr lang="en-US" sz="1400" b="1" dirty="0" smtClean="0"/>
              <a:t>They should </a:t>
            </a:r>
            <a:r>
              <a:rPr lang="en-US" sz="1400" b="1" dirty="0"/>
              <a:t>not be modified by application programs</a:t>
            </a:r>
            <a:r>
              <a:rPr lang="en-US" sz="1400" dirty="0"/>
              <a:t>. The functions of the system flags are as follows</a:t>
            </a:r>
            <a:r>
              <a:rPr lang="en-US" sz="1400" dirty="0" smtClean="0"/>
              <a:t>:</a:t>
            </a:r>
          </a:p>
          <a:p>
            <a:pPr marL="1828800" indent="-1828800"/>
            <a:endParaRPr lang="en-US" sz="1400" dirty="0"/>
          </a:p>
          <a:p>
            <a:pPr marL="1828800" indent="-1828800"/>
            <a:r>
              <a:rPr lang="en-US" sz="1400" b="1" dirty="0"/>
              <a:t>TF (bit </a:t>
            </a:r>
            <a:r>
              <a:rPr lang="en-US" sz="1400" b="1" dirty="0" smtClean="0"/>
              <a:t>8)	Trap </a:t>
            </a:r>
            <a:r>
              <a:rPr lang="en-US" sz="1400" b="1" dirty="0"/>
              <a:t>flag </a:t>
            </a:r>
            <a:r>
              <a:rPr lang="en-US" sz="1400" dirty="0"/>
              <a:t>— Set to enable single-step mode for debugging; clear to disable single-step mode.</a:t>
            </a:r>
          </a:p>
          <a:p>
            <a:pPr marL="1828800" indent="-1828800"/>
            <a:r>
              <a:rPr lang="en-US" sz="1400" b="1" dirty="0"/>
              <a:t>IF (bit </a:t>
            </a:r>
            <a:r>
              <a:rPr lang="en-US" sz="1400" b="1" dirty="0" smtClean="0"/>
              <a:t>9)	Interrupt </a:t>
            </a:r>
            <a:r>
              <a:rPr lang="en-US" sz="1400" b="1" dirty="0"/>
              <a:t>enable flag </a:t>
            </a:r>
            <a:r>
              <a:rPr lang="en-US" sz="1400" dirty="0"/>
              <a:t>— Controls the response of the processor to maskable </a:t>
            </a:r>
            <a:r>
              <a:rPr lang="en-US" sz="1400" dirty="0" smtClean="0"/>
              <a:t>interrupt requests</a:t>
            </a:r>
            <a:r>
              <a:rPr lang="en-US" sz="1400" dirty="0"/>
              <a:t>. Set to respond to maskable interrupts; cleared to inhibit maskable interrupts.</a:t>
            </a:r>
          </a:p>
          <a:p>
            <a:pPr marL="1828800" indent="-1828800"/>
            <a:r>
              <a:rPr lang="en-US" sz="1400" b="1" dirty="0"/>
              <a:t>IOPL (bits 12 and </a:t>
            </a:r>
            <a:r>
              <a:rPr lang="en-US" sz="1400" b="1" dirty="0" smtClean="0"/>
              <a:t>13)	I/O </a:t>
            </a:r>
            <a:r>
              <a:rPr lang="en-US" sz="1400" b="1" dirty="0"/>
              <a:t>privilege level field </a:t>
            </a:r>
            <a:r>
              <a:rPr lang="en-US" sz="1400" dirty="0"/>
              <a:t>— Indicates the I/O privilege level of the currently running </a:t>
            </a:r>
            <a:r>
              <a:rPr lang="en-US" sz="1400" dirty="0" smtClean="0"/>
              <a:t>program or </a:t>
            </a:r>
            <a:r>
              <a:rPr lang="en-US" sz="1400" dirty="0"/>
              <a:t>task. The current privilege level (CPL) of the currently running program or task must be </a:t>
            </a:r>
            <a:r>
              <a:rPr lang="en-US" sz="1400" dirty="0" smtClean="0"/>
              <a:t>less than </a:t>
            </a:r>
            <a:r>
              <a:rPr lang="en-US" sz="1400" dirty="0"/>
              <a:t>or equal to the I/O privilege level to access the I/O address space. The POPF and </a:t>
            </a:r>
            <a:r>
              <a:rPr lang="en-US" sz="1400" dirty="0" smtClean="0"/>
              <a:t>IRET instructions </a:t>
            </a:r>
            <a:r>
              <a:rPr lang="en-US" sz="1400" dirty="0"/>
              <a:t>can modify this field only when operating at a CPL of 0.</a:t>
            </a:r>
          </a:p>
          <a:p>
            <a:pPr marL="1828800" indent="-1828800"/>
            <a:r>
              <a:rPr lang="en-US" sz="1400" b="1" dirty="0"/>
              <a:t>NT (bit </a:t>
            </a:r>
            <a:r>
              <a:rPr lang="en-US" sz="1400" b="1" dirty="0" smtClean="0"/>
              <a:t>14)	Nested </a:t>
            </a:r>
            <a:r>
              <a:rPr lang="en-US" sz="1400" b="1" dirty="0"/>
              <a:t>task flag </a:t>
            </a:r>
            <a:r>
              <a:rPr lang="en-US" sz="1400" dirty="0"/>
              <a:t>— Controls the chaining of interrupted and called tasks. Set when </a:t>
            </a:r>
            <a:r>
              <a:rPr lang="en-US" sz="1400" dirty="0" smtClean="0"/>
              <a:t>the current </a:t>
            </a:r>
            <a:r>
              <a:rPr lang="en-US" sz="1400" dirty="0"/>
              <a:t>task is linked to the previously executed task; cleared when the current task is </a:t>
            </a:r>
            <a:r>
              <a:rPr lang="en-US" sz="1400" dirty="0" smtClean="0"/>
              <a:t>not linked </a:t>
            </a:r>
            <a:r>
              <a:rPr lang="en-US" sz="1400" dirty="0"/>
              <a:t>to another task.</a:t>
            </a:r>
          </a:p>
          <a:p>
            <a:pPr marL="1828800" indent="-1828800"/>
            <a:r>
              <a:rPr lang="en-US" sz="1400" b="1" dirty="0"/>
              <a:t>RF (bit </a:t>
            </a:r>
            <a:r>
              <a:rPr lang="en-US" sz="1400" b="1" dirty="0" smtClean="0"/>
              <a:t>16)	Resume </a:t>
            </a:r>
            <a:r>
              <a:rPr lang="en-US" sz="1400" b="1" dirty="0"/>
              <a:t>flag </a:t>
            </a:r>
            <a:r>
              <a:rPr lang="en-US" sz="1400" dirty="0"/>
              <a:t>— Controls the processor’s response to debug exceptions.</a:t>
            </a:r>
          </a:p>
          <a:p>
            <a:pPr marL="1828800" indent="-1828800"/>
            <a:r>
              <a:rPr lang="en-US" sz="1400" b="1" dirty="0"/>
              <a:t>VM (bit </a:t>
            </a:r>
            <a:r>
              <a:rPr lang="en-US" sz="1400" b="1" dirty="0" smtClean="0"/>
              <a:t>17)	Virtual-8086 </a:t>
            </a:r>
            <a:r>
              <a:rPr lang="en-US" sz="1400" b="1" dirty="0"/>
              <a:t>mode flag </a:t>
            </a:r>
            <a:r>
              <a:rPr lang="en-US" sz="1400" dirty="0"/>
              <a:t>— Set to enable virtual-8086 mode; clear to return to </a:t>
            </a:r>
            <a:r>
              <a:rPr lang="en-US" sz="1400" dirty="0" smtClean="0"/>
              <a:t>protected mode </a:t>
            </a:r>
            <a:r>
              <a:rPr lang="en-US" sz="1400" dirty="0"/>
              <a:t>without virtual-8086 mode semantics.</a:t>
            </a:r>
          </a:p>
          <a:p>
            <a:pPr marL="1828800" indent="-1828800"/>
            <a:r>
              <a:rPr lang="en-US" sz="1400" b="1" dirty="0"/>
              <a:t>AC (bit </a:t>
            </a:r>
            <a:r>
              <a:rPr lang="en-US" sz="1400" b="1" dirty="0" smtClean="0"/>
              <a:t>18)	Alignment </a:t>
            </a:r>
            <a:r>
              <a:rPr lang="en-US" sz="1400" b="1" dirty="0"/>
              <a:t>check (or access control) flag </a:t>
            </a:r>
            <a:r>
              <a:rPr lang="en-US" sz="1400" dirty="0"/>
              <a:t>— If the AM bit is set in the CR0 register, </a:t>
            </a:r>
            <a:r>
              <a:rPr lang="en-US" sz="1400" dirty="0" smtClean="0"/>
              <a:t>alignment checking </a:t>
            </a:r>
            <a:r>
              <a:rPr lang="en-US" sz="1400" dirty="0"/>
              <a:t>of user-mode data accesses is enabled if and only if this flag is 1</a:t>
            </a:r>
            <a:r>
              <a:rPr lang="en-US" sz="1400" dirty="0" smtClean="0"/>
              <a:t>. If </a:t>
            </a:r>
            <a:r>
              <a:rPr lang="en-US" sz="1400" dirty="0"/>
              <a:t>the SMAP bit is set in the CR4 register, explicit supervisor-mode data accesses to </a:t>
            </a:r>
            <a:r>
              <a:rPr lang="en-US" sz="1400" dirty="0" smtClean="0"/>
              <a:t>user-mode pages </a:t>
            </a:r>
            <a:r>
              <a:rPr lang="en-US" sz="1400" dirty="0"/>
              <a:t>are allowed if and only if this bit is 1. See Section 4.6, “Access Rights,” in the </a:t>
            </a:r>
            <a:r>
              <a:rPr lang="en-US" sz="1400" i="1" dirty="0"/>
              <a:t>Intel® </a:t>
            </a:r>
            <a:r>
              <a:rPr lang="en-US" sz="1400" i="1" dirty="0" smtClean="0"/>
              <a:t>64 and </a:t>
            </a:r>
            <a:r>
              <a:rPr lang="en-US" sz="1400" i="1" dirty="0"/>
              <a:t>IA-32 Architectures Software Developer’s Manual, Volume 3A</a:t>
            </a:r>
            <a:r>
              <a:rPr lang="en-US" sz="1400" dirty="0"/>
              <a:t>.</a:t>
            </a:r>
          </a:p>
          <a:p>
            <a:pPr marL="1828800" indent="-1828800"/>
            <a:r>
              <a:rPr lang="en-US" sz="1400" b="1" dirty="0"/>
              <a:t>VIF (bit </a:t>
            </a:r>
            <a:r>
              <a:rPr lang="en-US" sz="1400" b="1" dirty="0" smtClean="0"/>
              <a:t>19)	Virtual </a:t>
            </a:r>
            <a:r>
              <a:rPr lang="en-US" sz="1400" b="1" dirty="0"/>
              <a:t>interrupt flag </a:t>
            </a:r>
            <a:r>
              <a:rPr lang="en-US" sz="1400" dirty="0"/>
              <a:t>— Virtual image of the IF flag. Used in conjunction with the VIP flag</a:t>
            </a:r>
            <a:r>
              <a:rPr lang="en-US" sz="1400" dirty="0" smtClean="0"/>
              <a:t>. (</a:t>
            </a:r>
            <a:r>
              <a:rPr lang="en-US" sz="1400" dirty="0"/>
              <a:t>To use this flag and the VIP flag the virtual mode extensions are enabled by setting the </a:t>
            </a:r>
            <a:r>
              <a:rPr lang="en-US" sz="1400" dirty="0" smtClean="0"/>
              <a:t>VME </a:t>
            </a:r>
            <a:r>
              <a:rPr lang="it-IT" sz="1400" dirty="0" smtClean="0"/>
              <a:t>flag </a:t>
            </a:r>
            <a:r>
              <a:rPr lang="it-IT" sz="1400" dirty="0"/>
              <a:t>in control register CR4.)</a:t>
            </a:r>
          </a:p>
          <a:p>
            <a:pPr marL="1828800" indent="-1828800"/>
            <a:r>
              <a:rPr lang="en-US" sz="1400" b="1" dirty="0"/>
              <a:t>VIP (bit </a:t>
            </a:r>
            <a:r>
              <a:rPr lang="en-US" sz="1400" b="1" dirty="0" smtClean="0"/>
              <a:t>20)	Virtual </a:t>
            </a:r>
            <a:r>
              <a:rPr lang="en-US" sz="1400" b="1" dirty="0"/>
              <a:t>interrupt pending flag </a:t>
            </a:r>
            <a:r>
              <a:rPr lang="en-US" sz="1400" dirty="0"/>
              <a:t>— Set to indicate that an interrupt is pending; clear when </a:t>
            </a:r>
            <a:r>
              <a:rPr lang="en-US" sz="1400" dirty="0" smtClean="0"/>
              <a:t>no interrupt </a:t>
            </a:r>
            <a:r>
              <a:rPr lang="en-US" sz="1400" dirty="0"/>
              <a:t>is pending. (Software sets and clears this flag; the processor only reads it.) Used </a:t>
            </a:r>
            <a:r>
              <a:rPr lang="en-US" sz="1400" dirty="0" smtClean="0"/>
              <a:t>in conjunction </a:t>
            </a:r>
            <a:r>
              <a:rPr lang="en-US" sz="1400" dirty="0"/>
              <a:t>with the VIF flag.</a:t>
            </a:r>
          </a:p>
          <a:p>
            <a:pPr marL="1828800" indent="-1828800"/>
            <a:r>
              <a:rPr lang="en-US" sz="1400" b="1" dirty="0"/>
              <a:t>ID (bit </a:t>
            </a:r>
            <a:r>
              <a:rPr lang="en-US" sz="1400" b="1" dirty="0" smtClean="0"/>
              <a:t>21)	Identification </a:t>
            </a:r>
            <a:r>
              <a:rPr lang="en-US" sz="1400" b="1" dirty="0"/>
              <a:t>flag </a:t>
            </a:r>
            <a:r>
              <a:rPr lang="en-US" sz="1400" dirty="0"/>
              <a:t>— The ability of a program to set or clear this flag indicates support </a:t>
            </a:r>
            <a:r>
              <a:rPr lang="en-US" sz="1400" dirty="0" smtClean="0"/>
              <a:t>for the </a:t>
            </a:r>
            <a:r>
              <a:rPr lang="en-US" sz="1400" dirty="0"/>
              <a:t>CPUID instruction.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02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62402" y="1143000"/>
            <a:ext cx="0" cy="502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441548" y="1135746"/>
            <a:ext cx="0" cy="502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2" y="129177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55148" y="16038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55148" y="1908628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47894" y="22206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55148" y="25182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47894" y="28302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47894" y="31350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40640" y="34471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55148" y="37374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47894" y="40494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47894" y="43542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40640" y="46663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47894" y="49638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40640" y="5275934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60096" y="55807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62570" y="589279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4734" y="1261647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A Parameter </a:t>
            </a:r>
            <a:r>
              <a:rPr lang="en-US" sz="16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1994" y="1559187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A Parameter </a:t>
            </a:r>
            <a:r>
              <a:rPr lang="en-US" sz="16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04734" y="1886279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Function A’s Return Address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1992" y="216930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Stack Frame Pointer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133602" y="2217049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4738" y="246684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Exception Handler Frame</a:t>
            </a:r>
            <a:endParaRPr lang="en-US" sz="16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211998" y="276438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1</a:t>
            </a:r>
            <a:endParaRPr lang="en-US" sz="16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219258" y="3076439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2</a:t>
            </a:r>
            <a:endParaRPr lang="en-US" sz="16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219258" y="3366726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3</a:t>
            </a:r>
            <a:endParaRPr 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212004" y="3678780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</a:t>
            </a:r>
            <a:r>
              <a:rPr lang="en-US" dirty="0" smtClean="0"/>
              <a:t>B Saved Register 1</a:t>
            </a:r>
            <a:endParaRPr lang="en-US" sz="16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212004" y="3983582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</a:t>
            </a:r>
            <a:r>
              <a:rPr lang="en-US" dirty="0" smtClean="0"/>
              <a:t>B Saved Register 2</a:t>
            </a:r>
            <a:endParaRPr lang="en-US" sz="16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211994" y="431689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B Parameter </a:t>
            </a:r>
            <a:r>
              <a:rPr lang="en-US" sz="16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11994" y="4694789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Function B’s Return Address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19252" y="497781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Stack Frame Pointer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1998" y="527535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Exception Handler Frame</a:t>
            </a:r>
            <a:endParaRPr lang="en-US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219258" y="557289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C’s Local Variable 1</a:t>
            </a:r>
            <a:endParaRPr lang="en-US" sz="1600" dirty="0" smtClean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126348" y="49675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62317" y="1306289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‘push’ via compiler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469577" y="1589315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469577" y="1908628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Intel micro-code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4091" y="2198911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466941" y="2198911"/>
            <a:ext cx="243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Points to previous stack frame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469578" y="2518233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463312" y="4962555"/>
            <a:ext cx="243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Points to previous stack frame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1175657" y="2815111"/>
            <a:ext cx="275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Subtract 0x18 from </a:t>
            </a:r>
            <a:r>
              <a:rPr lang="en-US" sz="1400" dirty="0" err="1" smtClean="0"/>
              <a:t>esp</a:t>
            </a:r>
            <a:r>
              <a:rPr lang="en-US" sz="1400" dirty="0" smtClean="0"/>
              <a:t> for local allocation on stack then fill in ebp-0x08, ebp-0x0C or ebp-0x10 to fill in local variables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469577" y="3766454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‘push’ via compiler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476837" y="4049480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462323" y="4339771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462323" y="4659084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Intel micro-code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6837" y="4949365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462324" y="5268687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9463312" y="1614066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bp+0x08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9470568" y="1302013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bp+0x0C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9464837" y="2852629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bp-0x08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9457583" y="31501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ebp-0x0C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457583" y="3440456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bp-0x10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14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DLL’s (Dynamic Link Libraries</a:t>
            </a:r>
            <a:r>
              <a:rPr lang="en-US" dirty="0"/>
              <a:t>)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40914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Debugger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41961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IDA </a:t>
            </a:r>
            <a:r>
              <a:rPr lang="en-US" dirty="0"/>
              <a:t>Pro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2718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Depends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8791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 is very dependent upon the hardware platform it is executing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300" y="22733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is true for all operating systems.  Memory Management is defined by the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 Management must be extremely fast and efficient. This is possible because the hardware defines what the Memory Manager must do.</a:t>
            </a:r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Hex </a:t>
            </a:r>
            <a:r>
              <a:rPr lang="en-US" dirty="0"/>
              <a:t>Editor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3921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Dumpbin</a:t>
            </a:r>
            <a:r>
              <a:rPr lang="en-US" dirty="0"/>
              <a:t>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9398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/>
          <p:cNvCxnSpPr>
            <a:stCxn id="5" idx="0"/>
            <a:endCxn id="15" idx="2"/>
          </p:cNvCxnSpPr>
          <p:nvPr/>
        </p:nvCxnSpPr>
        <p:spPr>
          <a:xfrm flipH="1" flipV="1">
            <a:off x="7585075" y="1600200"/>
            <a:ext cx="1597025" cy="365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0"/>
            <a:endCxn id="12" idx="2"/>
          </p:cNvCxnSpPr>
          <p:nvPr/>
        </p:nvCxnSpPr>
        <p:spPr>
          <a:xfrm flipH="1" flipV="1">
            <a:off x="7585075" y="2514600"/>
            <a:ext cx="1597025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0"/>
            <a:endCxn id="13" idx="2"/>
          </p:cNvCxnSpPr>
          <p:nvPr/>
        </p:nvCxnSpPr>
        <p:spPr>
          <a:xfrm flipV="1">
            <a:off x="9182100" y="2514600"/>
            <a:ext cx="1517650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24" idx="2"/>
          </p:cNvCxnSpPr>
          <p:nvPr/>
        </p:nvCxnSpPr>
        <p:spPr>
          <a:xfrm flipV="1">
            <a:off x="2971800" y="1600200"/>
            <a:ext cx="1593850" cy="367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0"/>
            <a:endCxn id="23" idx="2"/>
          </p:cNvCxnSpPr>
          <p:nvPr/>
        </p:nvCxnSpPr>
        <p:spPr>
          <a:xfrm flipH="1" flipV="1">
            <a:off x="1450975" y="1600200"/>
            <a:ext cx="1520825" cy="367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21" idx="2"/>
          </p:cNvCxnSpPr>
          <p:nvPr/>
        </p:nvCxnSpPr>
        <p:spPr>
          <a:xfrm flipV="1">
            <a:off x="2971800" y="2514600"/>
            <a:ext cx="1593850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20" idx="2"/>
          </p:cNvCxnSpPr>
          <p:nvPr/>
        </p:nvCxnSpPr>
        <p:spPr>
          <a:xfrm flipH="1" flipV="1">
            <a:off x="1450975" y="2514600"/>
            <a:ext cx="1520825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71800" y="3429000"/>
            <a:ext cx="1593850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14" idx="2"/>
          </p:cNvCxnSpPr>
          <p:nvPr/>
        </p:nvCxnSpPr>
        <p:spPr>
          <a:xfrm flipV="1">
            <a:off x="9182100" y="3429000"/>
            <a:ext cx="15113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  <a:endCxn id="19" idx="2"/>
          </p:cNvCxnSpPr>
          <p:nvPr/>
        </p:nvCxnSpPr>
        <p:spPr>
          <a:xfrm flipH="1" flipV="1">
            <a:off x="1450975" y="3429000"/>
            <a:ext cx="1520825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hlinkClick r:id="rId3" action="ppaction://hlinksldjump"/>
              </a:rPr>
              <a:t>IA-32 Assembly </a:t>
            </a:r>
            <a:r>
              <a:rPr lang="en-US" sz="1600" dirty="0" smtClean="0">
                <a:solidFill>
                  <a:schemeClr val="bg1"/>
                </a:solidFill>
                <a:hlinkClick r:id="rId3" action="ppaction://hlinksldjump"/>
              </a:rPr>
              <a:t>Language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Windows Internals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C / C++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hlinkClick r:id="rId6" action="ppaction://hlinksldjump"/>
              </a:rPr>
              <a:t>DLL’s (Dynamic Link Libraries)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7" action="ppaction://hlinksldjump"/>
              </a:rPr>
              <a:t>Java / C#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8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9" action="ppaction://hlinksldjump"/>
              </a:rPr>
              <a:t>IDA Pro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0" action="ppaction://hlinksldjump"/>
              </a:rPr>
              <a:t>Depends</a:t>
            </a:r>
            <a:endParaRPr lang="en-US" dirty="0"/>
          </a:p>
        </p:txBody>
      </p:sp>
      <p:sp>
        <p:nvSpPr>
          <p:cNvPr id="20" name="Rounded Rectangle 19">
            <a:hlinkClick r:id="rId11" action="ppaction://hlinksldjump"/>
          </p:cNvPr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11" action="ppaction://hlinksldjump"/>
              </a:rPr>
              <a:t>Dumpbin</a:t>
            </a:r>
            <a:endParaRPr lang="en-US" dirty="0" smtClean="0"/>
          </a:p>
        </p:txBody>
      </p:sp>
      <p:sp>
        <p:nvSpPr>
          <p:cNvPr id="21" name="Rounded Rectangle 20">
            <a:hlinkClick r:id="rId12" action="ppaction://hlinksldjump"/>
          </p:cNvPr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2" action="ppaction://hlinksldjump"/>
              </a:rPr>
              <a:t>SysInternals Suite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3" action="ppaction://hlinksldjump"/>
              </a:rPr>
              <a:t>Hex Editor</a:t>
            </a:r>
            <a:endParaRPr lang="en-US" dirty="0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4" action="ppaction://hlinksldjump"/>
              </a:rPr>
              <a:t>PE Browse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5" action="ppaction://hlinksldjump"/>
              </a:rPr>
              <a:t>Channel 9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6" action="ppaction://hlinksldjump"/>
              </a:rPr>
              <a:t>Memory Management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Advanced </a:t>
            </a:r>
            <a:r>
              <a:rPr lang="en-US" dirty="0"/>
              <a:t>Reverse Engineering </a:t>
            </a:r>
            <a:r>
              <a:rPr lang="en-US" dirty="0" smtClean="0"/>
              <a:t>Path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0"/>
            <a:endCxn id="18" idx="2"/>
          </p:cNvCxnSpPr>
          <p:nvPr/>
        </p:nvCxnSpPr>
        <p:spPr>
          <a:xfrm flipV="1">
            <a:off x="2971800" y="4343400"/>
            <a:ext cx="1587500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9525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pointer to the EPROCESS structure for the system process is stored in </a:t>
            </a:r>
            <a:r>
              <a:rPr lang="en-US" dirty="0" err="1"/>
              <a:t>nt!PsInitialSystemProcess</a:t>
            </a:r>
            <a:r>
              <a:rPr lang="en-US" dirty="0"/>
              <a:t> and that of the </a:t>
            </a:r>
            <a:r>
              <a:rPr lang="en-US" dirty="0" err="1"/>
              <a:t>SystemIdle</a:t>
            </a:r>
            <a:r>
              <a:rPr lang="en-US" dirty="0"/>
              <a:t> process is stored </a:t>
            </a:r>
            <a:r>
              <a:rPr lang="en-US" dirty="0" err="1"/>
              <a:t>nt!PsIdleProcess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914698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ActiveProcessLink</a:t>
            </a:r>
            <a:r>
              <a:rPr lang="en-US" dirty="0"/>
              <a:t> field is used to maintain the EPROCESS structure is the list of processes in the system, and the head of this list is kept in the kernel variable </a:t>
            </a:r>
            <a:r>
              <a:rPr lang="en-US" dirty="0" err="1"/>
              <a:t>nt!PsActiveProcessHead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083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SessionProcessLinks</a:t>
            </a:r>
            <a:r>
              <a:rPr lang="en-US" dirty="0"/>
              <a:t> field is used to link the EPROCESS structure to a list of processes in a session whose list head is in </a:t>
            </a:r>
            <a:r>
              <a:rPr lang="en-US" dirty="0" err="1"/>
              <a:t>MM_SESSION_SPACE.ProcessList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8227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JobLinks</a:t>
            </a:r>
            <a:r>
              <a:rPr lang="en-US" dirty="0"/>
              <a:t> field is used to link the EPROCESS to a list of processes that are a part of a job whose list head is in </a:t>
            </a:r>
            <a:r>
              <a:rPr lang="en-US" dirty="0" err="1"/>
              <a:t>EJOB.ProcessListHead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7371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memory manager global variable </a:t>
            </a:r>
            <a:r>
              <a:rPr lang="en-US" dirty="0" err="1"/>
              <a:t>MmProcessList</a:t>
            </a:r>
            <a:r>
              <a:rPr lang="en-US" dirty="0"/>
              <a:t> maintains a list of processes using the </a:t>
            </a:r>
            <a:r>
              <a:rPr lang="en-US" dirty="0" err="1"/>
              <a:t>MmProcessLinks</a:t>
            </a:r>
            <a:r>
              <a:rPr lang="en-US" dirty="0"/>
              <a:t> field. This list is traversed by </a:t>
            </a:r>
            <a:r>
              <a:rPr lang="en-US" dirty="0" err="1"/>
              <a:t>MiReplicatePteChange</a:t>
            </a:r>
            <a:r>
              <a:rPr lang="en-US" dirty="0"/>
              <a:t>() to update the kernel mode portion of the process's virtual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33435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9525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list of all threads that belong to a process is maintained in </a:t>
            </a:r>
            <a:r>
              <a:rPr lang="en-US" b="1" dirty="0"/>
              <a:t>ThreadListHead</a:t>
            </a:r>
            <a:r>
              <a:rPr lang="en-US" dirty="0"/>
              <a:t> in which threads are queued via </a:t>
            </a:r>
            <a:r>
              <a:rPr lang="en-US" dirty="0" err="1"/>
              <a:t>ETHREAD.ThreadListEntry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1" y="1922781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kernel variable </a:t>
            </a:r>
            <a:r>
              <a:rPr lang="en-US" dirty="0" err="1"/>
              <a:t>ExpTimerResolutionListHead</a:t>
            </a:r>
            <a:r>
              <a:rPr lang="en-US" dirty="0"/>
              <a:t> maintains a list of processes that have called </a:t>
            </a:r>
            <a:r>
              <a:rPr lang="en-US" dirty="0" err="1"/>
              <a:t>NtSetTimerResolution</a:t>
            </a:r>
            <a:r>
              <a:rPr lang="en-US" dirty="0"/>
              <a:t>() to change the timer interval. This list is used by </a:t>
            </a:r>
            <a:r>
              <a:rPr lang="en-US" dirty="0" err="1"/>
              <a:t>ExpUpdateTimerResolution</a:t>
            </a:r>
            <a:r>
              <a:rPr lang="en-US" dirty="0"/>
              <a:t>() to update the time resolution to the lowest requested value amongst all the processes.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1" y="30607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"!process" command displays information from the EPROCESS structure. The ".process" command switches the debugger's virtual address space context to that of a particular process, this is a very critical step when examining user mode virtual address in a complete kernel dump or while live debugging a system using a kernel debugger.</a:t>
            </a:r>
          </a:p>
        </p:txBody>
      </p:sp>
    </p:spTree>
    <p:extLst>
      <p:ext uri="{BB962C8B-B14F-4D97-AF65-F5344CB8AC3E}">
        <p14:creationId xmlns:p14="http://schemas.microsoft.com/office/powerpoint/2010/main" val="80917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23637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DLL’s (Dynamic Link Libraries)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Windows 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 /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Windows uses </a:t>
            </a:r>
            <a:r>
              <a:rPr lang="en-US" sz="2800" i="1" dirty="0"/>
              <a:t>virtual memory</a:t>
            </a:r>
            <a:endParaRPr lang="en-US" sz="2800" dirty="0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 flipH="1">
            <a:off x="88900" y="63373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098406"/>
            <a:ext cx="1098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virtual size of a process on 32-bit Windows is 2 GB</a:t>
            </a:r>
            <a:r>
              <a:rPr lang="en-US" sz="2400" dirty="0" smtClean="0"/>
              <a:t>.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32-bit process can grow </a:t>
            </a:r>
            <a:r>
              <a:rPr lang="en-US" sz="2400" dirty="0" smtClean="0"/>
              <a:t>to </a:t>
            </a:r>
            <a:r>
              <a:rPr lang="en-US" sz="2400" dirty="0"/>
              <a:t>be 3 GB on 32-bit Windows and to 4 GB on 64-bit </a:t>
            </a:r>
            <a:r>
              <a:rPr lang="en-US" sz="2400" dirty="0" smtClean="0"/>
              <a:t>Windows.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3349356"/>
            <a:ext cx="1098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process virtual address space size on 64-bit Windows is 7,152 GB on IA64 systems and 8,192 GB on x64 systems.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43" y="4600306"/>
            <a:ext cx="10985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makes the memory virtual is a local fixed disk is used as part of the computer’s memory. A microprocessor can’t execute memory directly from a fixed disk. First, it must copy ‘stale’ memory to the paging file and then overwrite this ‘stale’ memory with memory in the paging file that is needed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36309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Java /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IDA Pro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Hex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Dumpbin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SysInternals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2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 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7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Channel 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5494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https://channel9.msdn.com/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22300" y="257175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Huge library of videos featuring Microsoft employees discussing Microsoft products.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35941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engineers should </a:t>
            </a:r>
            <a:r>
              <a:rPr lang="en-US" dirty="0"/>
              <a:t>follow Defrag Tools (</a:t>
            </a:r>
            <a:r>
              <a:rPr lang="en-US" dirty="0">
                <a:hlinkClick r:id="rId3"/>
              </a:rPr>
              <a:t>https://channel9.msdn.com/Shows/Defrag-Tools</a:t>
            </a:r>
            <a:r>
              <a:rPr lang="en-US" dirty="0" smtClean="0"/>
              <a:t>).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4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Channel 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1520" y="1549400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   </a:t>
            </a:r>
            <a:r>
              <a:rPr lang="en-US"/>
              <a:t>1 </a:t>
            </a:r>
            <a:r>
              <a:rPr lang="en-US" smtClean="0"/>
              <a:t>- </a:t>
            </a:r>
            <a:r>
              <a:rPr lang="en-US" dirty="0"/>
              <a:t>Building you USB </a:t>
            </a:r>
            <a:r>
              <a:rPr lang="en-US" dirty="0" err="1"/>
              <a:t>thumbdrive</a:t>
            </a:r>
            <a:r>
              <a:rPr lang="en-US" dirty="0"/>
              <a:t> (optional)</a:t>
            </a:r>
          </a:p>
          <a:p>
            <a:r>
              <a:rPr lang="en-US" dirty="0"/>
              <a:t>#    2 - Process Explorer</a:t>
            </a:r>
          </a:p>
          <a:p>
            <a:r>
              <a:rPr lang="en-US" dirty="0"/>
              <a:t>#    3 - Process Monitor</a:t>
            </a:r>
          </a:p>
          <a:p>
            <a:r>
              <a:rPr lang="en-US" dirty="0"/>
              <a:t>#    4 - Process Monitor – Examples</a:t>
            </a:r>
          </a:p>
          <a:p>
            <a:r>
              <a:rPr lang="en-US" dirty="0"/>
              <a:t>#    5 - </a:t>
            </a:r>
            <a:r>
              <a:rPr lang="en-US" dirty="0" err="1"/>
              <a:t>Autoruns</a:t>
            </a:r>
            <a:r>
              <a:rPr lang="en-US" dirty="0"/>
              <a:t> and </a:t>
            </a:r>
            <a:r>
              <a:rPr lang="en-US" dirty="0" err="1"/>
              <a:t>MSConfig</a:t>
            </a:r>
            <a:endParaRPr lang="en-US" dirty="0"/>
          </a:p>
          <a:p>
            <a:r>
              <a:rPr lang="en-US" dirty="0"/>
              <a:t>#    6 </a:t>
            </a:r>
            <a:r>
              <a:rPr lang="en-US" dirty="0" smtClean="0"/>
              <a:t>- </a:t>
            </a:r>
            <a:r>
              <a:rPr lang="en-US" dirty="0" err="1"/>
              <a:t>RAMMap</a:t>
            </a:r>
            <a:endParaRPr lang="en-US" dirty="0"/>
          </a:p>
          <a:p>
            <a:r>
              <a:rPr lang="en-US" dirty="0"/>
              <a:t>#    7 </a:t>
            </a:r>
            <a:r>
              <a:rPr lang="en-US" dirty="0" smtClean="0"/>
              <a:t>- </a:t>
            </a:r>
            <a:r>
              <a:rPr lang="en-US" dirty="0" err="1"/>
              <a:t>VMMap</a:t>
            </a:r>
            <a:endParaRPr lang="en-US" dirty="0"/>
          </a:p>
          <a:p>
            <a:r>
              <a:rPr lang="en-US" dirty="0"/>
              <a:t>#  13 </a:t>
            </a:r>
            <a:r>
              <a:rPr lang="en-US" dirty="0" smtClean="0"/>
              <a:t>- </a:t>
            </a:r>
            <a:r>
              <a:rPr lang="en-US" dirty="0"/>
              <a:t>WinDbg</a:t>
            </a:r>
          </a:p>
          <a:p>
            <a:r>
              <a:rPr lang="en-US" dirty="0"/>
              <a:t>#  14 - WinDbg – SOS</a:t>
            </a:r>
          </a:p>
          <a:p>
            <a:r>
              <a:rPr lang="en-US" dirty="0"/>
              <a:t>#  15 - WinDbg - </a:t>
            </a:r>
            <a:r>
              <a:rPr lang="en-US" dirty="0" err="1"/>
              <a:t>Bugchecks</a:t>
            </a:r>
            <a:r>
              <a:rPr lang="en-US" dirty="0"/>
              <a:t> (BSOD)</a:t>
            </a:r>
          </a:p>
          <a:p>
            <a:r>
              <a:rPr lang="en-US" dirty="0"/>
              <a:t>#  19 - WinDbg – OCA</a:t>
            </a:r>
          </a:p>
          <a:p>
            <a:r>
              <a:rPr lang="en-US" dirty="0"/>
              <a:t>#  20 - WinDbg - Basic Commands</a:t>
            </a:r>
          </a:p>
          <a:p>
            <a:r>
              <a:rPr lang="en-US" dirty="0"/>
              <a:t>#  21 - WinDbg - Memory User Mode</a:t>
            </a:r>
          </a:p>
          <a:p>
            <a:r>
              <a:rPr lang="en-US" dirty="0"/>
              <a:t>#  22 - WinDbg - Memory Kernel Mode</a:t>
            </a:r>
          </a:p>
          <a:p>
            <a:r>
              <a:rPr lang="en-US" dirty="0"/>
              <a:t>#  24 - WinDbg - Critical Sections</a:t>
            </a:r>
          </a:p>
          <a:p>
            <a:r>
              <a:rPr lang="en-US" dirty="0"/>
              <a:t>#  25 - WinDbg – Events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7520" y="1549400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 26 - WinDbg - Semaphores, </a:t>
            </a:r>
            <a:r>
              <a:rPr lang="en-US" dirty="0" err="1"/>
              <a:t>Mutexes</a:t>
            </a:r>
            <a:r>
              <a:rPr lang="en-US" dirty="0"/>
              <a:t> and Timers</a:t>
            </a:r>
          </a:p>
          <a:p>
            <a:r>
              <a:rPr lang="en-US" dirty="0"/>
              <a:t>#  27 - WinDbg - Configure Kernel Debugging</a:t>
            </a:r>
          </a:p>
          <a:p>
            <a:r>
              <a:rPr lang="en-US" dirty="0"/>
              <a:t>#  28 - WinDbg – Scheduling</a:t>
            </a:r>
          </a:p>
          <a:p>
            <a:r>
              <a:rPr lang="en-US" dirty="0"/>
              <a:t>#  29 - WinDbg - ETW Logging</a:t>
            </a:r>
          </a:p>
          <a:p>
            <a:r>
              <a:rPr lang="en-US" dirty="0"/>
              <a:t>#  30 - MCTS Windows Internals</a:t>
            </a:r>
          </a:p>
          <a:p>
            <a:r>
              <a:rPr lang="en-US" dirty="0"/>
              <a:t>#  89 - Symbol Folder Tools</a:t>
            </a:r>
          </a:p>
          <a:p>
            <a:r>
              <a:rPr lang="en-US" dirty="0"/>
              <a:t>#  94 - </a:t>
            </a:r>
            <a:r>
              <a:rPr lang="en-US" dirty="0" err="1"/>
              <a:t>Sysinternals</a:t>
            </a:r>
            <a:r>
              <a:rPr lang="en-US" dirty="0"/>
              <a:t> Strings, </a:t>
            </a:r>
            <a:r>
              <a:rPr lang="en-US" dirty="0" err="1"/>
              <a:t>FindStr</a:t>
            </a:r>
            <a:r>
              <a:rPr lang="en-US" dirty="0"/>
              <a:t>, !</a:t>
            </a:r>
            <a:r>
              <a:rPr lang="en-US" dirty="0" err="1"/>
              <a:t>pde.ssz</a:t>
            </a:r>
            <a:endParaRPr lang="en-US" dirty="0"/>
          </a:p>
          <a:p>
            <a:r>
              <a:rPr lang="en-US" dirty="0"/>
              <a:t>#  96 - Writing a Debugger Extension Part 1</a:t>
            </a:r>
          </a:p>
          <a:p>
            <a:r>
              <a:rPr lang="en-US" dirty="0"/>
              <a:t>#  97 - Writing a Debugger Extension Part 2</a:t>
            </a:r>
          </a:p>
          <a:p>
            <a:r>
              <a:rPr lang="en-US" dirty="0"/>
              <a:t>#  98 - Writing a Debugger Extension Part 3</a:t>
            </a:r>
          </a:p>
          <a:p>
            <a:r>
              <a:rPr lang="en-US" dirty="0"/>
              <a:t>#  99 - Writing a Debugger Extension Part 4</a:t>
            </a:r>
          </a:p>
          <a:p>
            <a:r>
              <a:rPr lang="en-US" dirty="0"/>
              <a:t>#101 - Writing a Debugger Extension Part 5</a:t>
            </a:r>
          </a:p>
          <a:p>
            <a:r>
              <a:rPr lang="en-US" dirty="0"/>
              <a:t>#102 - Writing a Debugger Extension Part 6</a:t>
            </a:r>
          </a:p>
          <a:p>
            <a:r>
              <a:rPr lang="en-US" dirty="0"/>
              <a:t>#103 - Writing a Debugger Extension Part 7</a:t>
            </a:r>
          </a:p>
          <a:p>
            <a:r>
              <a:rPr lang="en-US" dirty="0"/>
              <a:t>#104 - Writing a Debugger Extension Part </a:t>
            </a:r>
            <a:r>
              <a:rPr lang="en-US" dirty="0" smtClean="0"/>
              <a:t>8</a:t>
            </a:r>
          </a:p>
          <a:p>
            <a:r>
              <a:rPr lang="en-US" dirty="0"/>
              <a:t>#105 - Writing a Debugger Extension Part </a:t>
            </a: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 flipH="1">
            <a:off x="88900" y="63373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54" y="1067938"/>
            <a:ext cx="6837293" cy="51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Channel 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49400"/>
            <a:ext cx="557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#120 - Windows Management Instrumentation (optional)</a:t>
            </a:r>
          </a:p>
          <a:p>
            <a:r>
              <a:rPr lang="en-US" dirty="0"/>
              <a:t>#121 - </a:t>
            </a:r>
            <a:r>
              <a:rPr lang="en-US" dirty="0" err="1"/>
              <a:t>DebugDiag</a:t>
            </a:r>
            <a:r>
              <a:rPr lang="en-US" dirty="0"/>
              <a:t> Part 1</a:t>
            </a:r>
          </a:p>
          <a:p>
            <a:r>
              <a:rPr lang="en-US" dirty="0"/>
              <a:t>#122 - </a:t>
            </a:r>
            <a:r>
              <a:rPr lang="en-US" dirty="0" err="1"/>
              <a:t>DebugDiag</a:t>
            </a:r>
            <a:r>
              <a:rPr lang="en-US" dirty="0"/>
              <a:t> Part 2</a:t>
            </a:r>
          </a:p>
          <a:p>
            <a:r>
              <a:rPr lang="en-US" dirty="0"/>
              <a:t>#123 - </a:t>
            </a:r>
            <a:r>
              <a:rPr lang="en-US" dirty="0" err="1"/>
              <a:t>DebugDiag</a:t>
            </a:r>
            <a:r>
              <a:rPr lang="en-US" dirty="0"/>
              <a:t> Part 3</a:t>
            </a:r>
          </a:p>
          <a:p>
            <a:r>
              <a:rPr lang="en-US" dirty="0"/>
              <a:t>#124 - </a:t>
            </a:r>
            <a:r>
              <a:rPr lang="en-US" dirty="0" err="1"/>
              <a:t>DebugDiag</a:t>
            </a:r>
            <a:r>
              <a:rPr lang="en-US" dirty="0"/>
              <a:t> Part 4</a:t>
            </a:r>
          </a:p>
          <a:p>
            <a:r>
              <a:rPr lang="en-US" dirty="0"/>
              <a:t>#134 - Microsoft Symbol Proxy (</a:t>
            </a:r>
            <a:r>
              <a:rPr lang="en-US" dirty="0" err="1"/>
              <a:t>SymProxy</a:t>
            </a:r>
            <a:r>
              <a:rPr lang="en-US" dirty="0"/>
              <a:t>) (optional)</a:t>
            </a:r>
          </a:p>
          <a:p>
            <a:r>
              <a:rPr lang="en-US" dirty="0"/>
              <a:t>#135 - Debugging User Mode Crash Dumps Part 1</a:t>
            </a:r>
          </a:p>
          <a:p>
            <a:r>
              <a:rPr lang="en-US" dirty="0"/>
              <a:t>#136 - Debugging User Mode Crash Dumps Part 2</a:t>
            </a:r>
          </a:p>
          <a:p>
            <a:r>
              <a:rPr lang="en-US" dirty="0"/>
              <a:t>#137 - Debugging Kernel Mode Crashes and Hangs</a:t>
            </a:r>
          </a:p>
          <a:p>
            <a:r>
              <a:rPr lang="en-US" dirty="0"/>
              <a:t>#138 - Debugging - 'dx' Command Part 1</a:t>
            </a:r>
          </a:p>
          <a:p>
            <a:r>
              <a:rPr lang="en-US" dirty="0"/>
              <a:t>#139 - Debugging - 'dx' Command Part 2</a:t>
            </a:r>
          </a:p>
          <a:p>
            <a:r>
              <a:rPr lang="en-US" dirty="0"/>
              <a:t>#146 – </a:t>
            </a:r>
            <a:r>
              <a:rPr lang="en-US" dirty="0" err="1"/>
              <a:t>WinDiff</a:t>
            </a:r>
            <a:endParaRPr lang="en-US" dirty="0"/>
          </a:p>
          <a:p>
            <a:r>
              <a:rPr lang="en-US" dirty="0"/>
              <a:t>#147 - Dependency Walker</a:t>
            </a:r>
          </a:p>
          <a:p>
            <a:r>
              <a:rPr lang="en-US" dirty="0"/>
              <a:t>#154 - Memory Footprint and </a:t>
            </a:r>
            <a:r>
              <a:rPr lang="en-US" dirty="0" smtClean="0"/>
              <a:t>Leaks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1549400"/>
            <a:ext cx="5577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#161 - Troubleshooting a Slow PC (optional)</a:t>
            </a:r>
          </a:p>
          <a:p>
            <a:r>
              <a:rPr lang="en-US" dirty="0"/>
              <a:t>#167 - Debugging User Mode Crash Dumps </a:t>
            </a:r>
            <a:r>
              <a:rPr lang="en-US" dirty="0" err="1"/>
              <a:t>Redux</a:t>
            </a:r>
            <a:endParaRPr lang="en-US" dirty="0"/>
          </a:p>
          <a:p>
            <a:r>
              <a:rPr lang="en-US" dirty="0"/>
              <a:t>#169 - Debugging Tools for Windows Team (optional)</a:t>
            </a:r>
          </a:p>
          <a:p>
            <a:r>
              <a:rPr lang="en-US" dirty="0"/>
              <a:t>#172 - Application Hangs</a:t>
            </a:r>
          </a:p>
          <a:p>
            <a:r>
              <a:rPr lang="en-US" dirty="0"/>
              <a:t>#173 - Troubleshooting with the Windows</a:t>
            </a:r>
          </a:p>
          <a:p>
            <a:r>
              <a:rPr lang="en-US" dirty="0"/>
              <a:t>#175 - Debugging the Network Stack</a:t>
            </a:r>
          </a:p>
        </p:txBody>
      </p:sp>
    </p:spTree>
    <p:extLst>
      <p:ext uri="{BB962C8B-B14F-4D97-AF65-F5344CB8AC3E}">
        <p14:creationId xmlns:p14="http://schemas.microsoft.com/office/powerpoint/2010/main" val="42062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429" y="1501140"/>
            <a:ext cx="10979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Memory </a:t>
            </a:r>
            <a:r>
              <a:rPr lang="en-US" sz="2800" dirty="0"/>
              <a:t>M</a:t>
            </a:r>
            <a:r>
              <a:rPr lang="en-US" sz="2800" dirty="0" smtClean="0"/>
              <a:t>anager </a:t>
            </a:r>
            <a:r>
              <a:rPr lang="en-US" sz="2800" dirty="0"/>
              <a:t>provides a core set of services on which the various Windows environment subsystems are </a:t>
            </a:r>
            <a:r>
              <a:rPr lang="en-US" sz="2800" dirty="0" smtClean="0"/>
              <a:t>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memory </a:t>
            </a:r>
            <a:r>
              <a:rPr lang="en-US" sz="2800" dirty="0"/>
              <a:t>mapped files (internally called </a:t>
            </a:r>
            <a:r>
              <a:rPr lang="en-US" sz="2800" i="1" dirty="0"/>
              <a:t>section </a:t>
            </a:r>
            <a:r>
              <a:rPr lang="en-US" sz="2800" i="1" dirty="0" smtClean="0"/>
              <a:t>objects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copy-on-write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support </a:t>
            </a:r>
            <a:r>
              <a:rPr lang="en-US" sz="2800" dirty="0"/>
              <a:t>for applications using large, sparse address </a:t>
            </a:r>
            <a:r>
              <a:rPr lang="en-US" sz="2800" dirty="0" smtClean="0"/>
              <a:t>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provides </a:t>
            </a:r>
            <a:r>
              <a:rPr lang="en-US" sz="2800" dirty="0"/>
              <a:t>a way for a process to allocate and use larger amounts of physical memory than can be mapped into the process virtual address space at one </a:t>
            </a:r>
            <a:r>
              <a:rPr lang="en-US" sz="2800" dirty="0" smtClean="0"/>
              <a:t>time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2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3511" y="939800"/>
            <a:ext cx="5944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Memory Mapped Files (S</a:t>
            </a:r>
            <a:r>
              <a:rPr lang="en-US" sz="2800" i="1" dirty="0" smtClean="0"/>
              <a:t>ection Objects</a:t>
            </a:r>
            <a:r>
              <a:rPr lang="en-US" sz="2800" dirty="0" smtClean="0"/>
              <a:t>)</a:t>
            </a:r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9398" y="1536174"/>
            <a:ext cx="110732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Represents a block of memory that two or more processes can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mapped to the paging file or to another file on disk.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Executive uses sections to load executable images into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Cache Manager uses them to access data in a cached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section objects to map a file into a process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file can then be accessed as a large array by mapping </a:t>
            </a:r>
            <a:r>
              <a:rPr lang="en-US" sz="2000" dirty="0" smtClean="0"/>
              <a:t>different views </a:t>
            </a:r>
            <a:r>
              <a:rPr lang="en-US" sz="2000" dirty="0"/>
              <a:t>of the section </a:t>
            </a:r>
            <a:r>
              <a:rPr lang="en-US" sz="2000" dirty="0" smtClean="0"/>
              <a:t>object and </a:t>
            </a:r>
            <a:r>
              <a:rPr lang="en-US" sz="2000" dirty="0"/>
              <a:t>reading or writing to </a:t>
            </a:r>
            <a:r>
              <a:rPr lang="en-US" sz="2000" dirty="0" smtClean="0"/>
              <a:t>memory rather </a:t>
            </a:r>
            <a:r>
              <a:rPr lang="en-US" sz="2000" dirty="0"/>
              <a:t>than to the file (an activity called </a:t>
            </a:r>
            <a:r>
              <a:rPr lang="en-US" sz="2000" i="1" dirty="0"/>
              <a:t>mapped file I/O</a:t>
            </a:r>
            <a:r>
              <a:rPr lang="en-US" sz="20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When the </a:t>
            </a:r>
            <a:r>
              <a:rPr lang="en-US" sz="2000" dirty="0"/>
              <a:t>program accesses an invalid page (one not in physical </a:t>
            </a:r>
            <a:r>
              <a:rPr lang="en-US" sz="2000" dirty="0" smtClean="0"/>
              <a:t>memory</a:t>
            </a:r>
            <a:r>
              <a:rPr lang="en-US" sz="2000" dirty="0"/>
              <a:t>), a page fault occurs and </a:t>
            </a:r>
            <a:r>
              <a:rPr lang="en-US" sz="2000" dirty="0" smtClean="0"/>
              <a:t>the memory </a:t>
            </a:r>
            <a:r>
              <a:rPr lang="en-US" sz="2000" dirty="0"/>
              <a:t>manager </a:t>
            </a:r>
            <a:r>
              <a:rPr lang="en-US" sz="2000" dirty="0" smtClean="0"/>
              <a:t>automatically </a:t>
            </a:r>
            <a:r>
              <a:rPr lang="en-US" sz="2000" dirty="0"/>
              <a:t>brings the page into memory from the mapped file </a:t>
            </a:r>
            <a:r>
              <a:rPr lang="en-US" sz="2000" dirty="0" smtClean="0"/>
              <a:t>(</a:t>
            </a:r>
            <a:r>
              <a:rPr lang="en-US" sz="2000" dirty="0"/>
              <a:t>or page file</a:t>
            </a:r>
            <a:r>
              <a:rPr lang="en-US" sz="2000" dirty="0" smtClean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the </a:t>
            </a:r>
            <a:r>
              <a:rPr lang="en-US" sz="2000" dirty="0"/>
              <a:t>application modifies the page, the memory manager writes </a:t>
            </a:r>
            <a:r>
              <a:rPr lang="en-US" sz="2000" dirty="0" smtClean="0"/>
              <a:t>the </a:t>
            </a:r>
            <a:r>
              <a:rPr lang="en-US" sz="2000" dirty="0"/>
              <a:t>changes back to the file during </a:t>
            </a:r>
            <a:r>
              <a:rPr lang="en-US" sz="2000" dirty="0" smtClean="0"/>
              <a:t>its normal </a:t>
            </a:r>
            <a:r>
              <a:rPr lang="en-US" sz="2000" dirty="0"/>
              <a:t>paging </a:t>
            </a:r>
            <a:r>
              <a:rPr lang="en-US" sz="2000" dirty="0" smtClean="0"/>
              <a:t>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application can flush a view by using the Windows </a:t>
            </a:r>
            <a:r>
              <a:rPr lang="en-US" sz="2000" i="1" dirty="0" err="1" smtClean="0"/>
              <a:t>FlushViewOfFile</a:t>
            </a:r>
            <a:r>
              <a:rPr lang="en-US" sz="2000" i="1" dirty="0" smtClean="0"/>
              <a:t> </a:t>
            </a:r>
            <a:r>
              <a:rPr lang="en-US" sz="2000" dirty="0" smtClean="0"/>
              <a:t>function.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90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55389" y="939800"/>
            <a:ext cx="248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</a:t>
            </a:r>
            <a:r>
              <a:rPr lang="en-US" sz="2800" i="1" dirty="0" smtClean="0"/>
              <a:t>ection Objects</a:t>
            </a:r>
            <a:endParaRPr lang="en-US" sz="2800" dirty="0" smtClean="0"/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9798" y="2380639"/>
            <a:ext cx="74823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llocated </a:t>
            </a:r>
            <a:r>
              <a:rPr lang="en-US" sz="2400" dirty="0"/>
              <a:t>and deallocated by the object </a:t>
            </a:r>
            <a:r>
              <a:rPr lang="en-US" sz="2400" dirty="0" smtClean="0"/>
              <a:t>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object </a:t>
            </a:r>
            <a:r>
              <a:rPr lang="en-US" sz="2400" dirty="0"/>
              <a:t>manager creates and initializes an object header, which it uses to manage the </a:t>
            </a:r>
            <a:r>
              <a:rPr lang="en-US" sz="2400" dirty="0" smtClean="0"/>
              <a:t>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memory </a:t>
            </a:r>
            <a:r>
              <a:rPr lang="en-US" sz="2400" dirty="0"/>
              <a:t>manager defines the body of the section </a:t>
            </a:r>
            <a:r>
              <a:rPr lang="en-US" sz="2400" dirty="0" smtClean="0"/>
              <a:t>object and implements services </a:t>
            </a:r>
            <a:r>
              <a:rPr lang="en-US" sz="2400" dirty="0"/>
              <a:t>that user-mode threads can call to retrieve and change the attributes stored in the body </a:t>
            </a:r>
            <a:r>
              <a:rPr lang="en-US" sz="2400" dirty="0" smtClean="0"/>
              <a:t>of section </a:t>
            </a:r>
            <a:r>
              <a:rPr lang="en-US" sz="2400" dirty="0"/>
              <a:t>objects.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75" y="2551836"/>
            <a:ext cx="3057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9990</TotalTime>
  <Words>3817</Words>
  <Application>Microsoft Office PowerPoint</Application>
  <PresentationFormat>Widescreen</PresentationFormat>
  <Paragraphs>563</Paragraphs>
  <Slides>60</Slides>
  <Notes>0</Notes>
  <HiddenSlides>56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Segoe</vt:lpstr>
      <vt:lpstr>Segoe-Bold</vt:lpstr>
      <vt:lpstr>Verdana</vt:lpstr>
      <vt:lpstr>Office Theme</vt:lpstr>
      <vt:lpstr>WINDOWS REVERSE ENGINEER</vt:lpstr>
      <vt:lpstr>Basic Reverse Engineering Path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Processes / Threads (Basic)</vt:lpstr>
      <vt:lpstr>Processes / Threads (Basic)</vt:lpstr>
      <vt:lpstr>Processes / Threads (Basic)</vt:lpstr>
      <vt:lpstr>Processes / Threads (Basic)</vt:lpstr>
      <vt:lpstr>Processes / Threads (Basic)</vt:lpstr>
      <vt:lpstr>Processes / Threads (Basic)</vt:lpstr>
      <vt:lpstr>IA-32 Assembly Language (Basic)</vt:lpstr>
      <vt:lpstr>Debugger (Basic)</vt:lpstr>
      <vt:lpstr>Intermediate Reverse Engineering Path</vt:lpstr>
      <vt:lpstr>Memory Management (Intermediate)</vt:lpstr>
      <vt:lpstr>Memory Management (Intermediate)</vt:lpstr>
      <vt:lpstr>Memory Management (Intermediate)</vt:lpstr>
      <vt:lpstr>Memory Management (Intermediate)</vt:lpstr>
      <vt:lpstr>Memory Management (Intermediate)</vt:lpstr>
      <vt:lpstr>Memory Management (Intermediate)</vt:lpstr>
      <vt:lpstr>Processes / Threads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DLL’s (Dynamic Link Libraries) (Intermediate)</vt:lpstr>
      <vt:lpstr>Debugger (Intermediate)</vt:lpstr>
      <vt:lpstr>IDA Pro (Intermediate)</vt:lpstr>
      <vt:lpstr>Depends (Intermediate)</vt:lpstr>
      <vt:lpstr>Hex Editor (Intermediate)</vt:lpstr>
      <vt:lpstr>Dumpbin (Intermediate)</vt:lpstr>
      <vt:lpstr>Advanced Reverse Engineering Path</vt:lpstr>
      <vt:lpstr>Memory Management</vt:lpstr>
      <vt:lpstr>Processes / Threads</vt:lpstr>
      <vt:lpstr>Processes / Threads</vt:lpstr>
      <vt:lpstr>IA-32 Assembly Language</vt:lpstr>
      <vt:lpstr>DLL’s (Dynamic Link Libraries)</vt:lpstr>
      <vt:lpstr>Windows Internals</vt:lpstr>
      <vt:lpstr>C / C++</vt:lpstr>
      <vt:lpstr>Java / C#</vt:lpstr>
      <vt:lpstr>Debugger</vt:lpstr>
      <vt:lpstr>IDA Pro</vt:lpstr>
      <vt:lpstr>Depends</vt:lpstr>
      <vt:lpstr>Hex Editor</vt:lpstr>
      <vt:lpstr>Dumpbin</vt:lpstr>
      <vt:lpstr>SysInternals Suite</vt:lpstr>
      <vt:lpstr>PE Browse</vt:lpstr>
      <vt:lpstr>Channel 9</vt:lpstr>
      <vt:lpstr>Channel 9</vt:lpstr>
      <vt:lpstr>Channel 9</vt:lpstr>
    </vt:vector>
  </TitlesOfParts>
  <Company>RadianceTech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</dc:title>
  <dc:creator>Paul Sanders</dc:creator>
  <cp:lastModifiedBy>Paul Sanders</cp:lastModifiedBy>
  <cp:revision>222</cp:revision>
  <dcterms:created xsi:type="dcterms:W3CDTF">2017-05-05T19:19:35Z</dcterms:created>
  <dcterms:modified xsi:type="dcterms:W3CDTF">2017-07-07T16:11:33Z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\\radiance\fileshare\IS\Home\Sanders_Paul\REVERSE ENGINEER.pptx</vt:lpwstr>
  </property>
</Properties>
</file>