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7" r:id="rId4"/>
    <p:sldId id="298" r:id="rId5"/>
    <p:sldId id="299" r:id="rId6"/>
    <p:sldId id="308" r:id="rId7"/>
    <p:sldId id="258" r:id="rId8"/>
    <p:sldId id="309" r:id="rId9"/>
    <p:sldId id="310" r:id="rId10"/>
    <p:sldId id="311" r:id="rId11"/>
    <p:sldId id="312" r:id="rId12"/>
    <p:sldId id="313" r:id="rId13"/>
    <p:sldId id="288" r:id="rId14"/>
    <p:sldId id="259" r:id="rId15"/>
    <p:sldId id="301" r:id="rId16"/>
    <p:sldId id="302" r:id="rId17"/>
    <p:sldId id="300" r:id="rId18"/>
    <p:sldId id="290" r:id="rId19"/>
    <p:sldId id="289" r:id="rId20"/>
    <p:sldId id="260" r:id="rId21"/>
    <p:sldId id="261" r:id="rId22"/>
    <p:sldId id="262" r:id="rId23"/>
    <p:sldId id="263" r:id="rId24"/>
    <p:sldId id="303" r:id="rId25"/>
    <p:sldId id="304" r:id="rId26"/>
    <p:sldId id="305" r:id="rId27"/>
    <p:sldId id="306" r:id="rId28"/>
    <p:sldId id="307" r:id="rId29"/>
    <p:sldId id="264" r:id="rId30"/>
    <p:sldId id="265" r:id="rId31"/>
    <p:sldId id="292" r:id="rId32"/>
    <p:sldId id="293" r:id="rId33"/>
    <p:sldId id="294" r:id="rId34"/>
    <p:sldId id="295" r:id="rId35"/>
    <p:sldId id="296" r:id="rId36"/>
    <p:sldId id="267" r:id="rId37"/>
    <p:sldId id="266" r:id="rId38"/>
    <p:sldId id="268" r:id="rId39"/>
    <p:sldId id="269" r:id="rId40"/>
    <p:sldId id="270" r:id="rId41"/>
    <p:sldId id="271" r:id="rId42"/>
    <p:sldId id="272" r:id="rId43"/>
    <p:sldId id="273" r:id="rId44"/>
    <p:sldId id="274" r:id="rId45"/>
    <p:sldId id="291" r:id="rId46"/>
    <p:sldId id="275" r:id="rId47"/>
    <p:sldId id="276" r:id="rId48"/>
    <p:sldId id="285" r:id="rId49"/>
    <p:sldId id="286" r:id="rId50"/>
    <p:sldId id="287" r:id="rId51"/>
    <p:sldId id="277" r:id="rId52"/>
    <p:sldId id="278" r:id="rId53"/>
    <p:sldId id="279" r:id="rId54"/>
    <p:sldId id="280" r:id="rId55"/>
    <p:sldId id="281" r:id="rId56"/>
    <p:sldId id="282" r:id="rId57"/>
    <p:sldId id="316" r:id="rId58"/>
    <p:sldId id="317" r:id="rId59"/>
    <p:sldId id="318" r:id="rId60"/>
    <p:sldId id="319" r:id="rId61"/>
    <p:sldId id="320" r:id="rId62"/>
    <p:sldId id="321" r:id="rId63"/>
    <p:sldId id="322" r:id="rId64"/>
    <p:sldId id="323" r:id="rId65"/>
    <p:sldId id="324" r:id="rId66"/>
    <p:sldId id="325" r:id="rId67"/>
    <p:sldId id="283" r:id="rId68"/>
    <p:sldId id="284" r:id="rId69"/>
    <p:sldId id="314" r:id="rId70"/>
    <p:sldId id="31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98" d="100"/>
          <a:sy n="98" d="100"/>
        </p:scale>
        <p:origin x="96" y="144"/>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6DC31E-96AB-4743-B2EC-D315CE7F56CF}"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125B2-3E2D-4252-B562-F277C10D9FBF}" type="slidenum">
              <a:rPr lang="en-US" smtClean="0"/>
              <a:t>‹#›</a:t>
            </a:fld>
            <a:endParaRPr lang="en-US"/>
          </a:p>
        </p:txBody>
      </p:sp>
    </p:spTree>
    <p:extLst>
      <p:ext uri="{BB962C8B-B14F-4D97-AF65-F5344CB8AC3E}">
        <p14:creationId xmlns:p14="http://schemas.microsoft.com/office/powerpoint/2010/main" val="237878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6DC31E-96AB-4743-B2EC-D315CE7F56CF}"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125B2-3E2D-4252-B562-F277C10D9FBF}" type="slidenum">
              <a:rPr lang="en-US" smtClean="0"/>
              <a:t>‹#›</a:t>
            </a:fld>
            <a:endParaRPr lang="en-US"/>
          </a:p>
        </p:txBody>
      </p:sp>
    </p:spTree>
    <p:extLst>
      <p:ext uri="{BB962C8B-B14F-4D97-AF65-F5344CB8AC3E}">
        <p14:creationId xmlns:p14="http://schemas.microsoft.com/office/powerpoint/2010/main" val="609019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6DC31E-96AB-4743-B2EC-D315CE7F56CF}"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125B2-3E2D-4252-B562-F277C10D9FBF}" type="slidenum">
              <a:rPr lang="en-US" smtClean="0"/>
              <a:t>‹#›</a:t>
            </a:fld>
            <a:endParaRPr lang="en-US"/>
          </a:p>
        </p:txBody>
      </p:sp>
    </p:spTree>
    <p:extLst>
      <p:ext uri="{BB962C8B-B14F-4D97-AF65-F5344CB8AC3E}">
        <p14:creationId xmlns:p14="http://schemas.microsoft.com/office/powerpoint/2010/main" val="219539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6DC31E-96AB-4743-B2EC-D315CE7F56CF}"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125B2-3E2D-4252-B562-F277C10D9FBF}" type="slidenum">
              <a:rPr lang="en-US" smtClean="0"/>
              <a:t>‹#›</a:t>
            </a:fld>
            <a:endParaRPr lang="en-US"/>
          </a:p>
        </p:txBody>
      </p:sp>
    </p:spTree>
    <p:extLst>
      <p:ext uri="{BB962C8B-B14F-4D97-AF65-F5344CB8AC3E}">
        <p14:creationId xmlns:p14="http://schemas.microsoft.com/office/powerpoint/2010/main" val="2889110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6DC31E-96AB-4743-B2EC-D315CE7F56CF}"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125B2-3E2D-4252-B562-F277C10D9FBF}" type="slidenum">
              <a:rPr lang="en-US" smtClean="0"/>
              <a:t>‹#›</a:t>
            </a:fld>
            <a:endParaRPr lang="en-US"/>
          </a:p>
        </p:txBody>
      </p:sp>
    </p:spTree>
    <p:extLst>
      <p:ext uri="{BB962C8B-B14F-4D97-AF65-F5344CB8AC3E}">
        <p14:creationId xmlns:p14="http://schemas.microsoft.com/office/powerpoint/2010/main" val="191635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6DC31E-96AB-4743-B2EC-D315CE7F56CF}"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125B2-3E2D-4252-B562-F277C10D9FBF}" type="slidenum">
              <a:rPr lang="en-US" smtClean="0"/>
              <a:t>‹#›</a:t>
            </a:fld>
            <a:endParaRPr lang="en-US"/>
          </a:p>
        </p:txBody>
      </p:sp>
    </p:spTree>
    <p:extLst>
      <p:ext uri="{BB962C8B-B14F-4D97-AF65-F5344CB8AC3E}">
        <p14:creationId xmlns:p14="http://schemas.microsoft.com/office/powerpoint/2010/main" val="292234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6DC31E-96AB-4743-B2EC-D315CE7F56CF}" type="datetimeFigureOut">
              <a:rPr lang="en-US" smtClean="0"/>
              <a:t>7/7/2017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0125B2-3E2D-4252-B562-F277C10D9FBF}" type="slidenum">
              <a:rPr lang="en-US" smtClean="0"/>
              <a:t>‹#›</a:t>
            </a:fld>
            <a:endParaRPr lang="en-US"/>
          </a:p>
        </p:txBody>
      </p:sp>
    </p:spTree>
    <p:extLst>
      <p:ext uri="{BB962C8B-B14F-4D97-AF65-F5344CB8AC3E}">
        <p14:creationId xmlns:p14="http://schemas.microsoft.com/office/powerpoint/2010/main" val="3798039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6DC31E-96AB-4743-B2EC-D315CE7F56CF}" type="datetimeFigureOut">
              <a:rPr lang="en-US" smtClean="0"/>
              <a:t>7/7/2017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0125B2-3E2D-4252-B562-F277C10D9FBF}" type="slidenum">
              <a:rPr lang="en-US" smtClean="0"/>
              <a:t>‹#›</a:t>
            </a:fld>
            <a:endParaRPr lang="en-US"/>
          </a:p>
        </p:txBody>
      </p:sp>
    </p:spTree>
    <p:extLst>
      <p:ext uri="{BB962C8B-B14F-4D97-AF65-F5344CB8AC3E}">
        <p14:creationId xmlns:p14="http://schemas.microsoft.com/office/powerpoint/2010/main" val="86950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6DC31E-96AB-4743-B2EC-D315CE7F56CF}" type="datetimeFigureOut">
              <a:rPr lang="en-US" smtClean="0"/>
              <a:t>7/7/2017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0125B2-3E2D-4252-B562-F277C10D9FBF}" type="slidenum">
              <a:rPr lang="en-US" smtClean="0"/>
              <a:t>‹#›</a:t>
            </a:fld>
            <a:endParaRPr lang="en-US"/>
          </a:p>
        </p:txBody>
      </p:sp>
    </p:spTree>
    <p:extLst>
      <p:ext uri="{BB962C8B-B14F-4D97-AF65-F5344CB8AC3E}">
        <p14:creationId xmlns:p14="http://schemas.microsoft.com/office/powerpoint/2010/main" val="3915453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6DC31E-96AB-4743-B2EC-D315CE7F56CF}"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125B2-3E2D-4252-B562-F277C10D9FBF}" type="slidenum">
              <a:rPr lang="en-US" smtClean="0"/>
              <a:t>‹#›</a:t>
            </a:fld>
            <a:endParaRPr lang="en-US"/>
          </a:p>
        </p:txBody>
      </p:sp>
    </p:spTree>
    <p:extLst>
      <p:ext uri="{BB962C8B-B14F-4D97-AF65-F5344CB8AC3E}">
        <p14:creationId xmlns:p14="http://schemas.microsoft.com/office/powerpoint/2010/main" val="1135386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6DC31E-96AB-4743-B2EC-D315CE7F56CF}"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125B2-3E2D-4252-B562-F277C10D9FBF}" type="slidenum">
              <a:rPr lang="en-US" smtClean="0"/>
              <a:t>‹#›</a:t>
            </a:fld>
            <a:endParaRPr lang="en-US"/>
          </a:p>
        </p:txBody>
      </p:sp>
    </p:spTree>
    <p:extLst>
      <p:ext uri="{BB962C8B-B14F-4D97-AF65-F5344CB8AC3E}">
        <p14:creationId xmlns:p14="http://schemas.microsoft.com/office/powerpoint/2010/main" val="266760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DC31E-96AB-4743-B2EC-D315CE7F56CF}" type="datetimeFigureOut">
              <a:rPr lang="en-US" smtClean="0"/>
              <a:t>7/7/2017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125B2-3E2D-4252-B562-F277C10D9FBF}" type="slidenum">
              <a:rPr lang="en-US" smtClean="0"/>
              <a:t>‹#›</a:t>
            </a:fld>
            <a:endParaRPr lang="en-US"/>
          </a:p>
        </p:txBody>
      </p:sp>
    </p:spTree>
    <p:extLst>
      <p:ext uri="{BB962C8B-B14F-4D97-AF65-F5344CB8AC3E}">
        <p14:creationId xmlns:p14="http://schemas.microsoft.com/office/powerpoint/2010/main" val="15666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3.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1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4.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slide" Target="slide21.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30.xml"/><Relationship Id="rId7" Type="http://schemas.openxmlformats.org/officeDocument/2006/relationships/slide" Target="slide39.xml"/><Relationship Id="rId2"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slide" Target="slide38.xml"/><Relationship Id="rId11" Type="http://schemas.openxmlformats.org/officeDocument/2006/relationships/slide" Target="slide23.xml"/><Relationship Id="rId5" Type="http://schemas.openxmlformats.org/officeDocument/2006/relationships/slide" Target="slide37.xml"/><Relationship Id="rId10" Type="http://schemas.openxmlformats.org/officeDocument/2006/relationships/slide" Target="slide40.xml"/><Relationship Id="rId4" Type="http://schemas.openxmlformats.org/officeDocument/2006/relationships/slide" Target="slide36.xml"/><Relationship Id="rId9" Type="http://schemas.openxmlformats.org/officeDocument/2006/relationships/slide" Target="slide41.xml"/></Relationships>
</file>

<file path=ppt/slides/_rels/slide2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40.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slide" Target="slide51.xml"/><Relationship Id="rId13" Type="http://schemas.openxmlformats.org/officeDocument/2006/relationships/slide" Target="slide54.xml"/><Relationship Id="rId3" Type="http://schemas.openxmlformats.org/officeDocument/2006/relationships/slide" Target="slide46.xml"/><Relationship Id="rId7" Type="http://schemas.openxmlformats.org/officeDocument/2006/relationships/slide" Target="slide50.xml"/><Relationship Id="rId12" Type="http://schemas.openxmlformats.org/officeDocument/2006/relationships/slide" Target="slide56.xml"/><Relationship Id="rId2" Type="http://schemas.openxmlformats.org/officeDocument/2006/relationships/slide" Target="slide44.xml"/><Relationship Id="rId16"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47.xml"/><Relationship Id="rId11" Type="http://schemas.openxmlformats.org/officeDocument/2006/relationships/slide" Target="slide55.xml"/><Relationship Id="rId5" Type="http://schemas.openxmlformats.org/officeDocument/2006/relationships/slide" Target="slide49.xml"/><Relationship Id="rId15" Type="http://schemas.openxmlformats.org/officeDocument/2006/relationships/slide" Target="slide68.xml"/><Relationship Id="rId10" Type="http://schemas.openxmlformats.org/officeDocument/2006/relationships/slide" Target="slide53.xml"/><Relationship Id="rId4" Type="http://schemas.openxmlformats.org/officeDocument/2006/relationships/slide" Target="slide48.xml"/><Relationship Id="rId9" Type="http://schemas.openxmlformats.org/officeDocument/2006/relationships/slide" Target="slide52.xml"/><Relationship Id="rId14" Type="http://schemas.openxmlformats.org/officeDocument/2006/relationships/slide" Target="slide67.xml"/></Relationships>
</file>

<file path=ppt/slides/_rels/slide4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slide" Target="slide4.xml"/></Relationships>
</file>

<file path=ppt/slides/_rels/slide50.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slide" Target="slide4.xml"/></Relationships>
</file>

<file path=ppt/slides/_rels/slide60.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channel9.msdn.com/Shows/Defrag-Tools" TargetMode="External"/><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3.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70.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3.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3.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58937"/>
          </a:xfrm>
        </p:spPr>
        <p:txBody>
          <a:bodyPr>
            <a:normAutofit fontScale="90000"/>
          </a:bodyPr>
          <a:lstStyle/>
          <a:p>
            <a:r>
              <a:rPr lang="en-US" dirty="0" smtClean="0"/>
              <a:t>WINDOWS</a:t>
            </a:r>
            <a:br>
              <a:rPr lang="en-US" dirty="0" smtClean="0"/>
            </a:br>
            <a:r>
              <a:rPr lang="en-US" dirty="0" smtClean="0"/>
              <a:t>REVERSE ENGINEER</a:t>
            </a:r>
            <a:endParaRPr lang="en-US" dirty="0"/>
          </a:p>
        </p:txBody>
      </p:sp>
      <p:sp>
        <p:nvSpPr>
          <p:cNvPr id="3" name="Subtitle 2"/>
          <p:cNvSpPr>
            <a:spLocks noGrp="1"/>
          </p:cNvSpPr>
          <p:nvPr>
            <p:ph type="subTitle" idx="1"/>
          </p:nvPr>
        </p:nvSpPr>
        <p:spPr/>
        <p:txBody>
          <a:bodyPr/>
          <a:lstStyle/>
          <a:p>
            <a:r>
              <a:rPr lang="en-US" dirty="0" smtClean="0"/>
              <a:t>Basic through Advanced Development Path</a:t>
            </a:r>
            <a:endParaRPr lang="en-US" dirty="0"/>
          </a:p>
        </p:txBody>
      </p:sp>
    </p:spTree>
    <p:extLst>
      <p:ext uri="{BB962C8B-B14F-4D97-AF65-F5344CB8AC3E}">
        <p14:creationId xmlns:p14="http://schemas.microsoft.com/office/powerpoint/2010/main" val="1693982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574675"/>
          </a:xfrm>
        </p:spPr>
        <p:txBody>
          <a:bodyPr>
            <a:normAutofit fontScale="90000"/>
          </a:bodyPr>
          <a:lstStyle/>
          <a:p>
            <a:pPr algn="ctr"/>
            <a:r>
              <a:rPr lang="en-US" dirty="0" smtClean="0"/>
              <a:t>Memory Management (Basic)</a:t>
            </a:r>
            <a:endParaRPr lang="en-US" dirty="0"/>
          </a:p>
        </p:txBody>
      </p:sp>
      <p:sp>
        <p:nvSpPr>
          <p:cNvPr id="10" name="TextBox 9"/>
          <p:cNvSpPr txBox="1"/>
          <p:nvPr/>
        </p:nvSpPr>
        <p:spPr>
          <a:xfrm>
            <a:off x="2846794" y="939800"/>
            <a:ext cx="6498411" cy="523220"/>
          </a:xfrm>
          <a:prstGeom prst="rect">
            <a:avLst/>
          </a:prstGeom>
          <a:noFill/>
        </p:spPr>
        <p:txBody>
          <a:bodyPr wrap="square" rtlCol="0">
            <a:spAutoFit/>
          </a:bodyPr>
          <a:lstStyle/>
          <a:p>
            <a:pPr algn="ctr"/>
            <a:r>
              <a:rPr lang="en-US" sz="2800" dirty="0" smtClean="0"/>
              <a:t>Section Objects – Object Body Attributes</a:t>
            </a:r>
          </a:p>
        </p:txBody>
      </p:sp>
      <p:sp>
        <p:nvSpPr>
          <p:cNvPr id="3" name="Right Arrow 2">
            <a:hlinkClick r:id="rId2" action="ppaction://hlinksldjump"/>
          </p:cNvPr>
          <p:cNvSpPr/>
          <p:nvPr/>
        </p:nvSpPr>
        <p:spPr>
          <a:xfrm>
            <a:off x="115951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hlinkClick r:id="rId3" action="ppaction://hlinksldjump"/>
          </p:cNvPr>
          <p:cNvSpPr/>
          <p:nvPr/>
        </p:nvSpPr>
        <p:spPr>
          <a:xfrm flipH="1">
            <a:off x="889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822957" y="6184900"/>
            <a:ext cx="622286" cy="369332"/>
          </a:xfrm>
          <a:prstGeom prst="rect">
            <a:avLst/>
          </a:prstGeom>
          <a:noFill/>
        </p:spPr>
        <p:txBody>
          <a:bodyPr wrap="none" rtlCol="0">
            <a:spAutoFit/>
          </a:bodyPr>
          <a:lstStyle/>
          <a:p>
            <a:r>
              <a:rPr lang="en-US" dirty="0" smtClean="0">
                <a:hlinkClick r:id="rId4" action="ppaction://hlinksldjump" tooltip="Back to &quot;Basic Reverse Engineering Path&quot;"/>
              </a:rPr>
              <a:t>Back</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57267302"/>
              </p:ext>
            </p:extLst>
          </p:nvPr>
        </p:nvGraphicFramePr>
        <p:xfrm>
          <a:off x="609600" y="1765300"/>
          <a:ext cx="10985500" cy="3327400"/>
        </p:xfrm>
        <a:graphic>
          <a:graphicData uri="http://schemas.openxmlformats.org/drawingml/2006/table">
            <a:tbl>
              <a:tblPr firstRow="1" bandRow="1">
                <a:tableStyleId>{5C22544A-7EE6-4342-B048-85BDC9FD1C3A}</a:tableStyleId>
              </a:tblPr>
              <a:tblGrid>
                <a:gridCol w="2746786">
                  <a:extLst>
                    <a:ext uri="{9D8B030D-6E8A-4147-A177-3AD203B41FA5}">
                      <a16:colId xmlns:a16="http://schemas.microsoft.com/office/drawing/2014/main" val="470332831"/>
                    </a:ext>
                  </a:extLst>
                </a:gridCol>
                <a:gridCol w="8238714">
                  <a:extLst>
                    <a:ext uri="{9D8B030D-6E8A-4147-A177-3AD203B41FA5}">
                      <a16:colId xmlns:a16="http://schemas.microsoft.com/office/drawing/2014/main" val="1103309509"/>
                    </a:ext>
                  </a:extLst>
                </a:gridCol>
              </a:tblGrid>
              <a:tr h="370840">
                <a:tc>
                  <a:txBody>
                    <a:bodyPr/>
                    <a:lstStyle/>
                    <a:p>
                      <a:pPr algn="l"/>
                      <a:r>
                        <a:rPr lang="en-US" sz="2400" b="1" i="0" u="none" strike="noStrike" baseline="0" dirty="0" smtClean="0">
                          <a:latin typeface="Segoe-Bold"/>
                        </a:rPr>
                        <a:t>Attribute</a:t>
                      </a:r>
                      <a:endParaRPr lang="en-US" sz="6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u="none" strike="noStrike" baseline="0" dirty="0" smtClean="0">
                          <a:latin typeface="Segoe-Bold"/>
                        </a:rPr>
                        <a:t>Purpose</a:t>
                      </a:r>
                    </a:p>
                    <a:p>
                      <a:endParaRPr lang="en-US" dirty="0"/>
                    </a:p>
                  </a:txBody>
                  <a:tcPr/>
                </a:tc>
                <a:extLst>
                  <a:ext uri="{0D108BD9-81ED-4DB2-BD59-A6C34878D82A}">
                    <a16:rowId xmlns:a16="http://schemas.microsoft.com/office/drawing/2014/main" val="1221803476"/>
                  </a:ext>
                </a:extLst>
              </a:tr>
              <a:tr h="370840">
                <a:tc>
                  <a:txBody>
                    <a:bodyPr/>
                    <a:lstStyle/>
                    <a:p>
                      <a:r>
                        <a:rPr lang="en-US" sz="1600" b="0" i="0" u="none" strike="noStrike" baseline="0" dirty="0" smtClean="0">
                          <a:latin typeface="Segoe"/>
                        </a:rPr>
                        <a:t>Maximum size </a:t>
                      </a:r>
                      <a:endParaRPr lang="en-US" sz="1600" dirty="0"/>
                    </a:p>
                  </a:txBody>
                  <a:tcPr/>
                </a:tc>
                <a:tc>
                  <a:txBody>
                    <a:bodyPr/>
                    <a:lstStyle/>
                    <a:p>
                      <a:pPr algn="l"/>
                      <a:r>
                        <a:rPr lang="en-US" sz="1600" b="0" i="0" u="none" strike="noStrike" baseline="0" dirty="0" smtClean="0">
                          <a:latin typeface="Segoe"/>
                        </a:rPr>
                        <a:t>The largest size to which the section can grow in bytes; if mapping a file, the maximum size is the size of the file.</a:t>
                      </a:r>
                      <a:endParaRPr lang="en-US" sz="1600" dirty="0"/>
                    </a:p>
                  </a:txBody>
                  <a:tcPr/>
                </a:tc>
                <a:extLst>
                  <a:ext uri="{0D108BD9-81ED-4DB2-BD59-A6C34878D82A}">
                    <a16:rowId xmlns:a16="http://schemas.microsoft.com/office/drawing/2014/main" val="1302118828"/>
                  </a:ext>
                </a:extLst>
              </a:tr>
              <a:tr h="370840">
                <a:tc>
                  <a:txBody>
                    <a:bodyPr/>
                    <a:lstStyle/>
                    <a:p>
                      <a:r>
                        <a:rPr lang="en-US" sz="1600" b="0" i="0" u="none" strike="noStrike" baseline="0" dirty="0" smtClean="0">
                          <a:latin typeface="Segoe"/>
                        </a:rPr>
                        <a:t>Page protection </a:t>
                      </a:r>
                      <a:endParaRPr lang="en-US" sz="1600" dirty="0"/>
                    </a:p>
                  </a:txBody>
                  <a:tcPr/>
                </a:tc>
                <a:tc>
                  <a:txBody>
                    <a:bodyPr/>
                    <a:lstStyle/>
                    <a:p>
                      <a:pPr algn="l"/>
                      <a:r>
                        <a:rPr lang="en-US" sz="1600" b="0" i="0" u="none" strike="noStrike" baseline="0" dirty="0" smtClean="0">
                          <a:latin typeface="Segoe"/>
                        </a:rPr>
                        <a:t>Page-based memory protection assigned to all pages in the section when it is created.</a:t>
                      </a:r>
                      <a:endParaRPr lang="en-US" sz="1600" dirty="0"/>
                    </a:p>
                  </a:txBody>
                  <a:tcPr/>
                </a:tc>
                <a:extLst>
                  <a:ext uri="{0D108BD9-81ED-4DB2-BD59-A6C34878D82A}">
                    <a16:rowId xmlns:a16="http://schemas.microsoft.com/office/drawing/2014/main" val="4139693789"/>
                  </a:ext>
                </a:extLst>
              </a:tr>
              <a:tr h="370840">
                <a:tc>
                  <a:txBody>
                    <a:bodyPr/>
                    <a:lstStyle/>
                    <a:p>
                      <a:r>
                        <a:rPr lang="en-US" sz="1600" b="0" i="0" u="none" strike="noStrike" baseline="0" dirty="0" smtClean="0">
                          <a:latin typeface="Segoe"/>
                        </a:rPr>
                        <a:t>Paging file/Mapped file </a:t>
                      </a:r>
                      <a:endParaRPr lang="en-US" sz="1600" dirty="0"/>
                    </a:p>
                  </a:txBody>
                  <a:tcPr/>
                </a:tc>
                <a:tc>
                  <a:txBody>
                    <a:bodyPr/>
                    <a:lstStyle/>
                    <a:p>
                      <a:pPr algn="l"/>
                      <a:r>
                        <a:rPr lang="en-US" sz="1600" b="0" i="0" u="none" strike="noStrike" baseline="0" dirty="0" smtClean="0">
                          <a:latin typeface="Segoe"/>
                        </a:rPr>
                        <a:t>Indicates whether the section is created empty (backed by the paging file—as explained earlier, page-file-backed sections use page-file resources only when the pages need to be written out to disk) or loaded with a file (backed by the mapped file).</a:t>
                      </a:r>
                      <a:endParaRPr lang="en-US" sz="1600" dirty="0"/>
                    </a:p>
                  </a:txBody>
                  <a:tcPr/>
                </a:tc>
                <a:extLst>
                  <a:ext uri="{0D108BD9-81ED-4DB2-BD59-A6C34878D82A}">
                    <a16:rowId xmlns:a16="http://schemas.microsoft.com/office/drawing/2014/main" val="3476730478"/>
                  </a:ext>
                </a:extLst>
              </a:tr>
              <a:tr h="370840">
                <a:tc>
                  <a:txBody>
                    <a:bodyPr/>
                    <a:lstStyle/>
                    <a:p>
                      <a:r>
                        <a:rPr lang="en-US" sz="1600" b="0" i="0" u="none" strike="noStrike" baseline="0" dirty="0" smtClean="0">
                          <a:latin typeface="Segoe"/>
                        </a:rPr>
                        <a:t>Based/Not based </a:t>
                      </a:r>
                      <a:endParaRPr lang="en-US" sz="1600" dirty="0"/>
                    </a:p>
                  </a:txBody>
                  <a:tcPr/>
                </a:tc>
                <a:tc>
                  <a:txBody>
                    <a:bodyPr/>
                    <a:lstStyle/>
                    <a:p>
                      <a:pPr algn="l"/>
                      <a:r>
                        <a:rPr lang="en-US" sz="1600" b="0" i="0" u="none" strike="noStrike" baseline="0" dirty="0" smtClean="0">
                          <a:latin typeface="Segoe"/>
                        </a:rPr>
                        <a:t>Indicates whether a section is a based section, which must appear at the same virtual address for all processes sharing it, or a non-based section, which can appear at different virtual addresses for different processes.</a:t>
                      </a:r>
                      <a:endParaRPr lang="en-US" sz="1600" dirty="0"/>
                    </a:p>
                  </a:txBody>
                  <a:tcPr/>
                </a:tc>
                <a:extLst>
                  <a:ext uri="{0D108BD9-81ED-4DB2-BD59-A6C34878D82A}">
                    <a16:rowId xmlns:a16="http://schemas.microsoft.com/office/drawing/2014/main" val="974748555"/>
                  </a:ext>
                </a:extLst>
              </a:tr>
            </a:tbl>
          </a:graphicData>
        </a:graphic>
      </p:graphicFrame>
    </p:spTree>
    <p:extLst>
      <p:ext uri="{BB962C8B-B14F-4D97-AF65-F5344CB8AC3E}">
        <p14:creationId xmlns:p14="http://schemas.microsoft.com/office/powerpoint/2010/main" val="3082589043"/>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574675"/>
          </a:xfrm>
        </p:spPr>
        <p:txBody>
          <a:bodyPr>
            <a:normAutofit fontScale="90000"/>
          </a:bodyPr>
          <a:lstStyle/>
          <a:p>
            <a:pPr algn="ctr"/>
            <a:r>
              <a:rPr lang="en-US" dirty="0" smtClean="0"/>
              <a:t>Memory Management (Basic)</a:t>
            </a:r>
            <a:endParaRPr lang="en-US" dirty="0"/>
          </a:p>
        </p:txBody>
      </p:sp>
      <p:sp>
        <p:nvSpPr>
          <p:cNvPr id="10" name="TextBox 9"/>
          <p:cNvSpPr txBox="1"/>
          <p:nvPr/>
        </p:nvSpPr>
        <p:spPr>
          <a:xfrm>
            <a:off x="2846794" y="939800"/>
            <a:ext cx="6498411" cy="523220"/>
          </a:xfrm>
          <a:prstGeom prst="rect">
            <a:avLst/>
          </a:prstGeom>
          <a:noFill/>
        </p:spPr>
        <p:txBody>
          <a:bodyPr wrap="square" rtlCol="0">
            <a:spAutoFit/>
          </a:bodyPr>
          <a:lstStyle/>
          <a:p>
            <a:pPr algn="ctr"/>
            <a:r>
              <a:rPr lang="en-US" sz="2800" dirty="0" smtClean="0"/>
              <a:t>Copy </a:t>
            </a:r>
            <a:r>
              <a:rPr lang="en-US" sz="2800" dirty="0"/>
              <a:t>On Write </a:t>
            </a:r>
            <a:r>
              <a:rPr lang="en-US" sz="2800" dirty="0" smtClean="0"/>
              <a:t>Page Protection</a:t>
            </a:r>
          </a:p>
        </p:txBody>
      </p:sp>
      <p:sp>
        <p:nvSpPr>
          <p:cNvPr id="3" name="Right Arrow 2">
            <a:hlinkClick r:id="rId2" action="ppaction://hlinksldjump"/>
          </p:cNvPr>
          <p:cNvSpPr/>
          <p:nvPr/>
        </p:nvSpPr>
        <p:spPr>
          <a:xfrm>
            <a:off x="115951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hlinkClick r:id="rId3" action="ppaction://hlinksldjump"/>
          </p:cNvPr>
          <p:cNvSpPr/>
          <p:nvPr/>
        </p:nvSpPr>
        <p:spPr>
          <a:xfrm flipH="1">
            <a:off x="889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822957" y="6184900"/>
            <a:ext cx="622286" cy="369332"/>
          </a:xfrm>
          <a:prstGeom prst="rect">
            <a:avLst/>
          </a:prstGeom>
          <a:noFill/>
        </p:spPr>
        <p:txBody>
          <a:bodyPr wrap="none" rtlCol="0">
            <a:spAutoFit/>
          </a:bodyPr>
          <a:lstStyle/>
          <a:p>
            <a:r>
              <a:rPr lang="en-US" dirty="0" smtClean="0">
                <a:hlinkClick r:id="rId4" action="ppaction://hlinksldjump" tooltip="Back to &quot;Basic Reverse Engineering Path&quot;"/>
              </a:rPr>
              <a:t>Back</a:t>
            </a:r>
            <a:endParaRPr lang="en-US" dirty="0"/>
          </a:p>
        </p:txBody>
      </p:sp>
      <p:sp>
        <p:nvSpPr>
          <p:cNvPr id="2" name="TextBox 1"/>
          <p:cNvSpPr txBox="1"/>
          <p:nvPr/>
        </p:nvSpPr>
        <p:spPr>
          <a:xfrm>
            <a:off x="204055" y="1456757"/>
            <a:ext cx="11783890" cy="1569660"/>
          </a:xfrm>
          <a:prstGeom prst="rect">
            <a:avLst/>
          </a:prstGeom>
          <a:noFill/>
        </p:spPr>
        <p:txBody>
          <a:bodyPr wrap="square" rtlCol="0">
            <a:spAutoFit/>
          </a:bodyPr>
          <a:lstStyle/>
          <a:p>
            <a:r>
              <a:rPr lang="en-US" sz="2400" dirty="0" smtClean="0"/>
              <a:t>Copy on write page protection is an </a:t>
            </a:r>
            <a:r>
              <a:rPr lang="en-US" sz="2400" dirty="0"/>
              <a:t>optimization the memory manager uses to conserve </a:t>
            </a:r>
            <a:r>
              <a:rPr lang="en-US" sz="2400" dirty="0" smtClean="0"/>
              <a:t>physical memory. When </a:t>
            </a:r>
            <a:r>
              <a:rPr lang="en-US" sz="2400" dirty="0"/>
              <a:t>a process maps a copy-on-write view of a section object that contains </a:t>
            </a:r>
            <a:r>
              <a:rPr lang="en-US" sz="2400" dirty="0" smtClean="0"/>
              <a:t>read/write pages</a:t>
            </a:r>
            <a:r>
              <a:rPr lang="en-US" sz="2400" dirty="0"/>
              <a:t>, instead of making a process private copy at the time the view is mapped, the memory </a:t>
            </a:r>
            <a:r>
              <a:rPr lang="en-US" sz="2400" dirty="0" smtClean="0"/>
              <a:t>manager defers </a:t>
            </a:r>
            <a:r>
              <a:rPr lang="en-US" sz="2400" dirty="0"/>
              <a:t>making a copy of the pages until the page is written to.</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6794" y="3146746"/>
            <a:ext cx="6486525" cy="3057525"/>
          </a:xfrm>
          <a:prstGeom prst="rect">
            <a:avLst/>
          </a:prstGeom>
        </p:spPr>
      </p:pic>
    </p:spTree>
    <p:extLst>
      <p:ext uri="{BB962C8B-B14F-4D97-AF65-F5344CB8AC3E}">
        <p14:creationId xmlns:p14="http://schemas.microsoft.com/office/powerpoint/2010/main" val="1677215633"/>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574675"/>
          </a:xfrm>
        </p:spPr>
        <p:txBody>
          <a:bodyPr>
            <a:normAutofit fontScale="90000"/>
          </a:bodyPr>
          <a:lstStyle/>
          <a:p>
            <a:pPr algn="ctr"/>
            <a:r>
              <a:rPr lang="en-US" dirty="0" smtClean="0"/>
              <a:t>Memory Management (Basic)</a:t>
            </a:r>
            <a:endParaRPr lang="en-US" dirty="0"/>
          </a:p>
        </p:txBody>
      </p:sp>
      <p:sp>
        <p:nvSpPr>
          <p:cNvPr id="10" name="TextBox 9"/>
          <p:cNvSpPr txBox="1"/>
          <p:nvPr/>
        </p:nvSpPr>
        <p:spPr>
          <a:xfrm>
            <a:off x="2846794" y="939800"/>
            <a:ext cx="6498411" cy="523220"/>
          </a:xfrm>
          <a:prstGeom prst="rect">
            <a:avLst/>
          </a:prstGeom>
          <a:noFill/>
        </p:spPr>
        <p:txBody>
          <a:bodyPr wrap="square" rtlCol="0">
            <a:spAutoFit/>
          </a:bodyPr>
          <a:lstStyle/>
          <a:p>
            <a:pPr algn="ctr"/>
            <a:r>
              <a:rPr lang="en-US" sz="2800" dirty="0" smtClean="0"/>
              <a:t>Copy </a:t>
            </a:r>
            <a:r>
              <a:rPr lang="en-US" sz="2800" dirty="0"/>
              <a:t>On Write </a:t>
            </a:r>
            <a:r>
              <a:rPr lang="en-US" sz="2800" dirty="0" smtClean="0"/>
              <a:t>Page Protection</a:t>
            </a:r>
          </a:p>
        </p:txBody>
      </p:sp>
      <p:sp>
        <p:nvSpPr>
          <p:cNvPr id="3" name="Right Arrow 2">
            <a:hlinkClick r:id="rId2" action="ppaction://hlinksldjump"/>
          </p:cNvPr>
          <p:cNvSpPr/>
          <p:nvPr/>
        </p:nvSpPr>
        <p:spPr>
          <a:xfrm>
            <a:off x="115951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hlinkClick r:id="rId3" action="ppaction://hlinksldjump"/>
          </p:cNvPr>
          <p:cNvSpPr/>
          <p:nvPr/>
        </p:nvSpPr>
        <p:spPr>
          <a:xfrm flipH="1">
            <a:off x="889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822957" y="6184900"/>
            <a:ext cx="622286" cy="369332"/>
          </a:xfrm>
          <a:prstGeom prst="rect">
            <a:avLst/>
          </a:prstGeom>
          <a:noFill/>
        </p:spPr>
        <p:txBody>
          <a:bodyPr wrap="none" rtlCol="0">
            <a:spAutoFit/>
          </a:bodyPr>
          <a:lstStyle/>
          <a:p>
            <a:r>
              <a:rPr lang="en-US" dirty="0" smtClean="0">
                <a:hlinkClick r:id="rId4" action="ppaction://hlinksldjump" tooltip="Back to &quot;Basic Reverse Engineering Path&quot;"/>
              </a:rPr>
              <a:t>Back</a:t>
            </a:r>
            <a:endParaRPr lang="en-US" dirty="0"/>
          </a:p>
        </p:txBody>
      </p:sp>
      <p:sp>
        <p:nvSpPr>
          <p:cNvPr id="2" name="TextBox 1"/>
          <p:cNvSpPr txBox="1"/>
          <p:nvPr/>
        </p:nvSpPr>
        <p:spPr>
          <a:xfrm>
            <a:off x="204054" y="1607968"/>
            <a:ext cx="11783890" cy="1477328"/>
          </a:xfrm>
          <a:prstGeom prst="rect">
            <a:avLst/>
          </a:prstGeom>
          <a:noFill/>
        </p:spPr>
        <p:txBody>
          <a:bodyPr wrap="square" rtlCol="0">
            <a:spAutoFit/>
          </a:bodyPr>
          <a:lstStyle/>
          <a:p>
            <a:r>
              <a:rPr lang="en-US" dirty="0"/>
              <a:t>If a thread in either process writes to a page, a memory management fault is generated. </a:t>
            </a:r>
            <a:r>
              <a:rPr lang="en-US" dirty="0" smtClean="0"/>
              <a:t>The memory </a:t>
            </a:r>
            <a:r>
              <a:rPr lang="en-US" dirty="0"/>
              <a:t>manager sees that the write is to a copy-on-write page, so instead of reporting the fault </a:t>
            </a:r>
            <a:r>
              <a:rPr lang="en-US" dirty="0" smtClean="0"/>
              <a:t>as an </a:t>
            </a:r>
            <a:r>
              <a:rPr lang="en-US" dirty="0"/>
              <a:t>access violation, it allocates a new read/write page in physical memory, copies the contents of </a:t>
            </a:r>
            <a:r>
              <a:rPr lang="en-US" dirty="0" smtClean="0"/>
              <a:t>the original </a:t>
            </a:r>
            <a:r>
              <a:rPr lang="en-US" dirty="0"/>
              <a:t>page to the new page, updates the corresponding page-mapping information </a:t>
            </a:r>
            <a:r>
              <a:rPr lang="en-US" dirty="0" smtClean="0"/>
              <a:t>in </a:t>
            </a:r>
            <a:r>
              <a:rPr lang="en-US" dirty="0"/>
              <a:t>this process to point to the new location, and dismisses the exception, </a:t>
            </a:r>
            <a:r>
              <a:rPr lang="en-US" dirty="0" smtClean="0"/>
              <a:t>thus causing </a:t>
            </a:r>
            <a:r>
              <a:rPr lang="en-US" dirty="0"/>
              <a:t>the instruction that generated the fault to be </a:t>
            </a:r>
            <a:r>
              <a:rPr lang="en-US" dirty="0" smtClean="0"/>
              <a:t>re-executed</a:t>
            </a:r>
            <a:r>
              <a:rPr lang="en-US" dirty="0"/>
              <a:t>.</a:t>
            </a:r>
            <a:endParaRPr lang="en-US" sz="2400"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6794" y="3176185"/>
            <a:ext cx="6486525" cy="3057525"/>
          </a:xfrm>
          <a:prstGeom prst="rect">
            <a:avLst/>
          </a:prstGeom>
        </p:spPr>
      </p:pic>
    </p:spTree>
    <p:extLst>
      <p:ext uri="{BB962C8B-B14F-4D97-AF65-F5344CB8AC3E}">
        <p14:creationId xmlns:p14="http://schemas.microsoft.com/office/powerpoint/2010/main" val="2981736159"/>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574675"/>
          </a:xfrm>
        </p:spPr>
        <p:txBody>
          <a:bodyPr>
            <a:normAutofit fontScale="90000"/>
          </a:bodyPr>
          <a:lstStyle/>
          <a:p>
            <a:pPr algn="ctr"/>
            <a:r>
              <a:rPr lang="en-US" dirty="0" smtClean="0"/>
              <a:t>Memory Management (Basic)</a:t>
            </a:r>
            <a:endParaRPr lang="en-US" dirty="0"/>
          </a:p>
        </p:txBody>
      </p:sp>
      <p:sp>
        <p:nvSpPr>
          <p:cNvPr id="12" name="TextBox 11"/>
          <p:cNvSpPr txBox="1"/>
          <p:nvPr/>
        </p:nvSpPr>
        <p:spPr>
          <a:xfrm>
            <a:off x="622300" y="1785816"/>
            <a:ext cx="10960100" cy="1015663"/>
          </a:xfrm>
          <a:prstGeom prst="rect">
            <a:avLst/>
          </a:prstGeom>
          <a:noFill/>
        </p:spPr>
        <p:txBody>
          <a:bodyPr wrap="square" rtlCol="0">
            <a:spAutoFit/>
          </a:bodyPr>
          <a:lstStyle/>
          <a:p>
            <a:r>
              <a:rPr lang="en-US" sz="2000" dirty="0"/>
              <a:t>The virtual address space is divided into units called pages. That is because the hardware </a:t>
            </a:r>
            <a:r>
              <a:rPr lang="en-US" sz="2000" dirty="0" smtClean="0"/>
              <a:t>memory management </a:t>
            </a:r>
            <a:r>
              <a:rPr lang="en-US" sz="2000" dirty="0"/>
              <a:t>unit translates virtual to physical addresses at the granularity of a page. Hence, a </a:t>
            </a:r>
            <a:r>
              <a:rPr lang="en-US" sz="2000" dirty="0" smtClean="0"/>
              <a:t>page is </a:t>
            </a:r>
            <a:r>
              <a:rPr lang="en-US" sz="2000" dirty="0"/>
              <a:t>the smallest unit of protection at the hardware level</a:t>
            </a:r>
            <a:r>
              <a:rPr lang="en-US" sz="2000" dirty="0" smtClean="0"/>
              <a:t>.</a:t>
            </a:r>
            <a:endParaRPr lang="en-US" sz="2000" dirty="0"/>
          </a:p>
        </p:txBody>
      </p:sp>
      <p:sp>
        <p:nvSpPr>
          <p:cNvPr id="13" name="TextBox 12"/>
          <p:cNvSpPr txBox="1"/>
          <p:nvPr/>
        </p:nvSpPr>
        <p:spPr>
          <a:xfrm>
            <a:off x="622300" y="2999324"/>
            <a:ext cx="10960100" cy="707886"/>
          </a:xfrm>
          <a:prstGeom prst="rect">
            <a:avLst/>
          </a:prstGeom>
          <a:noFill/>
        </p:spPr>
        <p:txBody>
          <a:bodyPr wrap="square" rtlCol="0">
            <a:spAutoFit/>
          </a:bodyPr>
          <a:lstStyle/>
          <a:p>
            <a:r>
              <a:rPr lang="en-US" sz="2000" dirty="0"/>
              <a:t>The processors on which </a:t>
            </a:r>
            <a:r>
              <a:rPr lang="en-US" sz="2000" dirty="0" smtClean="0"/>
              <a:t>Windows runs </a:t>
            </a:r>
            <a:r>
              <a:rPr lang="en-US" sz="2000" dirty="0"/>
              <a:t>support two page sizes, called small and large. The actual sizes vary based on the </a:t>
            </a:r>
            <a:r>
              <a:rPr lang="en-US" sz="2000" dirty="0" smtClean="0"/>
              <a:t>processor architecture.</a:t>
            </a:r>
            <a:endParaRPr lang="en-US" sz="2000" dirty="0"/>
          </a:p>
        </p:txBody>
      </p:sp>
      <p:sp>
        <p:nvSpPr>
          <p:cNvPr id="14" name="TextBox 13"/>
          <p:cNvSpPr txBox="1"/>
          <p:nvPr/>
        </p:nvSpPr>
        <p:spPr>
          <a:xfrm>
            <a:off x="622300" y="3905055"/>
            <a:ext cx="10960100" cy="1323439"/>
          </a:xfrm>
          <a:prstGeom prst="rect">
            <a:avLst/>
          </a:prstGeom>
          <a:noFill/>
        </p:spPr>
        <p:txBody>
          <a:bodyPr wrap="square" rtlCol="0">
            <a:spAutoFit/>
          </a:bodyPr>
          <a:lstStyle/>
          <a:p>
            <a:r>
              <a:rPr lang="en-US" sz="2000" dirty="0"/>
              <a:t>The primary advantage of large pages is speed of address translation for references to other </a:t>
            </a:r>
            <a:r>
              <a:rPr lang="en-US" sz="2000" dirty="0" smtClean="0"/>
              <a:t>data within </a:t>
            </a:r>
            <a:r>
              <a:rPr lang="en-US" sz="2000" dirty="0"/>
              <a:t>the large page. This advantage exists because the first reference to any byte within a </a:t>
            </a:r>
            <a:r>
              <a:rPr lang="en-US" sz="2000" dirty="0" smtClean="0"/>
              <a:t>large page </a:t>
            </a:r>
            <a:r>
              <a:rPr lang="en-US" sz="2000" dirty="0"/>
              <a:t>will cause the hardware’s translation look-aside </a:t>
            </a:r>
            <a:r>
              <a:rPr lang="en-US" sz="2000" dirty="0" smtClean="0"/>
              <a:t>buffer to have in </a:t>
            </a:r>
            <a:r>
              <a:rPr lang="en-US" sz="2000" dirty="0"/>
              <a:t>its cache the information necessary to translate references to any other byte within the large </a:t>
            </a:r>
            <a:r>
              <a:rPr lang="en-US" sz="2000" dirty="0" smtClean="0"/>
              <a:t>page.</a:t>
            </a:r>
            <a:endParaRPr lang="en-US" sz="2000" dirty="0"/>
          </a:p>
        </p:txBody>
      </p:sp>
      <p:sp>
        <p:nvSpPr>
          <p:cNvPr id="16" name="TextBox 15"/>
          <p:cNvSpPr txBox="1"/>
          <p:nvPr/>
        </p:nvSpPr>
        <p:spPr>
          <a:xfrm flipH="1">
            <a:off x="622300" y="5426339"/>
            <a:ext cx="10960100" cy="707886"/>
          </a:xfrm>
          <a:prstGeom prst="rect">
            <a:avLst/>
          </a:prstGeom>
          <a:noFill/>
        </p:spPr>
        <p:txBody>
          <a:bodyPr wrap="square" rtlCol="0">
            <a:spAutoFit/>
          </a:bodyPr>
          <a:lstStyle/>
          <a:p>
            <a:r>
              <a:rPr lang="en-US" sz="2000" dirty="0"/>
              <a:t>To determine the size of a page and the allocation granularity on the host computer, use the </a:t>
            </a:r>
            <a:r>
              <a:rPr lang="en-US" sz="2000" dirty="0" err="1"/>
              <a:t>GetSystemInfo</a:t>
            </a:r>
            <a:r>
              <a:rPr lang="en-US" sz="2000" dirty="0"/>
              <a:t> function.</a:t>
            </a:r>
          </a:p>
        </p:txBody>
      </p:sp>
      <p:sp>
        <p:nvSpPr>
          <p:cNvPr id="9" name="TextBox 8"/>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tooltip="Back to &quot;Basic Reverse Engineering Path&quot;"/>
              </a:rPr>
              <a:t>Back</a:t>
            </a:r>
            <a:endParaRPr lang="en-US" dirty="0"/>
          </a:p>
        </p:txBody>
      </p:sp>
      <p:sp>
        <p:nvSpPr>
          <p:cNvPr id="11" name="Right Arrow 10">
            <a:hlinkClick r:id="rId3" action="ppaction://hlinksldjump"/>
          </p:cNvPr>
          <p:cNvSpPr/>
          <p:nvPr/>
        </p:nvSpPr>
        <p:spPr>
          <a:xfrm flipH="1">
            <a:off x="889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1496169" y="947836"/>
            <a:ext cx="9199661" cy="640135"/>
          </a:xfrm>
          <a:prstGeom prst="rect">
            <a:avLst/>
          </a:prstGeom>
        </p:spPr>
      </p:pic>
    </p:spTree>
    <p:extLst>
      <p:ext uri="{BB962C8B-B14F-4D97-AF65-F5344CB8AC3E}">
        <p14:creationId xmlns:p14="http://schemas.microsoft.com/office/powerpoint/2010/main" val="674614859"/>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574675"/>
          </a:xfrm>
        </p:spPr>
        <p:txBody>
          <a:bodyPr>
            <a:normAutofit fontScale="90000"/>
          </a:bodyPr>
          <a:lstStyle/>
          <a:p>
            <a:pPr algn="ctr"/>
            <a:r>
              <a:rPr lang="en-US" dirty="0"/>
              <a:t>Processes / </a:t>
            </a:r>
            <a:r>
              <a:rPr lang="en-US" dirty="0" smtClean="0"/>
              <a:t>Threads (Basic)</a:t>
            </a:r>
            <a:endParaRPr lang="en-US" dirty="0"/>
          </a:p>
        </p:txBody>
      </p:sp>
      <p:sp>
        <p:nvSpPr>
          <p:cNvPr id="10" name="TextBox 9"/>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tooltip="Back to &quot;Basic Reverse Engineering Path&quot;"/>
              </a:rPr>
              <a:t>Back</a:t>
            </a:r>
            <a:endParaRPr lang="en-US" dirty="0"/>
          </a:p>
        </p:txBody>
      </p:sp>
      <p:sp>
        <p:nvSpPr>
          <p:cNvPr id="11" name="Right Arrow 10">
            <a:hlinkClick r:id="rId3" action="ppaction://hlinksldjump"/>
          </p:cNvPr>
          <p:cNvSpPr/>
          <p:nvPr/>
        </p:nvSpPr>
        <p:spPr>
          <a:xfrm>
            <a:off x="115951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22300" y="1231900"/>
            <a:ext cx="10972800" cy="461665"/>
          </a:xfrm>
          <a:prstGeom prst="rect">
            <a:avLst/>
          </a:prstGeom>
          <a:noFill/>
        </p:spPr>
        <p:txBody>
          <a:bodyPr wrap="square" rtlCol="0">
            <a:spAutoFit/>
          </a:bodyPr>
          <a:lstStyle/>
          <a:p>
            <a:pPr algn="ctr"/>
            <a:r>
              <a:rPr lang="en-US" sz="2400" dirty="0" smtClean="0"/>
              <a:t>What you need to know about Processes / Threads at the Basic Level</a:t>
            </a:r>
            <a:endParaRPr lang="en-US" sz="2400" dirty="0"/>
          </a:p>
        </p:txBody>
      </p:sp>
      <p:sp>
        <p:nvSpPr>
          <p:cNvPr id="2" name="TextBox 1"/>
          <p:cNvSpPr txBox="1"/>
          <p:nvPr/>
        </p:nvSpPr>
        <p:spPr>
          <a:xfrm>
            <a:off x="622300" y="2184400"/>
            <a:ext cx="10972800" cy="3477875"/>
          </a:xfrm>
          <a:prstGeom prst="rect">
            <a:avLst/>
          </a:prstGeom>
          <a:noFill/>
        </p:spPr>
        <p:txBody>
          <a:bodyPr wrap="square" rtlCol="0">
            <a:spAutoFit/>
          </a:bodyPr>
          <a:lstStyle/>
          <a:p>
            <a:r>
              <a:rPr lang="en-US" sz="2000" dirty="0"/>
              <a:t>A</a:t>
            </a:r>
            <a:r>
              <a:rPr lang="en-US" sz="2000" dirty="0" smtClean="0"/>
              <a:t> Windows process </a:t>
            </a:r>
            <a:r>
              <a:rPr lang="en-US" sz="2000" dirty="0"/>
              <a:t>comprises the following:</a:t>
            </a:r>
          </a:p>
          <a:p>
            <a:pPr marL="285750" indent="-285750">
              <a:buFont typeface="Arial" panose="020B0604020202020204" pitchFamily="34" charset="0"/>
              <a:buChar char="•"/>
            </a:pPr>
            <a:r>
              <a:rPr lang="en-US" sz="2000" dirty="0" smtClean="0"/>
              <a:t>A </a:t>
            </a:r>
            <a:r>
              <a:rPr lang="en-US" sz="2000" i="1" dirty="0"/>
              <a:t>private virtual address space</a:t>
            </a:r>
            <a:r>
              <a:rPr lang="en-US" sz="2000" dirty="0"/>
              <a:t>, which is a set of virtual memory addresses that the process </a:t>
            </a:r>
            <a:r>
              <a:rPr lang="en-US" sz="2000" dirty="0" smtClean="0"/>
              <a:t>can use.</a:t>
            </a:r>
            <a:endParaRPr lang="en-US" sz="2000" dirty="0"/>
          </a:p>
          <a:p>
            <a:pPr marL="285750" indent="-285750">
              <a:buFont typeface="Arial" panose="020B0604020202020204" pitchFamily="34" charset="0"/>
              <a:buChar char="•"/>
            </a:pPr>
            <a:r>
              <a:rPr lang="en-US" sz="2000" dirty="0" smtClean="0"/>
              <a:t>An </a:t>
            </a:r>
            <a:r>
              <a:rPr lang="en-US" sz="2000" dirty="0"/>
              <a:t>executable program, which defines initial code and data and is mapped into the process</a:t>
            </a:r>
            <a:r>
              <a:rPr lang="en-US" sz="2000" dirty="0" smtClean="0"/>
              <a:t>’ virtual </a:t>
            </a:r>
            <a:r>
              <a:rPr lang="en-US" sz="2000" dirty="0"/>
              <a:t>address </a:t>
            </a:r>
            <a:r>
              <a:rPr lang="en-US" sz="2000" dirty="0" smtClean="0"/>
              <a:t>space.</a:t>
            </a:r>
            <a:endParaRPr lang="en-US" sz="2000" dirty="0"/>
          </a:p>
          <a:p>
            <a:pPr marL="285750" indent="-285750">
              <a:buFont typeface="Arial" panose="020B0604020202020204" pitchFamily="34" charset="0"/>
              <a:buChar char="•"/>
            </a:pPr>
            <a:r>
              <a:rPr lang="en-US" sz="2000" dirty="0" smtClean="0"/>
              <a:t>A </a:t>
            </a:r>
            <a:r>
              <a:rPr lang="en-US" sz="2000" dirty="0"/>
              <a:t>list of open handles to various system resources—such as semaphores, </a:t>
            </a:r>
            <a:r>
              <a:rPr lang="en-US" sz="2000" dirty="0" smtClean="0"/>
              <a:t>communication ports</a:t>
            </a:r>
            <a:r>
              <a:rPr lang="en-US" sz="2000" dirty="0"/>
              <a:t>, and files—that are accessible to all threads in the </a:t>
            </a:r>
            <a:r>
              <a:rPr lang="en-US" sz="2000" dirty="0" smtClean="0"/>
              <a:t>process.</a:t>
            </a:r>
            <a:endParaRPr lang="en-US" sz="2000" dirty="0"/>
          </a:p>
          <a:p>
            <a:pPr marL="285750" indent="-285750">
              <a:buFont typeface="Arial" panose="020B0604020202020204" pitchFamily="34" charset="0"/>
              <a:buChar char="•"/>
            </a:pPr>
            <a:r>
              <a:rPr lang="en-US" sz="2000" dirty="0" smtClean="0"/>
              <a:t>A </a:t>
            </a:r>
            <a:r>
              <a:rPr lang="en-US" sz="2000" dirty="0"/>
              <a:t>security context called an </a:t>
            </a:r>
            <a:r>
              <a:rPr lang="en-US" sz="2000" i="1" dirty="0"/>
              <a:t>access token </a:t>
            </a:r>
            <a:r>
              <a:rPr lang="en-US" sz="2000" dirty="0"/>
              <a:t>that identifies the user, security groups, privileges</a:t>
            </a:r>
            <a:r>
              <a:rPr lang="en-US" sz="2000" dirty="0" smtClean="0"/>
              <a:t>, User </a:t>
            </a:r>
            <a:r>
              <a:rPr lang="en-US" sz="2000" dirty="0"/>
              <a:t>Account Control (UAC) virtualization state, session, and limited user account </a:t>
            </a:r>
            <a:r>
              <a:rPr lang="en-US" sz="2000" dirty="0" smtClean="0"/>
              <a:t>state associated with </a:t>
            </a:r>
            <a:r>
              <a:rPr lang="en-US" sz="2000" dirty="0"/>
              <a:t>the </a:t>
            </a:r>
            <a:r>
              <a:rPr lang="en-US" sz="2000" dirty="0" smtClean="0"/>
              <a:t>process.</a:t>
            </a:r>
            <a:endParaRPr lang="en-US" sz="2000" dirty="0"/>
          </a:p>
          <a:p>
            <a:pPr marL="285750" indent="-285750">
              <a:buFont typeface="Arial" panose="020B0604020202020204" pitchFamily="34" charset="0"/>
              <a:buChar char="•"/>
            </a:pPr>
            <a:r>
              <a:rPr lang="en-US" sz="2000" dirty="0" smtClean="0"/>
              <a:t>A </a:t>
            </a:r>
            <a:r>
              <a:rPr lang="en-US" sz="2000" dirty="0"/>
              <a:t>unique identifier called a </a:t>
            </a:r>
            <a:r>
              <a:rPr lang="en-US" sz="2000" i="1" dirty="0"/>
              <a:t>process ID </a:t>
            </a:r>
            <a:r>
              <a:rPr lang="en-US" sz="2000" dirty="0"/>
              <a:t>(internally part of an identifier called a </a:t>
            </a:r>
            <a:r>
              <a:rPr lang="en-US" sz="2000" i="1" dirty="0"/>
              <a:t>client ID</a:t>
            </a:r>
            <a:r>
              <a:rPr lang="en-US" sz="2000" dirty="0" smtClean="0"/>
              <a:t>).</a:t>
            </a:r>
            <a:endParaRPr lang="en-US" sz="2000" dirty="0"/>
          </a:p>
          <a:p>
            <a:pPr marL="285750" indent="-285750">
              <a:buFont typeface="Arial" panose="020B0604020202020204" pitchFamily="34" charset="0"/>
              <a:buChar char="•"/>
            </a:pPr>
            <a:r>
              <a:rPr lang="en-US" sz="2000" dirty="0" smtClean="0"/>
              <a:t>At </a:t>
            </a:r>
            <a:r>
              <a:rPr lang="en-US" sz="2000" dirty="0"/>
              <a:t>least one thread of execution (although an “empty” process is possible, it is not </a:t>
            </a:r>
            <a:r>
              <a:rPr lang="en-US" sz="2000" dirty="0" smtClean="0"/>
              <a:t>useful).</a:t>
            </a:r>
            <a:endParaRPr lang="en-US" sz="2000" dirty="0"/>
          </a:p>
        </p:txBody>
      </p:sp>
    </p:spTree>
    <p:extLst>
      <p:ext uri="{BB962C8B-B14F-4D97-AF65-F5344CB8AC3E}">
        <p14:creationId xmlns:p14="http://schemas.microsoft.com/office/powerpoint/2010/main" val="2408964135"/>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574675"/>
          </a:xfrm>
        </p:spPr>
        <p:txBody>
          <a:bodyPr>
            <a:normAutofit fontScale="90000"/>
          </a:bodyPr>
          <a:lstStyle/>
          <a:p>
            <a:pPr algn="ctr"/>
            <a:r>
              <a:rPr lang="en-US" dirty="0"/>
              <a:t>Processes / </a:t>
            </a:r>
            <a:r>
              <a:rPr lang="en-US" dirty="0" smtClean="0"/>
              <a:t>Threads (Basic)</a:t>
            </a:r>
            <a:endParaRPr lang="en-US" dirty="0"/>
          </a:p>
        </p:txBody>
      </p:sp>
      <p:sp>
        <p:nvSpPr>
          <p:cNvPr id="10" name="TextBox 9"/>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tooltip="Back to &quot;Basic Reverse Engineering Path&quot;"/>
              </a:rPr>
              <a:t>Back</a:t>
            </a:r>
            <a:endParaRPr lang="en-US" dirty="0"/>
          </a:p>
        </p:txBody>
      </p:sp>
      <p:sp>
        <p:nvSpPr>
          <p:cNvPr id="11" name="Right Arrow 10">
            <a:hlinkClick r:id="rId3" action="ppaction://hlinksldjump"/>
          </p:cNvPr>
          <p:cNvSpPr/>
          <p:nvPr/>
        </p:nvSpPr>
        <p:spPr>
          <a:xfrm>
            <a:off x="115951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22300" y="1231900"/>
            <a:ext cx="10972800" cy="830997"/>
          </a:xfrm>
          <a:prstGeom prst="rect">
            <a:avLst/>
          </a:prstGeom>
          <a:noFill/>
        </p:spPr>
        <p:txBody>
          <a:bodyPr wrap="square" rtlCol="0">
            <a:spAutoFit/>
          </a:bodyPr>
          <a:lstStyle/>
          <a:p>
            <a:r>
              <a:rPr lang="en-US" sz="2400" dirty="0"/>
              <a:t>A </a:t>
            </a:r>
            <a:r>
              <a:rPr lang="en-US" sz="2400" i="1" dirty="0"/>
              <a:t>private virtual address space</a:t>
            </a:r>
            <a:r>
              <a:rPr lang="en-US" sz="2400" dirty="0"/>
              <a:t>, which is a set of virtual memory addresses that the process can use.</a:t>
            </a:r>
          </a:p>
        </p:txBody>
      </p:sp>
      <p:sp>
        <p:nvSpPr>
          <p:cNvPr id="3" name="Rectangle 2"/>
          <p:cNvSpPr/>
          <p:nvPr/>
        </p:nvSpPr>
        <p:spPr>
          <a:xfrm>
            <a:off x="7924800" y="2501900"/>
            <a:ext cx="3657600" cy="165100"/>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924800" y="2665411"/>
            <a:ext cx="3657600" cy="165100"/>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924789" y="2830531"/>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924789" y="2994042"/>
            <a:ext cx="3657600" cy="1651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924792" y="3159142"/>
            <a:ext cx="3657600" cy="165100"/>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924792" y="3322653"/>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924781" y="3487773"/>
            <a:ext cx="3657600" cy="1651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924781" y="3651284"/>
            <a:ext cx="3657600" cy="1651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924789" y="3816369"/>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924789" y="3979880"/>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924778" y="4145000"/>
            <a:ext cx="3657600" cy="1651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924778" y="4308511"/>
            <a:ext cx="3657600" cy="1651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924781" y="4473611"/>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924781" y="4637122"/>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924770" y="4802242"/>
            <a:ext cx="3657600" cy="165100"/>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924770" y="4965753"/>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438370" y="2511486"/>
            <a:ext cx="3657600" cy="1651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438400" y="2674936"/>
            <a:ext cx="3657600" cy="1651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438389" y="2840056"/>
            <a:ext cx="3657600" cy="1651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438389" y="3003567"/>
            <a:ext cx="3657600" cy="1651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438392" y="3169250"/>
            <a:ext cx="3657600" cy="1651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438378" y="4318036"/>
            <a:ext cx="3657600" cy="165100"/>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438381" y="4483136"/>
            <a:ext cx="3657600" cy="1651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38390" y="4650189"/>
            <a:ext cx="3657600" cy="165100"/>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438370" y="4811767"/>
            <a:ext cx="3657600" cy="165100"/>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438370" y="4975278"/>
            <a:ext cx="3657600" cy="165100"/>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38340" y="2250776"/>
            <a:ext cx="3657630" cy="261610"/>
          </a:xfrm>
          <a:prstGeom prst="rect">
            <a:avLst/>
          </a:prstGeom>
          <a:noFill/>
        </p:spPr>
        <p:txBody>
          <a:bodyPr wrap="square" rtlCol="0">
            <a:spAutoFit/>
          </a:bodyPr>
          <a:lstStyle/>
          <a:p>
            <a:r>
              <a:rPr lang="en-US" sz="1100" dirty="0" smtClean="0"/>
              <a:t>A portion of Process A’s private virtual address space</a:t>
            </a:r>
            <a:endParaRPr lang="en-US" sz="1100" dirty="0"/>
          </a:p>
        </p:txBody>
      </p:sp>
      <p:sp>
        <p:nvSpPr>
          <p:cNvPr id="42" name="TextBox 41"/>
          <p:cNvSpPr txBox="1"/>
          <p:nvPr/>
        </p:nvSpPr>
        <p:spPr>
          <a:xfrm>
            <a:off x="2451070" y="4053580"/>
            <a:ext cx="3657630" cy="261610"/>
          </a:xfrm>
          <a:prstGeom prst="rect">
            <a:avLst/>
          </a:prstGeom>
          <a:noFill/>
        </p:spPr>
        <p:txBody>
          <a:bodyPr wrap="square" rtlCol="0">
            <a:spAutoFit/>
          </a:bodyPr>
          <a:lstStyle/>
          <a:p>
            <a:r>
              <a:rPr lang="en-US" sz="1100" dirty="0" smtClean="0"/>
              <a:t>A portion of Process B’s private virtual address space</a:t>
            </a:r>
            <a:endParaRPr lang="en-US" sz="1100" dirty="0"/>
          </a:p>
        </p:txBody>
      </p:sp>
      <p:cxnSp>
        <p:nvCxnSpPr>
          <p:cNvPr id="7" name="Straight Arrow Connector 6"/>
          <p:cNvCxnSpPr>
            <a:stCxn id="37" idx="3"/>
          </p:cNvCxnSpPr>
          <p:nvPr/>
        </p:nvCxnSpPr>
        <p:spPr>
          <a:xfrm flipV="1">
            <a:off x="6095978" y="2757486"/>
            <a:ext cx="1828792" cy="1643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38" idx="3"/>
          </p:cNvCxnSpPr>
          <p:nvPr/>
        </p:nvCxnSpPr>
        <p:spPr>
          <a:xfrm flipV="1">
            <a:off x="6095981" y="4227550"/>
            <a:ext cx="1828789" cy="338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39" idx="3"/>
            <a:endCxn id="3" idx="1"/>
          </p:cNvCxnSpPr>
          <p:nvPr/>
        </p:nvCxnSpPr>
        <p:spPr>
          <a:xfrm flipV="1">
            <a:off x="6095990" y="2584450"/>
            <a:ext cx="1828810" cy="2148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0" idx="3"/>
          </p:cNvCxnSpPr>
          <p:nvPr/>
        </p:nvCxnSpPr>
        <p:spPr>
          <a:xfrm flipV="1">
            <a:off x="6095970" y="3251217"/>
            <a:ext cx="1828800" cy="1643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41" idx="3"/>
            <a:endCxn id="24" idx="1"/>
          </p:cNvCxnSpPr>
          <p:nvPr/>
        </p:nvCxnSpPr>
        <p:spPr>
          <a:xfrm flipV="1">
            <a:off x="6095970" y="4884792"/>
            <a:ext cx="1828800" cy="1730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26" idx="3"/>
          </p:cNvCxnSpPr>
          <p:nvPr/>
        </p:nvCxnSpPr>
        <p:spPr>
          <a:xfrm>
            <a:off x="6095970" y="2594036"/>
            <a:ext cx="1828800" cy="1139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27" idx="3"/>
          </p:cNvCxnSpPr>
          <p:nvPr/>
        </p:nvCxnSpPr>
        <p:spPr>
          <a:xfrm>
            <a:off x="6096000" y="2757486"/>
            <a:ext cx="1816070" cy="1458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a:stCxn id="28" idx="3"/>
            <a:endCxn id="13" idx="1"/>
          </p:cNvCxnSpPr>
          <p:nvPr/>
        </p:nvCxnSpPr>
        <p:spPr>
          <a:xfrm>
            <a:off x="6095989" y="2922606"/>
            <a:ext cx="1828800" cy="153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29" idx="3"/>
            <a:endCxn id="16" idx="1"/>
          </p:cNvCxnSpPr>
          <p:nvPr/>
        </p:nvCxnSpPr>
        <p:spPr>
          <a:xfrm>
            <a:off x="6095989" y="3086117"/>
            <a:ext cx="1828792" cy="484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30" idx="3"/>
          </p:cNvCxnSpPr>
          <p:nvPr/>
        </p:nvCxnSpPr>
        <p:spPr>
          <a:xfrm>
            <a:off x="6095992" y="3251800"/>
            <a:ext cx="1816078" cy="11305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1498599" y="2461150"/>
            <a:ext cx="939801" cy="265773"/>
          </a:xfrm>
          <a:prstGeom prst="rect">
            <a:avLst/>
          </a:prstGeom>
          <a:noFill/>
        </p:spPr>
        <p:txBody>
          <a:bodyPr wrap="square" rtlCol="0">
            <a:spAutoFit/>
          </a:bodyPr>
          <a:lstStyle/>
          <a:p>
            <a:r>
              <a:rPr lang="en-US" sz="1100" dirty="0" smtClean="0"/>
              <a:t>0x00401000</a:t>
            </a:r>
            <a:endParaRPr lang="en-US" sz="1100" dirty="0"/>
          </a:p>
        </p:txBody>
      </p:sp>
      <p:sp>
        <p:nvSpPr>
          <p:cNvPr id="62" name="TextBox 61"/>
          <p:cNvSpPr txBox="1"/>
          <p:nvPr/>
        </p:nvSpPr>
        <p:spPr>
          <a:xfrm>
            <a:off x="1498599" y="3114943"/>
            <a:ext cx="939801" cy="265773"/>
          </a:xfrm>
          <a:prstGeom prst="rect">
            <a:avLst/>
          </a:prstGeom>
          <a:noFill/>
        </p:spPr>
        <p:txBody>
          <a:bodyPr wrap="square" rtlCol="0">
            <a:spAutoFit/>
          </a:bodyPr>
          <a:lstStyle/>
          <a:p>
            <a:r>
              <a:rPr lang="en-US" sz="1100" dirty="0" smtClean="0"/>
              <a:t>0x00405000</a:t>
            </a:r>
            <a:endParaRPr lang="en-US" sz="1100" dirty="0"/>
          </a:p>
        </p:txBody>
      </p:sp>
      <p:sp>
        <p:nvSpPr>
          <p:cNvPr id="63" name="TextBox 62"/>
          <p:cNvSpPr txBox="1"/>
          <p:nvPr/>
        </p:nvSpPr>
        <p:spPr>
          <a:xfrm>
            <a:off x="1498599" y="2624598"/>
            <a:ext cx="939801" cy="265773"/>
          </a:xfrm>
          <a:prstGeom prst="rect">
            <a:avLst/>
          </a:prstGeom>
          <a:noFill/>
        </p:spPr>
        <p:txBody>
          <a:bodyPr wrap="square" rtlCol="0">
            <a:spAutoFit/>
          </a:bodyPr>
          <a:lstStyle/>
          <a:p>
            <a:r>
              <a:rPr lang="en-US" sz="1100" dirty="0" smtClean="0"/>
              <a:t>0x00402000</a:t>
            </a:r>
            <a:endParaRPr lang="en-US" sz="1100" dirty="0"/>
          </a:p>
        </p:txBody>
      </p:sp>
      <p:sp>
        <p:nvSpPr>
          <p:cNvPr id="64" name="TextBox 63"/>
          <p:cNvSpPr txBox="1"/>
          <p:nvPr/>
        </p:nvSpPr>
        <p:spPr>
          <a:xfrm>
            <a:off x="1498599" y="2788046"/>
            <a:ext cx="939801" cy="265773"/>
          </a:xfrm>
          <a:prstGeom prst="rect">
            <a:avLst/>
          </a:prstGeom>
          <a:noFill/>
        </p:spPr>
        <p:txBody>
          <a:bodyPr wrap="square" rtlCol="0">
            <a:spAutoFit/>
          </a:bodyPr>
          <a:lstStyle/>
          <a:p>
            <a:r>
              <a:rPr lang="en-US" sz="1100" dirty="0" smtClean="0"/>
              <a:t>0x00403000</a:t>
            </a:r>
            <a:endParaRPr lang="en-US" sz="1100" dirty="0"/>
          </a:p>
        </p:txBody>
      </p:sp>
      <p:sp>
        <p:nvSpPr>
          <p:cNvPr id="65" name="TextBox 64"/>
          <p:cNvSpPr txBox="1"/>
          <p:nvPr/>
        </p:nvSpPr>
        <p:spPr>
          <a:xfrm>
            <a:off x="1498599" y="2951494"/>
            <a:ext cx="939801" cy="265773"/>
          </a:xfrm>
          <a:prstGeom prst="rect">
            <a:avLst/>
          </a:prstGeom>
          <a:noFill/>
        </p:spPr>
        <p:txBody>
          <a:bodyPr wrap="square" rtlCol="0">
            <a:spAutoFit/>
          </a:bodyPr>
          <a:lstStyle/>
          <a:p>
            <a:r>
              <a:rPr lang="en-US" sz="1100" dirty="0" smtClean="0"/>
              <a:t>0x00404000</a:t>
            </a:r>
            <a:endParaRPr lang="en-US" sz="1100" dirty="0"/>
          </a:p>
        </p:txBody>
      </p:sp>
      <p:sp>
        <p:nvSpPr>
          <p:cNvPr id="66" name="TextBox 65"/>
          <p:cNvSpPr txBox="1"/>
          <p:nvPr/>
        </p:nvSpPr>
        <p:spPr>
          <a:xfrm>
            <a:off x="1498593" y="4285179"/>
            <a:ext cx="939801" cy="265773"/>
          </a:xfrm>
          <a:prstGeom prst="rect">
            <a:avLst/>
          </a:prstGeom>
          <a:noFill/>
        </p:spPr>
        <p:txBody>
          <a:bodyPr wrap="square" rtlCol="0">
            <a:spAutoFit/>
          </a:bodyPr>
          <a:lstStyle/>
          <a:p>
            <a:r>
              <a:rPr lang="en-US" sz="1100" dirty="0" smtClean="0"/>
              <a:t>0x00401000</a:t>
            </a:r>
            <a:endParaRPr lang="en-US" sz="1100" dirty="0"/>
          </a:p>
        </p:txBody>
      </p:sp>
      <p:sp>
        <p:nvSpPr>
          <p:cNvPr id="67" name="TextBox 66"/>
          <p:cNvSpPr txBox="1"/>
          <p:nvPr/>
        </p:nvSpPr>
        <p:spPr>
          <a:xfrm>
            <a:off x="1498593" y="4938972"/>
            <a:ext cx="939801" cy="265773"/>
          </a:xfrm>
          <a:prstGeom prst="rect">
            <a:avLst/>
          </a:prstGeom>
          <a:noFill/>
        </p:spPr>
        <p:txBody>
          <a:bodyPr wrap="square" rtlCol="0">
            <a:spAutoFit/>
          </a:bodyPr>
          <a:lstStyle/>
          <a:p>
            <a:r>
              <a:rPr lang="en-US" sz="1100" dirty="0" smtClean="0"/>
              <a:t>0x00405000</a:t>
            </a:r>
            <a:endParaRPr lang="en-US" sz="1100" dirty="0"/>
          </a:p>
        </p:txBody>
      </p:sp>
      <p:sp>
        <p:nvSpPr>
          <p:cNvPr id="68" name="TextBox 67"/>
          <p:cNvSpPr txBox="1"/>
          <p:nvPr/>
        </p:nvSpPr>
        <p:spPr>
          <a:xfrm>
            <a:off x="1498593" y="4448627"/>
            <a:ext cx="939801" cy="265773"/>
          </a:xfrm>
          <a:prstGeom prst="rect">
            <a:avLst/>
          </a:prstGeom>
          <a:noFill/>
        </p:spPr>
        <p:txBody>
          <a:bodyPr wrap="square" rtlCol="0">
            <a:spAutoFit/>
          </a:bodyPr>
          <a:lstStyle/>
          <a:p>
            <a:r>
              <a:rPr lang="en-US" sz="1100" dirty="0" smtClean="0"/>
              <a:t>0x00402000</a:t>
            </a:r>
            <a:endParaRPr lang="en-US" sz="1100" dirty="0"/>
          </a:p>
        </p:txBody>
      </p:sp>
      <p:sp>
        <p:nvSpPr>
          <p:cNvPr id="69" name="TextBox 68"/>
          <p:cNvSpPr txBox="1"/>
          <p:nvPr/>
        </p:nvSpPr>
        <p:spPr>
          <a:xfrm>
            <a:off x="1498593" y="4612075"/>
            <a:ext cx="939801" cy="265773"/>
          </a:xfrm>
          <a:prstGeom prst="rect">
            <a:avLst/>
          </a:prstGeom>
          <a:noFill/>
        </p:spPr>
        <p:txBody>
          <a:bodyPr wrap="square" rtlCol="0">
            <a:spAutoFit/>
          </a:bodyPr>
          <a:lstStyle/>
          <a:p>
            <a:r>
              <a:rPr lang="en-US" sz="1100" dirty="0" smtClean="0"/>
              <a:t>0x00403000</a:t>
            </a:r>
            <a:endParaRPr lang="en-US" sz="1100" dirty="0"/>
          </a:p>
        </p:txBody>
      </p:sp>
      <p:sp>
        <p:nvSpPr>
          <p:cNvPr id="70" name="TextBox 69"/>
          <p:cNvSpPr txBox="1"/>
          <p:nvPr/>
        </p:nvSpPr>
        <p:spPr>
          <a:xfrm>
            <a:off x="1498593" y="4775523"/>
            <a:ext cx="939801" cy="265773"/>
          </a:xfrm>
          <a:prstGeom prst="rect">
            <a:avLst/>
          </a:prstGeom>
          <a:noFill/>
        </p:spPr>
        <p:txBody>
          <a:bodyPr wrap="square" rtlCol="0">
            <a:spAutoFit/>
          </a:bodyPr>
          <a:lstStyle/>
          <a:p>
            <a:r>
              <a:rPr lang="en-US" sz="1100" dirty="0" smtClean="0"/>
              <a:t>0x00404000</a:t>
            </a:r>
            <a:endParaRPr lang="en-US" sz="1100" dirty="0"/>
          </a:p>
        </p:txBody>
      </p:sp>
      <p:sp>
        <p:nvSpPr>
          <p:cNvPr id="75" name="TextBox 74"/>
          <p:cNvSpPr txBox="1"/>
          <p:nvPr/>
        </p:nvSpPr>
        <p:spPr>
          <a:xfrm>
            <a:off x="7924770" y="2073864"/>
            <a:ext cx="3670330" cy="369332"/>
          </a:xfrm>
          <a:prstGeom prst="rect">
            <a:avLst/>
          </a:prstGeom>
          <a:noFill/>
        </p:spPr>
        <p:txBody>
          <a:bodyPr wrap="square" rtlCol="0">
            <a:spAutoFit/>
          </a:bodyPr>
          <a:lstStyle/>
          <a:p>
            <a:pPr algn="ctr"/>
            <a:r>
              <a:rPr lang="en-US" dirty="0" smtClean="0"/>
              <a:t>Physical Memory Pages</a:t>
            </a:r>
            <a:endParaRPr lang="en-US" dirty="0"/>
          </a:p>
        </p:txBody>
      </p:sp>
    </p:spTree>
    <p:extLst>
      <p:ext uri="{BB962C8B-B14F-4D97-AF65-F5344CB8AC3E}">
        <p14:creationId xmlns:p14="http://schemas.microsoft.com/office/powerpoint/2010/main" val="3213299034"/>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574675"/>
          </a:xfrm>
        </p:spPr>
        <p:txBody>
          <a:bodyPr>
            <a:normAutofit fontScale="90000"/>
          </a:bodyPr>
          <a:lstStyle/>
          <a:p>
            <a:pPr algn="ctr"/>
            <a:r>
              <a:rPr lang="en-US" dirty="0"/>
              <a:t>Processes / </a:t>
            </a:r>
            <a:r>
              <a:rPr lang="en-US" dirty="0" smtClean="0"/>
              <a:t>Threads (Basic)</a:t>
            </a:r>
            <a:endParaRPr lang="en-US" dirty="0"/>
          </a:p>
        </p:txBody>
      </p:sp>
      <p:sp>
        <p:nvSpPr>
          <p:cNvPr id="10" name="TextBox 9"/>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tooltip="Back to &quot;Basic Reverse Engineering Path&quot;"/>
              </a:rPr>
              <a:t>Back</a:t>
            </a:r>
            <a:endParaRPr lang="en-US" dirty="0"/>
          </a:p>
        </p:txBody>
      </p:sp>
      <p:sp>
        <p:nvSpPr>
          <p:cNvPr id="11" name="Right Arrow 10">
            <a:hlinkClick r:id="rId3" action="ppaction://hlinksldjump"/>
          </p:cNvPr>
          <p:cNvSpPr/>
          <p:nvPr/>
        </p:nvSpPr>
        <p:spPr>
          <a:xfrm>
            <a:off x="115951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22300" y="1231900"/>
            <a:ext cx="10972800" cy="830997"/>
          </a:xfrm>
          <a:prstGeom prst="rect">
            <a:avLst/>
          </a:prstGeom>
          <a:noFill/>
        </p:spPr>
        <p:txBody>
          <a:bodyPr wrap="square" rtlCol="0">
            <a:spAutoFit/>
          </a:bodyPr>
          <a:lstStyle/>
          <a:p>
            <a:pPr algn="ctr"/>
            <a:r>
              <a:rPr lang="en-US" sz="2400" dirty="0"/>
              <a:t>An executable program, which defines initial code and data and is mapped into the process’ virtual address space</a:t>
            </a:r>
          </a:p>
        </p:txBody>
      </p:sp>
      <p:sp>
        <p:nvSpPr>
          <p:cNvPr id="7" name="Rectangle 6"/>
          <p:cNvSpPr/>
          <p:nvPr/>
        </p:nvSpPr>
        <p:spPr>
          <a:xfrm>
            <a:off x="4318000" y="2501900"/>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18000" y="2665411"/>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317989" y="2830531"/>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317989" y="2994042"/>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317992" y="3159142"/>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17992" y="3322653"/>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317981" y="3487773"/>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317981" y="3661012"/>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317989" y="3826097"/>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317989" y="3989608"/>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17978" y="4154728"/>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317978" y="4318239"/>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317981" y="4483339"/>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317981" y="4646850"/>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317970" y="4811970"/>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317970" y="4985209"/>
            <a:ext cx="3657600" cy="165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715524"/>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574675"/>
          </a:xfrm>
        </p:spPr>
        <p:txBody>
          <a:bodyPr>
            <a:normAutofit fontScale="90000"/>
          </a:bodyPr>
          <a:lstStyle/>
          <a:p>
            <a:pPr algn="ctr"/>
            <a:r>
              <a:rPr lang="en-US" dirty="0"/>
              <a:t>Processes / </a:t>
            </a:r>
            <a:r>
              <a:rPr lang="en-US" dirty="0" smtClean="0"/>
              <a:t>Threads (Basic)</a:t>
            </a:r>
            <a:endParaRPr lang="en-US" dirty="0"/>
          </a:p>
        </p:txBody>
      </p:sp>
      <p:sp>
        <p:nvSpPr>
          <p:cNvPr id="3" name="TextBox 2"/>
          <p:cNvSpPr txBox="1"/>
          <p:nvPr/>
        </p:nvSpPr>
        <p:spPr>
          <a:xfrm>
            <a:off x="622300" y="1917700"/>
            <a:ext cx="10960100" cy="369332"/>
          </a:xfrm>
          <a:prstGeom prst="rect">
            <a:avLst/>
          </a:prstGeom>
          <a:noFill/>
        </p:spPr>
        <p:txBody>
          <a:bodyPr wrap="square" rtlCol="0">
            <a:spAutoFit/>
          </a:bodyPr>
          <a:lstStyle/>
          <a:p>
            <a:r>
              <a:rPr lang="en-US" dirty="0"/>
              <a:t>Each Windows process is represented by an executive process (EPROCESS) </a:t>
            </a:r>
            <a:r>
              <a:rPr lang="en-US" dirty="0" smtClean="0"/>
              <a:t>structure.</a:t>
            </a:r>
            <a:endParaRPr lang="en-US" dirty="0"/>
          </a:p>
        </p:txBody>
      </p:sp>
      <p:sp>
        <p:nvSpPr>
          <p:cNvPr id="5" name="TextBox 4"/>
          <p:cNvSpPr txBox="1"/>
          <p:nvPr/>
        </p:nvSpPr>
        <p:spPr>
          <a:xfrm>
            <a:off x="622300" y="2503101"/>
            <a:ext cx="10960100" cy="369332"/>
          </a:xfrm>
          <a:prstGeom prst="rect">
            <a:avLst/>
          </a:prstGeom>
          <a:noFill/>
        </p:spPr>
        <p:txBody>
          <a:bodyPr wrap="square" rtlCol="0">
            <a:spAutoFit/>
          </a:bodyPr>
          <a:lstStyle/>
          <a:p>
            <a:r>
              <a:rPr lang="en-US" dirty="0"/>
              <a:t>The EPROCESS and most of its related data structures exist in system address </a:t>
            </a:r>
            <a:r>
              <a:rPr lang="en-US" dirty="0" smtClean="0"/>
              <a:t>space.</a:t>
            </a:r>
            <a:endParaRPr lang="en-US" dirty="0"/>
          </a:p>
        </p:txBody>
      </p:sp>
      <p:sp>
        <p:nvSpPr>
          <p:cNvPr id="6" name="TextBox 5"/>
          <p:cNvSpPr txBox="1"/>
          <p:nvPr/>
        </p:nvSpPr>
        <p:spPr>
          <a:xfrm flipH="1">
            <a:off x="622300" y="3088502"/>
            <a:ext cx="10960100" cy="646331"/>
          </a:xfrm>
          <a:prstGeom prst="rect">
            <a:avLst/>
          </a:prstGeom>
          <a:noFill/>
        </p:spPr>
        <p:txBody>
          <a:bodyPr wrap="square" rtlCol="0">
            <a:spAutoFit/>
          </a:bodyPr>
          <a:lstStyle/>
          <a:p>
            <a:r>
              <a:rPr lang="en-US" dirty="0"/>
              <a:t>One </a:t>
            </a:r>
            <a:r>
              <a:rPr lang="en-US" dirty="0" smtClean="0"/>
              <a:t>exception is </a:t>
            </a:r>
            <a:r>
              <a:rPr lang="en-US" dirty="0"/>
              <a:t>the process environment block (PEB), which exists in the process address space (because it </a:t>
            </a:r>
            <a:r>
              <a:rPr lang="en-US" dirty="0" smtClean="0"/>
              <a:t>contains information </a:t>
            </a:r>
            <a:r>
              <a:rPr lang="en-US" dirty="0"/>
              <a:t>accessed by user-mode code)</a:t>
            </a:r>
          </a:p>
        </p:txBody>
      </p:sp>
      <p:sp>
        <p:nvSpPr>
          <p:cNvPr id="7" name="TextBox 6"/>
          <p:cNvSpPr txBox="1"/>
          <p:nvPr/>
        </p:nvSpPr>
        <p:spPr>
          <a:xfrm>
            <a:off x="622300" y="3950901"/>
            <a:ext cx="10960100" cy="646331"/>
          </a:xfrm>
          <a:prstGeom prst="rect">
            <a:avLst/>
          </a:prstGeom>
          <a:noFill/>
        </p:spPr>
        <p:txBody>
          <a:bodyPr wrap="square" rtlCol="0">
            <a:spAutoFit/>
          </a:bodyPr>
          <a:lstStyle/>
          <a:p>
            <a:r>
              <a:rPr lang="en-US" dirty="0"/>
              <a:t>For each process that is executing a Win32 program, the Win32 subsystem process (</a:t>
            </a:r>
            <a:r>
              <a:rPr lang="en-US" dirty="0" err="1"/>
              <a:t>Csrss</a:t>
            </a:r>
            <a:r>
              <a:rPr lang="en-US" dirty="0" smtClean="0"/>
              <a:t>) maintains a </a:t>
            </a:r>
            <a:r>
              <a:rPr lang="en-US" dirty="0"/>
              <a:t>parallel structure called the CSR_PROCESS.</a:t>
            </a:r>
          </a:p>
        </p:txBody>
      </p:sp>
      <p:sp>
        <p:nvSpPr>
          <p:cNvPr id="8" name="TextBox 7"/>
          <p:cNvSpPr txBox="1"/>
          <p:nvPr/>
        </p:nvSpPr>
        <p:spPr>
          <a:xfrm flipH="1">
            <a:off x="622300" y="4813300"/>
            <a:ext cx="10960100" cy="923330"/>
          </a:xfrm>
          <a:prstGeom prst="rect">
            <a:avLst/>
          </a:prstGeom>
          <a:noFill/>
        </p:spPr>
        <p:txBody>
          <a:bodyPr wrap="square" rtlCol="0">
            <a:spAutoFit/>
          </a:bodyPr>
          <a:lstStyle/>
          <a:p>
            <a:r>
              <a:rPr lang="en-US" dirty="0" smtClean="0"/>
              <a:t>The kernel-mode part of the Win32 subsystem (Win32k.sys) maintains a per-process data structure, W32PROCESS. The W32PROCESS structure is created the first time a thread calls a Windows USER or GDI function that is implemented in kernel mode. </a:t>
            </a:r>
            <a:endParaRPr lang="en-US" dirty="0"/>
          </a:p>
        </p:txBody>
      </p:sp>
      <p:sp>
        <p:nvSpPr>
          <p:cNvPr id="10" name="TextBox 9"/>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tooltip="Back to &quot;Basic Reverse Engineering Path&quot;"/>
              </a:rPr>
              <a:t>Back</a:t>
            </a:r>
            <a:endParaRPr lang="en-US" dirty="0"/>
          </a:p>
        </p:txBody>
      </p:sp>
      <p:sp>
        <p:nvSpPr>
          <p:cNvPr id="11" name="Right Arrow 10">
            <a:hlinkClick r:id="rId3" action="ppaction://hlinksldjump"/>
          </p:cNvPr>
          <p:cNvSpPr/>
          <p:nvPr/>
        </p:nvSpPr>
        <p:spPr>
          <a:xfrm>
            <a:off x="115951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22300" y="1231900"/>
            <a:ext cx="10972800" cy="461665"/>
          </a:xfrm>
          <a:prstGeom prst="rect">
            <a:avLst/>
          </a:prstGeom>
          <a:noFill/>
        </p:spPr>
        <p:txBody>
          <a:bodyPr wrap="square" rtlCol="0">
            <a:spAutoFit/>
          </a:bodyPr>
          <a:lstStyle/>
          <a:p>
            <a:pPr algn="ctr"/>
            <a:r>
              <a:rPr lang="en-US" sz="2400" dirty="0" smtClean="0"/>
              <a:t>What you need to know about Processes / Threads at the Basic Level</a:t>
            </a:r>
            <a:endParaRPr lang="en-US" sz="2400" dirty="0"/>
          </a:p>
        </p:txBody>
      </p:sp>
    </p:spTree>
    <p:extLst>
      <p:ext uri="{BB962C8B-B14F-4D97-AF65-F5344CB8AC3E}">
        <p14:creationId xmlns:p14="http://schemas.microsoft.com/office/powerpoint/2010/main" val="1192111464"/>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574675"/>
          </a:xfrm>
        </p:spPr>
        <p:txBody>
          <a:bodyPr>
            <a:normAutofit fontScale="90000"/>
          </a:bodyPr>
          <a:lstStyle/>
          <a:p>
            <a:pPr algn="ctr"/>
            <a:r>
              <a:rPr lang="en-US" dirty="0"/>
              <a:t>Processes / </a:t>
            </a:r>
            <a:r>
              <a:rPr lang="en-US" dirty="0" smtClean="0"/>
              <a:t>Threads (Basic)</a:t>
            </a:r>
            <a:endParaRPr lang="en-US" dirty="0"/>
          </a:p>
        </p:txBody>
      </p:sp>
      <p:sp>
        <p:nvSpPr>
          <p:cNvPr id="3" name="TextBox 2"/>
          <p:cNvSpPr txBox="1"/>
          <p:nvPr/>
        </p:nvSpPr>
        <p:spPr>
          <a:xfrm>
            <a:off x="622300" y="1612900"/>
            <a:ext cx="10960100" cy="646331"/>
          </a:xfrm>
          <a:prstGeom prst="rect">
            <a:avLst/>
          </a:prstGeom>
          <a:noFill/>
        </p:spPr>
        <p:txBody>
          <a:bodyPr wrap="square" rtlCol="0">
            <a:spAutoFit/>
          </a:bodyPr>
          <a:lstStyle/>
          <a:p>
            <a:r>
              <a:rPr lang="en-US" dirty="0"/>
              <a:t>With the exception of the idle process, every EPROCESS structure is encapsulated as a </a:t>
            </a:r>
            <a:r>
              <a:rPr lang="en-US" dirty="0" smtClean="0"/>
              <a:t>process object </a:t>
            </a:r>
            <a:r>
              <a:rPr lang="en-US" dirty="0"/>
              <a:t>by the executive object </a:t>
            </a:r>
            <a:r>
              <a:rPr lang="en-US" dirty="0" smtClean="0"/>
              <a:t>manager.</a:t>
            </a:r>
            <a:endParaRPr lang="en-US" dirty="0"/>
          </a:p>
        </p:txBody>
      </p:sp>
      <p:sp>
        <p:nvSpPr>
          <p:cNvPr id="5" name="TextBox 4"/>
          <p:cNvSpPr txBox="1"/>
          <p:nvPr/>
        </p:nvSpPr>
        <p:spPr>
          <a:xfrm>
            <a:off x="622300" y="2523664"/>
            <a:ext cx="10960100" cy="646331"/>
          </a:xfrm>
          <a:prstGeom prst="rect">
            <a:avLst/>
          </a:prstGeom>
          <a:noFill/>
        </p:spPr>
        <p:txBody>
          <a:bodyPr wrap="square" rtlCol="0">
            <a:spAutoFit/>
          </a:bodyPr>
          <a:lstStyle/>
          <a:p>
            <a:r>
              <a:rPr lang="en-US" dirty="0"/>
              <a:t>Because </a:t>
            </a:r>
            <a:r>
              <a:rPr lang="en-US" dirty="0" smtClean="0"/>
              <a:t>processes are </a:t>
            </a:r>
            <a:r>
              <a:rPr lang="en-US" dirty="0"/>
              <a:t>not named objects, they are not visible in the </a:t>
            </a:r>
            <a:r>
              <a:rPr lang="en-US" dirty="0" smtClean="0"/>
              <a:t>SysInternals Suite tool </a:t>
            </a:r>
            <a:r>
              <a:rPr lang="en-US" dirty="0" err="1" smtClean="0"/>
              <a:t>WinObj</a:t>
            </a:r>
            <a:r>
              <a:rPr lang="en-US" dirty="0" smtClean="0"/>
              <a:t>. </a:t>
            </a:r>
            <a:r>
              <a:rPr lang="en-US" dirty="0"/>
              <a:t>You can, however, see the </a:t>
            </a:r>
            <a:r>
              <a:rPr lang="en-US" dirty="0" smtClean="0"/>
              <a:t>Type object </a:t>
            </a:r>
            <a:r>
              <a:rPr lang="en-US" dirty="0"/>
              <a:t>called “Process” in the \</a:t>
            </a:r>
            <a:r>
              <a:rPr lang="en-US" dirty="0" err="1"/>
              <a:t>ObjectTypes</a:t>
            </a:r>
            <a:r>
              <a:rPr lang="en-US" dirty="0"/>
              <a:t> directory.</a:t>
            </a:r>
          </a:p>
        </p:txBody>
      </p:sp>
      <p:sp>
        <p:nvSpPr>
          <p:cNvPr id="6" name="TextBox 5"/>
          <p:cNvSpPr txBox="1"/>
          <p:nvPr/>
        </p:nvSpPr>
        <p:spPr>
          <a:xfrm flipH="1">
            <a:off x="622300" y="3438064"/>
            <a:ext cx="10960100" cy="646331"/>
          </a:xfrm>
          <a:prstGeom prst="rect">
            <a:avLst/>
          </a:prstGeom>
          <a:noFill/>
        </p:spPr>
        <p:txBody>
          <a:bodyPr wrap="square" rtlCol="0">
            <a:spAutoFit/>
          </a:bodyPr>
          <a:lstStyle/>
          <a:p>
            <a:r>
              <a:rPr lang="en-US" dirty="0"/>
              <a:t>A handle to a process provides, through use </a:t>
            </a:r>
            <a:r>
              <a:rPr lang="en-US" dirty="0" smtClean="0"/>
              <a:t>of the </a:t>
            </a:r>
            <a:r>
              <a:rPr lang="en-US" dirty="0"/>
              <a:t>process-related APIs, access to some of the data in the EPROCESS structure and also in some of </a:t>
            </a:r>
            <a:r>
              <a:rPr lang="en-US" dirty="0" smtClean="0"/>
              <a:t>its associated </a:t>
            </a:r>
            <a:r>
              <a:rPr lang="en-US" dirty="0"/>
              <a:t>structures.</a:t>
            </a:r>
          </a:p>
        </p:txBody>
      </p:sp>
      <p:sp>
        <p:nvSpPr>
          <p:cNvPr id="11" name="TextBox 10"/>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tooltip="Back to &quot;Basic Reverse Engineering Path&quot;"/>
              </a:rPr>
              <a:t>Back</a:t>
            </a:r>
            <a:endParaRPr lang="en-US" dirty="0"/>
          </a:p>
        </p:txBody>
      </p:sp>
      <p:sp>
        <p:nvSpPr>
          <p:cNvPr id="12" name="Right Arrow 11">
            <a:hlinkClick r:id="rId3" action="ppaction://hlinksldjump"/>
          </p:cNvPr>
          <p:cNvSpPr/>
          <p:nvPr/>
        </p:nvSpPr>
        <p:spPr>
          <a:xfrm>
            <a:off x="115951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hlinkClick r:id="rId4" action="ppaction://hlinksldjump"/>
          </p:cNvPr>
          <p:cNvSpPr/>
          <p:nvPr/>
        </p:nvSpPr>
        <p:spPr>
          <a:xfrm flipH="1">
            <a:off x="889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0999326"/>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3" name="Straight Connector 32"/>
          <p:cNvCxnSpPr>
            <a:stCxn id="17" idx="3"/>
          </p:cNvCxnSpPr>
          <p:nvPr/>
        </p:nvCxnSpPr>
        <p:spPr>
          <a:xfrm>
            <a:off x="7014037" y="5254172"/>
            <a:ext cx="2744952" cy="0"/>
          </a:xfrm>
          <a:prstGeom prst="line">
            <a:avLst/>
          </a:prstGeom>
          <a:ln w="95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p:nvPr>
        </p:nvSpPr>
        <p:spPr>
          <a:xfrm>
            <a:off x="838200" y="365125"/>
            <a:ext cx="10515600" cy="574675"/>
          </a:xfrm>
        </p:spPr>
        <p:txBody>
          <a:bodyPr>
            <a:normAutofit fontScale="90000"/>
          </a:bodyPr>
          <a:lstStyle/>
          <a:p>
            <a:pPr algn="ctr"/>
            <a:r>
              <a:rPr lang="en-US" dirty="0"/>
              <a:t>Processes / </a:t>
            </a:r>
            <a:r>
              <a:rPr lang="en-US" dirty="0" smtClean="0"/>
              <a:t>Threads (Basic)</a:t>
            </a:r>
            <a:endParaRPr lang="en-US" dirty="0"/>
          </a:p>
        </p:txBody>
      </p:sp>
      <p:cxnSp>
        <p:nvCxnSpPr>
          <p:cNvPr id="11" name="Straight Connector 10"/>
          <p:cNvCxnSpPr/>
          <p:nvPr/>
        </p:nvCxnSpPr>
        <p:spPr>
          <a:xfrm>
            <a:off x="622300" y="3429000"/>
            <a:ext cx="10998200" cy="0"/>
          </a:xfrm>
          <a:prstGeom prst="line">
            <a:avLst/>
          </a:prstGeom>
          <a:ln w="41275">
            <a:solidFill>
              <a:schemeClr val="accent4"/>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27600" y="3059668"/>
            <a:ext cx="2300310" cy="369332"/>
          </a:xfrm>
          <a:prstGeom prst="rect">
            <a:avLst/>
          </a:prstGeom>
          <a:noFill/>
        </p:spPr>
        <p:txBody>
          <a:bodyPr wrap="none" rtlCol="0">
            <a:spAutoFit/>
          </a:bodyPr>
          <a:lstStyle/>
          <a:p>
            <a:pPr algn="ctr"/>
            <a:r>
              <a:rPr lang="en-US" dirty="0" smtClean="0">
                <a:solidFill>
                  <a:schemeClr val="accent5"/>
                </a:solidFill>
              </a:rPr>
              <a:t>Process Address Space</a:t>
            </a:r>
            <a:endParaRPr lang="en-US" dirty="0">
              <a:solidFill>
                <a:schemeClr val="accent5"/>
              </a:solidFill>
            </a:endParaRPr>
          </a:p>
        </p:txBody>
      </p:sp>
      <p:sp>
        <p:nvSpPr>
          <p:cNvPr id="13" name="TextBox 12"/>
          <p:cNvSpPr txBox="1"/>
          <p:nvPr/>
        </p:nvSpPr>
        <p:spPr>
          <a:xfrm>
            <a:off x="4970950" y="3444304"/>
            <a:ext cx="2257156" cy="369332"/>
          </a:xfrm>
          <a:prstGeom prst="rect">
            <a:avLst/>
          </a:prstGeom>
          <a:noFill/>
        </p:spPr>
        <p:txBody>
          <a:bodyPr wrap="none" rtlCol="0">
            <a:spAutoFit/>
          </a:bodyPr>
          <a:lstStyle/>
          <a:p>
            <a:pPr algn="ctr"/>
            <a:r>
              <a:rPr lang="en-US" dirty="0" smtClean="0">
                <a:solidFill>
                  <a:schemeClr val="accent5"/>
                </a:solidFill>
              </a:rPr>
              <a:t>System Address Space</a:t>
            </a:r>
            <a:endParaRPr lang="en-US" dirty="0">
              <a:solidFill>
                <a:schemeClr val="accent5"/>
              </a:solidFill>
            </a:endParaRPr>
          </a:p>
        </p:txBody>
      </p:sp>
      <p:sp>
        <p:nvSpPr>
          <p:cNvPr id="14" name="Rectangle 13"/>
          <p:cNvSpPr/>
          <p:nvPr/>
        </p:nvSpPr>
        <p:spPr>
          <a:xfrm>
            <a:off x="5181604" y="1165906"/>
            <a:ext cx="1832433" cy="8708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Process Environment Block (PEB)</a:t>
            </a:r>
            <a:endParaRPr lang="en-US" dirty="0">
              <a:solidFill>
                <a:schemeClr val="tx1"/>
              </a:solidFill>
            </a:endParaRPr>
          </a:p>
        </p:txBody>
      </p:sp>
      <p:sp>
        <p:nvSpPr>
          <p:cNvPr id="15" name="Rectangle 14"/>
          <p:cNvSpPr/>
          <p:nvPr/>
        </p:nvSpPr>
        <p:spPr>
          <a:xfrm>
            <a:off x="8843962" y="2036763"/>
            <a:ext cx="1824037" cy="916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Thread Environment Block (TEB)</a:t>
            </a:r>
            <a:endParaRPr lang="en-US" dirty="0">
              <a:solidFill>
                <a:schemeClr val="tx1"/>
              </a:solidFill>
            </a:endParaRPr>
          </a:p>
        </p:txBody>
      </p:sp>
      <p:sp>
        <p:nvSpPr>
          <p:cNvPr id="16" name="Rectangle 15"/>
          <p:cNvSpPr/>
          <p:nvPr/>
        </p:nvSpPr>
        <p:spPr>
          <a:xfrm>
            <a:off x="1601326" y="3942444"/>
            <a:ext cx="1683658" cy="8105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Process Object</a:t>
            </a:r>
            <a:endParaRPr lang="en-US" dirty="0">
              <a:solidFill>
                <a:schemeClr val="tx1"/>
              </a:solidFill>
            </a:endParaRPr>
          </a:p>
        </p:txBody>
      </p:sp>
      <p:sp>
        <p:nvSpPr>
          <p:cNvPr id="17" name="Rectangle 16"/>
          <p:cNvSpPr/>
          <p:nvPr/>
        </p:nvSpPr>
        <p:spPr>
          <a:xfrm>
            <a:off x="5181604" y="4818743"/>
            <a:ext cx="1832433" cy="87085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Thread Object</a:t>
            </a:r>
            <a:endParaRPr lang="en-US" dirty="0">
              <a:solidFill>
                <a:schemeClr val="tx1"/>
              </a:solidFill>
            </a:endParaRPr>
          </a:p>
        </p:txBody>
      </p:sp>
      <p:sp>
        <p:nvSpPr>
          <p:cNvPr id="18" name="Rectangle 17"/>
          <p:cNvSpPr/>
          <p:nvPr/>
        </p:nvSpPr>
        <p:spPr>
          <a:xfrm>
            <a:off x="4764111" y="3967842"/>
            <a:ext cx="2666999" cy="375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Win32k process structure</a:t>
            </a:r>
            <a:endParaRPr lang="en-US" dirty="0">
              <a:solidFill>
                <a:schemeClr val="tx1"/>
              </a:solidFill>
            </a:endParaRPr>
          </a:p>
        </p:txBody>
      </p:sp>
      <p:cxnSp>
        <p:nvCxnSpPr>
          <p:cNvPr id="35" name="Straight Connector 34"/>
          <p:cNvCxnSpPr>
            <a:stCxn id="15" idx="0"/>
          </p:cNvCxnSpPr>
          <p:nvPr/>
        </p:nvCxnSpPr>
        <p:spPr>
          <a:xfrm flipV="1">
            <a:off x="9755981" y="1599478"/>
            <a:ext cx="3008" cy="4416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3"/>
          </p:cNvCxnSpPr>
          <p:nvPr/>
        </p:nvCxnSpPr>
        <p:spPr>
          <a:xfrm flipH="1">
            <a:off x="7014037" y="1599478"/>
            <a:ext cx="2741944" cy="18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2"/>
          </p:cNvCxnSpPr>
          <p:nvPr/>
        </p:nvCxnSpPr>
        <p:spPr>
          <a:xfrm flipV="1">
            <a:off x="9755981" y="2953426"/>
            <a:ext cx="0" cy="2300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3284984" y="4153811"/>
            <a:ext cx="1479127"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6" idx="0"/>
          </p:cNvCxnSpPr>
          <p:nvPr/>
        </p:nvCxnSpPr>
        <p:spPr>
          <a:xfrm flipV="1">
            <a:off x="2443155" y="1599478"/>
            <a:ext cx="0" cy="2342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6" idx="2"/>
          </p:cNvCxnSpPr>
          <p:nvPr/>
        </p:nvCxnSpPr>
        <p:spPr>
          <a:xfrm flipH="1">
            <a:off x="2439240" y="4752976"/>
            <a:ext cx="3915" cy="501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4" idx="1"/>
          </p:cNvCxnSpPr>
          <p:nvPr/>
        </p:nvCxnSpPr>
        <p:spPr>
          <a:xfrm>
            <a:off x="2443155" y="1584175"/>
            <a:ext cx="2738449" cy="17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7" idx="1"/>
          </p:cNvCxnSpPr>
          <p:nvPr/>
        </p:nvCxnSpPr>
        <p:spPr>
          <a:xfrm flipV="1">
            <a:off x="2443155" y="5254172"/>
            <a:ext cx="2738449" cy="12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7014037" y="5003573"/>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547429" y="4771349"/>
            <a:ext cx="343364" cy="369332"/>
          </a:xfrm>
          <a:prstGeom prst="rect">
            <a:avLst/>
          </a:prstGeom>
          <a:noFill/>
        </p:spPr>
        <p:txBody>
          <a:bodyPr wrap="none" rtlCol="0">
            <a:spAutoFit/>
          </a:bodyPr>
          <a:lstStyle/>
          <a:p>
            <a:r>
              <a:rPr lang="en-US" dirty="0" smtClean="0"/>
              <a:t>…</a:t>
            </a:r>
            <a:endParaRPr lang="en-US" dirty="0"/>
          </a:p>
        </p:txBody>
      </p:sp>
      <p:sp>
        <p:nvSpPr>
          <p:cNvPr id="24" name="TextBox 23"/>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tooltip="Back to &quot;Basic Reverse Engineering Path&quot;"/>
              </a:rPr>
              <a:t>Back</a:t>
            </a:r>
            <a:endParaRPr lang="en-US" dirty="0"/>
          </a:p>
        </p:txBody>
      </p:sp>
      <p:sp>
        <p:nvSpPr>
          <p:cNvPr id="25" name="Right Arrow 24">
            <a:hlinkClick r:id="rId3" action="ppaction://hlinksldjump"/>
          </p:cNvPr>
          <p:cNvSpPr/>
          <p:nvPr/>
        </p:nvSpPr>
        <p:spPr>
          <a:xfrm flipH="1">
            <a:off x="889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638315"/>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35550" y="6223000"/>
            <a:ext cx="2120900" cy="4064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REVERSE ENGINEER</a:t>
            </a:r>
            <a:endParaRPr lang="en-US" dirty="0"/>
          </a:p>
        </p:txBody>
      </p:sp>
      <p:sp>
        <p:nvSpPr>
          <p:cNvPr id="5" name="Rounded Rectangle 4"/>
          <p:cNvSpPr/>
          <p:nvPr/>
        </p:nvSpPr>
        <p:spPr>
          <a:xfrm>
            <a:off x="8121650" y="5257800"/>
            <a:ext cx="212090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SKILLSETS</a:t>
            </a:r>
            <a:endParaRPr lang="en-US" dirty="0"/>
          </a:p>
        </p:txBody>
      </p:sp>
      <p:sp>
        <p:nvSpPr>
          <p:cNvPr id="6" name="Rounded Rectangle 5"/>
          <p:cNvSpPr/>
          <p:nvPr/>
        </p:nvSpPr>
        <p:spPr>
          <a:xfrm>
            <a:off x="1911350" y="5270500"/>
            <a:ext cx="212090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TOOLS</a:t>
            </a:r>
            <a:endParaRPr lang="en-US" dirty="0"/>
          </a:p>
        </p:txBody>
      </p:sp>
      <p:sp>
        <p:nvSpPr>
          <p:cNvPr id="9" name="Rounded Rectangle 8"/>
          <p:cNvSpPr/>
          <p:nvPr/>
        </p:nvSpPr>
        <p:spPr>
          <a:xfrm>
            <a:off x="9429750" y="3937000"/>
            <a:ext cx="252730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2" action="ppaction://hlinksldjump"/>
              </a:rPr>
              <a:t>Processes / Threads</a:t>
            </a:r>
            <a:endParaRPr lang="en-US" dirty="0"/>
          </a:p>
        </p:txBody>
      </p:sp>
      <p:sp>
        <p:nvSpPr>
          <p:cNvPr id="10" name="Rounded Rectangle 9"/>
          <p:cNvSpPr/>
          <p:nvPr/>
        </p:nvSpPr>
        <p:spPr>
          <a:xfrm>
            <a:off x="6343650" y="3022600"/>
            <a:ext cx="248285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solidFill>
                  <a:prstClr val="white"/>
                </a:solidFill>
                <a:hlinkClick r:id="rId3" action="ppaction://hlinksldjump"/>
              </a:rPr>
              <a:t>IA-32 Assembly Language</a:t>
            </a:r>
            <a:endParaRPr lang="en-US" sz="1600" dirty="0">
              <a:solidFill>
                <a:prstClr val="white"/>
              </a:solidFill>
            </a:endParaRPr>
          </a:p>
        </p:txBody>
      </p:sp>
      <p:sp>
        <p:nvSpPr>
          <p:cNvPr id="12" name="Rounded Rectangle 11"/>
          <p:cNvSpPr/>
          <p:nvPr/>
        </p:nvSpPr>
        <p:spPr>
          <a:xfrm>
            <a:off x="6343650" y="2108200"/>
            <a:ext cx="248285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p:cNvSpPr/>
          <p:nvPr/>
        </p:nvSpPr>
        <p:spPr>
          <a:xfrm>
            <a:off x="9429750" y="2108200"/>
            <a:ext cx="254000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p:cNvSpPr/>
          <p:nvPr/>
        </p:nvSpPr>
        <p:spPr>
          <a:xfrm>
            <a:off x="9429750" y="3022600"/>
            <a:ext cx="252730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a:off x="6343650" y="1193800"/>
            <a:ext cx="248285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a:off x="9429750" y="1193800"/>
            <a:ext cx="254000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196850" y="3937000"/>
            <a:ext cx="249555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4" action="ppaction://hlinksldjump"/>
              </a:rPr>
              <a:t>Debugger</a:t>
            </a:r>
            <a:endParaRPr lang="en-US" dirty="0"/>
          </a:p>
        </p:txBody>
      </p:sp>
      <p:sp>
        <p:nvSpPr>
          <p:cNvPr id="18" name="Rounded Rectangle 17"/>
          <p:cNvSpPr/>
          <p:nvPr/>
        </p:nvSpPr>
        <p:spPr>
          <a:xfrm>
            <a:off x="3295650" y="3937000"/>
            <a:ext cx="252730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209550" y="3022600"/>
            <a:ext cx="248285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a:off x="209550" y="2108200"/>
            <a:ext cx="248285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p:cNvSpPr/>
          <p:nvPr/>
        </p:nvSpPr>
        <p:spPr>
          <a:xfrm>
            <a:off x="3295650" y="2108200"/>
            <a:ext cx="254000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3295650" y="3022600"/>
            <a:ext cx="254000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p:nvSpPr>
        <p:spPr>
          <a:xfrm>
            <a:off x="209550" y="1193800"/>
            <a:ext cx="248285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p:nvSpPr>
        <p:spPr>
          <a:xfrm>
            <a:off x="3295650" y="1193800"/>
            <a:ext cx="254000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Arrow Connector 25"/>
          <p:cNvCxnSpPr>
            <a:stCxn id="5" idx="0"/>
            <a:endCxn id="7" idx="2"/>
          </p:cNvCxnSpPr>
          <p:nvPr/>
        </p:nvCxnSpPr>
        <p:spPr>
          <a:xfrm flipH="1" flipV="1">
            <a:off x="7578725" y="4343400"/>
            <a:ext cx="1603375"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0"/>
            <a:endCxn id="9" idx="2"/>
          </p:cNvCxnSpPr>
          <p:nvPr/>
        </p:nvCxnSpPr>
        <p:spPr>
          <a:xfrm flipV="1">
            <a:off x="9182100" y="4343400"/>
            <a:ext cx="151130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0"/>
            <a:endCxn id="10" idx="2"/>
          </p:cNvCxnSpPr>
          <p:nvPr/>
        </p:nvCxnSpPr>
        <p:spPr>
          <a:xfrm flipH="1" flipV="1">
            <a:off x="7585075" y="3429000"/>
            <a:ext cx="1597025" cy="1828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6330950" y="3937000"/>
            <a:ext cx="249555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5" action="ppaction://hlinksldjump"/>
              </a:rPr>
              <a:t>Memory Management</a:t>
            </a:r>
            <a:endParaRPr lang="en-US" dirty="0" smtClean="0"/>
          </a:p>
        </p:txBody>
      </p:sp>
      <p:cxnSp>
        <p:nvCxnSpPr>
          <p:cNvPr id="33" name="Straight Arrow Connector 32"/>
          <p:cNvCxnSpPr>
            <a:stCxn id="6" idx="0"/>
            <a:endCxn id="17" idx="2"/>
          </p:cNvCxnSpPr>
          <p:nvPr/>
        </p:nvCxnSpPr>
        <p:spPr>
          <a:xfrm flipH="1" flipV="1">
            <a:off x="1444625" y="4343400"/>
            <a:ext cx="1527175" cy="927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 idx="0"/>
            <a:endCxn id="6" idx="2"/>
          </p:cNvCxnSpPr>
          <p:nvPr/>
        </p:nvCxnSpPr>
        <p:spPr>
          <a:xfrm flipH="1" flipV="1">
            <a:off x="2971800" y="5676900"/>
            <a:ext cx="3124200" cy="546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 idx="0"/>
            <a:endCxn id="5" idx="2"/>
          </p:cNvCxnSpPr>
          <p:nvPr/>
        </p:nvCxnSpPr>
        <p:spPr>
          <a:xfrm flipV="1">
            <a:off x="6096000" y="5664200"/>
            <a:ext cx="3086100" cy="558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itle 1"/>
          <p:cNvSpPr>
            <a:spLocks noGrp="1"/>
          </p:cNvSpPr>
          <p:nvPr>
            <p:ph type="title"/>
          </p:nvPr>
        </p:nvSpPr>
        <p:spPr>
          <a:xfrm>
            <a:off x="838200" y="365125"/>
            <a:ext cx="10515600" cy="574675"/>
          </a:xfrm>
        </p:spPr>
        <p:txBody>
          <a:bodyPr>
            <a:normAutofit fontScale="90000"/>
          </a:bodyPr>
          <a:lstStyle/>
          <a:p>
            <a:pPr algn="ctr"/>
            <a:r>
              <a:rPr lang="en-US" dirty="0"/>
              <a:t>Basic Reverse Engineering </a:t>
            </a:r>
            <a:r>
              <a:rPr lang="en-US" dirty="0" smtClean="0"/>
              <a:t>Path</a:t>
            </a:r>
            <a:endParaRPr lang="en-US" dirty="0"/>
          </a:p>
        </p:txBody>
      </p:sp>
    </p:spTree>
    <p:extLst>
      <p:ext uri="{BB962C8B-B14F-4D97-AF65-F5344CB8AC3E}">
        <p14:creationId xmlns:p14="http://schemas.microsoft.com/office/powerpoint/2010/main" val="2873376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IA-32 </a:t>
            </a:r>
            <a:r>
              <a:rPr lang="en-US" dirty="0"/>
              <a:t>Assembly </a:t>
            </a:r>
            <a:r>
              <a:rPr lang="en-US" dirty="0" smtClean="0"/>
              <a:t>Language (Basic)</a:t>
            </a:r>
            <a:endParaRPr lang="en-US" dirty="0"/>
          </a:p>
        </p:txBody>
      </p:sp>
      <p:sp>
        <p:nvSpPr>
          <p:cNvPr id="5" name="TextBox 4"/>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tooltip="Back to &quot;Basic Reverse Engineering Path&quot;"/>
              </a:rPr>
              <a:t>Back</a:t>
            </a:r>
            <a:endParaRPr lang="en-US" dirty="0"/>
          </a:p>
        </p:txBody>
      </p:sp>
      <p:sp>
        <p:nvSpPr>
          <p:cNvPr id="6" name="TextBox 5"/>
          <p:cNvSpPr txBox="1"/>
          <p:nvPr/>
        </p:nvSpPr>
        <p:spPr>
          <a:xfrm>
            <a:off x="622300" y="1231900"/>
            <a:ext cx="10972800" cy="461665"/>
          </a:xfrm>
          <a:prstGeom prst="rect">
            <a:avLst/>
          </a:prstGeom>
          <a:noFill/>
        </p:spPr>
        <p:txBody>
          <a:bodyPr wrap="square" rtlCol="0">
            <a:spAutoFit/>
          </a:bodyPr>
          <a:lstStyle/>
          <a:p>
            <a:pPr algn="ctr"/>
            <a:r>
              <a:rPr lang="en-US" sz="2400" dirty="0" smtClean="0"/>
              <a:t>What you need to know about IA-32 Assembly Language at the Basic Level</a:t>
            </a:r>
            <a:endParaRPr lang="en-US" sz="2400" dirty="0"/>
          </a:p>
        </p:txBody>
      </p:sp>
      <p:sp>
        <p:nvSpPr>
          <p:cNvPr id="2" name="TextBox 1"/>
          <p:cNvSpPr txBox="1"/>
          <p:nvPr/>
        </p:nvSpPr>
        <p:spPr>
          <a:xfrm>
            <a:off x="609600" y="2159000"/>
            <a:ext cx="1097280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It is the lowest level language to the hardware.</a:t>
            </a:r>
          </a:p>
          <a:p>
            <a:pPr marL="285750" indent="-285750">
              <a:buFont typeface="Arial" panose="020B0604020202020204" pitchFamily="34" charset="0"/>
              <a:buChar char="•"/>
            </a:pPr>
            <a:r>
              <a:rPr lang="en-US" sz="2400" dirty="0" smtClean="0"/>
              <a:t>The microprocessor/microcontroller manufacturers provide excellent documentation for writing software for their products.</a:t>
            </a:r>
          </a:p>
          <a:p>
            <a:pPr marL="285750" indent="-285750">
              <a:buFont typeface="Arial" panose="020B0604020202020204" pitchFamily="34" charset="0"/>
              <a:buChar char="•"/>
            </a:pPr>
            <a:r>
              <a:rPr lang="en-US" sz="2400" dirty="0" smtClean="0"/>
              <a:t>As a reverse engineer, you read assembly language code.</a:t>
            </a:r>
          </a:p>
          <a:p>
            <a:pPr marL="285750" indent="-285750">
              <a:buFont typeface="Arial" panose="020B0604020202020204" pitchFamily="34" charset="0"/>
              <a:buChar char="•"/>
            </a:pPr>
            <a:r>
              <a:rPr lang="en-US" sz="2400" dirty="0" smtClean="0"/>
              <a:t>The biggest difficulty is dealing with compiler optimizations and obfuscations.</a:t>
            </a:r>
          </a:p>
          <a:p>
            <a:pPr marL="285750" indent="-285750">
              <a:buFont typeface="Arial" panose="020B0604020202020204" pitchFamily="34" charset="0"/>
              <a:buChar char="•"/>
            </a:pPr>
            <a:r>
              <a:rPr lang="en-US" sz="2400" dirty="0" smtClean="0"/>
              <a:t>A lack of symbol files for the code you are reversing increases the detective work on your part.</a:t>
            </a:r>
          </a:p>
        </p:txBody>
      </p:sp>
    </p:spTree>
    <p:extLst>
      <p:ext uri="{BB962C8B-B14F-4D97-AF65-F5344CB8AC3E}">
        <p14:creationId xmlns:p14="http://schemas.microsoft.com/office/powerpoint/2010/main" val="3020498254"/>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Debugger (Basic)</a:t>
            </a:r>
            <a:endParaRPr lang="en-US" dirty="0"/>
          </a:p>
        </p:txBody>
      </p:sp>
      <p:sp>
        <p:nvSpPr>
          <p:cNvPr id="5" name="TextBox 4"/>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tooltip="Back to &quot;Basic Reverse Engineering Path&quot;"/>
              </a:rPr>
              <a:t>Back</a:t>
            </a:r>
            <a:endParaRPr lang="en-US" dirty="0"/>
          </a:p>
        </p:txBody>
      </p:sp>
      <p:sp>
        <p:nvSpPr>
          <p:cNvPr id="6" name="TextBox 5"/>
          <p:cNvSpPr txBox="1"/>
          <p:nvPr/>
        </p:nvSpPr>
        <p:spPr>
          <a:xfrm>
            <a:off x="622300" y="1231900"/>
            <a:ext cx="10972800" cy="461665"/>
          </a:xfrm>
          <a:prstGeom prst="rect">
            <a:avLst/>
          </a:prstGeom>
          <a:noFill/>
        </p:spPr>
        <p:txBody>
          <a:bodyPr wrap="square" rtlCol="0">
            <a:spAutoFit/>
          </a:bodyPr>
          <a:lstStyle/>
          <a:p>
            <a:pPr algn="ctr"/>
            <a:r>
              <a:rPr lang="en-US" sz="2400" dirty="0" smtClean="0"/>
              <a:t>What you need to know about a Debugger at the Basic Level</a:t>
            </a:r>
            <a:endParaRPr lang="en-US" sz="2400" dirty="0"/>
          </a:p>
        </p:txBody>
      </p:sp>
      <p:sp>
        <p:nvSpPr>
          <p:cNvPr id="2" name="TextBox 1"/>
          <p:cNvSpPr txBox="1"/>
          <p:nvPr/>
        </p:nvSpPr>
        <p:spPr>
          <a:xfrm>
            <a:off x="622300" y="2286000"/>
            <a:ext cx="1097280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Provides you with an active view of a currently running program.</a:t>
            </a:r>
          </a:p>
          <a:p>
            <a:pPr marL="285750" indent="-285750">
              <a:buFont typeface="Arial" panose="020B0604020202020204" pitchFamily="34" charset="0"/>
              <a:buChar char="•"/>
            </a:pPr>
            <a:r>
              <a:rPr lang="en-US" sz="2400" dirty="0" smtClean="0"/>
              <a:t>In user-mode, there are a variety of debuggers from which </a:t>
            </a:r>
            <a:r>
              <a:rPr lang="en-US" sz="2400" dirty="0"/>
              <a:t>to </a:t>
            </a:r>
            <a:r>
              <a:rPr lang="en-US" sz="2400" dirty="0" smtClean="0"/>
              <a:t>choose.</a:t>
            </a:r>
          </a:p>
          <a:p>
            <a:pPr marL="285750" indent="-285750">
              <a:buFont typeface="Arial" panose="020B0604020202020204" pitchFamily="34" charset="0"/>
              <a:buChar char="•"/>
            </a:pPr>
            <a:r>
              <a:rPr lang="en-US" sz="2400" dirty="0" smtClean="0"/>
              <a:t>In kernel-mode, there is an obvious choice for Windows – WinDbg.</a:t>
            </a:r>
          </a:p>
          <a:p>
            <a:pPr marL="285750" indent="-285750">
              <a:buFont typeface="Arial" panose="020B0604020202020204" pitchFamily="34" charset="0"/>
              <a:buChar char="•"/>
            </a:pPr>
            <a:r>
              <a:rPr lang="en-US" sz="2400" dirty="0" smtClean="0"/>
              <a:t>Symbol file locations must be made aware to the debugger.</a:t>
            </a:r>
          </a:p>
          <a:p>
            <a:pPr marL="285750" indent="-285750">
              <a:buFont typeface="Arial" panose="020B0604020202020204" pitchFamily="34" charset="0"/>
              <a:buChar char="•"/>
            </a:pPr>
            <a:r>
              <a:rPr lang="en-US" sz="2400" dirty="0" smtClean="0"/>
              <a:t>The trace command (t) and the step command (p) are two important commands to learn.</a:t>
            </a:r>
          </a:p>
          <a:p>
            <a:pPr marL="285750" indent="-285750">
              <a:buFont typeface="Arial" panose="020B0604020202020204" pitchFamily="34" charset="0"/>
              <a:buChar char="•"/>
            </a:pPr>
            <a:r>
              <a:rPr lang="en-US" sz="2400" dirty="0" smtClean="0"/>
              <a:t>This is followed by the various dump memory and registers commands.</a:t>
            </a:r>
            <a:endParaRPr lang="en-US" sz="2400" dirty="0"/>
          </a:p>
        </p:txBody>
      </p:sp>
    </p:spTree>
    <p:extLst>
      <p:ext uri="{BB962C8B-B14F-4D97-AF65-F5344CB8AC3E}">
        <p14:creationId xmlns:p14="http://schemas.microsoft.com/office/powerpoint/2010/main" val="2602618444"/>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6" idx="0"/>
            <a:endCxn id="20" idx="2"/>
          </p:cNvCxnSpPr>
          <p:nvPr/>
        </p:nvCxnSpPr>
        <p:spPr>
          <a:xfrm flipH="1" flipV="1">
            <a:off x="1450975" y="2514600"/>
            <a:ext cx="1520825" cy="2755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971800" y="3429000"/>
            <a:ext cx="1593850" cy="1841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0"/>
            <a:endCxn id="14" idx="2"/>
          </p:cNvCxnSpPr>
          <p:nvPr/>
        </p:nvCxnSpPr>
        <p:spPr>
          <a:xfrm flipV="1">
            <a:off x="9182100" y="3429000"/>
            <a:ext cx="1511300" cy="1828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 idx="0"/>
            <a:endCxn id="19" idx="2"/>
          </p:cNvCxnSpPr>
          <p:nvPr/>
        </p:nvCxnSpPr>
        <p:spPr>
          <a:xfrm flipH="1" flipV="1">
            <a:off x="1450975" y="3429000"/>
            <a:ext cx="1520825" cy="1841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5035550" y="6223000"/>
            <a:ext cx="2120900" cy="4064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REVERSE ENGINEER</a:t>
            </a:r>
            <a:endParaRPr lang="en-US" dirty="0"/>
          </a:p>
        </p:txBody>
      </p:sp>
      <p:sp>
        <p:nvSpPr>
          <p:cNvPr id="5" name="Rounded Rectangle 4"/>
          <p:cNvSpPr/>
          <p:nvPr/>
        </p:nvSpPr>
        <p:spPr>
          <a:xfrm>
            <a:off x="8121650" y="5257800"/>
            <a:ext cx="212090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SKILLSETS</a:t>
            </a:r>
            <a:endParaRPr lang="en-US" dirty="0"/>
          </a:p>
        </p:txBody>
      </p:sp>
      <p:sp>
        <p:nvSpPr>
          <p:cNvPr id="6" name="Rounded Rectangle 5"/>
          <p:cNvSpPr/>
          <p:nvPr/>
        </p:nvSpPr>
        <p:spPr>
          <a:xfrm>
            <a:off x="1911350" y="5270500"/>
            <a:ext cx="212090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TOOLS</a:t>
            </a:r>
            <a:endParaRPr lang="en-US" dirty="0"/>
          </a:p>
        </p:txBody>
      </p:sp>
      <p:sp>
        <p:nvSpPr>
          <p:cNvPr id="9" name="Rounded Rectangle 8"/>
          <p:cNvSpPr/>
          <p:nvPr/>
        </p:nvSpPr>
        <p:spPr>
          <a:xfrm>
            <a:off x="9429750" y="3937000"/>
            <a:ext cx="252730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2" action="ppaction://hlinksldjump"/>
              </a:rPr>
              <a:t>Processes / Threads</a:t>
            </a:r>
            <a:endParaRPr lang="en-US" dirty="0"/>
          </a:p>
        </p:txBody>
      </p:sp>
      <p:sp>
        <p:nvSpPr>
          <p:cNvPr id="10" name="Rounded Rectangle 9"/>
          <p:cNvSpPr/>
          <p:nvPr/>
        </p:nvSpPr>
        <p:spPr>
          <a:xfrm>
            <a:off x="6343650" y="3022600"/>
            <a:ext cx="248285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3" action="ppaction://hlinksldjump"/>
              </a:rPr>
              <a:t>IA-32 Assembly </a:t>
            </a:r>
            <a:r>
              <a:rPr lang="en-US" sz="1600" dirty="0" smtClean="0">
                <a:solidFill>
                  <a:schemeClr val="bg1"/>
                </a:solidFill>
                <a:hlinkClick r:id="rId3" action="ppaction://hlinksldjump"/>
              </a:rPr>
              <a:t>Language</a:t>
            </a:r>
            <a:endParaRPr lang="en-US" sz="1600" dirty="0">
              <a:solidFill>
                <a:schemeClr val="bg1"/>
              </a:solidFill>
            </a:endParaRPr>
          </a:p>
        </p:txBody>
      </p:sp>
      <p:sp>
        <p:nvSpPr>
          <p:cNvPr id="12" name="Rounded Rectangle 11"/>
          <p:cNvSpPr/>
          <p:nvPr/>
        </p:nvSpPr>
        <p:spPr>
          <a:xfrm>
            <a:off x="6343650" y="2108200"/>
            <a:ext cx="248285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p:cNvSpPr/>
          <p:nvPr/>
        </p:nvSpPr>
        <p:spPr>
          <a:xfrm>
            <a:off x="9429750" y="2108200"/>
            <a:ext cx="254000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p:cNvSpPr/>
          <p:nvPr/>
        </p:nvSpPr>
        <p:spPr>
          <a:xfrm>
            <a:off x="9429750" y="3022600"/>
            <a:ext cx="252730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hlinkClick r:id="rId4" action="ppaction://hlinksldjump"/>
              </a:rPr>
              <a:t>DLL’s (Dynamic Link Libraries)</a:t>
            </a:r>
            <a:endParaRPr lang="en-US" sz="1400" dirty="0"/>
          </a:p>
        </p:txBody>
      </p:sp>
      <p:sp>
        <p:nvSpPr>
          <p:cNvPr id="15" name="Rounded Rectangle 14"/>
          <p:cNvSpPr/>
          <p:nvPr/>
        </p:nvSpPr>
        <p:spPr>
          <a:xfrm>
            <a:off x="6343650" y="1193800"/>
            <a:ext cx="248285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a:off x="9429750" y="1193800"/>
            <a:ext cx="254000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196850" y="3937000"/>
            <a:ext cx="249555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5" action="ppaction://hlinksldjump"/>
              </a:rPr>
              <a:t>Debugger</a:t>
            </a:r>
            <a:endParaRPr lang="en-US" dirty="0"/>
          </a:p>
        </p:txBody>
      </p:sp>
      <p:sp>
        <p:nvSpPr>
          <p:cNvPr id="18" name="Rounded Rectangle 17"/>
          <p:cNvSpPr/>
          <p:nvPr/>
        </p:nvSpPr>
        <p:spPr>
          <a:xfrm>
            <a:off x="3295650" y="3937000"/>
            <a:ext cx="252730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6" action="ppaction://hlinksldjump"/>
              </a:rPr>
              <a:t>IDA Pro</a:t>
            </a:r>
            <a:endParaRPr lang="en-US" dirty="0"/>
          </a:p>
        </p:txBody>
      </p:sp>
      <p:sp>
        <p:nvSpPr>
          <p:cNvPr id="19" name="Rounded Rectangle 18"/>
          <p:cNvSpPr/>
          <p:nvPr/>
        </p:nvSpPr>
        <p:spPr>
          <a:xfrm>
            <a:off x="209550" y="3022600"/>
            <a:ext cx="248285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7" action="ppaction://hlinksldjump"/>
              </a:rPr>
              <a:t>Depends</a:t>
            </a:r>
            <a:endParaRPr lang="en-US" dirty="0"/>
          </a:p>
        </p:txBody>
      </p:sp>
      <p:sp>
        <p:nvSpPr>
          <p:cNvPr id="20" name="Rounded Rectangle 19">
            <a:hlinkClick r:id="rId8" action="ppaction://hlinksldjump"/>
          </p:cNvPr>
          <p:cNvSpPr/>
          <p:nvPr/>
        </p:nvSpPr>
        <p:spPr>
          <a:xfrm>
            <a:off x="209550" y="2108200"/>
            <a:ext cx="248285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hlinkClick r:id="rId9" action="ppaction://hlinksldjump"/>
              </a:rPr>
              <a:t>Dumpbin</a:t>
            </a:r>
            <a:endParaRPr lang="en-US" dirty="0" smtClean="0"/>
          </a:p>
        </p:txBody>
      </p:sp>
      <p:sp>
        <p:nvSpPr>
          <p:cNvPr id="21" name="Rounded Rectangle 20"/>
          <p:cNvSpPr/>
          <p:nvPr/>
        </p:nvSpPr>
        <p:spPr>
          <a:xfrm>
            <a:off x="3295650" y="2108200"/>
            <a:ext cx="254000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3295650" y="3022600"/>
            <a:ext cx="254000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10" action="ppaction://hlinksldjump"/>
              </a:rPr>
              <a:t>Hex Editor</a:t>
            </a:r>
            <a:endParaRPr lang="en-US" dirty="0"/>
          </a:p>
        </p:txBody>
      </p:sp>
      <p:sp>
        <p:nvSpPr>
          <p:cNvPr id="23" name="Rounded Rectangle 22"/>
          <p:cNvSpPr/>
          <p:nvPr/>
        </p:nvSpPr>
        <p:spPr>
          <a:xfrm>
            <a:off x="209550" y="1193800"/>
            <a:ext cx="248285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p:nvSpPr>
        <p:spPr>
          <a:xfrm>
            <a:off x="3295650" y="1193800"/>
            <a:ext cx="254000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Arrow Connector 25"/>
          <p:cNvCxnSpPr>
            <a:stCxn id="5" idx="0"/>
            <a:endCxn id="7" idx="2"/>
          </p:cNvCxnSpPr>
          <p:nvPr/>
        </p:nvCxnSpPr>
        <p:spPr>
          <a:xfrm flipH="1" flipV="1">
            <a:off x="7578725" y="4343400"/>
            <a:ext cx="1603375"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0"/>
            <a:endCxn id="9" idx="2"/>
          </p:cNvCxnSpPr>
          <p:nvPr/>
        </p:nvCxnSpPr>
        <p:spPr>
          <a:xfrm flipV="1">
            <a:off x="9182100" y="4343400"/>
            <a:ext cx="151130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0"/>
            <a:endCxn id="10" idx="2"/>
          </p:cNvCxnSpPr>
          <p:nvPr/>
        </p:nvCxnSpPr>
        <p:spPr>
          <a:xfrm flipH="1" flipV="1">
            <a:off x="7585075" y="3429000"/>
            <a:ext cx="1597025" cy="1828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6330950" y="3937000"/>
            <a:ext cx="249555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11" action="ppaction://hlinksldjump"/>
              </a:rPr>
              <a:t>Memory Management</a:t>
            </a:r>
            <a:endParaRPr lang="en-US" dirty="0"/>
          </a:p>
        </p:txBody>
      </p:sp>
      <p:cxnSp>
        <p:nvCxnSpPr>
          <p:cNvPr id="33" name="Straight Arrow Connector 32"/>
          <p:cNvCxnSpPr>
            <a:stCxn id="6" idx="0"/>
            <a:endCxn id="17" idx="2"/>
          </p:cNvCxnSpPr>
          <p:nvPr/>
        </p:nvCxnSpPr>
        <p:spPr>
          <a:xfrm flipH="1" flipV="1">
            <a:off x="1444625" y="4343400"/>
            <a:ext cx="1527175" cy="927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 idx="0"/>
            <a:endCxn id="6" idx="2"/>
          </p:cNvCxnSpPr>
          <p:nvPr/>
        </p:nvCxnSpPr>
        <p:spPr>
          <a:xfrm flipH="1" flipV="1">
            <a:off x="2971800" y="5676900"/>
            <a:ext cx="3124200" cy="546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 idx="0"/>
            <a:endCxn id="5" idx="2"/>
          </p:cNvCxnSpPr>
          <p:nvPr/>
        </p:nvCxnSpPr>
        <p:spPr>
          <a:xfrm flipV="1">
            <a:off x="6096000" y="5664200"/>
            <a:ext cx="3086100" cy="558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itle 1"/>
          <p:cNvSpPr>
            <a:spLocks noGrp="1"/>
          </p:cNvSpPr>
          <p:nvPr>
            <p:ph type="title"/>
          </p:nvPr>
        </p:nvSpPr>
        <p:spPr>
          <a:xfrm>
            <a:off x="838200" y="365125"/>
            <a:ext cx="10515600" cy="574675"/>
          </a:xfrm>
        </p:spPr>
        <p:txBody>
          <a:bodyPr>
            <a:normAutofit fontScale="90000"/>
          </a:bodyPr>
          <a:lstStyle/>
          <a:p>
            <a:pPr algn="ctr"/>
            <a:r>
              <a:rPr lang="en-US" dirty="0" smtClean="0"/>
              <a:t>Intermediate </a:t>
            </a:r>
            <a:r>
              <a:rPr lang="en-US" dirty="0"/>
              <a:t>Reverse Engineering </a:t>
            </a:r>
            <a:r>
              <a:rPr lang="en-US" dirty="0" smtClean="0"/>
              <a:t>Path</a:t>
            </a:r>
            <a:endParaRPr lang="en-US" dirty="0"/>
          </a:p>
        </p:txBody>
      </p:sp>
      <p:cxnSp>
        <p:nvCxnSpPr>
          <p:cNvPr id="3" name="Straight Arrow Connector 2"/>
          <p:cNvCxnSpPr>
            <a:stCxn id="6" idx="0"/>
            <a:endCxn id="18" idx="2"/>
          </p:cNvCxnSpPr>
          <p:nvPr/>
        </p:nvCxnSpPr>
        <p:spPr>
          <a:xfrm flipV="1">
            <a:off x="2971800" y="4343400"/>
            <a:ext cx="1587500" cy="927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03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5" name="Title 1"/>
          <p:cNvSpPr>
            <a:spLocks noGrp="1"/>
          </p:cNvSpPr>
          <p:nvPr>
            <p:ph type="title"/>
          </p:nvPr>
        </p:nvSpPr>
        <p:spPr>
          <a:xfrm>
            <a:off x="838200" y="365125"/>
            <a:ext cx="10515600" cy="574675"/>
          </a:xfrm>
        </p:spPr>
        <p:txBody>
          <a:bodyPr>
            <a:normAutofit fontScale="90000"/>
          </a:bodyPr>
          <a:lstStyle/>
          <a:p>
            <a:pPr algn="ctr"/>
            <a:r>
              <a:rPr lang="en-US" dirty="0" smtClean="0"/>
              <a:t>Memory </a:t>
            </a:r>
            <a:r>
              <a:rPr lang="en-US" dirty="0"/>
              <a:t>Management (</a:t>
            </a:r>
            <a:r>
              <a:rPr lang="en-US" dirty="0" smtClean="0"/>
              <a:t>Intermediate)</a:t>
            </a:r>
            <a:endParaRPr lang="en-US" dirty="0"/>
          </a:p>
        </p:txBody>
      </p:sp>
      <p:sp>
        <p:nvSpPr>
          <p:cNvPr id="4" name="TextBox 3"/>
          <p:cNvSpPr txBox="1"/>
          <p:nvPr/>
        </p:nvSpPr>
        <p:spPr>
          <a:xfrm>
            <a:off x="641350" y="2159000"/>
            <a:ext cx="10985500" cy="1015663"/>
          </a:xfrm>
          <a:prstGeom prst="rect">
            <a:avLst/>
          </a:prstGeom>
          <a:noFill/>
        </p:spPr>
        <p:txBody>
          <a:bodyPr wrap="square" rtlCol="0">
            <a:spAutoFit/>
          </a:bodyPr>
          <a:lstStyle/>
          <a:p>
            <a:r>
              <a:rPr lang="en-US" sz="2000" dirty="0" smtClean="0"/>
              <a:t>The </a:t>
            </a:r>
            <a:r>
              <a:rPr lang="en-US" sz="2000" dirty="0"/>
              <a:t>memory manager has </a:t>
            </a:r>
            <a:r>
              <a:rPr lang="en-US" sz="2000" dirty="0" smtClean="0"/>
              <a:t>two primary tasks</a:t>
            </a:r>
          </a:p>
          <a:p>
            <a:pPr marL="285750" indent="-285750">
              <a:buFont typeface="Arial" panose="020B0604020202020204" pitchFamily="34" charset="0"/>
              <a:buChar char="•"/>
            </a:pPr>
            <a:r>
              <a:rPr lang="en-US" sz="2000" dirty="0"/>
              <a:t>Translating, or mapping, a process’s virtual address space into physical </a:t>
            </a:r>
            <a:r>
              <a:rPr lang="en-US" sz="2000" dirty="0" smtClean="0"/>
              <a:t>memory</a:t>
            </a:r>
          </a:p>
          <a:p>
            <a:pPr marL="285750" indent="-285750">
              <a:buFont typeface="Arial" panose="020B0604020202020204" pitchFamily="34" charset="0"/>
              <a:buChar char="•"/>
            </a:pPr>
            <a:r>
              <a:rPr lang="en-US" sz="2000" dirty="0"/>
              <a:t>Paging some of the contents of memory to disk when it becomes </a:t>
            </a:r>
            <a:r>
              <a:rPr lang="en-US" sz="2000" dirty="0" smtClean="0"/>
              <a:t>overcommitted</a:t>
            </a:r>
            <a:endParaRPr lang="en-US" sz="2000" dirty="0"/>
          </a:p>
        </p:txBody>
      </p:sp>
      <p:sp>
        <p:nvSpPr>
          <p:cNvPr id="6" name="TextBox 5"/>
          <p:cNvSpPr txBox="1"/>
          <p:nvPr/>
        </p:nvSpPr>
        <p:spPr>
          <a:xfrm>
            <a:off x="1524000" y="1231900"/>
            <a:ext cx="9144000" cy="830997"/>
          </a:xfrm>
          <a:prstGeom prst="rect">
            <a:avLst/>
          </a:prstGeom>
          <a:noFill/>
        </p:spPr>
        <p:txBody>
          <a:bodyPr wrap="square" rtlCol="0">
            <a:spAutoFit/>
          </a:bodyPr>
          <a:lstStyle/>
          <a:p>
            <a:pPr algn="ctr"/>
            <a:r>
              <a:rPr lang="en-US" sz="2400" dirty="0" smtClean="0"/>
              <a:t>What you need to know about Windows Memory Management at the Intermediate Level</a:t>
            </a:r>
            <a:endParaRPr lang="en-US" sz="2400" dirty="0"/>
          </a:p>
        </p:txBody>
      </p:sp>
    </p:spTree>
    <p:extLst>
      <p:ext uri="{BB962C8B-B14F-4D97-AF65-F5344CB8AC3E}">
        <p14:creationId xmlns:p14="http://schemas.microsoft.com/office/powerpoint/2010/main" val="1865039148"/>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5" name="Title 1"/>
          <p:cNvSpPr>
            <a:spLocks noGrp="1"/>
          </p:cNvSpPr>
          <p:nvPr>
            <p:ph type="title"/>
          </p:nvPr>
        </p:nvSpPr>
        <p:spPr>
          <a:xfrm>
            <a:off x="838200" y="365125"/>
            <a:ext cx="10515600" cy="574675"/>
          </a:xfrm>
        </p:spPr>
        <p:txBody>
          <a:bodyPr>
            <a:normAutofit fontScale="90000"/>
          </a:bodyPr>
          <a:lstStyle/>
          <a:p>
            <a:pPr algn="ctr"/>
            <a:r>
              <a:rPr lang="en-US" dirty="0" smtClean="0"/>
              <a:t>Memory </a:t>
            </a:r>
            <a:r>
              <a:rPr lang="en-US" dirty="0"/>
              <a:t>Management (</a:t>
            </a:r>
            <a:r>
              <a:rPr lang="en-US" dirty="0" smtClean="0"/>
              <a:t>Intermediate)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65881874"/>
              </p:ext>
            </p:extLst>
          </p:nvPr>
        </p:nvGraphicFramePr>
        <p:xfrm>
          <a:off x="590811" y="2320847"/>
          <a:ext cx="11086578" cy="3606800"/>
        </p:xfrm>
        <a:graphic>
          <a:graphicData uri="http://schemas.openxmlformats.org/drawingml/2006/table">
            <a:tbl>
              <a:tblPr firstRow="1" bandRow="1">
                <a:tableStyleId>{5C22544A-7EE6-4342-B048-85BDC9FD1C3A}</a:tableStyleId>
              </a:tblPr>
              <a:tblGrid>
                <a:gridCol w="689975">
                  <a:extLst>
                    <a:ext uri="{9D8B030D-6E8A-4147-A177-3AD203B41FA5}">
                      <a16:colId xmlns:a16="http://schemas.microsoft.com/office/drawing/2014/main" val="119054900"/>
                    </a:ext>
                  </a:extLst>
                </a:gridCol>
                <a:gridCol w="926926">
                  <a:extLst>
                    <a:ext uri="{9D8B030D-6E8A-4147-A177-3AD203B41FA5}">
                      <a16:colId xmlns:a16="http://schemas.microsoft.com/office/drawing/2014/main" val="3154981833"/>
                    </a:ext>
                  </a:extLst>
                </a:gridCol>
                <a:gridCol w="9469677">
                  <a:extLst>
                    <a:ext uri="{9D8B030D-6E8A-4147-A177-3AD203B41FA5}">
                      <a16:colId xmlns:a16="http://schemas.microsoft.com/office/drawing/2014/main" val="27181073"/>
                    </a:ext>
                  </a:extLst>
                </a:gridCol>
              </a:tblGrid>
              <a:tr h="370840">
                <a:tc>
                  <a:txBody>
                    <a:bodyPr/>
                    <a:lstStyle/>
                    <a:p>
                      <a:r>
                        <a:rPr lang="en-US" dirty="0"/>
                        <a:t>Bit</a:t>
                      </a:r>
                    </a:p>
                  </a:txBody>
                  <a:tcPr anchor="ctr"/>
                </a:tc>
                <a:tc>
                  <a:txBody>
                    <a:bodyPr/>
                    <a:lstStyle/>
                    <a:p>
                      <a:r>
                        <a:rPr lang="en-US"/>
                        <a:t>Value</a:t>
                      </a:r>
                    </a:p>
                  </a:txBody>
                  <a:tcPr anchor="ctr"/>
                </a:tc>
                <a:tc>
                  <a:txBody>
                    <a:bodyPr/>
                    <a:lstStyle/>
                    <a:p>
                      <a:r>
                        <a:rPr lang="en-US" dirty="0"/>
                        <a:t>Description</a:t>
                      </a:r>
                    </a:p>
                  </a:txBody>
                  <a:tcPr anchor="ctr"/>
                </a:tc>
                <a:extLst>
                  <a:ext uri="{0D108BD9-81ED-4DB2-BD59-A6C34878D82A}">
                    <a16:rowId xmlns:a16="http://schemas.microsoft.com/office/drawing/2014/main" val="927091132"/>
                  </a:ext>
                </a:extLst>
              </a:tr>
              <a:tr h="370840">
                <a:tc>
                  <a:txBody>
                    <a:bodyPr/>
                    <a:lstStyle/>
                    <a:p>
                      <a:endParaRPr lang="en-US" sz="1800" dirty="0"/>
                    </a:p>
                    <a:p>
                      <a:r>
                        <a:rPr lang="en-US" sz="1800" dirty="0"/>
                        <a:t>0 1 </a:t>
                      </a:r>
                    </a:p>
                  </a:txBody>
                  <a:tcPr anchor="ctr"/>
                </a:tc>
                <a:tc>
                  <a:txBody>
                    <a:bodyPr/>
                    <a:lstStyle/>
                    <a:p>
                      <a:endParaRPr lang="en-US" sz="1800"/>
                    </a:p>
                    <a:p>
                      <a:r>
                        <a:rPr lang="en-US" sz="1800"/>
                        <a:t>0x1 0x2 </a:t>
                      </a:r>
                    </a:p>
                  </a:txBody>
                  <a:tcPr anchor="ctr"/>
                </a:tc>
                <a:tc>
                  <a:txBody>
                    <a:bodyPr/>
                    <a:lstStyle/>
                    <a:p>
                      <a:r>
                        <a:rPr lang="en-US" sz="1800"/>
                        <a:t>Displays the basic integer registers. (Setting one or both of these bits has the same effect.)</a:t>
                      </a:r>
                    </a:p>
                  </a:txBody>
                  <a:tcPr anchor="ctr"/>
                </a:tc>
                <a:extLst>
                  <a:ext uri="{0D108BD9-81ED-4DB2-BD59-A6C34878D82A}">
                    <a16:rowId xmlns:a16="http://schemas.microsoft.com/office/drawing/2014/main" val="664649810"/>
                  </a:ext>
                </a:extLst>
              </a:tr>
              <a:tr h="370840">
                <a:tc>
                  <a:txBody>
                    <a:bodyPr/>
                    <a:lstStyle/>
                    <a:p>
                      <a:r>
                        <a:rPr lang="en-US" sz="1800" dirty="0"/>
                        <a:t>2</a:t>
                      </a:r>
                    </a:p>
                  </a:txBody>
                  <a:tcPr anchor="ctr"/>
                </a:tc>
                <a:tc>
                  <a:txBody>
                    <a:bodyPr/>
                    <a:lstStyle/>
                    <a:p>
                      <a:r>
                        <a:rPr lang="en-US" sz="1800"/>
                        <a:t>0x4</a:t>
                      </a:r>
                    </a:p>
                  </a:txBody>
                  <a:tcPr anchor="ctr"/>
                </a:tc>
                <a:tc>
                  <a:txBody>
                    <a:bodyPr/>
                    <a:lstStyle/>
                    <a:p>
                      <a:r>
                        <a:rPr lang="en-US" sz="1800"/>
                        <a:t>Displays the floating-point registers.</a:t>
                      </a:r>
                    </a:p>
                  </a:txBody>
                  <a:tcPr anchor="ctr"/>
                </a:tc>
                <a:extLst>
                  <a:ext uri="{0D108BD9-81ED-4DB2-BD59-A6C34878D82A}">
                    <a16:rowId xmlns:a16="http://schemas.microsoft.com/office/drawing/2014/main" val="1077070492"/>
                  </a:ext>
                </a:extLst>
              </a:tr>
              <a:tr h="370840">
                <a:tc>
                  <a:txBody>
                    <a:bodyPr/>
                    <a:lstStyle/>
                    <a:p>
                      <a:r>
                        <a:rPr lang="en-US" sz="1800" dirty="0"/>
                        <a:t>3</a:t>
                      </a:r>
                    </a:p>
                  </a:txBody>
                  <a:tcPr anchor="ctr"/>
                </a:tc>
                <a:tc>
                  <a:txBody>
                    <a:bodyPr/>
                    <a:lstStyle/>
                    <a:p>
                      <a:r>
                        <a:rPr lang="en-US" sz="1800" dirty="0"/>
                        <a:t>0x8</a:t>
                      </a:r>
                    </a:p>
                  </a:txBody>
                  <a:tcPr anchor="ctr"/>
                </a:tc>
                <a:tc>
                  <a:txBody>
                    <a:bodyPr/>
                    <a:lstStyle/>
                    <a:p>
                      <a:r>
                        <a:rPr lang="en-US" sz="1800"/>
                        <a:t>Displays the segment registers.</a:t>
                      </a:r>
                    </a:p>
                  </a:txBody>
                  <a:tcPr anchor="ctr"/>
                </a:tc>
                <a:extLst>
                  <a:ext uri="{0D108BD9-81ED-4DB2-BD59-A6C34878D82A}">
                    <a16:rowId xmlns:a16="http://schemas.microsoft.com/office/drawing/2014/main" val="1499642366"/>
                  </a:ext>
                </a:extLst>
              </a:tr>
              <a:tr h="370840">
                <a:tc>
                  <a:txBody>
                    <a:bodyPr/>
                    <a:lstStyle/>
                    <a:p>
                      <a:r>
                        <a:rPr lang="en-US" sz="1800"/>
                        <a:t>4</a:t>
                      </a:r>
                    </a:p>
                  </a:txBody>
                  <a:tcPr anchor="ctr"/>
                </a:tc>
                <a:tc>
                  <a:txBody>
                    <a:bodyPr/>
                    <a:lstStyle/>
                    <a:p>
                      <a:r>
                        <a:rPr lang="en-US" sz="1800" dirty="0"/>
                        <a:t>0x10</a:t>
                      </a:r>
                    </a:p>
                  </a:txBody>
                  <a:tcPr anchor="ctr"/>
                </a:tc>
                <a:tc>
                  <a:txBody>
                    <a:bodyPr/>
                    <a:lstStyle/>
                    <a:p>
                      <a:r>
                        <a:rPr lang="en-US" sz="1800"/>
                        <a:t>Displays the MMX registers.</a:t>
                      </a:r>
                    </a:p>
                  </a:txBody>
                  <a:tcPr anchor="ctr"/>
                </a:tc>
                <a:extLst>
                  <a:ext uri="{0D108BD9-81ED-4DB2-BD59-A6C34878D82A}">
                    <a16:rowId xmlns:a16="http://schemas.microsoft.com/office/drawing/2014/main" val="3801255750"/>
                  </a:ext>
                </a:extLst>
              </a:tr>
              <a:tr h="370840">
                <a:tc>
                  <a:txBody>
                    <a:bodyPr/>
                    <a:lstStyle/>
                    <a:p>
                      <a:r>
                        <a:rPr lang="en-US" sz="1800"/>
                        <a:t>5</a:t>
                      </a:r>
                    </a:p>
                  </a:txBody>
                  <a:tcPr anchor="ctr"/>
                </a:tc>
                <a:tc>
                  <a:txBody>
                    <a:bodyPr/>
                    <a:lstStyle/>
                    <a:p>
                      <a:r>
                        <a:rPr lang="en-US" sz="1800" dirty="0"/>
                        <a:t>0x20</a:t>
                      </a:r>
                    </a:p>
                  </a:txBody>
                  <a:tcPr anchor="ctr"/>
                </a:tc>
                <a:tc>
                  <a:txBody>
                    <a:bodyPr/>
                    <a:lstStyle/>
                    <a:p>
                      <a:r>
                        <a:rPr lang="en-US" sz="1800" dirty="0"/>
                        <a:t>Displays the debug registers. In kernel mode, setting this bit also displays the CR4 register.</a:t>
                      </a:r>
                    </a:p>
                  </a:txBody>
                  <a:tcPr anchor="ctr"/>
                </a:tc>
                <a:extLst>
                  <a:ext uri="{0D108BD9-81ED-4DB2-BD59-A6C34878D82A}">
                    <a16:rowId xmlns:a16="http://schemas.microsoft.com/office/drawing/2014/main" val="995664799"/>
                  </a:ext>
                </a:extLst>
              </a:tr>
              <a:tr h="370840">
                <a:tc>
                  <a:txBody>
                    <a:bodyPr/>
                    <a:lstStyle/>
                    <a:p>
                      <a:r>
                        <a:rPr lang="en-US" sz="1800"/>
                        <a:t>6</a:t>
                      </a:r>
                    </a:p>
                  </a:txBody>
                  <a:tcPr anchor="ctr"/>
                </a:tc>
                <a:tc>
                  <a:txBody>
                    <a:bodyPr/>
                    <a:lstStyle/>
                    <a:p>
                      <a:r>
                        <a:rPr lang="en-US" sz="1800"/>
                        <a:t>0x40</a:t>
                      </a:r>
                    </a:p>
                  </a:txBody>
                  <a:tcPr anchor="ctr"/>
                </a:tc>
                <a:tc>
                  <a:txBody>
                    <a:bodyPr/>
                    <a:lstStyle/>
                    <a:p>
                      <a:r>
                        <a:rPr lang="en-US" sz="1800" dirty="0"/>
                        <a:t>Displays the SSE XMM registers.</a:t>
                      </a:r>
                    </a:p>
                  </a:txBody>
                  <a:tcPr anchor="ctr"/>
                </a:tc>
                <a:extLst>
                  <a:ext uri="{0D108BD9-81ED-4DB2-BD59-A6C34878D82A}">
                    <a16:rowId xmlns:a16="http://schemas.microsoft.com/office/drawing/2014/main" val="2375817587"/>
                  </a:ext>
                </a:extLst>
              </a:tr>
              <a:tr h="370840">
                <a:tc>
                  <a:txBody>
                    <a:bodyPr/>
                    <a:lstStyle/>
                    <a:p>
                      <a:r>
                        <a:rPr lang="en-US" sz="1800"/>
                        <a:t>7</a:t>
                      </a:r>
                    </a:p>
                  </a:txBody>
                  <a:tcPr anchor="ctr"/>
                </a:tc>
                <a:tc>
                  <a:txBody>
                    <a:bodyPr/>
                    <a:lstStyle/>
                    <a:p>
                      <a:r>
                        <a:rPr lang="en-US" sz="1800"/>
                        <a:t>0x80</a:t>
                      </a:r>
                    </a:p>
                  </a:txBody>
                  <a:tcPr anchor="ctr"/>
                </a:tc>
                <a:tc>
                  <a:txBody>
                    <a:bodyPr/>
                    <a:lstStyle/>
                    <a:p>
                      <a:r>
                        <a:rPr lang="en-US" sz="1800" dirty="0"/>
                        <a:t>(Kernel mode only) Displays the CR0, CR1, and CR3 registers.</a:t>
                      </a:r>
                    </a:p>
                  </a:txBody>
                  <a:tcPr anchor="ctr"/>
                </a:tc>
                <a:extLst>
                  <a:ext uri="{0D108BD9-81ED-4DB2-BD59-A6C34878D82A}">
                    <a16:rowId xmlns:a16="http://schemas.microsoft.com/office/drawing/2014/main" val="3496433834"/>
                  </a:ext>
                </a:extLst>
              </a:tr>
              <a:tr h="370840">
                <a:tc>
                  <a:txBody>
                    <a:bodyPr/>
                    <a:lstStyle/>
                    <a:p>
                      <a:r>
                        <a:rPr lang="en-US" sz="1800"/>
                        <a:t>8</a:t>
                      </a:r>
                    </a:p>
                  </a:txBody>
                  <a:tcPr anchor="ctr"/>
                </a:tc>
                <a:tc>
                  <a:txBody>
                    <a:bodyPr/>
                    <a:lstStyle/>
                    <a:p>
                      <a:r>
                        <a:rPr lang="en-US" sz="1800"/>
                        <a:t>0x100</a:t>
                      </a:r>
                    </a:p>
                  </a:txBody>
                  <a:tcPr anchor="ctr"/>
                </a:tc>
                <a:tc>
                  <a:txBody>
                    <a:bodyPr/>
                    <a:lstStyle/>
                    <a:p>
                      <a:r>
                        <a:rPr lang="en-US" sz="1800" dirty="0"/>
                        <a:t>(Kernel mode only) Displays the descriptor and task state registers.</a:t>
                      </a:r>
                    </a:p>
                  </a:txBody>
                  <a:tcPr anchor="ctr"/>
                </a:tc>
                <a:extLst>
                  <a:ext uri="{0D108BD9-81ED-4DB2-BD59-A6C34878D82A}">
                    <a16:rowId xmlns:a16="http://schemas.microsoft.com/office/drawing/2014/main" val="1300788425"/>
                  </a:ext>
                </a:extLst>
              </a:tr>
            </a:tbl>
          </a:graphicData>
        </a:graphic>
      </p:graphicFrame>
      <p:sp>
        <p:nvSpPr>
          <p:cNvPr id="7" name="TextBox 6"/>
          <p:cNvSpPr txBox="1"/>
          <p:nvPr/>
        </p:nvSpPr>
        <p:spPr>
          <a:xfrm>
            <a:off x="590811" y="1417263"/>
            <a:ext cx="9834744" cy="646331"/>
          </a:xfrm>
          <a:prstGeom prst="rect">
            <a:avLst/>
          </a:prstGeom>
          <a:noFill/>
        </p:spPr>
        <p:txBody>
          <a:bodyPr wrap="none" rtlCol="0">
            <a:spAutoFit/>
          </a:bodyPr>
          <a:lstStyle/>
          <a:p>
            <a:r>
              <a:rPr lang="en-US" dirty="0" err="1" smtClean="0">
                <a:latin typeface="Courier New" panose="02070309020205020404" pitchFamily="49" charset="0"/>
                <a:cs typeface="Courier New" panose="02070309020205020404" pitchFamily="49" charset="0"/>
              </a:rPr>
              <a:t>kd</a:t>
            </a:r>
            <a:r>
              <a:rPr lang="en-US" dirty="0" smtClean="0">
                <a:latin typeface="Courier New" panose="02070309020205020404" pitchFamily="49" charset="0"/>
                <a:cs typeface="Courier New" panose="02070309020205020404" pitchFamily="49" charset="0"/>
              </a:rPr>
              <a:t>&gt; </a:t>
            </a:r>
            <a:r>
              <a:rPr lang="en-US" dirty="0" err="1" smtClean="0">
                <a:latin typeface="Courier New" panose="02070309020205020404" pitchFamily="49" charset="0"/>
                <a:cs typeface="Courier New" panose="02070309020205020404" pitchFamily="49" charset="0"/>
              </a:rPr>
              <a:t>rM</a:t>
            </a:r>
            <a:r>
              <a:rPr lang="en-US" dirty="0" smtClean="0">
                <a:latin typeface="Courier New" panose="02070309020205020404" pitchFamily="49" charset="0"/>
                <a:cs typeface="Courier New" panose="02070309020205020404" pitchFamily="49" charset="0"/>
              </a:rPr>
              <a:t> 0x100</a:t>
            </a:r>
          </a:p>
          <a:p>
            <a:r>
              <a:rPr lang="en-US" dirty="0" err="1" smtClean="0">
                <a:latin typeface="Courier New" panose="02070309020205020404" pitchFamily="49" charset="0"/>
                <a:cs typeface="Courier New" panose="02070309020205020404" pitchFamily="49" charset="0"/>
              </a:rPr>
              <a:t>gdtr</a:t>
            </a:r>
            <a:r>
              <a:rPr lang="en-US" dirty="0" smtClean="0">
                <a:latin typeface="Courier New" panose="02070309020205020404" pitchFamily="49" charset="0"/>
                <a:cs typeface="Courier New" panose="02070309020205020404" pitchFamily="49" charset="0"/>
              </a:rPr>
              <a:t>=82430000  </a:t>
            </a:r>
            <a:r>
              <a:rPr lang="en-US" dirty="0" err="1" smtClean="0">
                <a:latin typeface="Courier New" panose="02070309020205020404" pitchFamily="49" charset="0"/>
                <a:cs typeface="Courier New" panose="02070309020205020404" pitchFamily="49" charset="0"/>
              </a:rPr>
              <a:t>gtdl</a:t>
            </a:r>
            <a:r>
              <a:rPr lang="en-US" dirty="0" smtClean="0">
                <a:latin typeface="Courier New" panose="02070309020205020404" pitchFamily="49" charset="0"/>
                <a:cs typeface="Courier New" panose="02070309020205020404" pitchFamily="49" charset="0"/>
              </a:rPr>
              <a:t>=03ff </a:t>
            </a:r>
            <a:r>
              <a:rPr lang="en-US" dirty="0" err="1" smtClean="0">
                <a:latin typeface="Courier New" panose="02070309020205020404" pitchFamily="49" charset="0"/>
                <a:cs typeface="Courier New" panose="02070309020205020404" pitchFamily="49" charset="0"/>
              </a:rPr>
              <a:t>idtr</a:t>
            </a:r>
            <a:r>
              <a:rPr lang="en-US" dirty="0" smtClean="0">
                <a:latin typeface="Courier New" panose="02070309020205020404" pitchFamily="49" charset="0"/>
                <a:cs typeface="Courier New" panose="02070309020205020404" pitchFamily="49" charset="0"/>
              </a:rPr>
              <a:t>=82430400  </a:t>
            </a:r>
            <a:r>
              <a:rPr lang="en-US" dirty="0" err="1" smtClean="0">
                <a:latin typeface="Courier New" panose="02070309020205020404" pitchFamily="49" charset="0"/>
                <a:cs typeface="Courier New" panose="02070309020205020404" pitchFamily="49" charset="0"/>
              </a:rPr>
              <a:t>idtl</a:t>
            </a:r>
            <a:r>
              <a:rPr lang="en-US" dirty="0" smtClean="0">
                <a:latin typeface="Courier New" panose="02070309020205020404" pitchFamily="49" charset="0"/>
                <a:cs typeface="Courier New" panose="02070309020205020404" pitchFamily="49" charset="0"/>
              </a:rPr>
              <a:t>=07ff </a:t>
            </a:r>
            <a:r>
              <a:rPr lang="en-US" dirty="0" err="1" smtClean="0">
                <a:latin typeface="Courier New" panose="02070309020205020404" pitchFamily="49" charset="0"/>
                <a:cs typeface="Courier New" panose="02070309020205020404" pitchFamily="49" charset="0"/>
              </a:rPr>
              <a:t>tr</a:t>
            </a:r>
            <a:r>
              <a:rPr lang="en-US" dirty="0" smtClean="0">
                <a:latin typeface="Courier New" panose="02070309020205020404" pitchFamily="49" charset="0"/>
                <a:cs typeface="Courier New" panose="02070309020205020404" pitchFamily="49" charset="0"/>
              </a:rPr>
              <a:t>=0028  </a:t>
            </a:r>
            <a:r>
              <a:rPr lang="en-US" dirty="0" err="1" smtClean="0">
                <a:latin typeface="Courier New" panose="02070309020205020404" pitchFamily="49" charset="0"/>
                <a:cs typeface="Courier New" panose="02070309020205020404" pitchFamily="49" charset="0"/>
              </a:rPr>
              <a:t>ldtr</a:t>
            </a:r>
            <a:r>
              <a:rPr lang="en-US" dirty="0" smtClean="0">
                <a:latin typeface="Courier New" panose="02070309020205020404" pitchFamily="49" charset="0"/>
                <a:cs typeface="Courier New" panose="02070309020205020404" pitchFamily="49" charset="0"/>
              </a:rPr>
              <a:t>=0000</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1703907"/>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5" name="Title 1"/>
          <p:cNvSpPr>
            <a:spLocks noGrp="1"/>
          </p:cNvSpPr>
          <p:nvPr>
            <p:ph type="title"/>
          </p:nvPr>
        </p:nvSpPr>
        <p:spPr>
          <a:xfrm>
            <a:off x="838200" y="365125"/>
            <a:ext cx="10515600" cy="574675"/>
          </a:xfrm>
        </p:spPr>
        <p:txBody>
          <a:bodyPr>
            <a:normAutofit fontScale="90000"/>
          </a:bodyPr>
          <a:lstStyle/>
          <a:p>
            <a:pPr algn="ctr"/>
            <a:r>
              <a:rPr lang="en-US" dirty="0" smtClean="0"/>
              <a:t>Memory </a:t>
            </a:r>
            <a:r>
              <a:rPr lang="en-US" dirty="0"/>
              <a:t>Management (</a:t>
            </a:r>
            <a:r>
              <a:rPr lang="en-US" dirty="0" smtClean="0"/>
              <a:t>Intermediate)</a:t>
            </a:r>
            <a:endParaRPr lang="en-US" dirty="0"/>
          </a:p>
        </p:txBody>
      </p:sp>
      <p:sp>
        <p:nvSpPr>
          <p:cNvPr id="7" name="TextBox 6"/>
          <p:cNvSpPr txBox="1"/>
          <p:nvPr/>
        </p:nvSpPr>
        <p:spPr>
          <a:xfrm>
            <a:off x="4805422" y="2459504"/>
            <a:ext cx="2581156" cy="1938992"/>
          </a:xfrm>
          <a:prstGeom prst="rect">
            <a:avLst/>
          </a:prstGeom>
          <a:noFill/>
        </p:spPr>
        <p:txBody>
          <a:bodyPr wrap="none" rtlCol="0">
            <a:spAutoFit/>
          </a:bodyPr>
          <a:lstStyle/>
          <a:p>
            <a:r>
              <a:rPr lang="en-US" sz="2400" dirty="0" err="1" smtClean="0">
                <a:latin typeface="Courier New" panose="02070309020205020404" pitchFamily="49" charset="0"/>
                <a:cs typeface="Courier New" panose="02070309020205020404" pitchFamily="49" charset="0"/>
              </a:rPr>
              <a:t>kd</a:t>
            </a:r>
            <a:r>
              <a:rPr lang="en-US" sz="2400" dirty="0" smtClean="0">
                <a:latin typeface="Courier New" panose="02070309020205020404" pitchFamily="49" charset="0"/>
                <a:cs typeface="Courier New" panose="02070309020205020404" pitchFamily="49" charset="0"/>
              </a:rPr>
              <a:t>&gt; r </a:t>
            </a:r>
            <a:r>
              <a:rPr lang="en-US" sz="2400" dirty="0" err="1" smtClean="0">
                <a:latin typeface="Courier New" panose="02070309020205020404" pitchFamily="49" charset="0"/>
                <a:cs typeface="Courier New" panose="02070309020205020404" pitchFamily="49" charset="0"/>
              </a:rPr>
              <a:t>gdtr</a:t>
            </a:r>
            <a:endParaRPr lang="en-US" sz="2400" dirty="0" smtClean="0">
              <a:latin typeface="Courier New" panose="02070309020205020404" pitchFamily="49" charset="0"/>
              <a:cs typeface="Courier New" panose="02070309020205020404" pitchFamily="49" charset="0"/>
            </a:endParaRPr>
          </a:p>
          <a:p>
            <a:r>
              <a:rPr lang="en-US" sz="2400" dirty="0" err="1" smtClean="0">
                <a:latin typeface="Courier New" panose="02070309020205020404" pitchFamily="49" charset="0"/>
                <a:cs typeface="Courier New" panose="02070309020205020404" pitchFamily="49" charset="0"/>
              </a:rPr>
              <a:t>gdtr</a:t>
            </a:r>
            <a:r>
              <a:rPr lang="en-US" sz="2400" dirty="0" smtClean="0">
                <a:latin typeface="Courier New" panose="02070309020205020404" pitchFamily="49" charset="0"/>
                <a:cs typeface="Courier New" panose="02070309020205020404" pitchFamily="49" charset="0"/>
              </a:rPr>
              <a:t>=82430000</a:t>
            </a:r>
          </a:p>
          <a:p>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kd</a:t>
            </a:r>
            <a:r>
              <a:rPr lang="en-US" sz="2400" dirty="0">
                <a:latin typeface="Courier New" panose="02070309020205020404" pitchFamily="49" charset="0"/>
                <a:cs typeface="Courier New" panose="02070309020205020404" pitchFamily="49" charset="0"/>
              </a:rPr>
              <a:t>&gt; r </a:t>
            </a:r>
            <a:r>
              <a:rPr lang="en-US" sz="2400" dirty="0" err="1" smtClean="0">
                <a:latin typeface="Courier New" panose="02070309020205020404" pitchFamily="49" charset="0"/>
                <a:cs typeface="Courier New" panose="02070309020205020404" pitchFamily="49" charset="0"/>
              </a:rPr>
              <a:t>gdtl</a:t>
            </a:r>
            <a:endParaRPr lang="en-US" sz="2400" dirty="0">
              <a:latin typeface="Courier New" panose="02070309020205020404" pitchFamily="49" charset="0"/>
              <a:cs typeface="Courier New" panose="02070309020205020404" pitchFamily="49" charset="0"/>
            </a:endParaRPr>
          </a:p>
          <a:p>
            <a:r>
              <a:rPr lang="en-US" sz="2400" dirty="0" err="1" smtClean="0">
                <a:latin typeface="Courier New" panose="02070309020205020404" pitchFamily="49" charset="0"/>
                <a:cs typeface="Courier New" panose="02070309020205020404" pitchFamily="49" charset="0"/>
              </a:rPr>
              <a:t>gtdl</a:t>
            </a:r>
            <a:r>
              <a:rPr lang="en-US" sz="2400" dirty="0" smtClean="0">
                <a:latin typeface="Courier New" panose="02070309020205020404" pitchFamily="49" charset="0"/>
                <a:cs typeface="Courier New" panose="02070309020205020404" pitchFamily="49" charset="0"/>
              </a:rPr>
              <a:t>=03ff</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6306733"/>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5" name="Title 1"/>
          <p:cNvSpPr>
            <a:spLocks noGrp="1"/>
          </p:cNvSpPr>
          <p:nvPr>
            <p:ph type="title"/>
          </p:nvPr>
        </p:nvSpPr>
        <p:spPr>
          <a:xfrm>
            <a:off x="838200" y="365125"/>
            <a:ext cx="10515600" cy="574675"/>
          </a:xfrm>
        </p:spPr>
        <p:txBody>
          <a:bodyPr>
            <a:normAutofit fontScale="90000"/>
          </a:bodyPr>
          <a:lstStyle/>
          <a:p>
            <a:pPr algn="ctr"/>
            <a:r>
              <a:rPr lang="en-US" dirty="0" smtClean="0"/>
              <a:t>Memory </a:t>
            </a:r>
            <a:r>
              <a:rPr lang="en-US" dirty="0"/>
              <a:t>Management (</a:t>
            </a:r>
            <a:r>
              <a:rPr lang="en-US" dirty="0" smtClean="0"/>
              <a:t>Intermediate)</a:t>
            </a:r>
            <a:endParaRPr lang="en-US" dirty="0"/>
          </a:p>
        </p:txBody>
      </p:sp>
      <p:sp>
        <p:nvSpPr>
          <p:cNvPr id="7" name="TextBox 6"/>
          <p:cNvSpPr txBox="1"/>
          <p:nvPr/>
        </p:nvSpPr>
        <p:spPr>
          <a:xfrm>
            <a:off x="749824" y="1905506"/>
            <a:ext cx="10692351" cy="3046988"/>
          </a:xfrm>
          <a:prstGeom prst="rect">
            <a:avLst/>
          </a:prstGeom>
          <a:noFill/>
        </p:spPr>
        <p:txBody>
          <a:bodyPr wrap="none" rtlCol="0">
            <a:spAutoFit/>
          </a:bodyPr>
          <a:lstStyle/>
          <a:p>
            <a:r>
              <a:rPr lang="en-US" sz="2400" dirty="0" err="1" smtClean="0">
                <a:latin typeface="Courier New" panose="02070309020205020404" pitchFamily="49" charset="0"/>
                <a:cs typeface="Courier New" panose="02070309020205020404" pitchFamily="49" charset="0"/>
              </a:rPr>
              <a:t>kd</a:t>
            </a:r>
            <a:r>
              <a:rPr lang="en-US" sz="2400" dirty="0" smtClean="0">
                <a:latin typeface="Courier New" panose="02070309020205020404" pitchFamily="49" charset="0"/>
                <a:cs typeface="Courier New" panose="02070309020205020404" pitchFamily="49" charset="0"/>
              </a:rPr>
              <a:t>&gt; d 82430000 L3FF</a:t>
            </a:r>
          </a:p>
          <a:p>
            <a:r>
              <a:rPr lang="en-US" sz="2400" dirty="0" smtClean="0">
                <a:latin typeface="Courier New" panose="02070309020205020404" pitchFamily="49" charset="0"/>
                <a:cs typeface="Courier New" panose="02070309020205020404" pitchFamily="49" charset="0"/>
              </a:rPr>
              <a:t>82430000  00 00 00 00 00</a:t>
            </a:r>
            <a:r>
              <a:rPr lang="en-US" sz="2400" dirty="0">
                <a:latin typeface="Courier New" panose="02070309020205020404" pitchFamily="49" charset="0"/>
                <a:cs typeface="Courier New" panose="02070309020205020404" pitchFamily="49" charset="0"/>
              </a:rPr>
              <a:t> 00 00 </a:t>
            </a:r>
            <a:r>
              <a:rPr lang="en-US" sz="2400" dirty="0" smtClean="0">
                <a:latin typeface="Courier New" panose="02070309020205020404" pitchFamily="49" charset="0"/>
                <a:cs typeface="Courier New" panose="02070309020205020404" pitchFamily="49" charset="0"/>
              </a:rPr>
              <a:t>00-ff </a:t>
            </a:r>
            <a:r>
              <a:rPr lang="en-US" sz="2400" dirty="0" err="1" smtClean="0">
                <a:latin typeface="Courier New" panose="02070309020205020404" pitchFamily="49" charset="0"/>
                <a:cs typeface="Courier New" panose="02070309020205020404" pitchFamily="49" charset="0"/>
              </a:rPr>
              <a:t>ff</a:t>
            </a:r>
            <a:r>
              <a:rPr lang="en-US" sz="2400" dirty="0" smtClean="0">
                <a:latin typeface="Courier New" panose="02070309020205020404" pitchFamily="49" charset="0"/>
                <a:cs typeface="Courier New" panose="02070309020205020404" pitchFamily="49" charset="0"/>
              </a:rPr>
              <a:t> 00 00 00 9b </a:t>
            </a:r>
            <a:r>
              <a:rPr lang="en-US" sz="2400" dirty="0" err="1" smtClean="0">
                <a:latin typeface="Courier New" panose="02070309020205020404" pitchFamily="49" charset="0"/>
                <a:cs typeface="Courier New" panose="02070309020205020404" pitchFamily="49" charset="0"/>
              </a:rPr>
              <a:t>cf</a:t>
            </a:r>
            <a:r>
              <a:rPr lang="en-US" sz="2400" dirty="0" smtClean="0">
                <a:latin typeface="Courier New" panose="02070309020205020404" pitchFamily="49" charset="0"/>
                <a:cs typeface="Courier New" panose="02070309020205020404" pitchFamily="49" charset="0"/>
              </a:rPr>
              <a:t> 00</a:t>
            </a:r>
          </a:p>
          <a:p>
            <a:r>
              <a:rPr lang="en-US" sz="2400" dirty="0" smtClean="0">
                <a:latin typeface="Courier New" panose="02070309020205020404" pitchFamily="49" charset="0"/>
                <a:cs typeface="Courier New" panose="02070309020205020404" pitchFamily="49" charset="0"/>
              </a:rPr>
              <a:t>82430010  </a:t>
            </a:r>
            <a:r>
              <a:rPr lang="en-US" sz="2400" dirty="0" err="1" smtClean="0">
                <a:latin typeface="Courier New" panose="02070309020205020404" pitchFamily="49" charset="0"/>
                <a:cs typeface="Courier New" panose="02070309020205020404" pitchFamily="49" charset="0"/>
              </a:rPr>
              <a:t>ff</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ff</a:t>
            </a:r>
            <a:r>
              <a:rPr lang="en-US" sz="2400" dirty="0" smtClean="0">
                <a:latin typeface="Courier New" panose="02070309020205020404" pitchFamily="49" charset="0"/>
                <a:cs typeface="Courier New" panose="02070309020205020404" pitchFamily="49" charset="0"/>
              </a:rPr>
              <a:t> 00 00 00 93 </a:t>
            </a:r>
            <a:r>
              <a:rPr lang="en-US" sz="2400" dirty="0" err="1" smtClean="0">
                <a:latin typeface="Courier New" panose="02070309020205020404" pitchFamily="49" charset="0"/>
                <a:cs typeface="Courier New" panose="02070309020205020404" pitchFamily="49" charset="0"/>
              </a:rPr>
              <a:t>cf</a:t>
            </a:r>
            <a:r>
              <a:rPr lang="en-US" sz="2400" dirty="0" smtClean="0">
                <a:latin typeface="Courier New" panose="02070309020205020404" pitchFamily="49" charset="0"/>
                <a:cs typeface="Courier New" panose="02070309020205020404" pitchFamily="49" charset="0"/>
              </a:rPr>
              <a:t> 00-ff </a:t>
            </a:r>
            <a:r>
              <a:rPr lang="en-US" sz="2400" dirty="0" err="1" smtClean="0">
                <a:latin typeface="Courier New" panose="02070309020205020404" pitchFamily="49" charset="0"/>
                <a:cs typeface="Courier New" panose="02070309020205020404" pitchFamily="49" charset="0"/>
              </a:rPr>
              <a:t>ff</a:t>
            </a:r>
            <a:r>
              <a:rPr lang="en-US" sz="2400" dirty="0" smtClean="0">
                <a:latin typeface="Courier New" panose="02070309020205020404" pitchFamily="49" charset="0"/>
                <a:cs typeface="Courier New" panose="02070309020205020404" pitchFamily="49" charset="0"/>
              </a:rPr>
              <a:t> 00 00 00 fb </a:t>
            </a:r>
            <a:r>
              <a:rPr lang="en-US" sz="2400" dirty="0" err="1" smtClean="0">
                <a:latin typeface="Courier New" panose="02070309020205020404" pitchFamily="49" charset="0"/>
                <a:cs typeface="Courier New" panose="02070309020205020404" pitchFamily="49" charset="0"/>
              </a:rPr>
              <a:t>cf</a:t>
            </a:r>
            <a:r>
              <a:rPr lang="en-US" sz="2400" dirty="0" smtClean="0">
                <a:latin typeface="Courier New" panose="02070309020205020404" pitchFamily="49" charset="0"/>
                <a:cs typeface="Courier New" panose="02070309020205020404" pitchFamily="49" charset="0"/>
              </a:rPr>
              <a:t> 00</a:t>
            </a:r>
          </a:p>
          <a:p>
            <a:r>
              <a:rPr lang="en-US" sz="2400" dirty="0" smtClean="0">
                <a:latin typeface="Courier New" panose="02070309020205020404" pitchFamily="49" charset="0"/>
                <a:cs typeface="Courier New" panose="02070309020205020404" pitchFamily="49" charset="0"/>
              </a:rPr>
              <a:t>82430020  </a:t>
            </a:r>
            <a:r>
              <a:rPr lang="en-US" sz="2400" dirty="0" err="1">
                <a:latin typeface="Courier New" panose="02070309020205020404" pitchFamily="49" charset="0"/>
                <a:cs typeface="Courier New" panose="02070309020205020404" pitchFamily="49" charset="0"/>
              </a:rPr>
              <a:t>ff</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ff</a:t>
            </a:r>
            <a:r>
              <a:rPr lang="en-US" sz="2400" dirty="0">
                <a:latin typeface="Courier New" panose="02070309020205020404" pitchFamily="49" charset="0"/>
                <a:cs typeface="Courier New" panose="02070309020205020404" pitchFamily="49" charset="0"/>
              </a:rPr>
              <a:t> 00 00 00 </a:t>
            </a:r>
            <a:r>
              <a:rPr lang="en-US" sz="2400" dirty="0" smtClean="0">
                <a:latin typeface="Courier New" panose="02070309020205020404" pitchFamily="49" charset="0"/>
                <a:cs typeface="Courier New" panose="02070309020205020404" pitchFamily="49" charset="0"/>
              </a:rPr>
              <a:t>f3 </a:t>
            </a:r>
            <a:r>
              <a:rPr lang="en-US" sz="2400" dirty="0" err="1">
                <a:latin typeface="Courier New" panose="02070309020205020404" pitchFamily="49" charset="0"/>
                <a:cs typeface="Courier New" panose="02070309020205020404" pitchFamily="49" charset="0"/>
              </a:rPr>
              <a:t>cf</a:t>
            </a:r>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00-ab 20 </a:t>
            </a:r>
            <a:r>
              <a:rPr lang="en-US" sz="2400" dirty="0">
                <a:latin typeface="Courier New" panose="02070309020205020404" pitchFamily="49" charset="0"/>
                <a:cs typeface="Courier New" panose="02070309020205020404" pitchFamily="49" charset="0"/>
              </a:rPr>
              <a:t>00 </a:t>
            </a:r>
            <a:r>
              <a:rPr lang="en-US" sz="2400" dirty="0" smtClean="0">
                <a:latin typeface="Courier New" panose="02070309020205020404" pitchFamily="49" charset="0"/>
                <a:cs typeface="Courier New" panose="02070309020205020404" pitchFamily="49" charset="0"/>
              </a:rPr>
              <a:t>b0 13 8b 00 80</a:t>
            </a:r>
            <a:endParaRPr lang="en-US" sz="2400" dirty="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82430030  28 21 </a:t>
            </a:r>
            <a:r>
              <a:rPr lang="en-US" sz="2400" dirty="0">
                <a:latin typeface="Courier New" panose="02070309020205020404" pitchFamily="49" charset="0"/>
                <a:cs typeface="Courier New" panose="02070309020205020404" pitchFamily="49" charset="0"/>
              </a:rPr>
              <a:t>00 </a:t>
            </a:r>
            <a:r>
              <a:rPr lang="en-US" sz="2400" dirty="0" smtClean="0">
                <a:latin typeface="Courier New" panose="02070309020205020404" pitchFamily="49" charset="0"/>
                <a:cs typeface="Courier New" panose="02070309020205020404" pitchFamily="49" charset="0"/>
              </a:rPr>
              <a:t>78 90 </a:t>
            </a:r>
            <a:r>
              <a:rPr lang="en-US" sz="2400" dirty="0">
                <a:latin typeface="Courier New" panose="02070309020205020404" pitchFamily="49" charset="0"/>
                <a:cs typeface="Courier New" panose="02070309020205020404" pitchFamily="49" charset="0"/>
              </a:rPr>
              <a:t>93 </a:t>
            </a:r>
            <a:r>
              <a:rPr lang="en-US" sz="2400" dirty="0" smtClean="0">
                <a:latin typeface="Courier New" panose="02070309020205020404" pitchFamily="49" charset="0"/>
                <a:cs typeface="Courier New" panose="02070309020205020404" pitchFamily="49" charset="0"/>
              </a:rPr>
              <a:t>40 81-ff 0f </a:t>
            </a:r>
            <a:r>
              <a:rPr lang="en-US" sz="2400" dirty="0">
                <a:latin typeface="Courier New" panose="02070309020205020404" pitchFamily="49" charset="0"/>
                <a:cs typeface="Courier New" panose="02070309020205020404" pitchFamily="49" charset="0"/>
              </a:rPr>
              <a:t>00 </a:t>
            </a:r>
            <a:r>
              <a:rPr lang="en-US" sz="2400" dirty="0" smtClean="0">
                <a:latin typeface="Courier New" panose="02070309020205020404" pitchFamily="49" charset="0"/>
                <a:cs typeface="Courier New" panose="02070309020205020404" pitchFamily="49" charset="0"/>
              </a:rPr>
              <a:t>e0 fa f3 40 7f</a:t>
            </a:r>
            <a:endParaRPr lang="en-US" sz="2400" dirty="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82430040  </a:t>
            </a:r>
            <a:r>
              <a:rPr lang="en-US" sz="2400" dirty="0" err="1">
                <a:latin typeface="Courier New" panose="02070309020205020404" pitchFamily="49" charset="0"/>
                <a:cs typeface="Courier New" panose="02070309020205020404" pitchFamily="49" charset="0"/>
              </a:rPr>
              <a:t>ff</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ff</a:t>
            </a:r>
            <a:r>
              <a:rPr lang="en-US" sz="2400" dirty="0">
                <a:latin typeface="Courier New" panose="02070309020205020404" pitchFamily="49" charset="0"/>
                <a:cs typeface="Courier New" panose="02070309020205020404" pitchFamily="49" charset="0"/>
              </a:rPr>
              <a:t> 00 </a:t>
            </a:r>
            <a:r>
              <a:rPr lang="en-US" sz="2400" dirty="0" smtClean="0">
                <a:latin typeface="Courier New" panose="02070309020205020404" pitchFamily="49" charset="0"/>
                <a:cs typeface="Courier New" panose="02070309020205020404" pitchFamily="49" charset="0"/>
              </a:rPr>
              <a:t>04 </a:t>
            </a:r>
            <a:r>
              <a:rPr lang="en-US" sz="2400" dirty="0">
                <a:latin typeface="Courier New" panose="02070309020205020404" pitchFamily="49" charset="0"/>
                <a:cs typeface="Courier New" panose="02070309020205020404" pitchFamily="49" charset="0"/>
              </a:rPr>
              <a:t>00 </a:t>
            </a:r>
            <a:r>
              <a:rPr lang="en-US" sz="2400" dirty="0" smtClean="0">
                <a:latin typeface="Courier New" panose="02070309020205020404" pitchFamily="49" charset="0"/>
                <a:cs typeface="Courier New" panose="02070309020205020404" pitchFamily="49" charset="0"/>
              </a:rPr>
              <a:t>f2 00 00-00 00 </a:t>
            </a:r>
            <a:r>
              <a:rPr lang="en-US" sz="2400" dirty="0">
                <a:latin typeface="Courier New" panose="02070309020205020404" pitchFamily="49" charset="0"/>
                <a:cs typeface="Courier New" panose="02070309020205020404" pitchFamily="49" charset="0"/>
              </a:rPr>
              <a:t>00 00 00 </a:t>
            </a:r>
            <a:r>
              <a:rPr lang="en-US" sz="2400" dirty="0" smtClean="0">
                <a:latin typeface="Courier New" panose="02070309020205020404" pitchFamily="49" charset="0"/>
                <a:cs typeface="Courier New" panose="02070309020205020404" pitchFamily="49" charset="0"/>
              </a:rPr>
              <a:t>00 00 </a:t>
            </a:r>
            <a:r>
              <a:rPr lang="en-US" sz="2400" dirty="0">
                <a:latin typeface="Courier New" panose="02070309020205020404" pitchFamily="49" charset="0"/>
                <a:cs typeface="Courier New" panose="02070309020205020404" pitchFamily="49" charset="0"/>
              </a:rPr>
              <a:t>00</a:t>
            </a:r>
          </a:p>
          <a:p>
            <a:r>
              <a:rPr lang="en-US" sz="2400" dirty="0" smtClean="0">
                <a:latin typeface="Courier New" panose="02070309020205020404" pitchFamily="49" charset="0"/>
                <a:cs typeface="Courier New" panose="02070309020205020404" pitchFamily="49" charset="0"/>
              </a:rPr>
              <a:t>82430050  68 00 </a:t>
            </a:r>
            <a:r>
              <a:rPr lang="en-US" sz="2400" dirty="0">
                <a:latin typeface="Courier New" panose="02070309020205020404" pitchFamily="49" charset="0"/>
                <a:cs typeface="Courier New" panose="02070309020205020404" pitchFamily="49" charset="0"/>
              </a:rPr>
              <a:t>00 </a:t>
            </a:r>
            <a:r>
              <a:rPr lang="en-US" sz="2400" dirty="0" smtClean="0">
                <a:latin typeface="Courier New" panose="02070309020205020404" pitchFamily="49" charset="0"/>
                <a:cs typeface="Courier New" panose="02070309020205020404" pitchFamily="49" charset="0"/>
              </a:rPr>
              <a:t>50 90 89 00 81-68 00 68 50 90 89 00 81</a:t>
            </a:r>
            <a:endParaRPr lang="en-US" sz="2400" dirty="0">
              <a:latin typeface="Courier New" panose="02070309020205020404" pitchFamily="49" charset="0"/>
              <a:cs typeface="Courier New" panose="02070309020205020404" pitchFamily="49" charset="0"/>
            </a:endParaRPr>
          </a:p>
          <a:p>
            <a:r>
              <a:rPr lang="en-US" sz="2400" smtClean="0">
                <a:latin typeface="Courier New" panose="02070309020205020404" pitchFamily="49" charset="0"/>
                <a:cs typeface="Courier New" panose="02070309020205020404" pitchFamily="49" charset="0"/>
              </a:rPr>
              <a:t>82430060  </a:t>
            </a:r>
            <a:r>
              <a:rPr lang="en-US" sz="2400" dirty="0" smtClean="0">
                <a:latin typeface="Courier New" panose="02070309020205020404" pitchFamily="49" charset="0"/>
                <a:cs typeface="Courier New" panose="02070309020205020404" pitchFamily="49" charset="0"/>
              </a:rPr>
              <a:t>00 00 </a:t>
            </a:r>
            <a:r>
              <a:rPr lang="en-US" sz="2400" dirty="0">
                <a:latin typeface="Courier New" panose="02070309020205020404" pitchFamily="49" charset="0"/>
                <a:cs typeface="Courier New" panose="02070309020205020404" pitchFamily="49" charset="0"/>
              </a:rPr>
              <a:t>00 00 00 </a:t>
            </a:r>
            <a:r>
              <a:rPr lang="en-US" sz="2400" dirty="0" smtClean="0">
                <a:latin typeface="Courier New" panose="02070309020205020404" pitchFamily="49" charset="0"/>
                <a:cs typeface="Courier New" panose="02070309020205020404" pitchFamily="49" charset="0"/>
              </a:rPr>
              <a:t>00 00 00-00 00 </a:t>
            </a:r>
            <a:r>
              <a:rPr lang="en-US" sz="2400" dirty="0">
                <a:latin typeface="Courier New" panose="02070309020205020404" pitchFamily="49" charset="0"/>
                <a:cs typeface="Courier New" panose="02070309020205020404" pitchFamily="49" charset="0"/>
              </a:rPr>
              <a:t>00 00 00 </a:t>
            </a:r>
            <a:r>
              <a:rPr lang="en-US" sz="2400" dirty="0" smtClean="0">
                <a:latin typeface="Courier New" panose="02070309020205020404" pitchFamily="49" charset="0"/>
                <a:cs typeface="Courier New" panose="02070309020205020404" pitchFamily="49" charset="0"/>
              </a:rPr>
              <a:t>00 00 00</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86611754"/>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5" name="Title 1"/>
          <p:cNvSpPr>
            <a:spLocks noGrp="1"/>
          </p:cNvSpPr>
          <p:nvPr>
            <p:ph type="title"/>
          </p:nvPr>
        </p:nvSpPr>
        <p:spPr>
          <a:xfrm>
            <a:off x="838200" y="365125"/>
            <a:ext cx="10515600" cy="574675"/>
          </a:xfrm>
        </p:spPr>
        <p:txBody>
          <a:bodyPr>
            <a:normAutofit fontScale="90000"/>
          </a:bodyPr>
          <a:lstStyle/>
          <a:p>
            <a:pPr algn="ctr"/>
            <a:r>
              <a:rPr lang="en-US" dirty="0" smtClean="0"/>
              <a:t>Memory </a:t>
            </a:r>
            <a:r>
              <a:rPr lang="en-US" dirty="0"/>
              <a:t>Management (</a:t>
            </a:r>
            <a:r>
              <a:rPr lang="en-US" dirty="0" smtClean="0"/>
              <a:t>Intermediate)</a:t>
            </a:r>
            <a:endParaRPr lang="en-US" dirty="0"/>
          </a:p>
        </p:txBody>
      </p:sp>
      <p:sp>
        <p:nvSpPr>
          <p:cNvPr id="7" name="TextBox 6"/>
          <p:cNvSpPr txBox="1"/>
          <p:nvPr/>
        </p:nvSpPr>
        <p:spPr>
          <a:xfrm>
            <a:off x="2547592" y="905232"/>
            <a:ext cx="7096815" cy="5047536"/>
          </a:xfrm>
          <a:prstGeom prst="rect">
            <a:avLst/>
          </a:prstGeom>
          <a:noFill/>
        </p:spPr>
        <p:txBody>
          <a:bodyPr wrap="none" rtlCol="0">
            <a:spAutoFit/>
          </a:bodyPr>
          <a:lstStyle/>
          <a:p>
            <a:r>
              <a:rPr lang="en-US" sz="1600" dirty="0" err="1" smtClean="0">
                <a:latin typeface="Courier New" panose="02070309020205020404" pitchFamily="49" charset="0"/>
                <a:cs typeface="Courier New" panose="02070309020205020404" pitchFamily="49" charset="0"/>
              </a:rPr>
              <a:t>kd</a:t>
            </a:r>
            <a:r>
              <a:rPr lang="en-US" sz="1600" dirty="0" smtClean="0">
                <a:latin typeface="Courier New" panose="02070309020205020404" pitchFamily="49" charset="0"/>
                <a:cs typeface="Courier New" panose="02070309020205020404" pitchFamily="49" charset="0"/>
              </a:rPr>
              <a:t>&gt; dg 0 3F8</a:t>
            </a:r>
          </a:p>
          <a:p>
            <a:r>
              <a:rPr lang="en-US" sz="1600" dirty="0" smtClean="0">
                <a:latin typeface="Courier New" panose="02070309020205020404" pitchFamily="49" charset="0"/>
                <a:cs typeface="Courier New" panose="02070309020205020404" pitchFamily="49" charset="0"/>
              </a:rPr>
              <a:t>                                  P Si Gr </a:t>
            </a:r>
            <a:r>
              <a:rPr lang="en-US" sz="1600" dirty="0" err="1" smtClean="0">
                <a:latin typeface="Courier New" panose="02070309020205020404" pitchFamily="49" charset="0"/>
                <a:cs typeface="Courier New" panose="02070309020205020404" pitchFamily="49" charset="0"/>
              </a:rPr>
              <a:t>Pr</a:t>
            </a:r>
            <a:r>
              <a:rPr lang="en-US" sz="1600" dirty="0" smtClean="0">
                <a:latin typeface="Courier New" panose="02070309020205020404" pitchFamily="49" charset="0"/>
                <a:cs typeface="Courier New" panose="02070309020205020404" pitchFamily="49" charset="0"/>
              </a:rPr>
              <a:t> Lo</a:t>
            </a:r>
          </a:p>
          <a:p>
            <a:r>
              <a:rPr lang="en-US" sz="1600" dirty="0" err="1" smtClean="0">
                <a:latin typeface="Courier New" panose="02070309020205020404" pitchFamily="49" charset="0"/>
                <a:cs typeface="Courier New" panose="02070309020205020404" pitchFamily="49" charset="0"/>
              </a:rPr>
              <a:t>Sel</a:t>
            </a:r>
            <a:r>
              <a:rPr lang="en-US" sz="1600" dirty="0" smtClean="0">
                <a:latin typeface="Courier New" panose="02070309020205020404" pitchFamily="49" charset="0"/>
                <a:cs typeface="Courier New" panose="02070309020205020404" pitchFamily="49" charset="0"/>
              </a:rPr>
              <a:t>    Base     Limit     Type    l </a:t>
            </a:r>
            <a:r>
              <a:rPr lang="en-US" sz="1600" dirty="0" err="1" smtClean="0">
                <a:latin typeface="Courier New" panose="02070309020205020404" pitchFamily="49" charset="0"/>
                <a:cs typeface="Courier New" panose="02070309020205020404" pitchFamily="49" charset="0"/>
              </a:rPr>
              <a:t>ze</a:t>
            </a:r>
            <a:r>
              <a:rPr lang="en-US" sz="1600" dirty="0" smtClean="0">
                <a:latin typeface="Courier New" panose="02070309020205020404" pitchFamily="49" charset="0"/>
                <a:cs typeface="Courier New" panose="02070309020205020404" pitchFamily="49" charset="0"/>
              </a:rPr>
              <a:t> an </a:t>
            </a:r>
            <a:r>
              <a:rPr lang="en-US" sz="1600" dirty="0" err="1" smtClean="0">
                <a:latin typeface="Courier New" panose="02070309020205020404" pitchFamily="49" charset="0"/>
                <a:cs typeface="Courier New" panose="02070309020205020404" pitchFamily="49" charset="0"/>
              </a:rPr>
              <a:t>es</a:t>
            </a:r>
            <a:r>
              <a:rPr lang="en-US" sz="1600" dirty="0" smtClean="0">
                <a:latin typeface="Courier New" panose="02070309020205020404" pitchFamily="49" charset="0"/>
                <a:cs typeface="Courier New" panose="02070309020205020404" pitchFamily="49" charset="0"/>
              </a:rPr>
              <a:t> ng Flags</a:t>
            </a:r>
          </a:p>
          <a:p>
            <a:r>
              <a:rPr lang="en-US" sz="1600" dirty="0" smtClean="0">
                <a:latin typeface="Courier New" panose="02070309020205020404" pitchFamily="49" charset="0"/>
                <a:cs typeface="Courier New" panose="02070309020205020404" pitchFamily="49" charset="0"/>
              </a:rPr>
              <a:t>---- -------- -------- ---------- - -- -- -- -- --------</a:t>
            </a:r>
          </a:p>
          <a:p>
            <a:r>
              <a:rPr lang="en-US" sz="1600" dirty="0" smtClean="0">
                <a:latin typeface="Courier New" panose="02070309020205020404" pitchFamily="49" charset="0"/>
                <a:cs typeface="Courier New" panose="02070309020205020404" pitchFamily="49" charset="0"/>
              </a:rPr>
              <a:t>0000 00000000 00000000 &lt;Reserved&gt; 0 </a:t>
            </a:r>
            <a:r>
              <a:rPr lang="en-US" sz="1600" dirty="0" err="1" smtClean="0">
                <a:latin typeface="Courier New" panose="02070309020205020404" pitchFamily="49" charset="0"/>
                <a:cs typeface="Courier New" panose="02070309020205020404" pitchFamily="49" charset="0"/>
              </a:rPr>
              <a:t>Nb</a:t>
            </a:r>
            <a:r>
              <a:rPr lang="en-US" sz="1600" dirty="0" smtClean="0">
                <a:latin typeface="Courier New" panose="02070309020205020404" pitchFamily="49" charset="0"/>
                <a:cs typeface="Courier New" panose="02070309020205020404" pitchFamily="49" charset="0"/>
              </a:rPr>
              <a:t> By Np </a:t>
            </a:r>
            <a:r>
              <a:rPr lang="en-US" sz="1600" dirty="0" err="1" smtClean="0">
                <a:latin typeface="Courier New" panose="02070309020205020404" pitchFamily="49" charset="0"/>
                <a:cs typeface="Courier New" panose="02070309020205020404" pitchFamily="49" charset="0"/>
              </a:rPr>
              <a:t>Nl</a:t>
            </a:r>
            <a:r>
              <a:rPr lang="en-US" sz="1600" dirty="0" smtClean="0">
                <a:latin typeface="Courier New" panose="02070309020205020404" pitchFamily="49" charset="0"/>
                <a:cs typeface="Courier New" panose="02070309020205020404" pitchFamily="49" charset="0"/>
              </a:rPr>
              <a:t> 00000000</a:t>
            </a:r>
          </a:p>
          <a:p>
            <a:r>
              <a:rPr lang="en-US" sz="1600" dirty="0" smtClean="0">
                <a:latin typeface="Courier New" panose="02070309020205020404" pitchFamily="49" charset="0"/>
                <a:cs typeface="Courier New" panose="02070309020205020404" pitchFamily="49" charset="0"/>
              </a:rPr>
              <a:t>0008 00000000 </a:t>
            </a:r>
            <a:r>
              <a:rPr lang="en-US" sz="1600" dirty="0" err="1" smtClean="0">
                <a:latin typeface="Courier New" panose="02070309020205020404" pitchFamily="49" charset="0"/>
                <a:cs typeface="Courier New" panose="02070309020205020404" pitchFamily="49" charset="0"/>
              </a:rPr>
              <a:t>ffffffff</a:t>
            </a:r>
            <a:r>
              <a:rPr lang="en-US" sz="1600" dirty="0" smtClean="0">
                <a:latin typeface="Courier New" panose="02070309020205020404" pitchFamily="49" charset="0"/>
                <a:cs typeface="Courier New" panose="02070309020205020404" pitchFamily="49" charset="0"/>
              </a:rPr>
              <a:t> Code RE Ac 0 </a:t>
            </a:r>
            <a:r>
              <a:rPr lang="en-US" sz="1600" dirty="0" err="1" smtClean="0">
                <a:latin typeface="Courier New" panose="02070309020205020404" pitchFamily="49" charset="0"/>
                <a:cs typeface="Courier New" panose="02070309020205020404" pitchFamily="49" charset="0"/>
              </a:rPr>
              <a:t>Bg</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Pg</a:t>
            </a:r>
            <a:r>
              <a:rPr lang="en-US" sz="1600" dirty="0" smtClean="0">
                <a:latin typeface="Courier New" panose="02070309020205020404" pitchFamily="49" charset="0"/>
                <a:cs typeface="Courier New" panose="02070309020205020404" pitchFamily="49" charset="0"/>
              </a:rPr>
              <a:t> P  </a:t>
            </a:r>
            <a:r>
              <a:rPr lang="en-US" sz="1600" dirty="0" err="1" smtClean="0">
                <a:latin typeface="Courier New" panose="02070309020205020404" pitchFamily="49" charset="0"/>
                <a:cs typeface="Courier New" panose="02070309020205020404" pitchFamily="49" charset="0"/>
              </a:rPr>
              <a:t>Nl</a:t>
            </a:r>
            <a:r>
              <a:rPr lang="en-US" sz="1600" dirty="0" smtClean="0">
                <a:latin typeface="Courier New" panose="02070309020205020404" pitchFamily="49" charset="0"/>
                <a:cs typeface="Courier New" panose="02070309020205020404" pitchFamily="49" charset="0"/>
              </a:rPr>
              <a:t> 00000c9b</a:t>
            </a:r>
          </a:p>
          <a:p>
            <a:r>
              <a:rPr lang="en-US" sz="1600" dirty="0" smtClean="0">
                <a:latin typeface="Courier New" panose="02070309020205020404" pitchFamily="49" charset="0"/>
                <a:cs typeface="Courier New" panose="02070309020205020404" pitchFamily="49" charset="0"/>
              </a:rPr>
              <a:t>0010 00000000 </a:t>
            </a:r>
            <a:r>
              <a:rPr lang="en-US" sz="1600" dirty="0" err="1" smtClean="0">
                <a:latin typeface="Courier New" panose="02070309020205020404" pitchFamily="49" charset="0"/>
                <a:cs typeface="Courier New" panose="02070309020205020404" pitchFamily="49" charset="0"/>
              </a:rPr>
              <a:t>ffffffff</a:t>
            </a:r>
            <a:r>
              <a:rPr lang="en-US" sz="1600" dirty="0" smtClean="0">
                <a:latin typeface="Courier New" panose="02070309020205020404" pitchFamily="49" charset="0"/>
                <a:cs typeface="Courier New" panose="02070309020205020404" pitchFamily="49" charset="0"/>
              </a:rPr>
              <a:t> Data RW Ac 0 </a:t>
            </a:r>
            <a:r>
              <a:rPr lang="en-US" sz="1600" dirty="0" err="1" smtClean="0">
                <a:latin typeface="Courier New" panose="02070309020205020404" pitchFamily="49" charset="0"/>
                <a:cs typeface="Courier New" panose="02070309020205020404" pitchFamily="49" charset="0"/>
              </a:rPr>
              <a:t>Bg</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Pg</a:t>
            </a:r>
            <a:r>
              <a:rPr lang="en-US" sz="1600" dirty="0" smtClean="0">
                <a:latin typeface="Courier New" panose="02070309020205020404" pitchFamily="49" charset="0"/>
                <a:cs typeface="Courier New" panose="02070309020205020404" pitchFamily="49" charset="0"/>
              </a:rPr>
              <a:t> P  </a:t>
            </a:r>
            <a:r>
              <a:rPr lang="en-US" sz="1600" dirty="0" err="1" smtClean="0">
                <a:latin typeface="Courier New" panose="02070309020205020404" pitchFamily="49" charset="0"/>
                <a:cs typeface="Courier New" panose="02070309020205020404" pitchFamily="49" charset="0"/>
              </a:rPr>
              <a:t>Nl</a:t>
            </a:r>
            <a:r>
              <a:rPr lang="en-US" sz="1600" dirty="0" smtClean="0">
                <a:latin typeface="Courier New" panose="02070309020205020404" pitchFamily="49" charset="0"/>
                <a:cs typeface="Courier New" panose="02070309020205020404" pitchFamily="49" charset="0"/>
              </a:rPr>
              <a:t> 00000c93</a:t>
            </a:r>
          </a:p>
          <a:p>
            <a:r>
              <a:rPr lang="en-US" sz="1600" dirty="0" smtClean="0">
                <a:latin typeface="Courier New" panose="02070309020205020404" pitchFamily="49" charset="0"/>
                <a:cs typeface="Courier New" panose="02070309020205020404" pitchFamily="49" charset="0"/>
              </a:rPr>
              <a:t>0018 </a:t>
            </a:r>
            <a:r>
              <a:rPr lang="en-US" sz="1600" dirty="0">
                <a:latin typeface="Courier New" panose="02070309020205020404" pitchFamily="49" charset="0"/>
                <a:cs typeface="Courier New" panose="02070309020205020404" pitchFamily="49" charset="0"/>
              </a:rPr>
              <a:t>00000000 </a:t>
            </a:r>
            <a:r>
              <a:rPr lang="en-US" sz="1600" dirty="0" err="1">
                <a:latin typeface="Courier New" panose="02070309020205020404" pitchFamily="49" charset="0"/>
                <a:cs typeface="Courier New" panose="02070309020205020404" pitchFamily="49" charset="0"/>
              </a:rPr>
              <a:t>ffffffff</a:t>
            </a:r>
            <a:r>
              <a:rPr lang="en-US" sz="1600" dirty="0">
                <a:latin typeface="Courier New" panose="02070309020205020404" pitchFamily="49" charset="0"/>
                <a:cs typeface="Courier New" panose="02070309020205020404" pitchFamily="49" charset="0"/>
              </a:rPr>
              <a:t> Code RE Ac </a:t>
            </a:r>
            <a:r>
              <a:rPr lang="en-US" sz="1600" dirty="0" smtClean="0">
                <a:latin typeface="Courier New" panose="02070309020205020404" pitchFamily="49" charset="0"/>
                <a:cs typeface="Courier New" panose="02070309020205020404" pitchFamily="49" charset="0"/>
              </a:rPr>
              <a:t>3 </a:t>
            </a:r>
            <a:r>
              <a:rPr lang="en-US" sz="1600" dirty="0" err="1">
                <a:latin typeface="Courier New" panose="02070309020205020404" pitchFamily="49" charset="0"/>
                <a:cs typeface="Courier New" panose="02070309020205020404" pitchFamily="49" charset="0"/>
              </a:rPr>
              <a:t>Bg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Pg</a:t>
            </a:r>
            <a:r>
              <a:rPr lang="en-US" sz="1600" dirty="0">
                <a:latin typeface="Courier New" panose="02070309020205020404" pitchFamily="49" charset="0"/>
                <a:cs typeface="Courier New" panose="02070309020205020404" pitchFamily="49" charset="0"/>
              </a:rPr>
              <a:t> P  </a:t>
            </a:r>
            <a:r>
              <a:rPr lang="en-US" sz="1600" dirty="0" err="1">
                <a:latin typeface="Courier New" panose="02070309020205020404" pitchFamily="49" charset="0"/>
                <a:cs typeface="Courier New" panose="02070309020205020404" pitchFamily="49" charset="0"/>
              </a:rPr>
              <a:t>Nl</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00000cfb</a:t>
            </a:r>
            <a:endParaRPr lang="en-US" sz="1600" dirty="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0020 </a:t>
            </a:r>
            <a:r>
              <a:rPr lang="en-US" sz="1600" dirty="0">
                <a:latin typeface="Courier New" panose="02070309020205020404" pitchFamily="49" charset="0"/>
                <a:cs typeface="Courier New" panose="02070309020205020404" pitchFamily="49" charset="0"/>
              </a:rPr>
              <a:t>00000000 </a:t>
            </a:r>
            <a:r>
              <a:rPr lang="en-US" sz="1600" dirty="0" err="1">
                <a:latin typeface="Courier New" panose="02070309020205020404" pitchFamily="49" charset="0"/>
                <a:cs typeface="Courier New" panose="02070309020205020404" pitchFamily="49" charset="0"/>
              </a:rPr>
              <a:t>ffffffff</a:t>
            </a:r>
            <a:r>
              <a:rPr lang="en-US" sz="1600" dirty="0">
                <a:latin typeface="Courier New" panose="02070309020205020404" pitchFamily="49" charset="0"/>
                <a:cs typeface="Courier New" panose="02070309020205020404" pitchFamily="49" charset="0"/>
              </a:rPr>
              <a:t> Data RW Ac </a:t>
            </a:r>
            <a:r>
              <a:rPr lang="en-US" sz="1600" dirty="0" smtClean="0">
                <a:latin typeface="Courier New" panose="02070309020205020404" pitchFamily="49" charset="0"/>
                <a:cs typeface="Courier New" panose="02070309020205020404" pitchFamily="49" charset="0"/>
              </a:rPr>
              <a:t>3 </a:t>
            </a:r>
            <a:r>
              <a:rPr lang="en-US" sz="1600" dirty="0" err="1">
                <a:latin typeface="Courier New" panose="02070309020205020404" pitchFamily="49" charset="0"/>
                <a:cs typeface="Courier New" panose="02070309020205020404" pitchFamily="49" charset="0"/>
              </a:rPr>
              <a:t>Bg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Pg</a:t>
            </a:r>
            <a:r>
              <a:rPr lang="en-US" sz="1600" dirty="0">
                <a:latin typeface="Courier New" panose="02070309020205020404" pitchFamily="49" charset="0"/>
                <a:cs typeface="Courier New" panose="02070309020205020404" pitchFamily="49" charset="0"/>
              </a:rPr>
              <a:t> P  </a:t>
            </a:r>
            <a:r>
              <a:rPr lang="en-US" sz="1600" dirty="0" err="1">
                <a:latin typeface="Courier New" panose="02070309020205020404" pitchFamily="49" charset="0"/>
                <a:cs typeface="Courier New" panose="02070309020205020404" pitchFamily="49" charset="0"/>
              </a:rPr>
              <a:t>Nl</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00000cf3</a:t>
            </a:r>
            <a:endParaRPr lang="en-US" sz="1600" dirty="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0028 8013b000 000020ab TSS32 Busy 0 </a:t>
            </a:r>
            <a:r>
              <a:rPr lang="en-US" sz="1600" dirty="0" err="1" smtClean="0">
                <a:latin typeface="Courier New" panose="02070309020205020404" pitchFamily="49" charset="0"/>
                <a:cs typeface="Courier New" panose="02070309020205020404" pitchFamily="49" charset="0"/>
              </a:rPr>
              <a:t>Nb</a:t>
            </a:r>
            <a:r>
              <a:rPr lang="en-US" sz="1600" dirty="0" smtClean="0">
                <a:latin typeface="Courier New" panose="02070309020205020404" pitchFamily="49" charset="0"/>
                <a:cs typeface="Courier New" panose="02070309020205020404" pitchFamily="49" charset="0"/>
              </a:rPr>
              <a:t> By P  </a:t>
            </a:r>
            <a:r>
              <a:rPr lang="en-US" sz="1600" dirty="0" err="1" smtClean="0">
                <a:latin typeface="Courier New" panose="02070309020205020404" pitchFamily="49" charset="0"/>
                <a:cs typeface="Courier New" panose="02070309020205020404" pitchFamily="49" charset="0"/>
              </a:rPr>
              <a:t>Nl</a:t>
            </a:r>
            <a:r>
              <a:rPr lang="en-US" sz="1600" dirty="0" smtClean="0">
                <a:latin typeface="Courier New" panose="02070309020205020404" pitchFamily="49" charset="0"/>
                <a:cs typeface="Courier New" panose="02070309020205020404" pitchFamily="49" charset="0"/>
              </a:rPr>
              <a:t> 0000008b</a:t>
            </a:r>
          </a:p>
          <a:p>
            <a:r>
              <a:rPr lang="en-US" sz="1600" dirty="0" smtClean="0">
                <a:latin typeface="Courier New" panose="02070309020205020404" pitchFamily="49" charset="0"/>
                <a:cs typeface="Courier New" panose="02070309020205020404" pitchFamily="49" charset="0"/>
              </a:rPr>
              <a:t>0030 81907800 00002128 Data RW Ac 0 </a:t>
            </a:r>
            <a:r>
              <a:rPr lang="en-US" sz="1600" dirty="0" err="1" smtClean="0">
                <a:latin typeface="Courier New" panose="02070309020205020404" pitchFamily="49" charset="0"/>
                <a:cs typeface="Courier New" panose="02070309020205020404" pitchFamily="49" charset="0"/>
              </a:rPr>
              <a:t>Bg</a:t>
            </a:r>
            <a:r>
              <a:rPr lang="en-US" sz="1600" dirty="0" smtClean="0">
                <a:latin typeface="Courier New" panose="02070309020205020404" pitchFamily="49" charset="0"/>
                <a:cs typeface="Courier New" panose="02070309020205020404" pitchFamily="49" charset="0"/>
              </a:rPr>
              <a:t> By P  </a:t>
            </a:r>
            <a:r>
              <a:rPr lang="en-US" sz="1600" dirty="0" err="1" smtClean="0">
                <a:latin typeface="Courier New" panose="02070309020205020404" pitchFamily="49" charset="0"/>
                <a:cs typeface="Courier New" panose="02070309020205020404" pitchFamily="49" charset="0"/>
              </a:rPr>
              <a:t>Nl</a:t>
            </a:r>
            <a:r>
              <a:rPr lang="en-US" sz="1600" dirty="0" smtClean="0">
                <a:latin typeface="Courier New" panose="02070309020205020404" pitchFamily="49" charset="0"/>
                <a:cs typeface="Courier New" panose="02070309020205020404" pitchFamily="49" charset="0"/>
              </a:rPr>
              <a:t> 00000493</a:t>
            </a:r>
          </a:p>
          <a:p>
            <a:r>
              <a:rPr lang="en-US" sz="1600" dirty="0" smtClean="0">
                <a:latin typeface="Courier New" panose="02070309020205020404" pitchFamily="49" charset="0"/>
                <a:cs typeface="Courier New" panose="02070309020205020404" pitchFamily="49" charset="0"/>
              </a:rPr>
              <a:t>0038 7ffae000 00000fff Data RW Ac 3 </a:t>
            </a:r>
            <a:r>
              <a:rPr lang="en-US" sz="1600" dirty="0" err="1" smtClean="0">
                <a:latin typeface="Courier New" panose="02070309020205020404" pitchFamily="49" charset="0"/>
                <a:cs typeface="Courier New" panose="02070309020205020404" pitchFamily="49" charset="0"/>
              </a:rPr>
              <a:t>Bg</a:t>
            </a:r>
            <a:r>
              <a:rPr lang="en-US" sz="1600" dirty="0" smtClean="0">
                <a:latin typeface="Courier New" panose="02070309020205020404" pitchFamily="49" charset="0"/>
                <a:cs typeface="Courier New" panose="02070309020205020404" pitchFamily="49" charset="0"/>
              </a:rPr>
              <a:t> By P  </a:t>
            </a:r>
            <a:r>
              <a:rPr lang="en-US" sz="1600" dirty="0" err="1" smtClean="0">
                <a:latin typeface="Courier New" panose="02070309020205020404" pitchFamily="49" charset="0"/>
                <a:cs typeface="Courier New" panose="02070309020205020404" pitchFamily="49" charset="0"/>
              </a:rPr>
              <a:t>Nl</a:t>
            </a:r>
            <a:r>
              <a:rPr lang="en-US" sz="1600" dirty="0" smtClean="0">
                <a:latin typeface="Courier New" panose="02070309020205020404" pitchFamily="49" charset="0"/>
                <a:cs typeface="Courier New" panose="02070309020205020404" pitchFamily="49" charset="0"/>
              </a:rPr>
              <a:t> 000004f3</a:t>
            </a:r>
          </a:p>
          <a:p>
            <a:r>
              <a:rPr lang="en-US" sz="1600" dirty="0" smtClean="0">
                <a:latin typeface="Courier New" panose="02070309020205020404" pitchFamily="49" charset="0"/>
                <a:cs typeface="Courier New" panose="02070309020205020404" pitchFamily="49" charset="0"/>
              </a:rPr>
              <a:t>0040 00000400 0000ffff Data RW    3 </a:t>
            </a:r>
            <a:r>
              <a:rPr lang="en-US" sz="1600" dirty="0" err="1" smtClean="0">
                <a:latin typeface="Courier New" panose="02070309020205020404" pitchFamily="49" charset="0"/>
                <a:cs typeface="Courier New" panose="02070309020205020404" pitchFamily="49" charset="0"/>
              </a:rPr>
              <a:t>Nb</a:t>
            </a:r>
            <a:r>
              <a:rPr lang="en-US" sz="1600" dirty="0" smtClean="0">
                <a:latin typeface="Courier New" panose="02070309020205020404" pitchFamily="49" charset="0"/>
                <a:cs typeface="Courier New" panose="02070309020205020404" pitchFamily="49" charset="0"/>
              </a:rPr>
              <a:t> By P  </a:t>
            </a:r>
            <a:r>
              <a:rPr lang="en-US" sz="1600" dirty="0" err="1" smtClean="0">
                <a:latin typeface="Courier New" panose="02070309020205020404" pitchFamily="49" charset="0"/>
                <a:cs typeface="Courier New" panose="02070309020205020404" pitchFamily="49" charset="0"/>
              </a:rPr>
              <a:t>Nl</a:t>
            </a:r>
            <a:r>
              <a:rPr lang="en-US" sz="1600" dirty="0" smtClean="0">
                <a:latin typeface="Courier New" panose="02070309020205020404" pitchFamily="49" charset="0"/>
                <a:cs typeface="Courier New" panose="02070309020205020404" pitchFamily="49" charset="0"/>
              </a:rPr>
              <a:t> 000000f2</a:t>
            </a:r>
          </a:p>
          <a:p>
            <a:r>
              <a:rPr lang="en-US" sz="1600" dirty="0" smtClean="0">
                <a:latin typeface="Courier New" panose="02070309020205020404" pitchFamily="49" charset="0"/>
                <a:cs typeface="Courier New" panose="02070309020205020404" pitchFamily="49" charset="0"/>
              </a:rPr>
              <a:t>0050 81905000 00000068 TSS32 </a:t>
            </a:r>
            <a:r>
              <a:rPr lang="en-US" sz="1600" dirty="0" err="1" smtClean="0">
                <a:latin typeface="Courier New" panose="02070309020205020404" pitchFamily="49" charset="0"/>
                <a:cs typeface="Courier New" panose="02070309020205020404" pitchFamily="49" charset="0"/>
              </a:rPr>
              <a:t>Avl</a:t>
            </a:r>
            <a:r>
              <a:rPr lang="en-US" sz="1600" dirty="0" smtClean="0">
                <a:latin typeface="Courier New" panose="02070309020205020404" pitchFamily="49" charset="0"/>
                <a:cs typeface="Courier New" panose="02070309020205020404" pitchFamily="49" charset="0"/>
              </a:rPr>
              <a:t>  0 </a:t>
            </a:r>
            <a:r>
              <a:rPr lang="en-US" sz="1600" dirty="0" err="1" smtClean="0">
                <a:latin typeface="Courier New" panose="02070309020205020404" pitchFamily="49" charset="0"/>
                <a:cs typeface="Courier New" panose="02070309020205020404" pitchFamily="49" charset="0"/>
              </a:rPr>
              <a:t>Nb</a:t>
            </a:r>
            <a:r>
              <a:rPr lang="en-US" sz="1600" dirty="0" smtClean="0">
                <a:latin typeface="Courier New" panose="02070309020205020404" pitchFamily="49" charset="0"/>
                <a:cs typeface="Courier New" panose="02070309020205020404" pitchFamily="49" charset="0"/>
              </a:rPr>
              <a:t> By P  </a:t>
            </a:r>
            <a:r>
              <a:rPr lang="en-US" sz="1600" dirty="0" err="1" smtClean="0">
                <a:latin typeface="Courier New" panose="02070309020205020404" pitchFamily="49" charset="0"/>
                <a:cs typeface="Courier New" panose="02070309020205020404" pitchFamily="49" charset="0"/>
              </a:rPr>
              <a:t>Nl</a:t>
            </a:r>
            <a:r>
              <a:rPr lang="en-US" sz="1600" dirty="0" smtClean="0">
                <a:latin typeface="Courier New" panose="02070309020205020404" pitchFamily="49" charset="0"/>
                <a:cs typeface="Courier New" panose="02070309020205020404" pitchFamily="49" charset="0"/>
              </a:rPr>
              <a:t> 00000089</a:t>
            </a:r>
          </a:p>
          <a:p>
            <a:r>
              <a:rPr lang="en-US" sz="1600" dirty="0" smtClean="0">
                <a:latin typeface="Courier New" panose="02070309020205020404" pitchFamily="49" charset="0"/>
                <a:cs typeface="Courier New" panose="02070309020205020404" pitchFamily="49" charset="0"/>
              </a:rPr>
              <a:t>0058 81905068 00000068 TSS32 </a:t>
            </a:r>
            <a:r>
              <a:rPr lang="en-US" sz="1600" dirty="0" err="1" smtClean="0">
                <a:latin typeface="Courier New" panose="02070309020205020404" pitchFamily="49" charset="0"/>
                <a:cs typeface="Courier New" panose="02070309020205020404" pitchFamily="49" charset="0"/>
              </a:rPr>
              <a:t>Avl</a:t>
            </a:r>
            <a:r>
              <a:rPr lang="en-US" sz="1600" dirty="0" smtClean="0">
                <a:latin typeface="Courier New" panose="02070309020205020404" pitchFamily="49" charset="0"/>
                <a:cs typeface="Courier New" panose="02070309020205020404" pitchFamily="49" charset="0"/>
              </a:rPr>
              <a:t>  0</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Nb</a:t>
            </a:r>
            <a:r>
              <a:rPr lang="en-US" sz="1600" dirty="0">
                <a:latin typeface="Courier New" panose="02070309020205020404" pitchFamily="49" charset="0"/>
                <a:cs typeface="Courier New" panose="02070309020205020404" pitchFamily="49" charset="0"/>
              </a:rPr>
              <a:t> By P  </a:t>
            </a:r>
            <a:r>
              <a:rPr lang="en-US" sz="1600" dirty="0" err="1">
                <a:latin typeface="Courier New" panose="02070309020205020404" pitchFamily="49" charset="0"/>
                <a:cs typeface="Courier New" panose="02070309020205020404" pitchFamily="49" charset="0"/>
              </a:rPr>
              <a:t>Nl</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00000089</a:t>
            </a:r>
          </a:p>
          <a:p>
            <a:r>
              <a:rPr lang="en-US" sz="1600" dirty="0" smtClean="0">
                <a:latin typeface="Courier New" panose="02070309020205020404" pitchFamily="49" charset="0"/>
                <a:cs typeface="Courier New" panose="02070309020205020404" pitchFamily="49" charset="0"/>
              </a:rPr>
              <a:t>0070 82430000 000003ff Data RW    0 </a:t>
            </a:r>
            <a:r>
              <a:rPr lang="en-US" sz="1600" dirty="0" err="1" smtClean="0">
                <a:latin typeface="Courier New" panose="02070309020205020404" pitchFamily="49" charset="0"/>
                <a:cs typeface="Courier New" panose="02070309020205020404" pitchFamily="49" charset="0"/>
              </a:rPr>
              <a:t>Nb</a:t>
            </a:r>
            <a:r>
              <a:rPr lang="en-US" sz="1600" dirty="0" smtClean="0">
                <a:latin typeface="Courier New" panose="02070309020205020404" pitchFamily="49" charset="0"/>
                <a:cs typeface="Courier New" panose="02070309020205020404" pitchFamily="49" charset="0"/>
              </a:rPr>
              <a:t> By P  </a:t>
            </a:r>
            <a:r>
              <a:rPr lang="en-US" sz="1600" dirty="0" err="1" smtClean="0">
                <a:latin typeface="Courier New" panose="02070309020205020404" pitchFamily="49" charset="0"/>
                <a:cs typeface="Courier New" panose="02070309020205020404" pitchFamily="49" charset="0"/>
              </a:rPr>
              <a:t>Nl</a:t>
            </a:r>
            <a:r>
              <a:rPr lang="en-US" sz="1600" dirty="0" smtClean="0">
                <a:latin typeface="Courier New" panose="02070309020205020404" pitchFamily="49" charset="0"/>
                <a:cs typeface="Courier New" panose="02070309020205020404" pitchFamily="49" charset="0"/>
              </a:rPr>
              <a:t> 00000092</a:t>
            </a:r>
          </a:p>
          <a:p>
            <a:r>
              <a:rPr lang="en-US" sz="1600" dirty="0" smtClean="0">
                <a:latin typeface="Courier New" panose="02070309020205020404" pitchFamily="49" charset="0"/>
                <a:cs typeface="Courier New" panose="02070309020205020404" pitchFamily="49" charset="0"/>
              </a:rPr>
              <a:t>00E8 00000000 0000ffff </a:t>
            </a:r>
            <a:r>
              <a:rPr lang="en-US" sz="1600" dirty="0">
                <a:latin typeface="Courier New" panose="02070309020205020404" pitchFamily="49" charset="0"/>
                <a:cs typeface="Courier New" panose="02070309020205020404" pitchFamily="49" charset="0"/>
              </a:rPr>
              <a:t>Data RW    0 </a:t>
            </a:r>
            <a:r>
              <a:rPr lang="en-US" sz="1600" dirty="0" err="1">
                <a:latin typeface="Courier New" panose="02070309020205020404" pitchFamily="49" charset="0"/>
                <a:cs typeface="Courier New" panose="02070309020205020404" pitchFamily="49" charset="0"/>
              </a:rPr>
              <a:t>Nb</a:t>
            </a:r>
            <a:r>
              <a:rPr lang="en-US" sz="1600" dirty="0">
                <a:latin typeface="Courier New" panose="02070309020205020404" pitchFamily="49" charset="0"/>
                <a:cs typeface="Courier New" panose="02070309020205020404" pitchFamily="49" charset="0"/>
              </a:rPr>
              <a:t> By P  </a:t>
            </a:r>
            <a:r>
              <a:rPr lang="en-US" sz="1600" dirty="0" err="1">
                <a:latin typeface="Courier New" panose="02070309020205020404" pitchFamily="49" charset="0"/>
                <a:cs typeface="Courier New" panose="02070309020205020404" pitchFamily="49" charset="0"/>
              </a:rPr>
              <a:t>Nl</a:t>
            </a:r>
            <a:r>
              <a:rPr lang="en-US" sz="1600" dirty="0">
                <a:latin typeface="Courier New" panose="02070309020205020404" pitchFamily="49" charset="0"/>
                <a:cs typeface="Courier New" panose="02070309020205020404" pitchFamily="49" charset="0"/>
              </a:rPr>
              <a:t> 00000092</a:t>
            </a:r>
          </a:p>
          <a:p>
            <a:r>
              <a:rPr lang="en-US" sz="1600" dirty="0" smtClean="0">
                <a:latin typeface="Courier New" panose="02070309020205020404" pitchFamily="49" charset="0"/>
                <a:cs typeface="Courier New" panose="02070309020205020404" pitchFamily="49" charset="0"/>
              </a:rPr>
              <a:t>00F0 8185eaa4 000003b2 Code EO    0 </a:t>
            </a:r>
            <a:r>
              <a:rPr lang="en-US" sz="1600" dirty="0" err="1" smtClean="0">
                <a:latin typeface="Courier New" panose="02070309020205020404" pitchFamily="49" charset="0"/>
                <a:cs typeface="Courier New" panose="02070309020205020404" pitchFamily="49" charset="0"/>
              </a:rPr>
              <a:t>Nb</a:t>
            </a:r>
            <a:r>
              <a:rPr lang="en-US" sz="1600" dirty="0" smtClean="0">
                <a:latin typeface="Courier New" panose="02070309020205020404" pitchFamily="49" charset="0"/>
                <a:cs typeface="Courier New" panose="02070309020205020404" pitchFamily="49" charset="0"/>
              </a:rPr>
              <a:t> By P  </a:t>
            </a:r>
            <a:r>
              <a:rPr lang="en-US" sz="1600" dirty="0" err="1" smtClean="0">
                <a:latin typeface="Courier New" panose="02070309020205020404" pitchFamily="49" charset="0"/>
                <a:cs typeface="Courier New" panose="02070309020205020404" pitchFamily="49" charset="0"/>
              </a:rPr>
              <a:t>Nl</a:t>
            </a:r>
            <a:r>
              <a:rPr lang="en-US" sz="1600" dirty="0" smtClean="0">
                <a:latin typeface="Courier New" panose="02070309020205020404" pitchFamily="49" charset="0"/>
                <a:cs typeface="Courier New" panose="02070309020205020404" pitchFamily="49" charset="0"/>
              </a:rPr>
              <a:t> 00000098</a:t>
            </a:r>
          </a:p>
          <a:p>
            <a:r>
              <a:rPr lang="en-US" sz="1600" dirty="0" smtClean="0">
                <a:latin typeface="Courier New" panose="02070309020205020404" pitchFamily="49" charset="0"/>
                <a:cs typeface="Courier New" panose="02070309020205020404" pitchFamily="49" charset="0"/>
              </a:rPr>
              <a:t>00F8 </a:t>
            </a:r>
            <a:r>
              <a:rPr lang="en-US" sz="1600" dirty="0">
                <a:latin typeface="Courier New" panose="02070309020205020404" pitchFamily="49" charset="0"/>
                <a:cs typeface="Courier New" panose="02070309020205020404" pitchFamily="49" charset="0"/>
              </a:rPr>
              <a:t>00000000 0000ffff Data RW    0 </a:t>
            </a:r>
            <a:r>
              <a:rPr lang="en-US" sz="1600" dirty="0" err="1">
                <a:latin typeface="Courier New" panose="02070309020205020404" pitchFamily="49" charset="0"/>
                <a:cs typeface="Courier New" panose="02070309020205020404" pitchFamily="49" charset="0"/>
              </a:rPr>
              <a:t>Nb</a:t>
            </a:r>
            <a:r>
              <a:rPr lang="en-US" sz="1600" dirty="0">
                <a:latin typeface="Courier New" panose="02070309020205020404" pitchFamily="49" charset="0"/>
                <a:cs typeface="Courier New" panose="02070309020205020404" pitchFamily="49" charset="0"/>
              </a:rPr>
              <a:t> By P  </a:t>
            </a:r>
            <a:r>
              <a:rPr lang="en-US" sz="1600" dirty="0" err="1">
                <a:latin typeface="Courier New" panose="02070309020205020404" pitchFamily="49" charset="0"/>
                <a:cs typeface="Courier New" panose="02070309020205020404" pitchFamily="49" charset="0"/>
              </a:rPr>
              <a:t>Nl</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00000092</a:t>
            </a:r>
            <a:endParaRPr lang="en-US" sz="1600" dirty="0">
              <a:latin typeface="Courier New" panose="02070309020205020404" pitchFamily="49" charset="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7832545"/>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5" name="Title 1"/>
          <p:cNvSpPr>
            <a:spLocks noGrp="1"/>
          </p:cNvSpPr>
          <p:nvPr>
            <p:ph type="title"/>
          </p:nvPr>
        </p:nvSpPr>
        <p:spPr>
          <a:xfrm>
            <a:off x="838200" y="365125"/>
            <a:ext cx="10515600" cy="574675"/>
          </a:xfrm>
        </p:spPr>
        <p:txBody>
          <a:bodyPr>
            <a:normAutofit fontScale="90000"/>
          </a:bodyPr>
          <a:lstStyle/>
          <a:p>
            <a:pPr algn="ctr"/>
            <a:r>
              <a:rPr lang="en-US" dirty="0" smtClean="0"/>
              <a:t>Memory </a:t>
            </a:r>
            <a:r>
              <a:rPr lang="en-US" dirty="0"/>
              <a:t>Management (</a:t>
            </a:r>
            <a:r>
              <a:rPr lang="en-US" dirty="0" smtClean="0"/>
              <a:t>Intermediate)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307" y="1050323"/>
            <a:ext cx="7489386" cy="5123903"/>
          </a:xfrm>
          <a:prstGeom prst="rect">
            <a:avLst/>
          </a:prstGeom>
        </p:spPr>
      </p:pic>
    </p:spTree>
    <p:extLst>
      <p:ext uri="{BB962C8B-B14F-4D97-AF65-F5344CB8AC3E}">
        <p14:creationId xmlns:p14="http://schemas.microsoft.com/office/powerpoint/2010/main" val="521767746"/>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a:t>Processes / Threads (Intermediate)</a:t>
            </a:r>
          </a:p>
        </p:txBody>
      </p:sp>
    </p:spTree>
    <p:extLst>
      <p:ext uri="{BB962C8B-B14F-4D97-AF65-F5344CB8AC3E}">
        <p14:creationId xmlns:p14="http://schemas.microsoft.com/office/powerpoint/2010/main" val="3187682276"/>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Title 1"/>
          <p:cNvSpPr>
            <a:spLocks noGrp="1"/>
          </p:cNvSpPr>
          <p:nvPr>
            <p:ph type="title"/>
          </p:nvPr>
        </p:nvSpPr>
        <p:spPr>
          <a:xfrm>
            <a:off x="838200" y="365125"/>
            <a:ext cx="10515600" cy="574675"/>
          </a:xfrm>
        </p:spPr>
        <p:txBody>
          <a:bodyPr>
            <a:normAutofit fontScale="90000"/>
          </a:bodyPr>
          <a:lstStyle/>
          <a:p>
            <a:pPr algn="ctr"/>
            <a:r>
              <a:rPr lang="en-US" dirty="0" smtClean="0"/>
              <a:t>Memory Management (Basic)</a:t>
            </a:r>
            <a:endParaRPr lang="en-US" dirty="0"/>
          </a:p>
        </p:txBody>
      </p:sp>
      <p:sp>
        <p:nvSpPr>
          <p:cNvPr id="34" name="Right Arrow 33">
            <a:hlinkClick r:id="rId2" action="ppaction://hlinksldjump" tooltip="Advance to the Next Slide"/>
          </p:cNvPr>
          <p:cNvSpPr/>
          <p:nvPr/>
        </p:nvSpPr>
        <p:spPr>
          <a:xfrm>
            <a:off x="115951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hlinkClick r:id="rId3" action="ppaction://hlinksldjump"/>
          </p:cNvPr>
          <p:cNvSpPr txBox="1"/>
          <p:nvPr/>
        </p:nvSpPr>
        <p:spPr>
          <a:xfrm>
            <a:off x="5822957" y="6184900"/>
            <a:ext cx="622286" cy="369332"/>
          </a:xfrm>
          <a:prstGeom prst="rect">
            <a:avLst/>
          </a:prstGeom>
          <a:noFill/>
        </p:spPr>
        <p:txBody>
          <a:bodyPr wrap="none" rtlCol="0">
            <a:spAutoFit/>
          </a:bodyPr>
          <a:lstStyle/>
          <a:p>
            <a:r>
              <a:rPr lang="en-US" dirty="0" smtClean="0">
                <a:hlinkClick r:id="rId3" action="ppaction://hlinksldjump" tooltip="Back to &quot;Basic Reverse Engineering Path&quot;"/>
              </a:rPr>
              <a:t>Back</a:t>
            </a:r>
            <a:endParaRPr lang="en-US" dirty="0"/>
          </a:p>
        </p:txBody>
      </p:sp>
      <p:sp>
        <p:nvSpPr>
          <p:cNvPr id="8" name="TextBox 7"/>
          <p:cNvSpPr txBox="1"/>
          <p:nvPr/>
        </p:nvSpPr>
        <p:spPr>
          <a:xfrm>
            <a:off x="622300" y="1231900"/>
            <a:ext cx="10972800" cy="461665"/>
          </a:xfrm>
          <a:prstGeom prst="rect">
            <a:avLst/>
          </a:prstGeom>
          <a:noFill/>
        </p:spPr>
        <p:txBody>
          <a:bodyPr wrap="square" rtlCol="0">
            <a:spAutoFit/>
          </a:bodyPr>
          <a:lstStyle/>
          <a:p>
            <a:pPr algn="ctr"/>
            <a:r>
              <a:rPr lang="en-US" sz="2400" dirty="0" smtClean="0"/>
              <a:t>What you need to know about Windows Memory Management at the Basic Level</a:t>
            </a:r>
            <a:endParaRPr lang="en-US" sz="2400" dirty="0"/>
          </a:p>
        </p:txBody>
      </p:sp>
      <p:sp>
        <p:nvSpPr>
          <p:cNvPr id="11" name="TextBox 10"/>
          <p:cNvSpPr txBox="1"/>
          <p:nvPr/>
        </p:nvSpPr>
        <p:spPr>
          <a:xfrm>
            <a:off x="622300" y="2273300"/>
            <a:ext cx="1097280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It is very dependent upon the hardware platform it is executing on.</a:t>
            </a:r>
          </a:p>
          <a:p>
            <a:pPr marL="285750" indent="-285750">
              <a:buFont typeface="Arial" panose="020B0604020202020204" pitchFamily="34" charset="0"/>
              <a:buChar char="•"/>
            </a:pPr>
            <a:r>
              <a:rPr lang="en-US" sz="2400" dirty="0" smtClean="0"/>
              <a:t>Modern operating systems use </a:t>
            </a:r>
            <a:r>
              <a:rPr lang="en-US" sz="2400" i="1" dirty="0" smtClean="0"/>
              <a:t>virtual memory</a:t>
            </a:r>
            <a:r>
              <a:rPr lang="en-US" sz="2400" dirty="0" smtClean="0"/>
              <a:t>.</a:t>
            </a:r>
          </a:p>
          <a:p>
            <a:pPr marL="285750" indent="-285750">
              <a:buFont typeface="Arial" panose="020B0604020202020204" pitchFamily="34" charset="0"/>
              <a:buChar char="•"/>
            </a:pPr>
            <a:r>
              <a:rPr lang="en-US" sz="2400" dirty="0" smtClean="0"/>
              <a:t>The PAGE is the smallest memory block that the Memory Manager uses.</a:t>
            </a:r>
          </a:p>
          <a:p>
            <a:pPr marL="342900" indent="-342900">
              <a:buFont typeface="Arial" panose="020B0604020202020204" pitchFamily="34" charset="0"/>
              <a:buChar char="•"/>
            </a:pPr>
            <a:r>
              <a:rPr lang="en-US" sz="2400" dirty="0"/>
              <a:t>The memory manager has two primary tasks</a:t>
            </a:r>
          </a:p>
          <a:p>
            <a:pPr marL="914400" lvl="1" indent="-457200">
              <a:buFont typeface="+mj-lt"/>
              <a:buAutoNum type="arabicPeriod"/>
            </a:pPr>
            <a:r>
              <a:rPr lang="en-US" sz="2400" dirty="0"/>
              <a:t>Translating, or mapping, a process’s virtual address space into physical memory</a:t>
            </a:r>
          </a:p>
          <a:p>
            <a:pPr marL="914400" lvl="1" indent="-457200">
              <a:buFont typeface="+mj-lt"/>
              <a:buAutoNum type="arabicPeriod"/>
            </a:pPr>
            <a:r>
              <a:rPr lang="en-US" sz="2400" dirty="0"/>
              <a:t>Paging some of the contents of memory to disk when it becomes overcommitted</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9759980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1725"/>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52425"/>
            <a:ext cx="10515600" cy="574675"/>
          </a:xfrm>
        </p:spPr>
        <p:txBody>
          <a:bodyPr>
            <a:normAutofit fontScale="90000"/>
          </a:bodyPr>
          <a:lstStyle/>
          <a:p>
            <a:pPr algn="ctr"/>
            <a:r>
              <a:rPr lang="en-US" dirty="0" smtClean="0"/>
              <a:t>IA-32 </a:t>
            </a:r>
            <a:r>
              <a:rPr lang="en-US" dirty="0"/>
              <a:t>Assembly Language (Intermediate)</a:t>
            </a:r>
          </a:p>
        </p:txBody>
      </p:sp>
      <p:sp>
        <p:nvSpPr>
          <p:cNvPr id="3" name="Rectangle 2"/>
          <p:cNvSpPr/>
          <p:nvPr/>
        </p:nvSpPr>
        <p:spPr>
          <a:xfrm>
            <a:off x="11277600" y="1600200"/>
            <a:ext cx="304800" cy="90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CF</a:t>
            </a:r>
            <a:endParaRPr lang="en-US" sz="1400" dirty="0">
              <a:solidFill>
                <a:schemeClr val="tx1"/>
              </a:solidFill>
            </a:endParaRPr>
          </a:p>
        </p:txBody>
      </p:sp>
      <p:sp>
        <p:nvSpPr>
          <p:cNvPr id="5" name="TextBox 4"/>
          <p:cNvSpPr txBox="1"/>
          <p:nvPr/>
        </p:nvSpPr>
        <p:spPr>
          <a:xfrm>
            <a:off x="11277600" y="1231900"/>
            <a:ext cx="304800" cy="369332"/>
          </a:xfrm>
          <a:prstGeom prst="rect">
            <a:avLst/>
          </a:prstGeom>
          <a:noFill/>
        </p:spPr>
        <p:txBody>
          <a:bodyPr wrap="square" rtlCol="0">
            <a:spAutoFit/>
          </a:bodyPr>
          <a:lstStyle/>
          <a:p>
            <a:r>
              <a:rPr lang="en-US" dirty="0" smtClean="0"/>
              <a:t>0</a:t>
            </a:r>
            <a:endParaRPr lang="en-US" dirty="0"/>
          </a:p>
        </p:txBody>
      </p:sp>
      <p:sp>
        <p:nvSpPr>
          <p:cNvPr id="6" name="Rectangle 5"/>
          <p:cNvSpPr/>
          <p:nvPr/>
        </p:nvSpPr>
        <p:spPr>
          <a:xfrm>
            <a:off x="10972800" y="1600200"/>
            <a:ext cx="304800" cy="901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 name="TextBox 6"/>
          <p:cNvSpPr txBox="1"/>
          <p:nvPr/>
        </p:nvSpPr>
        <p:spPr>
          <a:xfrm>
            <a:off x="10972800" y="1231900"/>
            <a:ext cx="304800" cy="369332"/>
          </a:xfrm>
          <a:prstGeom prst="rect">
            <a:avLst/>
          </a:prstGeom>
          <a:noFill/>
        </p:spPr>
        <p:txBody>
          <a:bodyPr wrap="square" rtlCol="0">
            <a:spAutoFit/>
          </a:bodyPr>
          <a:lstStyle/>
          <a:p>
            <a:r>
              <a:rPr lang="en-US" dirty="0" smtClean="0"/>
              <a:t>1</a:t>
            </a:r>
            <a:endParaRPr lang="en-US" dirty="0"/>
          </a:p>
        </p:txBody>
      </p:sp>
      <p:sp>
        <p:nvSpPr>
          <p:cNvPr id="8" name="Rectangle 7"/>
          <p:cNvSpPr/>
          <p:nvPr/>
        </p:nvSpPr>
        <p:spPr>
          <a:xfrm>
            <a:off x="10668000" y="1600200"/>
            <a:ext cx="304800" cy="90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PC</a:t>
            </a:r>
            <a:endParaRPr lang="en-US" sz="1400" dirty="0">
              <a:solidFill>
                <a:schemeClr val="tx1"/>
              </a:solidFill>
            </a:endParaRPr>
          </a:p>
        </p:txBody>
      </p:sp>
      <p:sp>
        <p:nvSpPr>
          <p:cNvPr id="9" name="TextBox 8"/>
          <p:cNvSpPr txBox="1"/>
          <p:nvPr/>
        </p:nvSpPr>
        <p:spPr>
          <a:xfrm>
            <a:off x="10668000" y="1231900"/>
            <a:ext cx="304800" cy="369332"/>
          </a:xfrm>
          <a:prstGeom prst="rect">
            <a:avLst/>
          </a:prstGeom>
          <a:noFill/>
        </p:spPr>
        <p:txBody>
          <a:bodyPr wrap="square" rtlCol="0">
            <a:spAutoFit/>
          </a:bodyPr>
          <a:lstStyle/>
          <a:p>
            <a:r>
              <a:rPr lang="en-US" dirty="0"/>
              <a:t>2</a:t>
            </a:r>
          </a:p>
        </p:txBody>
      </p:sp>
      <p:sp>
        <p:nvSpPr>
          <p:cNvPr id="10" name="Rectangle 9"/>
          <p:cNvSpPr/>
          <p:nvPr/>
        </p:nvSpPr>
        <p:spPr>
          <a:xfrm>
            <a:off x="10363200" y="1600200"/>
            <a:ext cx="304800" cy="901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1" name="TextBox 10"/>
          <p:cNvSpPr txBox="1"/>
          <p:nvPr/>
        </p:nvSpPr>
        <p:spPr>
          <a:xfrm>
            <a:off x="10363200" y="1231900"/>
            <a:ext cx="304800" cy="369332"/>
          </a:xfrm>
          <a:prstGeom prst="rect">
            <a:avLst/>
          </a:prstGeom>
          <a:noFill/>
        </p:spPr>
        <p:txBody>
          <a:bodyPr wrap="square" rtlCol="0">
            <a:spAutoFit/>
          </a:bodyPr>
          <a:lstStyle/>
          <a:p>
            <a:r>
              <a:rPr lang="en-US" dirty="0"/>
              <a:t>3</a:t>
            </a:r>
          </a:p>
        </p:txBody>
      </p:sp>
      <p:sp>
        <p:nvSpPr>
          <p:cNvPr id="12" name="Rectangle 11"/>
          <p:cNvSpPr/>
          <p:nvPr/>
        </p:nvSpPr>
        <p:spPr>
          <a:xfrm>
            <a:off x="10058400" y="1600200"/>
            <a:ext cx="304800" cy="90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AF</a:t>
            </a:r>
            <a:endParaRPr lang="en-US" sz="1400" dirty="0">
              <a:solidFill>
                <a:schemeClr val="tx1"/>
              </a:solidFill>
            </a:endParaRPr>
          </a:p>
        </p:txBody>
      </p:sp>
      <p:sp>
        <p:nvSpPr>
          <p:cNvPr id="13" name="TextBox 12"/>
          <p:cNvSpPr txBox="1"/>
          <p:nvPr/>
        </p:nvSpPr>
        <p:spPr>
          <a:xfrm>
            <a:off x="10058400" y="1231900"/>
            <a:ext cx="304800" cy="369332"/>
          </a:xfrm>
          <a:prstGeom prst="rect">
            <a:avLst/>
          </a:prstGeom>
          <a:noFill/>
        </p:spPr>
        <p:txBody>
          <a:bodyPr wrap="square" rtlCol="0">
            <a:spAutoFit/>
          </a:bodyPr>
          <a:lstStyle/>
          <a:p>
            <a:r>
              <a:rPr lang="en-US" dirty="0"/>
              <a:t>4</a:t>
            </a:r>
          </a:p>
        </p:txBody>
      </p:sp>
      <p:sp>
        <p:nvSpPr>
          <p:cNvPr id="14" name="Rectangle 13"/>
          <p:cNvSpPr/>
          <p:nvPr/>
        </p:nvSpPr>
        <p:spPr>
          <a:xfrm>
            <a:off x="9753600" y="1600200"/>
            <a:ext cx="304800" cy="901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5" name="TextBox 14"/>
          <p:cNvSpPr txBox="1"/>
          <p:nvPr/>
        </p:nvSpPr>
        <p:spPr>
          <a:xfrm>
            <a:off x="9753600" y="1231900"/>
            <a:ext cx="304800" cy="369332"/>
          </a:xfrm>
          <a:prstGeom prst="rect">
            <a:avLst/>
          </a:prstGeom>
          <a:noFill/>
        </p:spPr>
        <p:txBody>
          <a:bodyPr wrap="square" rtlCol="0">
            <a:spAutoFit/>
          </a:bodyPr>
          <a:lstStyle/>
          <a:p>
            <a:r>
              <a:rPr lang="en-US" dirty="0"/>
              <a:t>5</a:t>
            </a:r>
          </a:p>
        </p:txBody>
      </p:sp>
      <p:sp>
        <p:nvSpPr>
          <p:cNvPr id="16" name="Rectangle 15"/>
          <p:cNvSpPr/>
          <p:nvPr/>
        </p:nvSpPr>
        <p:spPr>
          <a:xfrm>
            <a:off x="9448800" y="1600200"/>
            <a:ext cx="304800" cy="90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ZF</a:t>
            </a:r>
            <a:endParaRPr lang="en-US" sz="1400" dirty="0">
              <a:solidFill>
                <a:schemeClr val="tx1"/>
              </a:solidFill>
            </a:endParaRPr>
          </a:p>
        </p:txBody>
      </p:sp>
      <p:sp>
        <p:nvSpPr>
          <p:cNvPr id="17" name="TextBox 16"/>
          <p:cNvSpPr txBox="1"/>
          <p:nvPr/>
        </p:nvSpPr>
        <p:spPr>
          <a:xfrm>
            <a:off x="9448800" y="1231900"/>
            <a:ext cx="304800" cy="369332"/>
          </a:xfrm>
          <a:prstGeom prst="rect">
            <a:avLst/>
          </a:prstGeom>
          <a:noFill/>
        </p:spPr>
        <p:txBody>
          <a:bodyPr wrap="square" rtlCol="0">
            <a:spAutoFit/>
          </a:bodyPr>
          <a:lstStyle/>
          <a:p>
            <a:r>
              <a:rPr lang="en-US" dirty="0"/>
              <a:t>6</a:t>
            </a:r>
          </a:p>
        </p:txBody>
      </p:sp>
      <p:sp>
        <p:nvSpPr>
          <p:cNvPr id="18" name="Rectangle 17"/>
          <p:cNvSpPr/>
          <p:nvPr/>
        </p:nvSpPr>
        <p:spPr>
          <a:xfrm>
            <a:off x="9144000" y="1600200"/>
            <a:ext cx="304800" cy="90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SF</a:t>
            </a:r>
            <a:endParaRPr lang="en-US" sz="1400" dirty="0">
              <a:solidFill>
                <a:schemeClr val="tx1"/>
              </a:solidFill>
            </a:endParaRPr>
          </a:p>
        </p:txBody>
      </p:sp>
      <p:sp>
        <p:nvSpPr>
          <p:cNvPr id="19" name="TextBox 18"/>
          <p:cNvSpPr txBox="1"/>
          <p:nvPr/>
        </p:nvSpPr>
        <p:spPr>
          <a:xfrm>
            <a:off x="9144000" y="1231900"/>
            <a:ext cx="304800" cy="369332"/>
          </a:xfrm>
          <a:prstGeom prst="rect">
            <a:avLst/>
          </a:prstGeom>
          <a:noFill/>
        </p:spPr>
        <p:txBody>
          <a:bodyPr wrap="square" rtlCol="0">
            <a:spAutoFit/>
          </a:bodyPr>
          <a:lstStyle/>
          <a:p>
            <a:r>
              <a:rPr lang="en-US" dirty="0"/>
              <a:t>7</a:t>
            </a:r>
          </a:p>
        </p:txBody>
      </p:sp>
      <p:sp>
        <p:nvSpPr>
          <p:cNvPr id="20" name="Rectangle 19"/>
          <p:cNvSpPr/>
          <p:nvPr/>
        </p:nvSpPr>
        <p:spPr>
          <a:xfrm>
            <a:off x="8839200" y="1600200"/>
            <a:ext cx="304800" cy="90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TF</a:t>
            </a:r>
            <a:endParaRPr lang="en-US" sz="1400" dirty="0">
              <a:solidFill>
                <a:schemeClr val="tx1"/>
              </a:solidFill>
            </a:endParaRPr>
          </a:p>
        </p:txBody>
      </p:sp>
      <p:sp>
        <p:nvSpPr>
          <p:cNvPr id="21" name="TextBox 20"/>
          <p:cNvSpPr txBox="1"/>
          <p:nvPr/>
        </p:nvSpPr>
        <p:spPr>
          <a:xfrm>
            <a:off x="8839200" y="1231900"/>
            <a:ext cx="304800" cy="369332"/>
          </a:xfrm>
          <a:prstGeom prst="rect">
            <a:avLst/>
          </a:prstGeom>
          <a:noFill/>
        </p:spPr>
        <p:txBody>
          <a:bodyPr wrap="square" rtlCol="0">
            <a:spAutoFit/>
          </a:bodyPr>
          <a:lstStyle/>
          <a:p>
            <a:r>
              <a:rPr lang="en-US" dirty="0"/>
              <a:t>8</a:t>
            </a:r>
          </a:p>
        </p:txBody>
      </p:sp>
      <p:sp>
        <p:nvSpPr>
          <p:cNvPr id="22" name="Rectangle 21"/>
          <p:cNvSpPr/>
          <p:nvPr/>
        </p:nvSpPr>
        <p:spPr>
          <a:xfrm>
            <a:off x="8534400" y="1600200"/>
            <a:ext cx="304800" cy="90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IF</a:t>
            </a:r>
            <a:endParaRPr lang="en-US" sz="1400" dirty="0">
              <a:solidFill>
                <a:schemeClr val="tx1"/>
              </a:solidFill>
            </a:endParaRPr>
          </a:p>
        </p:txBody>
      </p:sp>
      <p:sp>
        <p:nvSpPr>
          <p:cNvPr id="23" name="TextBox 22"/>
          <p:cNvSpPr txBox="1"/>
          <p:nvPr/>
        </p:nvSpPr>
        <p:spPr>
          <a:xfrm>
            <a:off x="8534400" y="1231900"/>
            <a:ext cx="304800" cy="369332"/>
          </a:xfrm>
          <a:prstGeom prst="rect">
            <a:avLst/>
          </a:prstGeom>
          <a:noFill/>
        </p:spPr>
        <p:txBody>
          <a:bodyPr wrap="square" rtlCol="0">
            <a:spAutoFit/>
          </a:bodyPr>
          <a:lstStyle/>
          <a:p>
            <a:r>
              <a:rPr lang="en-US" dirty="0"/>
              <a:t>9</a:t>
            </a:r>
          </a:p>
        </p:txBody>
      </p:sp>
      <p:sp>
        <p:nvSpPr>
          <p:cNvPr id="24" name="Rectangle 23"/>
          <p:cNvSpPr/>
          <p:nvPr/>
        </p:nvSpPr>
        <p:spPr>
          <a:xfrm>
            <a:off x="8229600" y="1600200"/>
            <a:ext cx="304800" cy="90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DF</a:t>
            </a:r>
            <a:endParaRPr lang="en-US" sz="1400" dirty="0">
              <a:solidFill>
                <a:schemeClr val="tx1"/>
              </a:solidFill>
            </a:endParaRPr>
          </a:p>
        </p:txBody>
      </p:sp>
      <p:sp>
        <p:nvSpPr>
          <p:cNvPr id="25" name="TextBox 24"/>
          <p:cNvSpPr txBox="1"/>
          <p:nvPr/>
        </p:nvSpPr>
        <p:spPr>
          <a:xfrm>
            <a:off x="8229600" y="965200"/>
            <a:ext cx="304800" cy="646331"/>
          </a:xfrm>
          <a:prstGeom prst="rect">
            <a:avLst/>
          </a:prstGeom>
          <a:noFill/>
        </p:spPr>
        <p:txBody>
          <a:bodyPr wrap="square" rtlCol="0">
            <a:spAutoFit/>
          </a:bodyPr>
          <a:lstStyle/>
          <a:p>
            <a:r>
              <a:rPr lang="en-US" dirty="0" smtClean="0"/>
              <a:t>10</a:t>
            </a:r>
            <a:endParaRPr lang="en-US" dirty="0"/>
          </a:p>
        </p:txBody>
      </p:sp>
      <p:sp>
        <p:nvSpPr>
          <p:cNvPr id="26" name="Rectangle 25"/>
          <p:cNvSpPr/>
          <p:nvPr/>
        </p:nvSpPr>
        <p:spPr>
          <a:xfrm>
            <a:off x="7924800" y="1600200"/>
            <a:ext cx="304800" cy="90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OF</a:t>
            </a:r>
            <a:endParaRPr lang="en-US" sz="1400" dirty="0">
              <a:solidFill>
                <a:schemeClr val="tx1"/>
              </a:solidFill>
            </a:endParaRPr>
          </a:p>
        </p:txBody>
      </p:sp>
      <p:sp>
        <p:nvSpPr>
          <p:cNvPr id="27" name="TextBox 26"/>
          <p:cNvSpPr txBox="1"/>
          <p:nvPr/>
        </p:nvSpPr>
        <p:spPr>
          <a:xfrm>
            <a:off x="7924800" y="965200"/>
            <a:ext cx="304800" cy="646331"/>
          </a:xfrm>
          <a:prstGeom prst="rect">
            <a:avLst/>
          </a:prstGeom>
          <a:noFill/>
        </p:spPr>
        <p:txBody>
          <a:bodyPr wrap="square" rtlCol="0">
            <a:spAutoFit/>
          </a:bodyPr>
          <a:lstStyle/>
          <a:p>
            <a:r>
              <a:rPr lang="en-US" dirty="0" smtClean="0"/>
              <a:t>11</a:t>
            </a:r>
            <a:endParaRPr lang="en-US" dirty="0"/>
          </a:p>
        </p:txBody>
      </p:sp>
      <p:sp>
        <p:nvSpPr>
          <p:cNvPr id="29" name="TextBox 28"/>
          <p:cNvSpPr txBox="1"/>
          <p:nvPr/>
        </p:nvSpPr>
        <p:spPr>
          <a:xfrm>
            <a:off x="7620000" y="965200"/>
            <a:ext cx="304800" cy="646331"/>
          </a:xfrm>
          <a:prstGeom prst="rect">
            <a:avLst/>
          </a:prstGeom>
          <a:noFill/>
        </p:spPr>
        <p:txBody>
          <a:bodyPr wrap="square" rtlCol="0">
            <a:spAutoFit/>
          </a:bodyPr>
          <a:lstStyle/>
          <a:p>
            <a:r>
              <a:rPr lang="en-US" dirty="0" smtClean="0"/>
              <a:t>12</a:t>
            </a:r>
            <a:endParaRPr lang="en-US" dirty="0"/>
          </a:p>
        </p:txBody>
      </p:sp>
      <p:sp>
        <p:nvSpPr>
          <p:cNvPr id="30" name="Rectangle 29"/>
          <p:cNvSpPr/>
          <p:nvPr/>
        </p:nvSpPr>
        <p:spPr>
          <a:xfrm>
            <a:off x="7315200" y="1600200"/>
            <a:ext cx="610512" cy="90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a:t>
            </a:r>
          </a:p>
          <a:p>
            <a:pPr algn="ctr"/>
            <a:r>
              <a:rPr lang="en-US" sz="1400" dirty="0" smtClean="0">
                <a:solidFill>
                  <a:schemeClr val="tx1"/>
                </a:solidFill>
              </a:rPr>
              <a:t>O</a:t>
            </a:r>
          </a:p>
          <a:p>
            <a:pPr algn="ctr"/>
            <a:r>
              <a:rPr lang="en-US" sz="1400" dirty="0" smtClean="0">
                <a:solidFill>
                  <a:schemeClr val="tx1"/>
                </a:solidFill>
              </a:rPr>
              <a:t>P</a:t>
            </a:r>
          </a:p>
          <a:p>
            <a:pPr algn="ctr"/>
            <a:r>
              <a:rPr lang="en-US" sz="1400" dirty="0" smtClean="0">
                <a:solidFill>
                  <a:schemeClr val="tx1"/>
                </a:solidFill>
              </a:rPr>
              <a:t>L</a:t>
            </a:r>
            <a:endParaRPr lang="en-US" sz="1400" dirty="0">
              <a:solidFill>
                <a:schemeClr val="tx1"/>
              </a:solidFill>
            </a:endParaRPr>
          </a:p>
        </p:txBody>
      </p:sp>
      <p:sp>
        <p:nvSpPr>
          <p:cNvPr id="31" name="TextBox 30"/>
          <p:cNvSpPr txBox="1"/>
          <p:nvPr/>
        </p:nvSpPr>
        <p:spPr>
          <a:xfrm>
            <a:off x="7315200" y="965200"/>
            <a:ext cx="304800" cy="646331"/>
          </a:xfrm>
          <a:prstGeom prst="rect">
            <a:avLst/>
          </a:prstGeom>
          <a:noFill/>
        </p:spPr>
        <p:txBody>
          <a:bodyPr wrap="square" rtlCol="0">
            <a:spAutoFit/>
          </a:bodyPr>
          <a:lstStyle/>
          <a:p>
            <a:r>
              <a:rPr lang="en-US" dirty="0" smtClean="0"/>
              <a:t>13</a:t>
            </a:r>
            <a:endParaRPr lang="en-US" dirty="0"/>
          </a:p>
        </p:txBody>
      </p:sp>
      <p:sp>
        <p:nvSpPr>
          <p:cNvPr id="32" name="Rectangle 31"/>
          <p:cNvSpPr/>
          <p:nvPr/>
        </p:nvSpPr>
        <p:spPr>
          <a:xfrm>
            <a:off x="7010400" y="1600200"/>
            <a:ext cx="304800" cy="90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NT</a:t>
            </a:r>
            <a:endParaRPr lang="en-US" sz="1400" dirty="0">
              <a:solidFill>
                <a:schemeClr val="tx1"/>
              </a:solidFill>
            </a:endParaRPr>
          </a:p>
        </p:txBody>
      </p:sp>
      <p:sp>
        <p:nvSpPr>
          <p:cNvPr id="33" name="TextBox 32"/>
          <p:cNvSpPr txBox="1"/>
          <p:nvPr/>
        </p:nvSpPr>
        <p:spPr>
          <a:xfrm>
            <a:off x="7010400" y="965200"/>
            <a:ext cx="304800" cy="646331"/>
          </a:xfrm>
          <a:prstGeom prst="rect">
            <a:avLst/>
          </a:prstGeom>
          <a:noFill/>
        </p:spPr>
        <p:txBody>
          <a:bodyPr wrap="square" rtlCol="0">
            <a:spAutoFit/>
          </a:bodyPr>
          <a:lstStyle/>
          <a:p>
            <a:r>
              <a:rPr lang="en-US" dirty="0" smtClean="0"/>
              <a:t>14</a:t>
            </a:r>
            <a:endParaRPr lang="en-US" dirty="0"/>
          </a:p>
        </p:txBody>
      </p:sp>
      <p:sp>
        <p:nvSpPr>
          <p:cNvPr id="34" name="Rectangle 33"/>
          <p:cNvSpPr/>
          <p:nvPr/>
        </p:nvSpPr>
        <p:spPr>
          <a:xfrm>
            <a:off x="6705600" y="1600200"/>
            <a:ext cx="304800" cy="901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35" name="TextBox 34"/>
          <p:cNvSpPr txBox="1"/>
          <p:nvPr/>
        </p:nvSpPr>
        <p:spPr>
          <a:xfrm>
            <a:off x="6705600" y="965200"/>
            <a:ext cx="304800" cy="646331"/>
          </a:xfrm>
          <a:prstGeom prst="rect">
            <a:avLst/>
          </a:prstGeom>
          <a:noFill/>
        </p:spPr>
        <p:txBody>
          <a:bodyPr wrap="square" rtlCol="0">
            <a:spAutoFit/>
          </a:bodyPr>
          <a:lstStyle/>
          <a:p>
            <a:r>
              <a:rPr lang="en-US" dirty="0" smtClean="0"/>
              <a:t>15</a:t>
            </a:r>
            <a:endParaRPr lang="en-US" dirty="0"/>
          </a:p>
        </p:txBody>
      </p:sp>
      <p:sp>
        <p:nvSpPr>
          <p:cNvPr id="36" name="Rectangle 35"/>
          <p:cNvSpPr/>
          <p:nvPr/>
        </p:nvSpPr>
        <p:spPr>
          <a:xfrm>
            <a:off x="6400800" y="1600200"/>
            <a:ext cx="304800" cy="90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RF</a:t>
            </a:r>
            <a:endParaRPr lang="en-US" sz="1400" dirty="0">
              <a:solidFill>
                <a:schemeClr val="tx1"/>
              </a:solidFill>
            </a:endParaRPr>
          </a:p>
        </p:txBody>
      </p:sp>
      <p:sp>
        <p:nvSpPr>
          <p:cNvPr id="37" name="TextBox 36"/>
          <p:cNvSpPr txBox="1"/>
          <p:nvPr/>
        </p:nvSpPr>
        <p:spPr>
          <a:xfrm>
            <a:off x="6400800" y="965200"/>
            <a:ext cx="304800" cy="646331"/>
          </a:xfrm>
          <a:prstGeom prst="rect">
            <a:avLst/>
          </a:prstGeom>
          <a:noFill/>
        </p:spPr>
        <p:txBody>
          <a:bodyPr wrap="square" rtlCol="0">
            <a:spAutoFit/>
          </a:bodyPr>
          <a:lstStyle/>
          <a:p>
            <a:r>
              <a:rPr lang="en-US" dirty="0" smtClean="0"/>
              <a:t>16</a:t>
            </a:r>
            <a:endParaRPr lang="en-US" dirty="0"/>
          </a:p>
        </p:txBody>
      </p:sp>
      <p:sp>
        <p:nvSpPr>
          <p:cNvPr id="38" name="Rectangle 37"/>
          <p:cNvSpPr/>
          <p:nvPr/>
        </p:nvSpPr>
        <p:spPr>
          <a:xfrm>
            <a:off x="6096000" y="1600200"/>
            <a:ext cx="304800" cy="90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VM</a:t>
            </a:r>
            <a:endParaRPr lang="en-US" sz="1400" dirty="0">
              <a:solidFill>
                <a:schemeClr val="tx1"/>
              </a:solidFill>
            </a:endParaRPr>
          </a:p>
        </p:txBody>
      </p:sp>
      <p:sp>
        <p:nvSpPr>
          <p:cNvPr id="39" name="TextBox 38"/>
          <p:cNvSpPr txBox="1"/>
          <p:nvPr/>
        </p:nvSpPr>
        <p:spPr>
          <a:xfrm>
            <a:off x="6096000" y="965200"/>
            <a:ext cx="304800" cy="646331"/>
          </a:xfrm>
          <a:prstGeom prst="rect">
            <a:avLst/>
          </a:prstGeom>
          <a:noFill/>
        </p:spPr>
        <p:txBody>
          <a:bodyPr wrap="square" rtlCol="0">
            <a:spAutoFit/>
          </a:bodyPr>
          <a:lstStyle/>
          <a:p>
            <a:r>
              <a:rPr lang="en-US" dirty="0" smtClean="0"/>
              <a:t>17</a:t>
            </a:r>
            <a:endParaRPr lang="en-US" dirty="0"/>
          </a:p>
        </p:txBody>
      </p:sp>
      <p:sp>
        <p:nvSpPr>
          <p:cNvPr id="40" name="Rectangle 39"/>
          <p:cNvSpPr/>
          <p:nvPr/>
        </p:nvSpPr>
        <p:spPr>
          <a:xfrm>
            <a:off x="5791200" y="1600200"/>
            <a:ext cx="304800" cy="90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AC</a:t>
            </a:r>
            <a:endParaRPr lang="en-US" sz="1400" dirty="0">
              <a:solidFill>
                <a:schemeClr val="tx1"/>
              </a:solidFill>
            </a:endParaRPr>
          </a:p>
        </p:txBody>
      </p:sp>
      <p:sp>
        <p:nvSpPr>
          <p:cNvPr id="41" name="TextBox 40"/>
          <p:cNvSpPr txBox="1"/>
          <p:nvPr/>
        </p:nvSpPr>
        <p:spPr>
          <a:xfrm>
            <a:off x="5791200" y="965200"/>
            <a:ext cx="304800" cy="646331"/>
          </a:xfrm>
          <a:prstGeom prst="rect">
            <a:avLst/>
          </a:prstGeom>
          <a:noFill/>
        </p:spPr>
        <p:txBody>
          <a:bodyPr wrap="square" rtlCol="0">
            <a:spAutoFit/>
          </a:bodyPr>
          <a:lstStyle/>
          <a:p>
            <a:r>
              <a:rPr lang="en-US" dirty="0" smtClean="0"/>
              <a:t>18</a:t>
            </a:r>
            <a:endParaRPr lang="en-US" dirty="0"/>
          </a:p>
        </p:txBody>
      </p:sp>
      <p:sp>
        <p:nvSpPr>
          <p:cNvPr id="42" name="Rectangle 41"/>
          <p:cNvSpPr/>
          <p:nvPr/>
        </p:nvSpPr>
        <p:spPr>
          <a:xfrm>
            <a:off x="5486400" y="1600200"/>
            <a:ext cx="304800" cy="90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VIF</a:t>
            </a:r>
            <a:endParaRPr lang="en-US" dirty="0">
              <a:solidFill>
                <a:schemeClr val="tx1"/>
              </a:solidFill>
            </a:endParaRPr>
          </a:p>
        </p:txBody>
      </p:sp>
      <p:sp>
        <p:nvSpPr>
          <p:cNvPr id="43" name="TextBox 42"/>
          <p:cNvSpPr txBox="1"/>
          <p:nvPr/>
        </p:nvSpPr>
        <p:spPr>
          <a:xfrm>
            <a:off x="5486400" y="965200"/>
            <a:ext cx="304800" cy="646331"/>
          </a:xfrm>
          <a:prstGeom prst="rect">
            <a:avLst/>
          </a:prstGeom>
          <a:noFill/>
        </p:spPr>
        <p:txBody>
          <a:bodyPr wrap="square" rtlCol="0">
            <a:spAutoFit/>
          </a:bodyPr>
          <a:lstStyle/>
          <a:p>
            <a:r>
              <a:rPr lang="en-US" dirty="0" smtClean="0"/>
              <a:t>19</a:t>
            </a:r>
            <a:endParaRPr lang="en-US" dirty="0"/>
          </a:p>
        </p:txBody>
      </p:sp>
      <p:sp>
        <p:nvSpPr>
          <p:cNvPr id="44" name="Rectangle 43"/>
          <p:cNvSpPr/>
          <p:nvPr/>
        </p:nvSpPr>
        <p:spPr>
          <a:xfrm>
            <a:off x="5181600" y="1600200"/>
            <a:ext cx="304800" cy="90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VIP</a:t>
            </a:r>
            <a:endParaRPr lang="en-US" sz="1400" dirty="0">
              <a:solidFill>
                <a:schemeClr val="tx1"/>
              </a:solidFill>
            </a:endParaRPr>
          </a:p>
        </p:txBody>
      </p:sp>
      <p:sp>
        <p:nvSpPr>
          <p:cNvPr id="45" name="TextBox 44"/>
          <p:cNvSpPr txBox="1"/>
          <p:nvPr/>
        </p:nvSpPr>
        <p:spPr>
          <a:xfrm>
            <a:off x="5181600" y="965200"/>
            <a:ext cx="304800" cy="646331"/>
          </a:xfrm>
          <a:prstGeom prst="rect">
            <a:avLst/>
          </a:prstGeom>
          <a:noFill/>
        </p:spPr>
        <p:txBody>
          <a:bodyPr wrap="square" rtlCol="0">
            <a:spAutoFit/>
          </a:bodyPr>
          <a:lstStyle/>
          <a:p>
            <a:r>
              <a:rPr lang="en-US" dirty="0" smtClean="0"/>
              <a:t>20</a:t>
            </a:r>
            <a:endParaRPr lang="en-US" dirty="0"/>
          </a:p>
        </p:txBody>
      </p:sp>
      <p:sp>
        <p:nvSpPr>
          <p:cNvPr id="46" name="Rectangle 45"/>
          <p:cNvSpPr/>
          <p:nvPr/>
        </p:nvSpPr>
        <p:spPr>
          <a:xfrm>
            <a:off x="4876800" y="1600200"/>
            <a:ext cx="304800" cy="901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ID</a:t>
            </a:r>
            <a:endParaRPr lang="en-US" sz="1400" dirty="0">
              <a:solidFill>
                <a:schemeClr val="tx1"/>
              </a:solidFill>
            </a:endParaRPr>
          </a:p>
        </p:txBody>
      </p:sp>
      <p:sp>
        <p:nvSpPr>
          <p:cNvPr id="47" name="TextBox 46"/>
          <p:cNvSpPr txBox="1"/>
          <p:nvPr/>
        </p:nvSpPr>
        <p:spPr>
          <a:xfrm>
            <a:off x="4876800" y="965200"/>
            <a:ext cx="304800" cy="646331"/>
          </a:xfrm>
          <a:prstGeom prst="rect">
            <a:avLst/>
          </a:prstGeom>
          <a:noFill/>
        </p:spPr>
        <p:txBody>
          <a:bodyPr wrap="square" rtlCol="0">
            <a:spAutoFit/>
          </a:bodyPr>
          <a:lstStyle/>
          <a:p>
            <a:r>
              <a:rPr lang="en-US" dirty="0" smtClean="0"/>
              <a:t>21</a:t>
            </a:r>
            <a:endParaRPr lang="en-US" dirty="0"/>
          </a:p>
        </p:txBody>
      </p:sp>
      <p:sp>
        <p:nvSpPr>
          <p:cNvPr id="48" name="Rectangle 47"/>
          <p:cNvSpPr/>
          <p:nvPr/>
        </p:nvSpPr>
        <p:spPr>
          <a:xfrm>
            <a:off x="4572000" y="1600200"/>
            <a:ext cx="304800" cy="901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9" name="TextBox 48"/>
          <p:cNvSpPr txBox="1"/>
          <p:nvPr/>
        </p:nvSpPr>
        <p:spPr>
          <a:xfrm>
            <a:off x="4572000" y="965200"/>
            <a:ext cx="304800" cy="646331"/>
          </a:xfrm>
          <a:prstGeom prst="rect">
            <a:avLst/>
          </a:prstGeom>
          <a:noFill/>
        </p:spPr>
        <p:txBody>
          <a:bodyPr wrap="square" rtlCol="0">
            <a:spAutoFit/>
          </a:bodyPr>
          <a:lstStyle/>
          <a:p>
            <a:r>
              <a:rPr lang="en-US" dirty="0" smtClean="0"/>
              <a:t>22</a:t>
            </a:r>
            <a:endParaRPr lang="en-US" dirty="0"/>
          </a:p>
        </p:txBody>
      </p:sp>
      <p:sp>
        <p:nvSpPr>
          <p:cNvPr id="50" name="Rectangle 49"/>
          <p:cNvSpPr/>
          <p:nvPr/>
        </p:nvSpPr>
        <p:spPr>
          <a:xfrm>
            <a:off x="4267200" y="1600200"/>
            <a:ext cx="304800" cy="901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1" name="TextBox 50"/>
          <p:cNvSpPr txBox="1"/>
          <p:nvPr/>
        </p:nvSpPr>
        <p:spPr>
          <a:xfrm>
            <a:off x="4267200" y="965200"/>
            <a:ext cx="304800" cy="646331"/>
          </a:xfrm>
          <a:prstGeom prst="rect">
            <a:avLst/>
          </a:prstGeom>
          <a:noFill/>
        </p:spPr>
        <p:txBody>
          <a:bodyPr wrap="square" rtlCol="0">
            <a:spAutoFit/>
          </a:bodyPr>
          <a:lstStyle/>
          <a:p>
            <a:r>
              <a:rPr lang="en-US" dirty="0" smtClean="0"/>
              <a:t>23</a:t>
            </a:r>
            <a:endParaRPr lang="en-US" dirty="0"/>
          </a:p>
        </p:txBody>
      </p:sp>
      <p:sp>
        <p:nvSpPr>
          <p:cNvPr id="52" name="Rectangle 51"/>
          <p:cNvSpPr/>
          <p:nvPr/>
        </p:nvSpPr>
        <p:spPr>
          <a:xfrm>
            <a:off x="3962400" y="1600200"/>
            <a:ext cx="304800" cy="901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3" name="TextBox 52"/>
          <p:cNvSpPr txBox="1"/>
          <p:nvPr/>
        </p:nvSpPr>
        <p:spPr>
          <a:xfrm>
            <a:off x="3962400" y="965200"/>
            <a:ext cx="304800" cy="646331"/>
          </a:xfrm>
          <a:prstGeom prst="rect">
            <a:avLst/>
          </a:prstGeom>
          <a:noFill/>
        </p:spPr>
        <p:txBody>
          <a:bodyPr wrap="square" rtlCol="0">
            <a:spAutoFit/>
          </a:bodyPr>
          <a:lstStyle/>
          <a:p>
            <a:r>
              <a:rPr lang="en-US" dirty="0" smtClean="0"/>
              <a:t>24</a:t>
            </a:r>
            <a:endParaRPr lang="en-US" dirty="0"/>
          </a:p>
        </p:txBody>
      </p:sp>
      <p:sp>
        <p:nvSpPr>
          <p:cNvPr id="54" name="Rectangle 53"/>
          <p:cNvSpPr/>
          <p:nvPr/>
        </p:nvSpPr>
        <p:spPr>
          <a:xfrm>
            <a:off x="3657600" y="1600200"/>
            <a:ext cx="304800" cy="901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5" name="TextBox 54"/>
          <p:cNvSpPr txBox="1"/>
          <p:nvPr/>
        </p:nvSpPr>
        <p:spPr>
          <a:xfrm>
            <a:off x="3657600" y="965200"/>
            <a:ext cx="304800" cy="646331"/>
          </a:xfrm>
          <a:prstGeom prst="rect">
            <a:avLst/>
          </a:prstGeom>
          <a:noFill/>
        </p:spPr>
        <p:txBody>
          <a:bodyPr wrap="square" rtlCol="0">
            <a:spAutoFit/>
          </a:bodyPr>
          <a:lstStyle/>
          <a:p>
            <a:r>
              <a:rPr lang="en-US" dirty="0" smtClean="0"/>
              <a:t>25</a:t>
            </a:r>
            <a:endParaRPr lang="en-US" dirty="0"/>
          </a:p>
        </p:txBody>
      </p:sp>
      <p:sp>
        <p:nvSpPr>
          <p:cNvPr id="56" name="Rectangle 55"/>
          <p:cNvSpPr/>
          <p:nvPr/>
        </p:nvSpPr>
        <p:spPr>
          <a:xfrm>
            <a:off x="3352800" y="1600200"/>
            <a:ext cx="304800" cy="901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7" name="TextBox 56"/>
          <p:cNvSpPr txBox="1"/>
          <p:nvPr/>
        </p:nvSpPr>
        <p:spPr>
          <a:xfrm>
            <a:off x="3352800" y="965200"/>
            <a:ext cx="304800" cy="646331"/>
          </a:xfrm>
          <a:prstGeom prst="rect">
            <a:avLst/>
          </a:prstGeom>
          <a:noFill/>
        </p:spPr>
        <p:txBody>
          <a:bodyPr wrap="square" rtlCol="0">
            <a:spAutoFit/>
          </a:bodyPr>
          <a:lstStyle/>
          <a:p>
            <a:r>
              <a:rPr lang="en-US" dirty="0" smtClean="0"/>
              <a:t>26</a:t>
            </a:r>
            <a:endParaRPr lang="en-US" dirty="0"/>
          </a:p>
        </p:txBody>
      </p:sp>
      <p:sp>
        <p:nvSpPr>
          <p:cNvPr id="58" name="Rectangle 57"/>
          <p:cNvSpPr/>
          <p:nvPr/>
        </p:nvSpPr>
        <p:spPr>
          <a:xfrm>
            <a:off x="3048000" y="1600200"/>
            <a:ext cx="304800" cy="901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59" name="TextBox 58"/>
          <p:cNvSpPr txBox="1"/>
          <p:nvPr/>
        </p:nvSpPr>
        <p:spPr>
          <a:xfrm>
            <a:off x="3048000" y="965200"/>
            <a:ext cx="304800" cy="646331"/>
          </a:xfrm>
          <a:prstGeom prst="rect">
            <a:avLst/>
          </a:prstGeom>
          <a:noFill/>
        </p:spPr>
        <p:txBody>
          <a:bodyPr wrap="square" rtlCol="0">
            <a:spAutoFit/>
          </a:bodyPr>
          <a:lstStyle/>
          <a:p>
            <a:r>
              <a:rPr lang="en-US" dirty="0" smtClean="0"/>
              <a:t>27</a:t>
            </a:r>
            <a:endParaRPr lang="en-US" dirty="0"/>
          </a:p>
        </p:txBody>
      </p:sp>
      <p:sp>
        <p:nvSpPr>
          <p:cNvPr id="60" name="Rectangle 59"/>
          <p:cNvSpPr/>
          <p:nvPr/>
        </p:nvSpPr>
        <p:spPr>
          <a:xfrm>
            <a:off x="2743200" y="1600200"/>
            <a:ext cx="304800" cy="901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61" name="TextBox 60"/>
          <p:cNvSpPr txBox="1"/>
          <p:nvPr/>
        </p:nvSpPr>
        <p:spPr>
          <a:xfrm>
            <a:off x="2743200" y="965200"/>
            <a:ext cx="304800" cy="646331"/>
          </a:xfrm>
          <a:prstGeom prst="rect">
            <a:avLst/>
          </a:prstGeom>
          <a:noFill/>
        </p:spPr>
        <p:txBody>
          <a:bodyPr wrap="square" rtlCol="0">
            <a:spAutoFit/>
          </a:bodyPr>
          <a:lstStyle/>
          <a:p>
            <a:r>
              <a:rPr lang="en-US" dirty="0" smtClean="0"/>
              <a:t>28</a:t>
            </a:r>
            <a:endParaRPr lang="en-US" dirty="0"/>
          </a:p>
        </p:txBody>
      </p:sp>
      <p:sp>
        <p:nvSpPr>
          <p:cNvPr id="62" name="Rectangle 61"/>
          <p:cNvSpPr/>
          <p:nvPr/>
        </p:nvSpPr>
        <p:spPr>
          <a:xfrm>
            <a:off x="2438400" y="1600200"/>
            <a:ext cx="304800" cy="901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63" name="TextBox 62"/>
          <p:cNvSpPr txBox="1"/>
          <p:nvPr/>
        </p:nvSpPr>
        <p:spPr>
          <a:xfrm>
            <a:off x="2438400" y="965200"/>
            <a:ext cx="304800" cy="646331"/>
          </a:xfrm>
          <a:prstGeom prst="rect">
            <a:avLst/>
          </a:prstGeom>
          <a:noFill/>
        </p:spPr>
        <p:txBody>
          <a:bodyPr wrap="square" rtlCol="0">
            <a:spAutoFit/>
          </a:bodyPr>
          <a:lstStyle/>
          <a:p>
            <a:r>
              <a:rPr lang="en-US" dirty="0" smtClean="0"/>
              <a:t>29</a:t>
            </a:r>
            <a:endParaRPr lang="en-US" dirty="0"/>
          </a:p>
        </p:txBody>
      </p:sp>
      <p:sp>
        <p:nvSpPr>
          <p:cNvPr id="64" name="Rectangle 63"/>
          <p:cNvSpPr/>
          <p:nvPr/>
        </p:nvSpPr>
        <p:spPr>
          <a:xfrm>
            <a:off x="2133600" y="1600200"/>
            <a:ext cx="304800" cy="90170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65" name="TextBox 64"/>
          <p:cNvSpPr txBox="1"/>
          <p:nvPr/>
        </p:nvSpPr>
        <p:spPr>
          <a:xfrm>
            <a:off x="2133600" y="965200"/>
            <a:ext cx="304800" cy="646331"/>
          </a:xfrm>
          <a:prstGeom prst="rect">
            <a:avLst/>
          </a:prstGeom>
          <a:noFill/>
        </p:spPr>
        <p:txBody>
          <a:bodyPr wrap="square" rtlCol="0">
            <a:spAutoFit/>
          </a:bodyPr>
          <a:lstStyle/>
          <a:p>
            <a:r>
              <a:rPr lang="en-US" dirty="0" smtClean="0"/>
              <a:t>30</a:t>
            </a:r>
            <a:endParaRPr lang="en-US" dirty="0"/>
          </a:p>
        </p:txBody>
      </p:sp>
      <p:sp>
        <p:nvSpPr>
          <p:cNvPr id="66" name="Rectangle 65"/>
          <p:cNvSpPr/>
          <p:nvPr/>
        </p:nvSpPr>
        <p:spPr>
          <a:xfrm>
            <a:off x="1828800" y="1600200"/>
            <a:ext cx="304800" cy="9017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67" name="TextBox 66"/>
          <p:cNvSpPr txBox="1"/>
          <p:nvPr/>
        </p:nvSpPr>
        <p:spPr>
          <a:xfrm>
            <a:off x="1828800" y="965200"/>
            <a:ext cx="304800" cy="646331"/>
          </a:xfrm>
          <a:prstGeom prst="rect">
            <a:avLst/>
          </a:prstGeom>
          <a:noFill/>
        </p:spPr>
        <p:txBody>
          <a:bodyPr wrap="square" rtlCol="0">
            <a:spAutoFit/>
          </a:bodyPr>
          <a:lstStyle/>
          <a:p>
            <a:r>
              <a:rPr lang="en-US" dirty="0" smtClean="0"/>
              <a:t>31</a:t>
            </a:r>
            <a:endParaRPr lang="en-US" dirty="0"/>
          </a:p>
        </p:txBody>
      </p:sp>
      <p:sp>
        <p:nvSpPr>
          <p:cNvPr id="68" name="TextBox 67"/>
          <p:cNvSpPr txBox="1"/>
          <p:nvPr/>
        </p:nvSpPr>
        <p:spPr>
          <a:xfrm>
            <a:off x="483118" y="2638425"/>
            <a:ext cx="279610" cy="338554"/>
          </a:xfrm>
          <a:prstGeom prst="rect">
            <a:avLst/>
          </a:prstGeom>
          <a:noFill/>
        </p:spPr>
        <p:txBody>
          <a:bodyPr wrap="square" rtlCol="0">
            <a:spAutoFit/>
          </a:bodyPr>
          <a:lstStyle/>
          <a:p>
            <a:r>
              <a:rPr lang="en-US" sz="1600" dirty="0" smtClean="0"/>
              <a:t>X</a:t>
            </a:r>
            <a:endParaRPr lang="en-US" sz="1600" dirty="0"/>
          </a:p>
        </p:txBody>
      </p:sp>
      <p:sp>
        <p:nvSpPr>
          <p:cNvPr id="70" name="TextBox 69"/>
          <p:cNvSpPr txBox="1"/>
          <p:nvPr/>
        </p:nvSpPr>
        <p:spPr>
          <a:xfrm>
            <a:off x="1015999" y="2638425"/>
            <a:ext cx="3555999" cy="338554"/>
          </a:xfrm>
          <a:prstGeom prst="rect">
            <a:avLst/>
          </a:prstGeom>
          <a:noFill/>
        </p:spPr>
        <p:txBody>
          <a:bodyPr wrap="square" rtlCol="0">
            <a:spAutoFit/>
          </a:bodyPr>
          <a:lstStyle/>
          <a:p>
            <a:r>
              <a:rPr lang="en-US" sz="1600" dirty="0" smtClean="0"/>
              <a:t>ID Flag</a:t>
            </a:r>
            <a:endParaRPr lang="en-US" sz="1600" dirty="0"/>
          </a:p>
        </p:txBody>
      </p:sp>
      <p:sp>
        <p:nvSpPr>
          <p:cNvPr id="71" name="TextBox 70"/>
          <p:cNvSpPr txBox="1"/>
          <p:nvPr/>
        </p:nvSpPr>
        <p:spPr>
          <a:xfrm>
            <a:off x="483118" y="2829744"/>
            <a:ext cx="279610" cy="338554"/>
          </a:xfrm>
          <a:prstGeom prst="rect">
            <a:avLst/>
          </a:prstGeom>
          <a:noFill/>
        </p:spPr>
        <p:txBody>
          <a:bodyPr wrap="square" rtlCol="0">
            <a:spAutoFit/>
          </a:bodyPr>
          <a:lstStyle/>
          <a:p>
            <a:r>
              <a:rPr lang="en-US" sz="1600" dirty="0" smtClean="0"/>
              <a:t>X</a:t>
            </a:r>
            <a:endParaRPr lang="en-US" sz="1600" dirty="0"/>
          </a:p>
        </p:txBody>
      </p:sp>
      <p:sp>
        <p:nvSpPr>
          <p:cNvPr id="72" name="TextBox 71"/>
          <p:cNvSpPr txBox="1"/>
          <p:nvPr/>
        </p:nvSpPr>
        <p:spPr>
          <a:xfrm>
            <a:off x="1011441" y="2829638"/>
            <a:ext cx="3560558" cy="369332"/>
          </a:xfrm>
          <a:prstGeom prst="rect">
            <a:avLst/>
          </a:prstGeom>
          <a:noFill/>
        </p:spPr>
        <p:txBody>
          <a:bodyPr wrap="square" rtlCol="0">
            <a:spAutoFit/>
          </a:bodyPr>
          <a:lstStyle/>
          <a:p>
            <a:r>
              <a:rPr lang="en-US" dirty="0"/>
              <a:t>Virtual Interrupt Pending</a:t>
            </a:r>
            <a:endParaRPr lang="en-US" sz="1600" dirty="0"/>
          </a:p>
        </p:txBody>
      </p:sp>
      <p:sp>
        <p:nvSpPr>
          <p:cNvPr id="73" name="TextBox 72"/>
          <p:cNvSpPr txBox="1"/>
          <p:nvPr/>
        </p:nvSpPr>
        <p:spPr>
          <a:xfrm>
            <a:off x="483118" y="3021063"/>
            <a:ext cx="279610" cy="338554"/>
          </a:xfrm>
          <a:prstGeom prst="rect">
            <a:avLst/>
          </a:prstGeom>
          <a:noFill/>
        </p:spPr>
        <p:txBody>
          <a:bodyPr wrap="square" rtlCol="0">
            <a:spAutoFit/>
          </a:bodyPr>
          <a:lstStyle/>
          <a:p>
            <a:r>
              <a:rPr lang="en-US" sz="1600" dirty="0" smtClean="0"/>
              <a:t>X</a:t>
            </a:r>
            <a:endParaRPr lang="en-US" sz="1600" dirty="0"/>
          </a:p>
        </p:txBody>
      </p:sp>
      <p:sp>
        <p:nvSpPr>
          <p:cNvPr id="74" name="TextBox 73"/>
          <p:cNvSpPr txBox="1"/>
          <p:nvPr/>
        </p:nvSpPr>
        <p:spPr>
          <a:xfrm>
            <a:off x="1013618" y="3020851"/>
            <a:ext cx="3558381" cy="369332"/>
          </a:xfrm>
          <a:prstGeom prst="rect">
            <a:avLst/>
          </a:prstGeom>
          <a:noFill/>
        </p:spPr>
        <p:txBody>
          <a:bodyPr wrap="square" rtlCol="0">
            <a:spAutoFit/>
          </a:bodyPr>
          <a:lstStyle/>
          <a:p>
            <a:r>
              <a:rPr lang="en-US" dirty="0"/>
              <a:t>Virtual Interrupt Flag</a:t>
            </a:r>
            <a:endParaRPr lang="en-US" sz="1600" dirty="0"/>
          </a:p>
        </p:txBody>
      </p:sp>
      <p:sp>
        <p:nvSpPr>
          <p:cNvPr id="75" name="TextBox 74"/>
          <p:cNvSpPr txBox="1"/>
          <p:nvPr/>
        </p:nvSpPr>
        <p:spPr>
          <a:xfrm>
            <a:off x="483118" y="3212382"/>
            <a:ext cx="279610" cy="338554"/>
          </a:xfrm>
          <a:prstGeom prst="rect">
            <a:avLst/>
          </a:prstGeom>
          <a:noFill/>
        </p:spPr>
        <p:txBody>
          <a:bodyPr wrap="square" rtlCol="0">
            <a:spAutoFit/>
          </a:bodyPr>
          <a:lstStyle/>
          <a:p>
            <a:r>
              <a:rPr lang="en-US" sz="1600" dirty="0" smtClean="0"/>
              <a:t>X</a:t>
            </a:r>
            <a:endParaRPr lang="en-US" sz="1600" dirty="0"/>
          </a:p>
        </p:txBody>
      </p:sp>
      <p:sp>
        <p:nvSpPr>
          <p:cNvPr id="76" name="TextBox 75"/>
          <p:cNvSpPr txBox="1"/>
          <p:nvPr/>
        </p:nvSpPr>
        <p:spPr>
          <a:xfrm>
            <a:off x="1011440" y="3212064"/>
            <a:ext cx="3560558" cy="369332"/>
          </a:xfrm>
          <a:prstGeom prst="rect">
            <a:avLst/>
          </a:prstGeom>
          <a:noFill/>
        </p:spPr>
        <p:txBody>
          <a:bodyPr wrap="square" rtlCol="0">
            <a:spAutoFit/>
          </a:bodyPr>
          <a:lstStyle/>
          <a:p>
            <a:r>
              <a:rPr lang="en-US" dirty="0"/>
              <a:t>Alignment Check / Access Control</a:t>
            </a:r>
            <a:endParaRPr lang="en-US" sz="1600" dirty="0"/>
          </a:p>
        </p:txBody>
      </p:sp>
      <p:sp>
        <p:nvSpPr>
          <p:cNvPr id="77" name="TextBox 76"/>
          <p:cNvSpPr txBox="1"/>
          <p:nvPr/>
        </p:nvSpPr>
        <p:spPr>
          <a:xfrm>
            <a:off x="483118" y="3403701"/>
            <a:ext cx="279610" cy="338554"/>
          </a:xfrm>
          <a:prstGeom prst="rect">
            <a:avLst/>
          </a:prstGeom>
          <a:noFill/>
        </p:spPr>
        <p:txBody>
          <a:bodyPr wrap="square" rtlCol="0">
            <a:spAutoFit/>
          </a:bodyPr>
          <a:lstStyle/>
          <a:p>
            <a:r>
              <a:rPr lang="en-US" sz="1600" dirty="0" smtClean="0"/>
              <a:t>X</a:t>
            </a:r>
            <a:endParaRPr lang="en-US" sz="1600" dirty="0"/>
          </a:p>
        </p:txBody>
      </p:sp>
      <p:sp>
        <p:nvSpPr>
          <p:cNvPr id="78" name="TextBox 77"/>
          <p:cNvSpPr txBox="1"/>
          <p:nvPr/>
        </p:nvSpPr>
        <p:spPr>
          <a:xfrm>
            <a:off x="1011232" y="3403277"/>
            <a:ext cx="3560768" cy="369332"/>
          </a:xfrm>
          <a:prstGeom prst="rect">
            <a:avLst/>
          </a:prstGeom>
          <a:noFill/>
        </p:spPr>
        <p:txBody>
          <a:bodyPr wrap="square" rtlCol="0">
            <a:spAutoFit/>
          </a:bodyPr>
          <a:lstStyle/>
          <a:p>
            <a:r>
              <a:rPr lang="en-US" dirty="0"/>
              <a:t>Virtual-8086 Mode</a:t>
            </a:r>
            <a:endParaRPr lang="en-US" sz="1600" dirty="0"/>
          </a:p>
        </p:txBody>
      </p:sp>
      <p:sp>
        <p:nvSpPr>
          <p:cNvPr id="79" name="TextBox 78"/>
          <p:cNvSpPr txBox="1"/>
          <p:nvPr/>
        </p:nvSpPr>
        <p:spPr>
          <a:xfrm>
            <a:off x="483118" y="3595020"/>
            <a:ext cx="279610" cy="338554"/>
          </a:xfrm>
          <a:prstGeom prst="rect">
            <a:avLst/>
          </a:prstGeom>
          <a:noFill/>
        </p:spPr>
        <p:txBody>
          <a:bodyPr wrap="square" rtlCol="0">
            <a:spAutoFit/>
          </a:bodyPr>
          <a:lstStyle/>
          <a:p>
            <a:r>
              <a:rPr lang="en-US" sz="1600" dirty="0" smtClean="0"/>
              <a:t>X</a:t>
            </a:r>
            <a:endParaRPr lang="en-US" sz="1600" dirty="0"/>
          </a:p>
        </p:txBody>
      </p:sp>
      <p:sp>
        <p:nvSpPr>
          <p:cNvPr id="80" name="TextBox 79"/>
          <p:cNvSpPr txBox="1"/>
          <p:nvPr/>
        </p:nvSpPr>
        <p:spPr>
          <a:xfrm>
            <a:off x="1006672" y="3594490"/>
            <a:ext cx="3565326" cy="369332"/>
          </a:xfrm>
          <a:prstGeom prst="rect">
            <a:avLst/>
          </a:prstGeom>
          <a:noFill/>
        </p:spPr>
        <p:txBody>
          <a:bodyPr wrap="square" rtlCol="0">
            <a:spAutoFit/>
          </a:bodyPr>
          <a:lstStyle/>
          <a:p>
            <a:r>
              <a:rPr lang="en-US" dirty="0"/>
              <a:t>Resume </a:t>
            </a:r>
            <a:r>
              <a:rPr lang="en-US" dirty="0" smtClean="0"/>
              <a:t>Flag</a:t>
            </a:r>
            <a:endParaRPr lang="en-US" sz="1600" dirty="0"/>
          </a:p>
        </p:txBody>
      </p:sp>
      <p:sp>
        <p:nvSpPr>
          <p:cNvPr id="81" name="TextBox 80"/>
          <p:cNvSpPr txBox="1"/>
          <p:nvPr/>
        </p:nvSpPr>
        <p:spPr>
          <a:xfrm>
            <a:off x="483118" y="3786339"/>
            <a:ext cx="279610" cy="338554"/>
          </a:xfrm>
          <a:prstGeom prst="rect">
            <a:avLst/>
          </a:prstGeom>
          <a:noFill/>
        </p:spPr>
        <p:txBody>
          <a:bodyPr wrap="square" rtlCol="0">
            <a:spAutoFit/>
          </a:bodyPr>
          <a:lstStyle/>
          <a:p>
            <a:r>
              <a:rPr lang="en-US" sz="1600" dirty="0" smtClean="0"/>
              <a:t>X</a:t>
            </a:r>
            <a:endParaRPr lang="en-US" sz="1600" dirty="0"/>
          </a:p>
        </p:txBody>
      </p:sp>
      <p:sp>
        <p:nvSpPr>
          <p:cNvPr id="82" name="TextBox 81"/>
          <p:cNvSpPr txBox="1"/>
          <p:nvPr/>
        </p:nvSpPr>
        <p:spPr>
          <a:xfrm>
            <a:off x="1008850" y="3785703"/>
            <a:ext cx="3563147" cy="369332"/>
          </a:xfrm>
          <a:prstGeom prst="rect">
            <a:avLst/>
          </a:prstGeom>
          <a:noFill/>
        </p:spPr>
        <p:txBody>
          <a:bodyPr wrap="square" rtlCol="0">
            <a:spAutoFit/>
          </a:bodyPr>
          <a:lstStyle/>
          <a:p>
            <a:r>
              <a:rPr lang="en-US" dirty="0"/>
              <a:t>Nested Task</a:t>
            </a:r>
            <a:endParaRPr lang="en-US" sz="1600" dirty="0"/>
          </a:p>
        </p:txBody>
      </p:sp>
      <p:sp>
        <p:nvSpPr>
          <p:cNvPr id="83" name="TextBox 82"/>
          <p:cNvSpPr txBox="1"/>
          <p:nvPr/>
        </p:nvSpPr>
        <p:spPr>
          <a:xfrm>
            <a:off x="483118" y="3977658"/>
            <a:ext cx="279610" cy="338554"/>
          </a:xfrm>
          <a:prstGeom prst="rect">
            <a:avLst/>
          </a:prstGeom>
          <a:noFill/>
        </p:spPr>
        <p:txBody>
          <a:bodyPr wrap="square" rtlCol="0">
            <a:spAutoFit/>
          </a:bodyPr>
          <a:lstStyle/>
          <a:p>
            <a:r>
              <a:rPr lang="en-US" sz="1600" dirty="0" smtClean="0"/>
              <a:t>X</a:t>
            </a:r>
            <a:endParaRPr lang="en-US" sz="1600" dirty="0"/>
          </a:p>
        </p:txBody>
      </p:sp>
      <p:sp>
        <p:nvSpPr>
          <p:cNvPr id="84" name="TextBox 83"/>
          <p:cNvSpPr txBox="1"/>
          <p:nvPr/>
        </p:nvSpPr>
        <p:spPr>
          <a:xfrm>
            <a:off x="1006673" y="3976916"/>
            <a:ext cx="3565324" cy="369332"/>
          </a:xfrm>
          <a:prstGeom prst="rect">
            <a:avLst/>
          </a:prstGeom>
          <a:noFill/>
        </p:spPr>
        <p:txBody>
          <a:bodyPr wrap="square" rtlCol="0">
            <a:spAutoFit/>
          </a:bodyPr>
          <a:lstStyle/>
          <a:p>
            <a:r>
              <a:rPr lang="en-US" dirty="0"/>
              <a:t>I/O Privilege Level</a:t>
            </a:r>
            <a:endParaRPr lang="en-US" sz="1600" dirty="0"/>
          </a:p>
        </p:txBody>
      </p:sp>
      <p:sp>
        <p:nvSpPr>
          <p:cNvPr id="85" name="TextBox 84"/>
          <p:cNvSpPr txBox="1"/>
          <p:nvPr/>
        </p:nvSpPr>
        <p:spPr>
          <a:xfrm>
            <a:off x="483118" y="4168977"/>
            <a:ext cx="215382" cy="338554"/>
          </a:xfrm>
          <a:prstGeom prst="rect">
            <a:avLst/>
          </a:prstGeom>
          <a:noFill/>
        </p:spPr>
        <p:txBody>
          <a:bodyPr wrap="square" rtlCol="0">
            <a:spAutoFit/>
          </a:bodyPr>
          <a:lstStyle/>
          <a:p>
            <a:r>
              <a:rPr lang="en-US" sz="1600" dirty="0">
                <a:ln w="0"/>
                <a:solidFill>
                  <a:schemeClr val="accent1"/>
                </a:solidFill>
                <a:effectLst>
                  <a:outerShdw blurRad="38100" dist="25400" dir="5400000" algn="ctr" rotWithShape="0">
                    <a:srgbClr val="6E747A">
                      <a:alpha val="43000"/>
                    </a:srgbClr>
                  </a:outerShdw>
                </a:effectLst>
              </a:rPr>
              <a:t>S</a:t>
            </a:r>
          </a:p>
        </p:txBody>
      </p:sp>
      <p:sp>
        <p:nvSpPr>
          <p:cNvPr id="86" name="TextBox 85"/>
          <p:cNvSpPr txBox="1"/>
          <p:nvPr/>
        </p:nvSpPr>
        <p:spPr>
          <a:xfrm>
            <a:off x="1011231" y="4168129"/>
            <a:ext cx="3560765" cy="369332"/>
          </a:xfrm>
          <a:prstGeom prst="rect">
            <a:avLst/>
          </a:prstGeom>
          <a:noFill/>
        </p:spPr>
        <p:txBody>
          <a:bodyPr wrap="square" rtlCol="0">
            <a:spAutoFit/>
          </a:bodyPr>
          <a:lstStyle/>
          <a:p>
            <a:r>
              <a:rPr lang="en-US" dirty="0" smtClean="0">
                <a:ln w="0"/>
                <a:solidFill>
                  <a:schemeClr val="accent1"/>
                </a:solidFill>
                <a:effectLst>
                  <a:outerShdw blurRad="38100" dist="25400" dir="5400000" algn="ctr" rotWithShape="0">
                    <a:srgbClr val="6E747A">
                      <a:alpha val="43000"/>
                    </a:srgbClr>
                  </a:outerShdw>
                </a:effectLst>
              </a:rPr>
              <a:t>Overflow </a:t>
            </a:r>
            <a:r>
              <a:rPr lang="en-US" dirty="0">
                <a:ln w="0"/>
                <a:solidFill>
                  <a:schemeClr val="accent1"/>
                </a:solidFill>
                <a:effectLst>
                  <a:outerShdw blurRad="38100" dist="25400" dir="5400000" algn="ctr" rotWithShape="0">
                    <a:srgbClr val="6E747A">
                      <a:alpha val="43000"/>
                    </a:srgbClr>
                  </a:outerShdw>
                </a:effectLst>
              </a:rPr>
              <a:t>Flag</a:t>
            </a:r>
            <a:endParaRPr lang="en-US" sz="1600" dirty="0">
              <a:ln w="0"/>
              <a:solidFill>
                <a:schemeClr val="accent1"/>
              </a:solidFill>
              <a:effectLst>
                <a:outerShdw blurRad="38100" dist="25400" dir="5400000" algn="ctr" rotWithShape="0">
                  <a:srgbClr val="6E747A">
                    <a:alpha val="43000"/>
                  </a:srgbClr>
                </a:outerShdw>
              </a:effectLst>
            </a:endParaRPr>
          </a:p>
        </p:txBody>
      </p:sp>
      <p:sp>
        <p:nvSpPr>
          <p:cNvPr id="87" name="TextBox 86"/>
          <p:cNvSpPr txBox="1"/>
          <p:nvPr/>
        </p:nvSpPr>
        <p:spPr>
          <a:xfrm>
            <a:off x="483118" y="4360296"/>
            <a:ext cx="279610" cy="338554"/>
          </a:xfrm>
          <a:prstGeom prst="rect">
            <a:avLst/>
          </a:prstGeom>
          <a:noFill/>
        </p:spPr>
        <p:txBody>
          <a:bodyPr wrap="square" rtlCol="0">
            <a:spAutoFit/>
          </a:bodyPr>
          <a:lstStyle/>
          <a:p>
            <a:r>
              <a:rPr lang="en-US" sz="1600" dirty="0">
                <a:solidFill>
                  <a:schemeClr val="accent2"/>
                </a:solidFill>
              </a:rPr>
              <a:t>C</a:t>
            </a:r>
          </a:p>
        </p:txBody>
      </p:sp>
      <p:sp>
        <p:nvSpPr>
          <p:cNvPr id="88" name="TextBox 87"/>
          <p:cNvSpPr txBox="1"/>
          <p:nvPr/>
        </p:nvSpPr>
        <p:spPr>
          <a:xfrm>
            <a:off x="1006672" y="4359342"/>
            <a:ext cx="3565323" cy="369332"/>
          </a:xfrm>
          <a:prstGeom prst="rect">
            <a:avLst/>
          </a:prstGeom>
          <a:noFill/>
        </p:spPr>
        <p:txBody>
          <a:bodyPr wrap="square" rtlCol="0">
            <a:spAutoFit/>
          </a:bodyPr>
          <a:lstStyle/>
          <a:p>
            <a:r>
              <a:rPr lang="en-US" dirty="0">
                <a:solidFill>
                  <a:schemeClr val="accent2"/>
                </a:solidFill>
              </a:rPr>
              <a:t>Direction Flag</a:t>
            </a:r>
            <a:endParaRPr lang="en-US" sz="1600" dirty="0">
              <a:solidFill>
                <a:schemeClr val="accent2"/>
              </a:solidFill>
            </a:endParaRPr>
          </a:p>
        </p:txBody>
      </p:sp>
      <p:sp>
        <p:nvSpPr>
          <p:cNvPr id="89" name="TextBox 88"/>
          <p:cNvSpPr txBox="1"/>
          <p:nvPr/>
        </p:nvSpPr>
        <p:spPr>
          <a:xfrm>
            <a:off x="483118" y="4551615"/>
            <a:ext cx="279610" cy="338554"/>
          </a:xfrm>
          <a:prstGeom prst="rect">
            <a:avLst/>
          </a:prstGeom>
          <a:noFill/>
        </p:spPr>
        <p:txBody>
          <a:bodyPr wrap="square" rtlCol="0">
            <a:spAutoFit/>
          </a:bodyPr>
          <a:lstStyle/>
          <a:p>
            <a:r>
              <a:rPr lang="en-US" sz="1600" dirty="0" smtClean="0"/>
              <a:t>X</a:t>
            </a:r>
            <a:endParaRPr lang="en-US" sz="1600" dirty="0"/>
          </a:p>
        </p:txBody>
      </p:sp>
      <p:sp>
        <p:nvSpPr>
          <p:cNvPr id="90" name="TextBox 89"/>
          <p:cNvSpPr txBox="1"/>
          <p:nvPr/>
        </p:nvSpPr>
        <p:spPr>
          <a:xfrm>
            <a:off x="1008851" y="4531505"/>
            <a:ext cx="3563144" cy="369332"/>
          </a:xfrm>
          <a:prstGeom prst="rect">
            <a:avLst/>
          </a:prstGeom>
          <a:noFill/>
        </p:spPr>
        <p:txBody>
          <a:bodyPr wrap="square" rtlCol="0">
            <a:spAutoFit/>
          </a:bodyPr>
          <a:lstStyle/>
          <a:p>
            <a:r>
              <a:rPr lang="en-US" dirty="0"/>
              <a:t>Interrupt Enable Flag</a:t>
            </a:r>
            <a:endParaRPr lang="en-US" sz="1600" dirty="0"/>
          </a:p>
        </p:txBody>
      </p:sp>
      <p:sp>
        <p:nvSpPr>
          <p:cNvPr id="91" name="TextBox 90"/>
          <p:cNvSpPr txBox="1"/>
          <p:nvPr/>
        </p:nvSpPr>
        <p:spPr>
          <a:xfrm>
            <a:off x="483118" y="4742934"/>
            <a:ext cx="279610" cy="338554"/>
          </a:xfrm>
          <a:prstGeom prst="rect">
            <a:avLst/>
          </a:prstGeom>
          <a:noFill/>
        </p:spPr>
        <p:txBody>
          <a:bodyPr wrap="square" rtlCol="0">
            <a:spAutoFit/>
          </a:bodyPr>
          <a:lstStyle/>
          <a:p>
            <a:r>
              <a:rPr lang="en-US" sz="1600" dirty="0" smtClean="0"/>
              <a:t>X</a:t>
            </a:r>
            <a:endParaRPr lang="en-US" sz="1600" dirty="0"/>
          </a:p>
        </p:txBody>
      </p:sp>
      <p:sp>
        <p:nvSpPr>
          <p:cNvPr id="92" name="TextBox 91"/>
          <p:cNvSpPr txBox="1"/>
          <p:nvPr/>
        </p:nvSpPr>
        <p:spPr>
          <a:xfrm>
            <a:off x="1006673" y="4741768"/>
            <a:ext cx="3565322" cy="369332"/>
          </a:xfrm>
          <a:prstGeom prst="rect">
            <a:avLst/>
          </a:prstGeom>
          <a:noFill/>
        </p:spPr>
        <p:txBody>
          <a:bodyPr wrap="square" rtlCol="0">
            <a:spAutoFit/>
          </a:bodyPr>
          <a:lstStyle/>
          <a:p>
            <a:r>
              <a:rPr lang="en-US" dirty="0"/>
              <a:t>Trap Flag</a:t>
            </a:r>
            <a:endParaRPr lang="en-US" sz="1600" dirty="0"/>
          </a:p>
        </p:txBody>
      </p:sp>
      <p:sp>
        <p:nvSpPr>
          <p:cNvPr id="93" name="TextBox 92"/>
          <p:cNvSpPr txBox="1"/>
          <p:nvPr/>
        </p:nvSpPr>
        <p:spPr>
          <a:xfrm>
            <a:off x="483118" y="4934253"/>
            <a:ext cx="279610" cy="338554"/>
          </a:xfrm>
          <a:prstGeom prst="rect">
            <a:avLst/>
          </a:prstGeom>
          <a:noFill/>
        </p:spPr>
        <p:txBody>
          <a:bodyPr wrap="square" rtlCol="0">
            <a:spAutoFit/>
          </a:bodyPr>
          <a:lstStyle/>
          <a:p>
            <a:r>
              <a:rPr lang="en-US" sz="1600" dirty="0">
                <a:ln w="0"/>
                <a:solidFill>
                  <a:schemeClr val="accent1"/>
                </a:solidFill>
                <a:effectLst>
                  <a:outerShdw blurRad="38100" dist="25400" dir="5400000" algn="ctr" rotWithShape="0">
                    <a:srgbClr val="6E747A">
                      <a:alpha val="43000"/>
                    </a:srgbClr>
                  </a:outerShdw>
                </a:effectLst>
              </a:rPr>
              <a:t>S</a:t>
            </a:r>
          </a:p>
        </p:txBody>
      </p:sp>
      <p:sp>
        <p:nvSpPr>
          <p:cNvPr id="94" name="TextBox 93"/>
          <p:cNvSpPr txBox="1"/>
          <p:nvPr/>
        </p:nvSpPr>
        <p:spPr>
          <a:xfrm>
            <a:off x="1006463" y="4932981"/>
            <a:ext cx="3565531" cy="369332"/>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Sign Flag</a:t>
            </a:r>
            <a:endParaRPr lang="en-US" sz="1600" dirty="0">
              <a:ln w="0"/>
              <a:solidFill>
                <a:schemeClr val="accent1"/>
              </a:solidFill>
              <a:effectLst>
                <a:outerShdw blurRad="38100" dist="25400" dir="5400000" algn="ctr" rotWithShape="0">
                  <a:srgbClr val="6E747A">
                    <a:alpha val="43000"/>
                  </a:srgbClr>
                </a:outerShdw>
              </a:effectLst>
            </a:endParaRPr>
          </a:p>
        </p:txBody>
      </p:sp>
      <p:sp>
        <p:nvSpPr>
          <p:cNvPr id="95" name="TextBox 94"/>
          <p:cNvSpPr txBox="1"/>
          <p:nvPr/>
        </p:nvSpPr>
        <p:spPr>
          <a:xfrm>
            <a:off x="483118" y="5125572"/>
            <a:ext cx="279610" cy="338554"/>
          </a:xfrm>
          <a:prstGeom prst="rect">
            <a:avLst/>
          </a:prstGeom>
          <a:noFill/>
        </p:spPr>
        <p:txBody>
          <a:bodyPr wrap="square" rtlCol="0">
            <a:spAutoFit/>
          </a:bodyPr>
          <a:lstStyle/>
          <a:p>
            <a:r>
              <a:rPr lang="en-US" sz="1600" dirty="0">
                <a:ln w="0"/>
                <a:solidFill>
                  <a:schemeClr val="accent1"/>
                </a:solidFill>
                <a:effectLst>
                  <a:outerShdw blurRad="38100" dist="25400" dir="5400000" algn="ctr" rotWithShape="0">
                    <a:srgbClr val="6E747A">
                      <a:alpha val="43000"/>
                    </a:srgbClr>
                  </a:outerShdw>
                </a:effectLst>
              </a:rPr>
              <a:t>S</a:t>
            </a:r>
          </a:p>
        </p:txBody>
      </p:sp>
      <p:sp>
        <p:nvSpPr>
          <p:cNvPr id="96" name="TextBox 95"/>
          <p:cNvSpPr txBox="1"/>
          <p:nvPr/>
        </p:nvSpPr>
        <p:spPr>
          <a:xfrm>
            <a:off x="1001904" y="5124194"/>
            <a:ext cx="3570089" cy="369332"/>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Zero Flag</a:t>
            </a:r>
            <a:endParaRPr lang="en-US" sz="1600" dirty="0">
              <a:ln w="0"/>
              <a:solidFill>
                <a:schemeClr val="accent1"/>
              </a:solidFill>
              <a:effectLst>
                <a:outerShdw blurRad="38100" dist="25400" dir="5400000" algn="ctr" rotWithShape="0">
                  <a:srgbClr val="6E747A">
                    <a:alpha val="43000"/>
                  </a:srgbClr>
                </a:outerShdw>
              </a:effectLst>
            </a:endParaRPr>
          </a:p>
        </p:txBody>
      </p:sp>
      <p:sp>
        <p:nvSpPr>
          <p:cNvPr id="97" name="TextBox 96"/>
          <p:cNvSpPr txBox="1"/>
          <p:nvPr/>
        </p:nvSpPr>
        <p:spPr>
          <a:xfrm>
            <a:off x="483118" y="5316891"/>
            <a:ext cx="279610" cy="338554"/>
          </a:xfrm>
          <a:prstGeom prst="rect">
            <a:avLst/>
          </a:prstGeom>
          <a:noFill/>
        </p:spPr>
        <p:txBody>
          <a:bodyPr wrap="square" rtlCol="0">
            <a:spAutoFit/>
          </a:bodyPr>
          <a:lstStyle/>
          <a:p>
            <a:r>
              <a:rPr lang="en-US" sz="1600" dirty="0">
                <a:ln w="0"/>
                <a:solidFill>
                  <a:schemeClr val="accent1"/>
                </a:solidFill>
                <a:effectLst>
                  <a:outerShdw blurRad="38100" dist="25400" dir="5400000" algn="ctr" rotWithShape="0">
                    <a:srgbClr val="6E747A">
                      <a:alpha val="43000"/>
                    </a:srgbClr>
                  </a:outerShdw>
                </a:effectLst>
              </a:rPr>
              <a:t>S</a:t>
            </a:r>
          </a:p>
        </p:txBody>
      </p:sp>
      <p:sp>
        <p:nvSpPr>
          <p:cNvPr id="98" name="TextBox 97"/>
          <p:cNvSpPr txBox="1"/>
          <p:nvPr/>
        </p:nvSpPr>
        <p:spPr>
          <a:xfrm>
            <a:off x="1004083" y="5315407"/>
            <a:ext cx="3567910" cy="369332"/>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Auxiliary Carry Flag</a:t>
            </a:r>
            <a:endParaRPr lang="en-US" sz="1600" dirty="0">
              <a:ln w="0"/>
              <a:solidFill>
                <a:schemeClr val="accent1"/>
              </a:solidFill>
              <a:effectLst>
                <a:outerShdw blurRad="38100" dist="25400" dir="5400000" algn="ctr" rotWithShape="0">
                  <a:srgbClr val="6E747A">
                    <a:alpha val="43000"/>
                  </a:srgbClr>
                </a:outerShdw>
              </a:effectLst>
            </a:endParaRPr>
          </a:p>
        </p:txBody>
      </p:sp>
      <p:sp>
        <p:nvSpPr>
          <p:cNvPr id="99" name="TextBox 98"/>
          <p:cNvSpPr txBox="1"/>
          <p:nvPr/>
        </p:nvSpPr>
        <p:spPr>
          <a:xfrm>
            <a:off x="483118" y="5506619"/>
            <a:ext cx="279610" cy="338554"/>
          </a:xfrm>
          <a:prstGeom prst="rect">
            <a:avLst/>
          </a:prstGeom>
          <a:noFill/>
        </p:spPr>
        <p:txBody>
          <a:bodyPr wrap="square" rtlCol="0">
            <a:spAutoFit/>
          </a:bodyPr>
          <a:lstStyle/>
          <a:p>
            <a:r>
              <a:rPr lang="en-US" sz="1600" dirty="0">
                <a:ln w="0"/>
                <a:solidFill>
                  <a:schemeClr val="accent1"/>
                </a:solidFill>
                <a:effectLst>
                  <a:outerShdw blurRad="38100" dist="25400" dir="5400000" algn="ctr" rotWithShape="0">
                    <a:srgbClr val="6E747A">
                      <a:alpha val="43000"/>
                    </a:srgbClr>
                  </a:outerShdw>
                </a:effectLst>
              </a:rPr>
              <a:t>S</a:t>
            </a:r>
          </a:p>
        </p:txBody>
      </p:sp>
      <p:sp>
        <p:nvSpPr>
          <p:cNvPr id="100" name="TextBox 99"/>
          <p:cNvSpPr txBox="1"/>
          <p:nvPr/>
        </p:nvSpPr>
        <p:spPr>
          <a:xfrm>
            <a:off x="1001905" y="5506619"/>
            <a:ext cx="3570088" cy="369332"/>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Parity Flag</a:t>
            </a:r>
            <a:endParaRPr lang="en-US" sz="1600" dirty="0">
              <a:ln w="0"/>
              <a:solidFill>
                <a:schemeClr val="accent1"/>
              </a:solidFill>
              <a:effectLst>
                <a:outerShdw blurRad="38100" dist="25400" dir="5400000" algn="ctr" rotWithShape="0">
                  <a:srgbClr val="6E747A">
                    <a:alpha val="43000"/>
                  </a:srgbClr>
                </a:outerShdw>
              </a:effectLst>
            </a:endParaRPr>
          </a:p>
        </p:txBody>
      </p:sp>
      <p:sp>
        <p:nvSpPr>
          <p:cNvPr id="101" name="TextBox 100"/>
          <p:cNvSpPr txBox="1"/>
          <p:nvPr/>
        </p:nvSpPr>
        <p:spPr>
          <a:xfrm>
            <a:off x="483118" y="5697121"/>
            <a:ext cx="279610" cy="338554"/>
          </a:xfrm>
          <a:prstGeom prst="rect">
            <a:avLst/>
          </a:prstGeom>
          <a:noFill/>
        </p:spPr>
        <p:txBody>
          <a:bodyPr wrap="square" rtlCol="0">
            <a:spAutoFit/>
          </a:bodyPr>
          <a:lstStyle/>
          <a:p>
            <a:r>
              <a:rPr lang="en-US" sz="1600" dirty="0">
                <a:ln w="0"/>
                <a:solidFill>
                  <a:schemeClr val="accent1"/>
                </a:solidFill>
                <a:effectLst>
                  <a:outerShdw blurRad="38100" dist="25400" dir="5400000" algn="ctr" rotWithShape="0">
                    <a:srgbClr val="6E747A">
                      <a:alpha val="43000"/>
                    </a:srgbClr>
                  </a:outerShdw>
                </a:effectLst>
              </a:rPr>
              <a:t>S</a:t>
            </a:r>
          </a:p>
        </p:txBody>
      </p:sp>
      <p:sp>
        <p:nvSpPr>
          <p:cNvPr id="102" name="TextBox 101"/>
          <p:cNvSpPr txBox="1"/>
          <p:nvPr/>
        </p:nvSpPr>
        <p:spPr>
          <a:xfrm>
            <a:off x="1001905" y="5697121"/>
            <a:ext cx="3570088" cy="369332"/>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Carry Flag</a:t>
            </a:r>
            <a:endParaRPr lang="en-US" sz="1600" dirty="0">
              <a:ln w="0"/>
              <a:solidFill>
                <a:schemeClr val="accent1"/>
              </a:solidFill>
              <a:effectLst>
                <a:outerShdw blurRad="38100" dist="25400" dir="5400000" algn="ctr" rotWithShape="0">
                  <a:srgbClr val="6E747A">
                    <a:alpha val="43000"/>
                  </a:srgbClr>
                </a:outerShdw>
              </a:effectLst>
            </a:endParaRPr>
          </a:p>
        </p:txBody>
      </p:sp>
      <p:cxnSp>
        <p:nvCxnSpPr>
          <p:cNvPr id="119" name="Straight Connector 118"/>
          <p:cNvCxnSpPr/>
          <p:nvPr/>
        </p:nvCxnSpPr>
        <p:spPr>
          <a:xfrm flipV="1">
            <a:off x="4571993" y="2803305"/>
            <a:ext cx="457207" cy="4056"/>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4571993" y="3013352"/>
            <a:ext cx="762007" cy="0"/>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p:cNvCxnSpPr/>
          <p:nvPr/>
        </p:nvCxnSpPr>
        <p:spPr>
          <a:xfrm>
            <a:off x="4571999" y="3205518"/>
            <a:ext cx="1066801" cy="470"/>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p:cNvCxnSpPr/>
          <p:nvPr/>
        </p:nvCxnSpPr>
        <p:spPr>
          <a:xfrm>
            <a:off x="4574380" y="3396014"/>
            <a:ext cx="1369220" cy="726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p:cNvCxnSpPr/>
          <p:nvPr/>
        </p:nvCxnSpPr>
        <p:spPr>
          <a:xfrm flipV="1">
            <a:off x="4574380" y="3580491"/>
            <a:ext cx="1674018"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p:cNvCxnSpPr/>
          <p:nvPr/>
        </p:nvCxnSpPr>
        <p:spPr>
          <a:xfrm>
            <a:off x="4574380" y="3779486"/>
            <a:ext cx="1978820" cy="3416"/>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p:cNvCxnSpPr/>
          <p:nvPr/>
        </p:nvCxnSpPr>
        <p:spPr>
          <a:xfrm flipV="1">
            <a:off x="4571990" y="3968921"/>
            <a:ext cx="2590810" cy="2989"/>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p:cNvCxnSpPr/>
          <p:nvPr/>
        </p:nvCxnSpPr>
        <p:spPr>
          <a:xfrm flipV="1">
            <a:off x="4574380" y="4156684"/>
            <a:ext cx="3045620" cy="3638"/>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p:cNvCxnSpPr/>
          <p:nvPr/>
        </p:nvCxnSpPr>
        <p:spPr>
          <a:xfrm flipV="1">
            <a:off x="4574380" y="4347710"/>
            <a:ext cx="3502820" cy="3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4574380" y="4542808"/>
            <a:ext cx="3807620" cy="1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0" name="Straight Connector 139"/>
          <p:cNvCxnSpPr/>
          <p:nvPr/>
        </p:nvCxnSpPr>
        <p:spPr>
          <a:xfrm>
            <a:off x="4574380" y="4714910"/>
            <a:ext cx="4074320" cy="0"/>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p:cNvCxnSpPr/>
          <p:nvPr/>
        </p:nvCxnSpPr>
        <p:spPr>
          <a:xfrm>
            <a:off x="4574380" y="4926434"/>
            <a:ext cx="4417220" cy="0"/>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p:cNvCxnSpPr/>
          <p:nvPr/>
        </p:nvCxnSpPr>
        <p:spPr>
          <a:xfrm flipV="1">
            <a:off x="4574380" y="5103530"/>
            <a:ext cx="4722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571993" y="5307599"/>
            <a:ext cx="5029207" cy="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571992" y="5500073"/>
            <a:ext cx="5638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4571991" y="5691285"/>
            <a:ext cx="6248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4571990" y="5881787"/>
            <a:ext cx="6858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46" idx="2"/>
          </p:cNvCxnSpPr>
          <p:nvPr/>
        </p:nvCxnSpPr>
        <p:spPr>
          <a:xfrm>
            <a:off x="5029200" y="2501900"/>
            <a:ext cx="0" cy="301752"/>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p:cNvCxnSpPr>
            <a:stCxn id="44" idx="2"/>
          </p:cNvCxnSpPr>
          <p:nvPr/>
        </p:nvCxnSpPr>
        <p:spPr>
          <a:xfrm>
            <a:off x="5334000" y="2501900"/>
            <a:ext cx="0" cy="511452"/>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p:cNvCxnSpPr>
            <a:stCxn id="42" idx="2"/>
          </p:cNvCxnSpPr>
          <p:nvPr/>
        </p:nvCxnSpPr>
        <p:spPr>
          <a:xfrm>
            <a:off x="5638800" y="2501900"/>
            <a:ext cx="2381" cy="704088"/>
          </a:xfrm>
          <a:prstGeom prst="line">
            <a:avLst/>
          </a:prstGeom>
        </p:spPr>
        <p:style>
          <a:lnRef idx="1">
            <a:schemeClr val="dk1"/>
          </a:lnRef>
          <a:fillRef idx="0">
            <a:schemeClr val="dk1"/>
          </a:fillRef>
          <a:effectRef idx="0">
            <a:schemeClr val="dk1"/>
          </a:effectRef>
          <a:fontRef idx="minor">
            <a:schemeClr val="tx1"/>
          </a:fontRef>
        </p:style>
      </p:cxnSp>
      <p:cxnSp>
        <p:nvCxnSpPr>
          <p:cNvPr id="160" name="Straight Connector 159"/>
          <p:cNvCxnSpPr>
            <a:stCxn id="40" idx="2"/>
          </p:cNvCxnSpPr>
          <p:nvPr/>
        </p:nvCxnSpPr>
        <p:spPr>
          <a:xfrm>
            <a:off x="5943600" y="2501900"/>
            <a:ext cx="0" cy="901377"/>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p:cNvCxnSpPr>
            <a:stCxn id="38" idx="2"/>
          </p:cNvCxnSpPr>
          <p:nvPr/>
        </p:nvCxnSpPr>
        <p:spPr>
          <a:xfrm flipH="1">
            <a:off x="6248398" y="2501900"/>
            <a:ext cx="2" cy="1078591"/>
          </a:xfrm>
          <a:prstGeom prst="line">
            <a:avLst/>
          </a:prstGeom>
        </p:spPr>
        <p:style>
          <a:lnRef idx="1">
            <a:schemeClr val="dk1"/>
          </a:lnRef>
          <a:fillRef idx="0">
            <a:schemeClr val="dk1"/>
          </a:fillRef>
          <a:effectRef idx="0">
            <a:schemeClr val="dk1"/>
          </a:effectRef>
          <a:fontRef idx="minor">
            <a:schemeClr val="tx1"/>
          </a:fontRef>
        </p:style>
      </p:cxnSp>
      <p:cxnSp>
        <p:nvCxnSpPr>
          <p:cNvPr id="179" name="Straight Connector 178"/>
          <p:cNvCxnSpPr>
            <a:stCxn id="36" idx="2"/>
          </p:cNvCxnSpPr>
          <p:nvPr/>
        </p:nvCxnSpPr>
        <p:spPr>
          <a:xfrm>
            <a:off x="6553200" y="2501900"/>
            <a:ext cx="0" cy="1277256"/>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p:cNvCxnSpPr>
            <a:stCxn id="32" idx="2"/>
          </p:cNvCxnSpPr>
          <p:nvPr/>
        </p:nvCxnSpPr>
        <p:spPr>
          <a:xfrm>
            <a:off x="7162800" y="2501900"/>
            <a:ext cx="0" cy="1468469"/>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p:cNvCxnSpPr>
            <a:stCxn id="30" idx="2"/>
          </p:cNvCxnSpPr>
          <p:nvPr/>
        </p:nvCxnSpPr>
        <p:spPr>
          <a:xfrm flipH="1">
            <a:off x="7620000" y="2501900"/>
            <a:ext cx="456" cy="1653135"/>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p:cNvCxnSpPr>
            <a:stCxn id="26" idx="2"/>
          </p:cNvCxnSpPr>
          <p:nvPr/>
        </p:nvCxnSpPr>
        <p:spPr>
          <a:xfrm>
            <a:off x="8077200" y="2501900"/>
            <a:ext cx="0" cy="1844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24" idx="2"/>
          </p:cNvCxnSpPr>
          <p:nvPr/>
        </p:nvCxnSpPr>
        <p:spPr>
          <a:xfrm>
            <a:off x="8382000" y="2501900"/>
            <a:ext cx="0" cy="2042108"/>
          </a:xfrm>
          <a:prstGeom prst="line">
            <a:avLst/>
          </a:prstGeom>
        </p:spPr>
        <p:style>
          <a:lnRef idx="1">
            <a:schemeClr val="accent2"/>
          </a:lnRef>
          <a:fillRef idx="0">
            <a:schemeClr val="accent2"/>
          </a:fillRef>
          <a:effectRef idx="0">
            <a:schemeClr val="accent2"/>
          </a:effectRef>
          <a:fontRef idx="minor">
            <a:schemeClr val="tx1"/>
          </a:fontRef>
        </p:style>
      </p:cxnSp>
      <p:cxnSp>
        <p:nvCxnSpPr>
          <p:cNvPr id="225" name="Straight Connector 224"/>
          <p:cNvCxnSpPr>
            <a:stCxn id="22" idx="2"/>
          </p:cNvCxnSpPr>
          <p:nvPr/>
        </p:nvCxnSpPr>
        <p:spPr>
          <a:xfrm flipH="1">
            <a:off x="8648700" y="2501900"/>
            <a:ext cx="0" cy="221301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a:stCxn id="20" idx="2"/>
          </p:cNvCxnSpPr>
          <p:nvPr/>
        </p:nvCxnSpPr>
        <p:spPr>
          <a:xfrm>
            <a:off x="8991600" y="2501900"/>
            <a:ext cx="0" cy="2431081"/>
          </a:xfrm>
          <a:prstGeom prst="line">
            <a:avLst/>
          </a:prstGeom>
        </p:spPr>
        <p:style>
          <a:lnRef idx="1">
            <a:schemeClr val="dk1"/>
          </a:lnRef>
          <a:fillRef idx="0">
            <a:schemeClr val="dk1"/>
          </a:fillRef>
          <a:effectRef idx="0">
            <a:schemeClr val="dk1"/>
          </a:effectRef>
          <a:fontRef idx="minor">
            <a:schemeClr val="tx1"/>
          </a:fontRef>
        </p:style>
      </p:cxnSp>
      <p:cxnSp>
        <p:nvCxnSpPr>
          <p:cNvPr id="232" name="Straight Connector 231"/>
          <p:cNvCxnSpPr>
            <a:stCxn id="18" idx="2"/>
          </p:cNvCxnSpPr>
          <p:nvPr/>
        </p:nvCxnSpPr>
        <p:spPr>
          <a:xfrm>
            <a:off x="9296400" y="2501900"/>
            <a:ext cx="0" cy="2615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Connector 233"/>
          <p:cNvCxnSpPr>
            <a:stCxn id="16" idx="2"/>
          </p:cNvCxnSpPr>
          <p:nvPr/>
        </p:nvCxnSpPr>
        <p:spPr>
          <a:xfrm>
            <a:off x="9601200" y="2501900"/>
            <a:ext cx="0" cy="2813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10198100" y="2501900"/>
            <a:ext cx="12700" cy="3004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8" idx="2"/>
          </p:cNvCxnSpPr>
          <p:nvPr/>
        </p:nvCxnSpPr>
        <p:spPr>
          <a:xfrm>
            <a:off x="10820400" y="2501900"/>
            <a:ext cx="0" cy="3189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3" idx="2"/>
          </p:cNvCxnSpPr>
          <p:nvPr/>
        </p:nvCxnSpPr>
        <p:spPr>
          <a:xfrm>
            <a:off x="11430000" y="2501900"/>
            <a:ext cx="0" cy="3374051"/>
          </a:xfrm>
          <a:prstGeom prst="line">
            <a:avLst/>
          </a:prstGeom>
        </p:spPr>
        <p:style>
          <a:lnRef idx="1">
            <a:schemeClr val="accent1"/>
          </a:lnRef>
          <a:fillRef idx="0">
            <a:schemeClr val="accent1"/>
          </a:fillRef>
          <a:effectRef idx="0">
            <a:schemeClr val="accent1"/>
          </a:effectRef>
          <a:fontRef idx="minor">
            <a:schemeClr val="tx1"/>
          </a:fontRef>
        </p:style>
      </p:cxnSp>
      <p:sp>
        <p:nvSpPr>
          <p:cNvPr id="253" name="Rectangle 252"/>
          <p:cNvSpPr/>
          <p:nvPr/>
        </p:nvSpPr>
        <p:spPr>
          <a:xfrm>
            <a:off x="152400" y="1916341"/>
            <a:ext cx="1371600" cy="461665"/>
          </a:xfrm>
          <a:prstGeom prst="rect">
            <a:avLst/>
          </a:prstGeom>
        </p:spPr>
        <p:txBody>
          <a:bodyPr wrap="square">
            <a:spAutoFit/>
          </a:bodyPr>
          <a:lstStyle/>
          <a:p>
            <a:r>
              <a:rPr lang="en-US" sz="800" dirty="0">
                <a:ln w="0"/>
                <a:solidFill>
                  <a:schemeClr val="accent1"/>
                </a:solidFill>
                <a:effectLst>
                  <a:outerShdw blurRad="38100" dist="25400" dir="5400000" algn="ctr" rotWithShape="0">
                    <a:srgbClr val="6E747A">
                      <a:alpha val="43000"/>
                    </a:srgbClr>
                  </a:outerShdw>
                </a:effectLst>
                <a:latin typeface="Arial" panose="020B0604020202020204" pitchFamily="34" charset="0"/>
              </a:rPr>
              <a:t>S Indicates a Status Flag</a:t>
            </a:r>
          </a:p>
          <a:p>
            <a:r>
              <a:rPr lang="pt-BR" sz="800" dirty="0">
                <a:solidFill>
                  <a:schemeClr val="accent2"/>
                </a:solidFill>
                <a:latin typeface="Arial" panose="020B0604020202020204" pitchFamily="34" charset="0"/>
              </a:rPr>
              <a:t>C Indicates a Control Flag</a:t>
            </a:r>
          </a:p>
          <a:p>
            <a:r>
              <a:rPr lang="pt-BR" sz="800" dirty="0">
                <a:latin typeface="Arial" panose="020B0604020202020204" pitchFamily="34" charset="0"/>
              </a:rPr>
              <a:t>X Indicates a System Flag</a:t>
            </a:r>
            <a:endParaRPr lang="en-US" dirty="0"/>
          </a:p>
        </p:txBody>
      </p:sp>
      <p:sp>
        <p:nvSpPr>
          <p:cNvPr id="254" name="Rectangle 253"/>
          <p:cNvSpPr/>
          <p:nvPr/>
        </p:nvSpPr>
        <p:spPr>
          <a:xfrm>
            <a:off x="199186" y="1070081"/>
            <a:ext cx="1390372" cy="584775"/>
          </a:xfrm>
          <a:prstGeom prst="rect">
            <a:avLst/>
          </a:prstGeom>
        </p:spPr>
        <p:txBody>
          <a:bodyPr wrap="square">
            <a:spAutoFit/>
          </a:bodyPr>
          <a:lstStyle/>
          <a:p>
            <a:r>
              <a:rPr lang="en-US" sz="800" dirty="0">
                <a:latin typeface="Arial" panose="020B0604020202020204" pitchFamily="34" charset="0"/>
              </a:rPr>
              <a:t>Reserved bit positions. DO NOT USE.</a:t>
            </a:r>
          </a:p>
          <a:p>
            <a:r>
              <a:rPr lang="en-US" sz="800" dirty="0">
                <a:latin typeface="Arial" panose="020B0604020202020204" pitchFamily="34" charset="0"/>
              </a:rPr>
              <a:t>Always set to values previously read.</a:t>
            </a:r>
            <a:endParaRPr lang="en-US" dirty="0"/>
          </a:p>
        </p:txBody>
      </p:sp>
      <p:cxnSp>
        <p:nvCxnSpPr>
          <p:cNvPr id="256" name="Straight Arrow Connector 255"/>
          <p:cNvCxnSpPr>
            <a:stCxn id="254" idx="2"/>
          </p:cNvCxnSpPr>
          <p:nvPr/>
        </p:nvCxnSpPr>
        <p:spPr>
          <a:xfrm>
            <a:off x="894372" y="1654856"/>
            <a:ext cx="1086828" cy="261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8" name="Straight Arrow Connector 257"/>
          <p:cNvCxnSpPr>
            <a:stCxn id="254" idx="2"/>
          </p:cNvCxnSpPr>
          <p:nvPr/>
        </p:nvCxnSpPr>
        <p:spPr>
          <a:xfrm>
            <a:off x="894372" y="1654856"/>
            <a:ext cx="1391628" cy="261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2550445"/>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52425"/>
            <a:ext cx="10515600" cy="574675"/>
          </a:xfrm>
        </p:spPr>
        <p:txBody>
          <a:bodyPr>
            <a:normAutofit fontScale="90000"/>
          </a:bodyPr>
          <a:lstStyle/>
          <a:p>
            <a:pPr algn="ctr"/>
            <a:r>
              <a:rPr lang="en-US" dirty="0" smtClean="0"/>
              <a:t>IA-32 </a:t>
            </a:r>
            <a:r>
              <a:rPr lang="en-US" dirty="0"/>
              <a:t>Assembly Language (Intermediate)</a:t>
            </a:r>
          </a:p>
        </p:txBody>
      </p:sp>
      <p:sp>
        <p:nvSpPr>
          <p:cNvPr id="157" name="TextBox 156"/>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120" name="Rectangle 119"/>
          <p:cNvSpPr/>
          <p:nvPr/>
        </p:nvSpPr>
        <p:spPr>
          <a:xfrm>
            <a:off x="603250" y="1551563"/>
            <a:ext cx="10985500" cy="4185761"/>
          </a:xfrm>
          <a:prstGeom prst="rect">
            <a:avLst/>
          </a:prstGeom>
        </p:spPr>
        <p:txBody>
          <a:bodyPr wrap="square">
            <a:spAutoFit/>
          </a:bodyPr>
          <a:lstStyle/>
          <a:p>
            <a:r>
              <a:rPr lang="en-US" sz="1400" dirty="0">
                <a:latin typeface="Verdana" panose="020B0604030504040204" pitchFamily="34" charset="0"/>
              </a:rPr>
              <a:t>The status flags (bits 0, 2, 4, 6, 7, and 11) of the EFLAGS register indicate the results of arithmetic instructions</a:t>
            </a:r>
            <a:r>
              <a:rPr lang="en-US" sz="1400" dirty="0" smtClean="0">
                <a:latin typeface="Verdana" panose="020B0604030504040204" pitchFamily="34" charset="0"/>
              </a:rPr>
              <a:t>, such </a:t>
            </a:r>
            <a:r>
              <a:rPr lang="en-US" sz="1400" dirty="0">
                <a:latin typeface="Verdana" panose="020B0604030504040204" pitchFamily="34" charset="0"/>
              </a:rPr>
              <a:t>as the ADD, SUB, MUL, and DIV instructions. The status flag functions are</a:t>
            </a:r>
            <a:r>
              <a:rPr lang="en-US" sz="1400" dirty="0" smtClean="0">
                <a:latin typeface="Verdana" panose="020B0604030504040204" pitchFamily="34" charset="0"/>
              </a:rPr>
              <a:t>:</a:t>
            </a:r>
          </a:p>
          <a:p>
            <a:endParaRPr lang="en-US" sz="1400" dirty="0">
              <a:latin typeface="Verdana" panose="020B0604030504040204" pitchFamily="34" charset="0"/>
            </a:endParaRPr>
          </a:p>
          <a:p>
            <a:pPr marL="1371600" indent="-1371600"/>
            <a:r>
              <a:rPr lang="en-US" sz="1400" b="1" dirty="0">
                <a:latin typeface="Verdana" panose="020B0604030504040204" pitchFamily="34" charset="0"/>
              </a:rPr>
              <a:t>CF (bit 0) </a:t>
            </a:r>
            <a:r>
              <a:rPr lang="en-US" sz="1400" b="1" dirty="0" smtClean="0">
                <a:latin typeface="Verdana" panose="020B0604030504040204" pitchFamily="34" charset="0"/>
              </a:rPr>
              <a:t>	Carry </a:t>
            </a:r>
            <a:r>
              <a:rPr lang="en-US" sz="1400" b="1" dirty="0">
                <a:latin typeface="Verdana" panose="020B0604030504040204" pitchFamily="34" charset="0"/>
              </a:rPr>
              <a:t>flag </a:t>
            </a:r>
            <a:r>
              <a:rPr lang="en-US" sz="1400" dirty="0">
                <a:latin typeface="Verdana" panose="020B0604030504040204" pitchFamily="34" charset="0"/>
              </a:rPr>
              <a:t>— Set if an arithmetic operation generates a carry or a borrow out of the </a:t>
            </a:r>
            <a:r>
              <a:rPr lang="en-US" sz="1400" dirty="0" smtClean="0">
                <a:latin typeface="Verdana" panose="020B0604030504040204" pitchFamily="34" charset="0"/>
              </a:rPr>
              <a:t>most significant bit </a:t>
            </a:r>
            <a:r>
              <a:rPr lang="en-US" sz="1400" dirty="0">
                <a:latin typeface="Verdana" panose="020B0604030504040204" pitchFamily="34" charset="0"/>
              </a:rPr>
              <a:t>of the result; cleared otherwise. This flag indicates an overflow condition </a:t>
            </a:r>
            <a:r>
              <a:rPr lang="en-US" sz="1400" dirty="0" smtClean="0">
                <a:latin typeface="Verdana" panose="020B0604030504040204" pitchFamily="34" charset="0"/>
              </a:rPr>
              <a:t>for unsigned-integer </a:t>
            </a:r>
            <a:r>
              <a:rPr lang="en-US" sz="1400" dirty="0">
                <a:latin typeface="Verdana" panose="020B0604030504040204" pitchFamily="34" charset="0"/>
              </a:rPr>
              <a:t>arithmetic. It is also used in multiple-precision arithmetic.</a:t>
            </a:r>
          </a:p>
          <a:p>
            <a:pPr marL="1371600" indent="-1371600"/>
            <a:r>
              <a:rPr lang="en-US" sz="1400" b="1" dirty="0">
                <a:latin typeface="Verdana" panose="020B0604030504040204" pitchFamily="34" charset="0"/>
              </a:rPr>
              <a:t>PF (bit 2) 	</a:t>
            </a:r>
            <a:r>
              <a:rPr lang="en-US" sz="1400" b="1" dirty="0" smtClean="0">
                <a:latin typeface="Verdana" panose="020B0604030504040204" pitchFamily="34" charset="0"/>
              </a:rPr>
              <a:t>Parity </a:t>
            </a:r>
            <a:r>
              <a:rPr lang="en-US" sz="1400" b="1" dirty="0">
                <a:latin typeface="Verdana" panose="020B0604030504040204" pitchFamily="34" charset="0"/>
              </a:rPr>
              <a:t>flag </a:t>
            </a:r>
            <a:r>
              <a:rPr lang="en-US" sz="1400" dirty="0">
                <a:latin typeface="Verdana" panose="020B0604030504040204" pitchFamily="34" charset="0"/>
              </a:rPr>
              <a:t>— Set if the least-significant byte of the result contains an even number of 1 </a:t>
            </a:r>
            <a:r>
              <a:rPr lang="en-US" sz="1400" dirty="0" smtClean="0">
                <a:latin typeface="Verdana" panose="020B0604030504040204" pitchFamily="34" charset="0"/>
              </a:rPr>
              <a:t>bits; cleared </a:t>
            </a:r>
            <a:r>
              <a:rPr lang="en-US" sz="1400" dirty="0">
                <a:latin typeface="Verdana" panose="020B0604030504040204" pitchFamily="34" charset="0"/>
              </a:rPr>
              <a:t>otherwise.</a:t>
            </a:r>
          </a:p>
          <a:p>
            <a:pPr marL="1371600" indent="-1371600"/>
            <a:r>
              <a:rPr lang="en-US" sz="1400" b="1" dirty="0">
                <a:latin typeface="Verdana" panose="020B0604030504040204" pitchFamily="34" charset="0"/>
              </a:rPr>
              <a:t>AF (bit 4) </a:t>
            </a:r>
            <a:r>
              <a:rPr lang="en-US" sz="1400" b="1" dirty="0" smtClean="0">
                <a:latin typeface="Verdana" panose="020B0604030504040204" pitchFamily="34" charset="0"/>
              </a:rPr>
              <a:t>	Auxiliary </a:t>
            </a:r>
            <a:r>
              <a:rPr lang="en-US" sz="1400" b="1" dirty="0">
                <a:latin typeface="Verdana" panose="020B0604030504040204" pitchFamily="34" charset="0"/>
              </a:rPr>
              <a:t>Carry flag </a:t>
            </a:r>
            <a:r>
              <a:rPr lang="en-US" sz="1400" dirty="0">
                <a:latin typeface="Verdana" panose="020B0604030504040204" pitchFamily="34" charset="0"/>
              </a:rPr>
              <a:t>— Set if an arithmetic operation generates a carry or a borrow out of </a:t>
            </a:r>
            <a:r>
              <a:rPr lang="en-US" sz="1400" dirty="0" smtClean="0">
                <a:latin typeface="Verdana" panose="020B0604030504040204" pitchFamily="34" charset="0"/>
              </a:rPr>
              <a:t>bit 3 </a:t>
            </a:r>
            <a:r>
              <a:rPr lang="en-US" sz="1400" dirty="0">
                <a:latin typeface="Verdana" panose="020B0604030504040204" pitchFamily="34" charset="0"/>
              </a:rPr>
              <a:t>of the result; cleared otherwise. This flag is used in binary-coded decimal (BCD) arithmetic.</a:t>
            </a:r>
          </a:p>
          <a:p>
            <a:pPr marL="1371600" indent="-1371600"/>
            <a:r>
              <a:rPr lang="en-US" sz="1400" b="1" dirty="0">
                <a:latin typeface="Verdana" panose="020B0604030504040204" pitchFamily="34" charset="0"/>
              </a:rPr>
              <a:t>ZF (bit 6) </a:t>
            </a:r>
            <a:r>
              <a:rPr lang="en-US" sz="1400" b="1" dirty="0" smtClean="0">
                <a:latin typeface="Verdana" panose="020B0604030504040204" pitchFamily="34" charset="0"/>
              </a:rPr>
              <a:t>	Zero </a:t>
            </a:r>
            <a:r>
              <a:rPr lang="en-US" sz="1400" b="1" dirty="0">
                <a:latin typeface="Verdana" panose="020B0604030504040204" pitchFamily="34" charset="0"/>
              </a:rPr>
              <a:t>flag </a:t>
            </a:r>
            <a:r>
              <a:rPr lang="en-US" sz="1400" dirty="0">
                <a:latin typeface="Verdana" panose="020B0604030504040204" pitchFamily="34" charset="0"/>
              </a:rPr>
              <a:t>— Set if the result is zero; cleared otherwise.</a:t>
            </a:r>
          </a:p>
          <a:p>
            <a:pPr marL="1371600" indent="-1371600"/>
            <a:r>
              <a:rPr lang="en-US" sz="1400" b="1" dirty="0">
                <a:latin typeface="Verdana" panose="020B0604030504040204" pitchFamily="34" charset="0"/>
              </a:rPr>
              <a:t>SF (bit 7) </a:t>
            </a:r>
            <a:r>
              <a:rPr lang="en-US" sz="1400" b="1" dirty="0" smtClean="0">
                <a:latin typeface="Verdana" panose="020B0604030504040204" pitchFamily="34" charset="0"/>
              </a:rPr>
              <a:t>	Sign </a:t>
            </a:r>
            <a:r>
              <a:rPr lang="en-US" sz="1400" b="1" dirty="0">
                <a:latin typeface="Verdana" panose="020B0604030504040204" pitchFamily="34" charset="0"/>
              </a:rPr>
              <a:t>flag </a:t>
            </a:r>
            <a:r>
              <a:rPr lang="en-US" sz="1400" dirty="0">
                <a:latin typeface="Verdana" panose="020B0604030504040204" pitchFamily="34" charset="0"/>
              </a:rPr>
              <a:t>— Set equal to the most-significant bit of the result, which is the sign bit of a </a:t>
            </a:r>
            <a:r>
              <a:rPr lang="en-US" sz="1400" dirty="0" smtClean="0">
                <a:latin typeface="Verdana" panose="020B0604030504040204" pitchFamily="34" charset="0"/>
              </a:rPr>
              <a:t>signed integer</a:t>
            </a:r>
            <a:r>
              <a:rPr lang="en-US" sz="1400" dirty="0">
                <a:latin typeface="Verdana" panose="020B0604030504040204" pitchFamily="34" charset="0"/>
              </a:rPr>
              <a:t>. (0 indicates a positive value and 1 indicates a negative value.)</a:t>
            </a:r>
          </a:p>
          <a:p>
            <a:pPr marL="1371600" indent="-1371600"/>
            <a:r>
              <a:rPr lang="en-US" sz="1400" b="1" dirty="0">
                <a:latin typeface="Verdana" panose="020B0604030504040204" pitchFamily="34" charset="0"/>
              </a:rPr>
              <a:t>OF (bit 11) </a:t>
            </a:r>
            <a:r>
              <a:rPr lang="en-US" sz="1400" b="1" dirty="0" smtClean="0">
                <a:latin typeface="Verdana" panose="020B0604030504040204" pitchFamily="34" charset="0"/>
              </a:rPr>
              <a:t>	Overflow </a:t>
            </a:r>
            <a:r>
              <a:rPr lang="en-US" sz="1400" b="1" dirty="0">
                <a:latin typeface="Verdana" panose="020B0604030504040204" pitchFamily="34" charset="0"/>
              </a:rPr>
              <a:t>flag </a:t>
            </a:r>
            <a:r>
              <a:rPr lang="en-US" sz="1400" dirty="0">
                <a:latin typeface="Verdana" panose="020B0604030504040204" pitchFamily="34" charset="0"/>
              </a:rPr>
              <a:t>— Set if the integer result is too large a positive number or too small a </a:t>
            </a:r>
            <a:r>
              <a:rPr lang="en-US" sz="1400" dirty="0" smtClean="0">
                <a:latin typeface="Verdana" panose="020B0604030504040204" pitchFamily="34" charset="0"/>
              </a:rPr>
              <a:t>negative number </a:t>
            </a:r>
            <a:r>
              <a:rPr lang="en-US" sz="1400" dirty="0">
                <a:latin typeface="Verdana" panose="020B0604030504040204" pitchFamily="34" charset="0"/>
              </a:rPr>
              <a:t>(excluding the sign-bit) to fit in the destination operand; cleared otherwise. This </a:t>
            </a:r>
            <a:r>
              <a:rPr lang="en-US" sz="1400" dirty="0" smtClean="0">
                <a:latin typeface="Verdana" panose="020B0604030504040204" pitchFamily="34" charset="0"/>
              </a:rPr>
              <a:t>flag indicates </a:t>
            </a:r>
            <a:r>
              <a:rPr lang="en-US" sz="1400" dirty="0">
                <a:latin typeface="Verdana" panose="020B0604030504040204" pitchFamily="34" charset="0"/>
              </a:rPr>
              <a:t>an overflow condition for signed-integer (two’s complement) arithmetic</a:t>
            </a:r>
            <a:r>
              <a:rPr lang="en-US" sz="1400" dirty="0" smtClean="0">
                <a:latin typeface="Verdana" panose="020B0604030504040204" pitchFamily="34" charset="0"/>
              </a:rPr>
              <a:t>.</a:t>
            </a:r>
          </a:p>
          <a:p>
            <a:endParaRPr lang="en-US" sz="1400" dirty="0">
              <a:latin typeface="Verdana" panose="020B0604030504040204" pitchFamily="34" charset="0"/>
            </a:endParaRPr>
          </a:p>
          <a:p>
            <a:r>
              <a:rPr lang="en-US" sz="1400" dirty="0">
                <a:latin typeface="Verdana" panose="020B0604030504040204" pitchFamily="34" charset="0"/>
              </a:rPr>
              <a:t>Of these status flags, only the CF flag can be modified directly, using the STC, CLC, and CMC instructions. Also </a:t>
            </a:r>
            <a:r>
              <a:rPr lang="en-US" sz="1400" dirty="0" smtClean="0">
                <a:latin typeface="Verdana" panose="020B0604030504040204" pitchFamily="34" charset="0"/>
              </a:rPr>
              <a:t>the bit </a:t>
            </a:r>
            <a:r>
              <a:rPr lang="en-US" sz="1400" dirty="0">
                <a:latin typeface="Verdana" panose="020B0604030504040204" pitchFamily="34" charset="0"/>
              </a:rPr>
              <a:t>instructions (BT, BTS, BTR, and BTC) copy a specified bit into the CF flag.</a:t>
            </a:r>
            <a:endParaRPr lang="en-US" sz="3600" dirty="0"/>
          </a:p>
        </p:txBody>
      </p:sp>
    </p:spTree>
    <p:extLst>
      <p:ext uri="{BB962C8B-B14F-4D97-AF65-F5344CB8AC3E}">
        <p14:creationId xmlns:p14="http://schemas.microsoft.com/office/powerpoint/2010/main" val="1208361231"/>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52425"/>
            <a:ext cx="10515600" cy="574675"/>
          </a:xfrm>
        </p:spPr>
        <p:txBody>
          <a:bodyPr>
            <a:normAutofit fontScale="90000"/>
          </a:bodyPr>
          <a:lstStyle/>
          <a:p>
            <a:pPr algn="ctr"/>
            <a:r>
              <a:rPr lang="en-US" dirty="0" smtClean="0"/>
              <a:t>IA-32 </a:t>
            </a:r>
            <a:r>
              <a:rPr lang="en-US" dirty="0"/>
              <a:t>Assembly Language (Intermediate)</a:t>
            </a:r>
          </a:p>
        </p:txBody>
      </p:sp>
      <p:sp>
        <p:nvSpPr>
          <p:cNvPr id="157" name="TextBox 156"/>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2" name="Rectangle 1"/>
          <p:cNvSpPr/>
          <p:nvPr/>
        </p:nvSpPr>
        <p:spPr>
          <a:xfrm>
            <a:off x="609600" y="1576735"/>
            <a:ext cx="10960100" cy="2062103"/>
          </a:xfrm>
          <a:prstGeom prst="rect">
            <a:avLst/>
          </a:prstGeom>
        </p:spPr>
        <p:txBody>
          <a:bodyPr wrap="square">
            <a:spAutoFit/>
          </a:bodyPr>
          <a:lstStyle/>
          <a:p>
            <a:r>
              <a:rPr lang="en-US" sz="1600" dirty="0">
                <a:latin typeface="Verdana" panose="020B0604030504040204" pitchFamily="34" charset="0"/>
              </a:rPr>
              <a:t>The status flags allow a single arithmetic operation to produce results for three different data </a:t>
            </a:r>
            <a:r>
              <a:rPr lang="en-US" sz="1600" dirty="0" smtClean="0">
                <a:latin typeface="Verdana" panose="020B0604030504040204" pitchFamily="34" charset="0"/>
              </a:rPr>
              <a:t>types:</a:t>
            </a:r>
          </a:p>
          <a:p>
            <a:endParaRPr lang="en-US" sz="1600" dirty="0">
              <a:latin typeface="Verdana" panose="020B0604030504040204" pitchFamily="34" charset="0"/>
            </a:endParaRPr>
          </a:p>
          <a:p>
            <a:pPr marL="285750" indent="-285750">
              <a:buFont typeface="Arial" panose="020B0604020202020204" pitchFamily="34" charset="0"/>
              <a:buChar char="•"/>
            </a:pPr>
            <a:r>
              <a:rPr lang="en-US" sz="1600" dirty="0" smtClean="0">
                <a:latin typeface="Verdana" panose="020B0604030504040204" pitchFamily="34" charset="0"/>
              </a:rPr>
              <a:t>unsigned integers	the </a:t>
            </a:r>
            <a:r>
              <a:rPr lang="en-US" sz="1600" dirty="0">
                <a:latin typeface="Verdana" panose="020B0604030504040204" pitchFamily="34" charset="0"/>
              </a:rPr>
              <a:t>CF flag indicates an out-of-range condition (carry or a borrow</a:t>
            </a:r>
            <a:r>
              <a:rPr lang="en-US" sz="1600" dirty="0" smtClean="0">
                <a:latin typeface="Verdana" panose="020B0604030504040204" pitchFamily="34" charset="0"/>
              </a:rPr>
              <a:t>)</a:t>
            </a:r>
          </a:p>
          <a:p>
            <a:pPr marL="285750" indent="-285750">
              <a:buFont typeface="Arial" panose="020B0604020202020204" pitchFamily="34" charset="0"/>
              <a:buChar char="•"/>
            </a:pPr>
            <a:r>
              <a:rPr lang="en-US" sz="1600" dirty="0" smtClean="0">
                <a:latin typeface="Verdana" panose="020B0604030504040204" pitchFamily="34" charset="0"/>
              </a:rPr>
              <a:t>signed integers	the </a:t>
            </a:r>
            <a:r>
              <a:rPr lang="en-US" sz="1600" dirty="0">
                <a:latin typeface="Verdana" panose="020B0604030504040204" pitchFamily="34" charset="0"/>
              </a:rPr>
              <a:t>OF flag indicates a carry or </a:t>
            </a:r>
            <a:r>
              <a:rPr lang="en-US" sz="1600" dirty="0" smtClean="0">
                <a:latin typeface="Verdana" panose="020B0604030504040204" pitchFamily="34" charset="0"/>
              </a:rPr>
              <a:t>borrow</a:t>
            </a:r>
          </a:p>
          <a:p>
            <a:pPr marL="285750" indent="-285750">
              <a:buFont typeface="Arial" panose="020B0604020202020204" pitchFamily="34" charset="0"/>
              <a:buChar char="•"/>
            </a:pPr>
            <a:r>
              <a:rPr lang="en-US" sz="1600" dirty="0" smtClean="0">
                <a:latin typeface="Verdana" panose="020B0604030504040204" pitchFamily="34" charset="0"/>
              </a:rPr>
              <a:t>BCD integers		the </a:t>
            </a:r>
            <a:r>
              <a:rPr lang="en-US" sz="1600" dirty="0">
                <a:latin typeface="Verdana" panose="020B0604030504040204" pitchFamily="34" charset="0"/>
              </a:rPr>
              <a:t>AF flag indicates a </a:t>
            </a:r>
            <a:r>
              <a:rPr lang="en-US" sz="1600" dirty="0" smtClean="0">
                <a:latin typeface="Verdana" panose="020B0604030504040204" pitchFamily="34" charset="0"/>
              </a:rPr>
              <a:t>carry or borrow</a:t>
            </a:r>
          </a:p>
          <a:p>
            <a:endParaRPr lang="en-US" sz="1600" dirty="0" smtClean="0">
              <a:latin typeface="Verdana" panose="020B0604030504040204" pitchFamily="34" charset="0"/>
            </a:endParaRPr>
          </a:p>
          <a:p>
            <a:r>
              <a:rPr lang="en-US" sz="1600" dirty="0" smtClean="0">
                <a:latin typeface="Verdana" panose="020B0604030504040204" pitchFamily="34" charset="0"/>
              </a:rPr>
              <a:t>The </a:t>
            </a:r>
            <a:r>
              <a:rPr lang="en-US" sz="1600" dirty="0">
                <a:latin typeface="Verdana" panose="020B0604030504040204" pitchFamily="34" charset="0"/>
              </a:rPr>
              <a:t>SF flag indicates the sign of a signed integer. The ZF flag indicates either a </a:t>
            </a:r>
            <a:r>
              <a:rPr lang="en-US" sz="1600" dirty="0" smtClean="0">
                <a:latin typeface="Verdana" panose="020B0604030504040204" pitchFamily="34" charset="0"/>
              </a:rPr>
              <a:t>signed-integer </a:t>
            </a:r>
            <a:r>
              <a:rPr lang="en-US" sz="1600" dirty="0">
                <a:latin typeface="Verdana" panose="020B0604030504040204" pitchFamily="34" charset="0"/>
              </a:rPr>
              <a:t>or an </a:t>
            </a:r>
            <a:r>
              <a:rPr lang="en-US" sz="1600" dirty="0" smtClean="0">
                <a:latin typeface="Verdana" panose="020B0604030504040204" pitchFamily="34" charset="0"/>
              </a:rPr>
              <a:t>unsigned-integer zero</a:t>
            </a:r>
            <a:r>
              <a:rPr lang="en-US" sz="1600" dirty="0">
                <a:latin typeface="Verdana" panose="020B0604030504040204" pitchFamily="34" charset="0"/>
              </a:rPr>
              <a:t>.</a:t>
            </a:r>
            <a:endParaRPr lang="en-US" sz="4000" dirty="0"/>
          </a:p>
        </p:txBody>
      </p:sp>
    </p:spTree>
    <p:extLst>
      <p:ext uri="{BB962C8B-B14F-4D97-AF65-F5344CB8AC3E}">
        <p14:creationId xmlns:p14="http://schemas.microsoft.com/office/powerpoint/2010/main" val="147073691"/>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52425"/>
            <a:ext cx="10515600" cy="574675"/>
          </a:xfrm>
        </p:spPr>
        <p:txBody>
          <a:bodyPr>
            <a:normAutofit fontScale="90000"/>
          </a:bodyPr>
          <a:lstStyle/>
          <a:p>
            <a:pPr algn="ctr"/>
            <a:r>
              <a:rPr lang="en-US" dirty="0" smtClean="0"/>
              <a:t>IA-32 </a:t>
            </a:r>
            <a:r>
              <a:rPr lang="en-US" dirty="0"/>
              <a:t>Assembly Language (Intermediate)</a:t>
            </a:r>
          </a:p>
        </p:txBody>
      </p:sp>
      <p:sp>
        <p:nvSpPr>
          <p:cNvPr id="157" name="TextBox 156"/>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3" name="Rectangle 2"/>
          <p:cNvSpPr/>
          <p:nvPr/>
        </p:nvSpPr>
        <p:spPr>
          <a:xfrm>
            <a:off x="609600" y="1283038"/>
            <a:ext cx="10972800" cy="923330"/>
          </a:xfrm>
          <a:prstGeom prst="rect">
            <a:avLst/>
          </a:prstGeom>
        </p:spPr>
        <p:txBody>
          <a:bodyPr wrap="square">
            <a:spAutoFit/>
          </a:bodyPr>
          <a:lstStyle/>
          <a:p>
            <a:r>
              <a:rPr lang="en-US" dirty="0">
                <a:latin typeface="Verdana" panose="020B0604030504040204" pitchFamily="34" charset="0"/>
              </a:rPr>
              <a:t>When performing multiple-precision arithmetic on integers, the CF flag is used in conjunction with the add </a:t>
            </a:r>
            <a:r>
              <a:rPr lang="en-US" dirty="0" smtClean="0">
                <a:latin typeface="Verdana" panose="020B0604030504040204" pitchFamily="34" charset="0"/>
              </a:rPr>
              <a:t>with carry </a:t>
            </a:r>
            <a:r>
              <a:rPr lang="en-US" dirty="0">
                <a:latin typeface="Verdana" panose="020B0604030504040204" pitchFamily="34" charset="0"/>
              </a:rPr>
              <a:t>(ADC) and subtract with borrow (SBB) instructions to propagate a carry or borrow from one computation </a:t>
            </a:r>
            <a:r>
              <a:rPr lang="en-US" dirty="0" smtClean="0">
                <a:latin typeface="Verdana" panose="020B0604030504040204" pitchFamily="34" charset="0"/>
              </a:rPr>
              <a:t>to the </a:t>
            </a:r>
            <a:r>
              <a:rPr lang="en-US" dirty="0">
                <a:latin typeface="Verdana" panose="020B0604030504040204" pitchFamily="34" charset="0"/>
              </a:rPr>
              <a:t>next.</a:t>
            </a:r>
            <a:endParaRPr lang="en-US" dirty="0"/>
          </a:p>
        </p:txBody>
      </p:sp>
      <p:sp>
        <p:nvSpPr>
          <p:cNvPr id="5" name="Rectangle 4"/>
          <p:cNvSpPr/>
          <p:nvPr/>
        </p:nvSpPr>
        <p:spPr>
          <a:xfrm>
            <a:off x="609600" y="2451438"/>
            <a:ext cx="10972800" cy="923330"/>
          </a:xfrm>
          <a:prstGeom prst="rect">
            <a:avLst/>
          </a:prstGeom>
        </p:spPr>
        <p:txBody>
          <a:bodyPr wrap="square">
            <a:spAutoFit/>
          </a:bodyPr>
          <a:lstStyle/>
          <a:p>
            <a:r>
              <a:rPr lang="en-US" dirty="0">
                <a:latin typeface="Verdana" panose="020B0604030504040204" pitchFamily="34" charset="0"/>
              </a:rPr>
              <a:t>The condition instructions </a:t>
            </a:r>
            <a:r>
              <a:rPr lang="en-US" dirty="0" err="1">
                <a:latin typeface="Verdana" panose="020B0604030504040204" pitchFamily="34" charset="0"/>
              </a:rPr>
              <a:t>J</a:t>
            </a:r>
            <a:r>
              <a:rPr lang="en-US" i="1" dirty="0" err="1">
                <a:latin typeface="Verdana" panose="020B0604030504040204" pitchFamily="34" charset="0"/>
              </a:rPr>
              <a:t>cc</a:t>
            </a:r>
            <a:r>
              <a:rPr lang="en-US" i="1" dirty="0">
                <a:latin typeface="Verdana" panose="020B0604030504040204" pitchFamily="34" charset="0"/>
              </a:rPr>
              <a:t> </a:t>
            </a:r>
            <a:r>
              <a:rPr lang="en-US" dirty="0">
                <a:latin typeface="Verdana" panose="020B0604030504040204" pitchFamily="34" charset="0"/>
              </a:rPr>
              <a:t>(jump on condition code </a:t>
            </a:r>
            <a:r>
              <a:rPr lang="en-US" i="1" dirty="0">
                <a:latin typeface="Verdana" panose="020B0604030504040204" pitchFamily="34" charset="0"/>
              </a:rPr>
              <a:t>cc</a:t>
            </a:r>
            <a:r>
              <a:rPr lang="en-US" dirty="0">
                <a:latin typeface="Verdana" panose="020B0604030504040204" pitchFamily="34" charset="0"/>
              </a:rPr>
              <a:t>), </a:t>
            </a:r>
            <a:r>
              <a:rPr lang="en-US" dirty="0" err="1">
                <a:latin typeface="Verdana" panose="020B0604030504040204" pitchFamily="34" charset="0"/>
              </a:rPr>
              <a:t>SET</a:t>
            </a:r>
            <a:r>
              <a:rPr lang="en-US" i="1" dirty="0" err="1">
                <a:latin typeface="Verdana" panose="020B0604030504040204" pitchFamily="34" charset="0"/>
              </a:rPr>
              <a:t>cc</a:t>
            </a:r>
            <a:r>
              <a:rPr lang="en-US" i="1" dirty="0">
                <a:latin typeface="Verdana" panose="020B0604030504040204" pitchFamily="34" charset="0"/>
              </a:rPr>
              <a:t> </a:t>
            </a:r>
            <a:r>
              <a:rPr lang="en-US" dirty="0">
                <a:latin typeface="Verdana" panose="020B0604030504040204" pitchFamily="34" charset="0"/>
              </a:rPr>
              <a:t>(byte set on condition code </a:t>
            </a:r>
            <a:r>
              <a:rPr lang="en-US" i="1" dirty="0">
                <a:latin typeface="Verdana" panose="020B0604030504040204" pitchFamily="34" charset="0"/>
              </a:rPr>
              <a:t>cc</a:t>
            </a:r>
            <a:r>
              <a:rPr lang="en-US" dirty="0">
                <a:latin typeface="Verdana" panose="020B0604030504040204" pitchFamily="34" charset="0"/>
              </a:rPr>
              <a:t>), </a:t>
            </a:r>
            <a:r>
              <a:rPr lang="en-US" dirty="0" err="1">
                <a:latin typeface="Verdana" panose="020B0604030504040204" pitchFamily="34" charset="0"/>
              </a:rPr>
              <a:t>LOOP</a:t>
            </a:r>
            <a:r>
              <a:rPr lang="en-US" i="1" dirty="0" err="1">
                <a:latin typeface="Verdana" panose="020B0604030504040204" pitchFamily="34" charset="0"/>
              </a:rPr>
              <a:t>cc</a:t>
            </a:r>
            <a:r>
              <a:rPr lang="en-US" dirty="0">
                <a:latin typeface="Verdana" panose="020B0604030504040204" pitchFamily="34" charset="0"/>
              </a:rPr>
              <a:t>, </a:t>
            </a:r>
            <a:r>
              <a:rPr lang="en-US" dirty="0" smtClean="0">
                <a:latin typeface="Verdana" panose="020B0604030504040204" pitchFamily="34" charset="0"/>
              </a:rPr>
              <a:t>and </a:t>
            </a:r>
            <a:r>
              <a:rPr lang="en-US" dirty="0" err="1" smtClean="0">
                <a:latin typeface="Verdana" panose="020B0604030504040204" pitchFamily="34" charset="0"/>
              </a:rPr>
              <a:t>CMOV</a:t>
            </a:r>
            <a:r>
              <a:rPr lang="en-US" i="1" dirty="0" err="1" smtClean="0">
                <a:latin typeface="Verdana" panose="020B0604030504040204" pitchFamily="34" charset="0"/>
              </a:rPr>
              <a:t>cc</a:t>
            </a:r>
            <a:r>
              <a:rPr lang="en-US" i="1" dirty="0" smtClean="0">
                <a:latin typeface="Verdana" panose="020B0604030504040204" pitchFamily="34" charset="0"/>
              </a:rPr>
              <a:t> </a:t>
            </a:r>
            <a:r>
              <a:rPr lang="en-US" dirty="0">
                <a:latin typeface="Verdana" panose="020B0604030504040204" pitchFamily="34" charset="0"/>
              </a:rPr>
              <a:t>(conditional move) use one or more of the status flags as condition codes and test them for branch, </a:t>
            </a:r>
            <a:r>
              <a:rPr lang="en-US" dirty="0" err="1">
                <a:latin typeface="Verdana" panose="020B0604030504040204" pitchFamily="34" charset="0"/>
              </a:rPr>
              <a:t>setbyte</a:t>
            </a:r>
            <a:r>
              <a:rPr lang="en-US" dirty="0" smtClean="0">
                <a:latin typeface="Verdana" panose="020B0604030504040204" pitchFamily="34" charset="0"/>
              </a:rPr>
              <a:t>, or </a:t>
            </a:r>
            <a:r>
              <a:rPr lang="en-US" dirty="0">
                <a:latin typeface="Verdana" panose="020B0604030504040204" pitchFamily="34" charset="0"/>
              </a:rPr>
              <a:t>end-loop conditions.</a:t>
            </a:r>
            <a:endParaRPr lang="en-US" dirty="0"/>
          </a:p>
        </p:txBody>
      </p:sp>
      <p:sp>
        <p:nvSpPr>
          <p:cNvPr id="6" name="Rectangle 5"/>
          <p:cNvSpPr/>
          <p:nvPr/>
        </p:nvSpPr>
        <p:spPr>
          <a:xfrm>
            <a:off x="609600" y="3721438"/>
            <a:ext cx="10972800" cy="2031325"/>
          </a:xfrm>
          <a:prstGeom prst="rect">
            <a:avLst/>
          </a:prstGeom>
        </p:spPr>
        <p:txBody>
          <a:bodyPr wrap="square">
            <a:spAutoFit/>
          </a:bodyPr>
          <a:lstStyle/>
          <a:p>
            <a:r>
              <a:rPr lang="en-US" dirty="0" smtClean="0">
                <a:solidFill>
                  <a:srgbClr val="000000"/>
                </a:solidFill>
                <a:latin typeface="Verdana" panose="020B0604030504040204" pitchFamily="34" charset="0"/>
              </a:rPr>
              <a:t>The </a:t>
            </a:r>
            <a:r>
              <a:rPr lang="en-US" dirty="0">
                <a:solidFill>
                  <a:srgbClr val="000000"/>
                </a:solidFill>
                <a:latin typeface="Verdana" panose="020B0604030504040204" pitchFamily="34" charset="0"/>
              </a:rPr>
              <a:t>direction flag (DF, located in bit 10 of the EFLAGS register) controls string instructions (MOVS, CMPS, SCAS</a:t>
            </a:r>
            <a:r>
              <a:rPr lang="en-US" dirty="0" smtClean="0">
                <a:solidFill>
                  <a:srgbClr val="000000"/>
                </a:solidFill>
                <a:latin typeface="Verdana" panose="020B0604030504040204" pitchFamily="34" charset="0"/>
              </a:rPr>
              <a:t>, LODS</a:t>
            </a:r>
            <a:r>
              <a:rPr lang="en-US" dirty="0">
                <a:solidFill>
                  <a:srgbClr val="000000"/>
                </a:solidFill>
                <a:latin typeface="Verdana" panose="020B0604030504040204" pitchFamily="34" charset="0"/>
              </a:rPr>
              <a:t>, and STOS). Setting the DF flag causes the string instructions to auto-decrement (to process strings </a:t>
            </a:r>
            <a:r>
              <a:rPr lang="en-US" dirty="0" smtClean="0">
                <a:solidFill>
                  <a:srgbClr val="000000"/>
                </a:solidFill>
                <a:latin typeface="Verdana" panose="020B0604030504040204" pitchFamily="34" charset="0"/>
              </a:rPr>
              <a:t>from high </a:t>
            </a:r>
            <a:r>
              <a:rPr lang="en-US" dirty="0">
                <a:solidFill>
                  <a:srgbClr val="000000"/>
                </a:solidFill>
                <a:latin typeface="Verdana" panose="020B0604030504040204" pitchFamily="34" charset="0"/>
              </a:rPr>
              <a:t>addresses to low addresses). Clearing the DF flag causes the string instructions to </a:t>
            </a:r>
            <a:r>
              <a:rPr lang="en-US" dirty="0" smtClean="0">
                <a:solidFill>
                  <a:srgbClr val="000000"/>
                </a:solidFill>
                <a:latin typeface="Verdana" panose="020B0604030504040204" pitchFamily="34" charset="0"/>
              </a:rPr>
              <a:t>auto-increment (</a:t>
            </a:r>
            <a:r>
              <a:rPr lang="en-US" dirty="0">
                <a:solidFill>
                  <a:srgbClr val="000000"/>
                </a:solidFill>
                <a:latin typeface="Verdana" panose="020B0604030504040204" pitchFamily="34" charset="0"/>
              </a:rPr>
              <a:t>process strings from low addresses to high addresses</a:t>
            </a:r>
            <a:r>
              <a:rPr lang="en-US" dirty="0" smtClean="0">
                <a:solidFill>
                  <a:srgbClr val="000000"/>
                </a:solidFill>
                <a:latin typeface="Verdana" panose="020B0604030504040204" pitchFamily="34" charset="0"/>
              </a:rPr>
              <a:t>).</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The STD and CLD instructions set and clear the DF flag, respectively.</a:t>
            </a:r>
            <a:endParaRPr lang="en-US" dirty="0"/>
          </a:p>
        </p:txBody>
      </p:sp>
    </p:spTree>
    <p:extLst>
      <p:ext uri="{BB962C8B-B14F-4D97-AF65-F5344CB8AC3E}">
        <p14:creationId xmlns:p14="http://schemas.microsoft.com/office/powerpoint/2010/main" val="979550707"/>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52425"/>
            <a:ext cx="10515600" cy="574675"/>
          </a:xfrm>
        </p:spPr>
        <p:txBody>
          <a:bodyPr>
            <a:normAutofit fontScale="90000"/>
          </a:bodyPr>
          <a:lstStyle/>
          <a:p>
            <a:pPr algn="ctr"/>
            <a:r>
              <a:rPr lang="en-US" dirty="0" smtClean="0"/>
              <a:t>IA-32 </a:t>
            </a:r>
            <a:r>
              <a:rPr lang="en-US" dirty="0"/>
              <a:t>Assembly Language (Intermediate)</a:t>
            </a:r>
          </a:p>
        </p:txBody>
      </p:sp>
      <p:sp>
        <p:nvSpPr>
          <p:cNvPr id="157" name="TextBox 156"/>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2" name="Rectangle 1"/>
          <p:cNvSpPr/>
          <p:nvPr/>
        </p:nvSpPr>
        <p:spPr>
          <a:xfrm>
            <a:off x="609600" y="1239694"/>
            <a:ext cx="10985500" cy="5047536"/>
          </a:xfrm>
          <a:prstGeom prst="rect">
            <a:avLst/>
          </a:prstGeom>
        </p:spPr>
        <p:txBody>
          <a:bodyPr wrap="square">
            <a:spAutoFit/>
          </a:bodyPr>
          <a:lstStyle/>
          <a:p>
            <a:r>
              <a:rPr lang="en-US" sz="1400" dirty="0"/>
              <a:t>The system flags and IOPL field in the EFLAGS register control operating-system or executive operations. </a:t>
            </a:r>
            <a:r>
              <a:rPr lang="en-US" sz="1400" b="1" dirty="0" smtClean="0"/>
              <a:t>They should </a:t>
            </a:r>
            <a:r>
              <a:rPr lang="en-US" sz="1400" b="1" dirty="0"/>
              <a:t>not be modified by application programs</a:t>
            </a:r>
            <a:r>
              <a:rPr lang="en-US" sz="1400" dirty="0"/>
              <a:t>. The functions of the system flags are as follows</a:t>
            </a:r>
            <a:r>
              <a:rPr lang="en-US" sz="1400" dirty="0" smtClean="0"/>
              <a:t>:</a:t>
            </a:r>
          </a:p>
          <a:p>
            <a:pPr marL="1828800" indent="-1828800"/>
            <a:endParaRPr lang="en-US" sz="1400" dirty="0"/>
          </a:p>
          <a:p>
            <a:pPr marL="1828800" indent="-1828800"/>
            <a:r>
              <a:rPr lang="en-US" sz="1400" b="1" dirty="0"/>
              <a:t>TF (bit </a:t>
            </a:r>
            <a:r>
              <a:rPr lang="en-US" sz="1400" b="1" dirty="0" smtClean="0"/>
              <a:t>8)	Trap </a:t>
            </a:r>
            <a:r>
              <a:rPr lang="en-US" sz="1400" b="1" dirty="0"/>
              <a:t>flag </a:t>
            </a:r>
            <a:r>
              <a:rPr lang="en-US" sz="1400" dirty="0"/>
              <a:t>— Set to enable single-step mode for debugging; clear to disable single-step mode.</a:t>
            </a:r>
          </a:p>
          <a:p>
            <a:pPr marL="1828800" indent="-1828800"/>
            <a:r>
              <a:rPr lang="en-US" sz="1400" b="1" dirty="0"/>
              <a:t>IF (bit </a:t>
            </a:r>
            <a:r>
              <a:rPr lang="en-US" sz="1400" b="1" dirty="0" smtClean="0"/>
              <a:t>9)	Interrupt </a:t>
            </a:r>
            <a:r>
              <a:rPr lang="en-US" sz="1400" b="1" dirty="0"/>
              <a:t>enable flag </a:t>
            </a:r>
            <a:r>
              <a:rPr lang="en-US" sz="1400" dirty="0"/>
              <a:t>— Controls the response of the processor to maskable </a:t>
            </a:r>
            <a:r>
              <a:rPr lang="en-US" sz="1400" dirty="0" smtClean="0"/>
              <a:t>interrupt requests</a:t>
            </a:r>
            <a:r>
              <a:rPr lang="en-US" sz="1400" dirty="0"/>
              <a:t>. Set to respond to maskable interrupts; cleared to inhibit maskable interrupts.</a:t>
            </a:r>
          </a:p>
          <a:p>
            <a:pPr marL="1828800" indent="-1828800"/>
            <a:r>
              <a:rPr lang="en-US" sz="1400" b="1" dirty="0"/>
              <a:t>IOPL (bits 12 and </a:t>
            </a:r>
            <a:r>
              <a:rPr lang="en-US" sz="1400" b="1" dirty="0" smtClean="0"/>
              <a:t>13)	I/O </a:t>
            </a:r>
            <a:r>
              <a:rPr lang="en-US" sz="1400" b="1" dirty="0"/>
              <a:t>privilege level field </a:t>
            </a:r>
            <a:r>
              <a:rPr lang="en-US" sz="1400" dirty="0"/>
              <a:t>— Indicates the I/O privilege level of the currently running </a:t>
            </a:r>
            <a:r>
              <a:rPr lang="en-US" sz="1400" dirty="0" smtClean="0"/>
              <a:t>program or </a:t>
            </a:r>
            <a:r>
              <a:rPr lang="en-US" sz="1400" dirty="0"/>
              <a:t>task. The current privilege level (CPL) of the currently running program or task must be </a:t>
            </a:r>
            <a:r>
              <a:rPr lang="en-US" sz="1400" dirty="0" smtClean="0"/>
              <a:t>less than </a:t>
            </a:r>
            <a:r>
              <a:rPr lang="en-US" sz="1400" dirty="0"/>
              <a:t>or equal to the I/O privilege level to access the I/O address space. The POPF and </a:t>
            </a:r>
            <a:r>
              <a:rPr lang="en-US" sz="1400" dirty="0" smtClean="0"/>
              <a:t>IRET instructions </a:t>
            </a:r>
            <a:r>
              <a:rPr lang="en-US" sz="1400" dirty="0"/>
              <a:t>can modify this field only when operating at a CPL of 0.</a:t>
            </a:r>
          </a:p>
          <a:p>
            <a:pPr marL="1828800" indent="-1828800"/>
            <a:r>
              <a:rPr lang="en-US" sz="1400" b="1" dirty="0"/>
              <a:t>NT (bit </a:t>
            </a:r>
            <a:r>
              <a:rPr lang="en-US" sz="1400" b="1" dirty="0" smtClean="0"/>
              <a:t>14)	Nested </a:t>
            </a:r>
            <a:r>
              <a:rPr lang="en-US" sz="1400" b="1" dirty="0"/>
              <a:t>task flag </a:t>
            </a:r>
            <a:r>
              <a:rPr lang="en-US" sz="1400" dirty="0"/>
              <a:t>— Controls the chaining of interrupted and called tasks. Set when </a:t>
            </a:r>
            <a:r>
              <a:rPr lang="en-US" sz="1400" dirty="0" smtClean="0"/>
              <a:t>the current </a:t>
            </a:r>
            <a:r>
              <a:rPr lang="en-US" sz="1400" dirty="0"/>
              <a:t>task is linked to the previously executed task; cleared when the current task is </a:t>
            </a:r>
            <a:r>
              <a:rPr lang="en-US" sz="1400" dirty="0" smtClean="0"/>
              <a:t>not linked </a:t>
            </a:r>
            <a:r>
              <a:rPr lang="en-US" sz="1400" dirty="0"/>
              <a:t>to another task.</a:t>
            </a:r>
          </a:p>
          <a:p>
            <a:pPr marL="1828800" indent="-1828800"/>
            <a:r>
              <a:rPr lang="en-US" sz="1400" b="1" dirty="0"/>
              <a:t>RF (bit </a:t>
            </a:r>
            <a:r>
              <a:rPr lang="en-US" sz="1400" b="1" dirty="0" smtClean="0"/>
              <a:t>16)	Resume </a:t>
            </a:r>
            <a:r>
              <a:rPr lang="en-US" sz="1400" b="1" dirty="0"/>
              <a:t>flag </a:t>
            </a:r>
            <a:r>
              <a:rPr lang="en-US" sz="1400" dirty="0"/>
              <a:t>— Controls the processor’s response to debug exceptions.</a:t>
            </a:r>
          </a:p>
          <a:p>
            <a:pPr marL="1828800" indent="-1828800"/>
            <a:r>
              <a:rPr lang="en-US" sz="1400" b="1" dirty="0"/>
              <a:t>VM (bit </a:t>
            </a:r>
            <a:r>
              <a:rPr lang="en-US" sz="1400" b="1" dirty="0" smtClean="0"/>
              <a:t>17)	Virtual-8086 </a:t>
            </a:r>
            <a:r>
              <a:rPr lang="en-US" sz="1400" b="1" dirty="0"/>
              <a:t>mode flag </a:t>
            </a:r>
            <a:r>
              <a:rPr lang="en-US" sz="1400" dirty="0"/>
              <a:t>— Set to enable virtual-8086 mode; clear to return to </a:t>
            </a:r>
            <a:r>
              <a:rPr lang="en-US" sz="1400" dirty="0" smtClean="0"/>
              <a:t>protected mode </a:t>
            </a:r>
            <a:r>
              <a:rPr lang="en-US" sz="1400" dirty="0"/>
              <a:t>without virtual-8086 mode semantics.</a:t>
            </a:r>
          </a:p>
          <a:p>
            <a:pPr marL="1828800" indent="-1828800"/>
            <a:r>
              <a:rPr lang="en-US" sz="1400" b="1" dirty="0"/>
              <a:t>AC (bit </a:t>
            </a:r>
            <a:r>
              <a:rPr lang="en-US" sz="1400" b="1" dirty="0" smtClean="0"/>
              <a:t>18)	Alignment </a:t>
            </a:r>
            <a:r>
              <a:rPr lang="en-US" sz="1400" b="1" dirty="0"/>
              <a:t>check (or access control) flag </a:t>
            </a:r>
            <a:r>
              <a:rPr lang="en-US" sz="1400" dirty="0"/>
              <a:t>— If the AM bit is set in the CR0 register, </a:t>
            </a:r>
            <a:r>
              <a:rPr lang="en-US" sz="1400" dirty="0" smtClean="0"/>
              <a:t>alignment checking </a:t>
            </a:r>
            <a:r>
              <a:rPr lang="en-US" sz="1400" dirty="0"/>
              <a:t>of user-mode data accesses is enabled if and only if this flag is 1</a:t>
            </a:r>
            <a:r>
              <a:rPr lang="en-US" sz="1400" dirty="0" smtClean="0"/>
              <a:t>. If </a:t>
            </a:r>
            <a:r>
              <a:rPr lang="en-US" sz="1400" dirty="0"/>
              <a:t>the SMAP bit is set in the CR4 register, explicit supervisor-mode data accesses to </a:t>
            </a:r>
            <a:r>
              <a:rPr lang="en-US" sz="1400" dirty="0" smtClean="0"/>
              <a:t>user-mode pages </a:t>
            </a:r>
            <a:r>
              <a:rPr lang="en-US" sz="1400" dirty="0"/>
              <a:t>are allowed if and only if this bit is 1. See Section 4.6, “Access Rights,” in the </a:t>
            </a:r>
            <a:r>
              <a:rPr lang="en-US" sz="1400" i="1" dirty="0"/>
              <a:t>Intel® </a:t>
            </a:r>
            <a:r>
              <a:rPr lang="en-US" sz="1400" i="1" dirty="0" smtClean="0"/>
              <a:t>64 and </a:t>
            </a:r>
            <a:r>
              <a:rPr lang="en-US" sz="1400" i="1" dirty="0"/>
              <a:t>IA-32 Architectures Software Developer’s Manual, Volume 3A</a:t>
            </a:r>
            <a:r>
              <a:rPr lang="en-US" sz="1400" dirty="0"/>
              <a:t>.</a:t>
            </a:r>
          </a:p>
          <a:p>
            <a:pPr marL="1828800" indent="-1828800"/>
            <a:r>
              <a:rPr lang="en-US" sz="1400" b="1" dirty="0"/>
              <a:t>VIF (bit </a:t>
            </a:r>
            <a:r>
              <a:rPr lang="en-US" sz="1400" b="1" dirty="0" smtClean="0"/>
              <a:t>19)	Virtual </a:t>
            </a:r>
            <a:r>
              <a:rPr lang="en-US" sz="1400" b="1" dirty="0"/>
              <a:t>interrupt flag </a:t>
            </a:r>
            <a:r>
              <a:rPr lang="en-US" sz="1400" dirty="0"/>
              <a:t>— Virtual image of the IF flag. Used in conjunction with the VIP flag</a:t>
            </a:r>
            <a:r>
              <a:rPr lang="en-US" sz="1400" dirty="0" smtClean="0"/>
              <a:t>. (</a:t>
            </a:r>
            <a:r>
              <a:rPr lang="en-US" sz="1400" dirty="0"/>
              <a:t>To use this flag and the VIP flag the virtual mode extensions are enabled by setting the </a:t>
            </a:r>
            <a:r>
              <a:rPr lang="en-US" sz="1400" dirty="0" smtClean="0"/>
              <a:t>VME </a:t>
            </a:r>
            <a:r>
              <a:rPr lang="it-IT" sz="1400" dirty="0" smtClean="0"/>
              <a:t>flag </a:t>
            </a:r>
            <a:r>
              <a:rPr lang="it-IT" sz="1400" dirty="0"/>
              <a:t>in control register CR4.)</a:t>
            </a:r>
          </a:p>
          <a:p>
            <a:pPr marL="1828800" indent="-1828800"/>
            <a:r>
              <a:rPr lang="en-US" sz="1400" b="1" dirty="0"/>
              <a:t>VIP (bit </a:t>
            </a:r>
            <a:r>
              <a:rPr lang="en-US" sz="1400" b="1" dirty="0" smtClean="0"/>
              <a:t>20)	Virtual </a:t>
            </a:r>
            <a:r>
              <a:rPr lang="en-US" sz="1400" b="1" dirty="0"/>
              <a:t>interrupt pending flag </a:t>
            </a:r>
            <a:r>
              <a:rPr lang="en-US" sz="1400" dirty="0"/>
              <a:t>— Set to indicate that an interrupt is pending; clear when </a:t>
            </a:r>
            <a:r>
              <a:rPr lang="en-US" sz="1400" dirty="0" smtClean="0"/>
              <a:t>no interrupt </a:t>
            </a:r>
            <a:r>
              <a:rPr lang="en-US" sz="1400" dirty="0"/>
              <a:t>is pending. (Software sets and clears this flag; the processor only reads it.) Used </a:t>
            </a:r>
            <a:r>
              <a:rPr lang="en-US" sz="1400" dirty="0" smtClean="0"/>
              <a:t>in conjunction </a:t>
            </a:r>
            <a:r>
              <a:rPr lang="en-US" sz="1400" dirty="0"/>
              <a:t>with the VIF flag.</a:t>
            </a:r>
          </a:p>
          <a:p>
            <a:pPr marL="1828800" indent="-1828800"/>
            <a:r>
              <a:rPr lang="en-US" sz="1400" b="1" dirty="0"/>
              <a:t>ID (bit </a:t>
            </a:r>
            <a:r>
              <a:rPr lang="en-US" sz="1400" b="1" dirty="0" smtClean="0"/>
              <a:t>21)	Identification </a:t>
            </a:r>
            <a:r>
              <a:rPr lang="en-US" sz="1400" b="1" dirty="0"/>
              <a:t>flag </a:t>
            </a:r>
            <a:r>
              <a:rPr lang="en-US" sz="1400" dirty="0"/>
              <a:t>— The ability of a program to set or clear this flag indicates support </a:t>
            </a:r>
            <a:r>
              <a:rPr lang="en-US" sz="1400" dirty="0" smtClean="0"/>
              <a:t>for the </a:t>
            </a:r>
            <a:r>
              <a:rPr lang="en-US" sz="1400" dirty="0"/>
              <a:t>CPUID instruction.</a:t>
            </a:r>
            <a:endParaRPr lang="en-US" sz="3600" dirty="0"/>
          </a:p>
        </p:txBody>
      </p:sp>
    </p:spTree>
    <p:extLst>
      <p:ext uri="{BB962C8B-B14F-4D97-AF65-F5344CB8AC3E}">
        <p14:creationId xmlns:p14="http://schemas.microsoft.com/office/powerpoint/2010/main" val="430256543"/>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52425"/>
            <a:ext cx="10515600" cy="574675"/>
          </a:xfrm>
        </p:spPr>
        <p:txBody>
          <a:bodyPr>
            <a:normAutofit fontScale="90000"/>
          </a:bodyPr>
          <a:lstStyle/>
          <a:p>
            <a:pPr algn="ctr"/>
            <a:r>
              <a:rPr lang="en-US" dirty="0" smtClean="0"/>
              <a:t>IA-32 </a:t>
            </a:r>
            <a:r>
              <a:rPr lang="en-US" dirty="0"/>
              <a:t>Assembly Language (Intermediate)</a:t>
            </a:r>
          </a:p>
        </p:txBody>
      </p:sp>
      <p:sp>
        <p:nvSpPr>
          <p:cNvPr id="157" name="TextBox 156"/>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cxnSp>
        <p:nvCxnSpPr>
          <p:cNvPr id="5" name="Straight Connector 4"/>
          <p:cNvCxnSpPr/>
          <p:nvPr/>
        </p:nvCxnSpPr>
        <p:spPr>
          <a:xfrm>
            <a:off x="3962402" y="1143000"/>
            <a:ext cx="0" cy="5029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441548" y="1135746"/>
            <a:ext cx="0" cy="5029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962402" y="1291772"/>
            <a:ext cx="5479146"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955148" y="1603826"/>
            <a:ext cx="5479146"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55148" y="1908628"/>
            <a:ext cx="5479146"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47894" y="2220682"/>
            <a:ext cx="5479146"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955148" y="2518226"/>
            <a:ext cx="5479146"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947894" y="2830280"/>
            <a:ext cx="5479146"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47894" y="3135082"/>
            <a:ext cx="5479146"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940640" y="3447136"/>
            <a:ext cx="5479146"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955148" y="3737426"/>
            <a:ext cx="5479146"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947894" y="4049480"/>
            <a:ext cx="5479146"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947894" y="4354282"/>
            <a:ext cx="5479146"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40640" y="4666336"/>
            <a:ext cx="5479146"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947894" y="4963880"/>
            <a:ext cx="5479146"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940640" y="5275934"/>
            <a:ext cx="5479146"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960096" y="5580736"/>
            <a:ext cx="5479146"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962570" y="5892790"/>
            <a:ext cx="5479146"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04734" y="1261647"/>
            <a:ext cx="3077936" cy="338554"/>
          </a:xfrm>
          <a:prstGeom prst="rect">
            <a:avLst/>
          </a:prstGeom>
          <a:noFill/>
        </p:spPr>
        <p:txBody>
          <a:bodyPr wrap="square" rtlCol="0">
            <a:spAutoFit/>
          </a:bodyPr>
          <a:lstStyle/>
          <a:p>
            <a:pPr algn="ctr"/>
            <a:r>
              <a:rPr lang="en-US" sz="1600" dirty="0"/>
              <a:t>Function </a:t>
            </a:r>
            <a:r>
              <a:rPr lang="en-US" sz="1600" dirty="0" smtClean="0"/>
              <a:t>A Parameter </a:t>
            </a:r>
            <a:r>
              <a:rPr lang="en-US" sz="1600" dirty="0"/>
              <a:t>1</a:t>
            </a:r>
          </a:p>
        </p:txBody>
      </p:sp>
      <p:sp>
        <p:nvSpPr>
          <p:cNvPr id="27" name="TextBox 26"/>
          <p:cNvSpPr txBox="1"/>
          <p:nvPr/>
        </p:nvSpPr>
        <p:spPr>
          <a:xfrm>
            <a:off x="5211994" y="1559187"/>
            <a:ext cx="3077936" cy="338554"/>
          </a:xfrm>
          <a:prstGeom prst="rect">
            <a:avLst/>
          </a:prstGeom>
          <a:noFill/>
        </p:spPr>
        <p:txBody>
          <a:bodyPr wrap="square" rtlCol="0">
            <a:spAutoFit/>
          </a:bodyPr>
          <a:lstStyle/>
          <a:p>
            <a:pPr algn="ctr"/>
            <a:r>
              <a:rPr lang="en-US" sz="1600" dirty="0"/>
              <a:t>Function </a:t>
            </a:r>
            <a:r>
              <a:rPr lang="en-US" sz="1600" dirty="0" smtClean="0"/>
              <a:t>A Parameter </a:t>
            </a:r>
            <a:r>
              <a:rPr lang="en-US" sz="1600" dirty="0"/>
              <a:t>2</a:t>
            </a:r>
          </a:p>
        </p:txBody>
      </p:sp>
      <p:sp>
        <p:nvSpPr>
          <p:cNvPr id="28" name="TextBox 27"/>
          <p:cNvSpPr txBox="1"/>
          <p:nvPr/>
        </p:nvSpPr>
        <p:spPr>
          <a:xfrm>
            <a:off x="5204734" y="1886279"/>
            <a:ext cx="3077936" cy="338554"/>
          </a:xfrm>
          <a:prstGeom prst="rect">
            <a:avLst/>
          </a:prstGeom>
          <a:noFill/>
        </p:spPr>
        <p:txBody>
          <a:bodyPr wrap="square" rtlCol="0">
            <a:spAutoFit/>
          </a:bodyPr>
          <a:lstStyle/>
          <a:p>
            <a:pPr algn="ctr"/>
            <a:r>
              <a:rPr lang="en-US" sz="1600" dirty="0" smtClean="0"/>
              <a:t>Function A’s Return Address</a:t>
            </a:r>
          </a:p>
        </p:txBody>
      </p:sp>
      <p:sp>
        <p:nvSpPr>
          <p:cNvPr id="29" name="TextBox 28"/>
          <p:cNvSpPr txBox="1"/>
          <p:nvPr/>
        </p:nvSpPr>
        <p:spPr>
          <a:xfrm>
            <a:off x="5211992" y="2169305"/>
            <a:ext cx="3077936" cy="338554"/>
          </a:xfrm>
          <a:prstGeom prst="rect">
            <a:avLst/>
          </a:prstGeom>
          <a:noFill/>
        </p:spPr>
        <p:txBody>
          <a:bodyPr wrap="square" rtlCol="0">
            <a:spAutoFit/>
          </a:bodyPr>
          <a:lstStyle/>
          <a:p>
            <a:pPr algn="ctr"/>
            <a:r>
              <a:rPr lang="en-US" sz="1600" dirty="0" smtClean="0"/>
              <a:t>Stack Frame Pointer</a:t>
            </a:r>
          </a:p>
        </p:txBody>
      </p:sp>
      <p:cxnSp>
        <p:nvCxnSpPr>
          <p:cNvPr id="30" name="Straight Connector 29"/>
          <p:cNvCxnSpPr/>
          <p:nvPr/>
        </p:nvCxnSpPr>
        <p:spPr>
          <a:xfrm>
            <a:off x="2133602" y="2217049"/>
            <a:ext cx="9144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204738" y="2466845"/>
            <a:ext cx="3077936" cy="369332"/>
          </a:xfrm>
          <a:prstGeom prst="rect">
            <a:avLst/>
          </a:prstGeom>
          <a:noFill/>
        </p:spPr>
        <p:txBody>
          <a:bodyPr wrap="square" rtlCol="0">
            <a:spAutoFit/>
          </a:bodyPr>
          <a:lstStyle/>
          <a:p>
            <a:pPr algn="ctr"/>
            <a:r>
              <a:rPr lang="en-US" dirty="0"/>
              <a:t>Exception Handler Frame</a:t>
            </a:r>
            <a:endParaRPr lang="en-US" sz="1600" dirty="0" smtClean="0"/>
          </a:p>
        </p:txBody>
      </p:sp>
      <p:sp>
        <p:nvSpPr>
          <p:cNvPr id="33" name="TextBox 32"/>
          <p:cNvSpPr txBox="1"/>
          <p:nvPr/>
        </p:nvSpPr>
        <p:spPr>
          <a:xfrm>
            <a:off x="5211998" y="2764385"/>
            <a:ext cx="3077936" cy="369332"/>
          </a:xfrm>
          <a:prstGeom prst="rect">
            <a:avLst/>
          </a:prstGeom>
          <a:noFill/>
        </p:spPr>
        <p:txBody>
          <a:bodyPr wrap="square" rtlCol="0">
            <a:spAutoFit/>
          </a:bodyPr>
          <a:lstStyle/>
          <a:p>
            <a:pPr algn="ctr"/>
            <a:r>
              <a:rPr lang="en-US" dirty="0" smtClean="0"/>
              <a:t>Function B’s Local Variable 1</a:t>
            </a:r>
            <a:endParaRPr lang="en-US" sz="1600" dirty="0" smtClean="0"/>
          </a:p>
        </p:txBody>
      </p:sp>
      <p:sp>
        <p:nvSpPr>
          <p:cNvPr id="34" name="TextBox 33"/>
          <p:cNvSpPr txBox="1"/>
          <p:nvPr/>
        </p:nvSpPr>
        <p:spPr>
          <a:xfrm>
            <a:off x="5219258" y="3076439"/>
            <a:ext cx="3077936" cy="369332"/>
          </a:xfrm>
          <a:prstGeom prst="rect">
            <a:avLst/>
          </a:prstGeom>
          <a:noFill/>
        </p:spPr>
        <p:txBody>
          <a:bodyPr wrap="square" rtlCol="0">
            <a:spAutoFit/>
          </a:bodyPr>
          <a:lstStyle/>
          <a:p>
            <a:pPr algn="ctr"/>
            <a:r>
              <a:rPr lang="en-US" dirty="0" smtClean="0"/>
              <a:t>Function B’s Local Variable 2</a:t>
            </a:r>
            <a:endParaRPr lang="en-US" sz="1600" dirty="0" smtClean="0"/>
          </a:p>
        </p:txBody>
      </p:sp>
      <p:sp>
        <p:nvSpPr>
          <p:cNvPr id="35" name="TextBox 34"/>
          <p:cNvSpPr txBox="1"/>
          <p:nvPr/>
        </p:nvSpPr>
        <p:spPr>
          <a:xfrm>
            <a:off x="5219258" y="3366726"/>
            <a:ext cx="3077936" cy="369332"/>
          </a:xfrm>
          <a:prstGeom prst="rect">
            <a:avLst/>
          </a:prstGeom>
          <a:noFill/>
        </p:spPr>
        <p:txBody>
          <a:bodyPr wrap="square" rtlCol="0">
            <a:spAutoFit/>
          </a:bodyPr>
          <a:lstStyle/>
          <a:p>
            <a:pPr algn="ctr"/>
            <a:r>
              <a:rPr lang="en-US" dirty="0" smtClean="0"/>
              <a:t>Function B’s Local Variable 3</a:t>
            </a:r>
            <a:endParaRPr lang="en-US" sz="1600" dirty="0" smtClean="0"/>
          </a:p>
        </p:txBody>
      </p:sp>
      <p:sp>
        <p:nvSpPr>
          <p:cNvPr id="36" name="TextBox 35"/>
          <p:cNvSpPr txBox="1"/>
          <p:nvPr/>
        </p:nvSpPr>
        <p:spPr>
          <a:xfrm>
            <a:off x="5212004" y="3678780"/>
            <a:ext cx="3077936" cy="369332"/>
          </a:xfrm>
          <a:prstGeom prst="rect">
            <a:avLst/>
          </a:prstGeom>
          <a:noFill/>
        </p:spPr>
        <p:txBody>
          <a:bodyPr wrap="square" rtlCol="0">
            <a:spAutoFit/>
          </a:bodyPr>
          <a:lstStyle/>
          <a:p>
            <a:pPr algn="ctr"/>
            <a:r>
              <a:rPr lang="en-US" dirty="0"/>
              <a:t>Function </a:t>
            </a:r>
            <a:r>
              <a:rPr lang="en-US" dirty="0" smtClean="0"/>
              <a:t>B Saved Register 1</a:t>
            </a:r>
            <a:endParaRPr lang="en-US" sz="1600" dirty="0" smtClean="0"/>
          </a:p>
        </p:txBody>
      </p:sp>
      <p:sp>
        <p:nvSpPr>
          <p:cNvPr id="37" name="TextBox 36"/>
          <p:cNvSpPr txBox="1"/>
          <p:nvPr/>
        </p:nvSpPr>
        <p:spPr>
          <a:xfrm>
            <a:off x="5212004" y="3983582"/>
            <a:ext cx="3077936" cy="369332"/>
          </a:xfrm>
          <a:prstGeom prst="rect">
            <a:avLst/>
          </a:prstGeom>
          <a:noFill/>
        </p:spPr>
        <p:txBody>
          <a:bodyPr wrap="square" rtlCol="0">
            <a:spAutoFit/>
          </a:bodyPr>
          <a:lstStyle/>
          <a:p>
            <a:pPr algn="ctr"/>
            <a:r>
              <a:rPr lang="en-US" dirty="0"/>
              <a:t>Function </a:t>
            </a:r>
            <a:r>
              <a:rPr lang="en-US" dirty="0" smtClean="0"/>
              <a:t>B Saved Register 2</a:t>
            </a:r>
            <a:endParaRPr lang="en-US" sz="1600" dirty="0" smtClean="0"/>
          </a:p>
        </p:txBody>
      </p:sp>
      <p:sp>
        <p:nvSpPr>
          <p:cNvPr id="38" name="TextBox 37"/>
          <p:cNvSpPr txBox="1"/>
          <p:nvPr/>
        </p:nvSpPr>
        <p:spPr>
          <a:xfrm>
            <a:off x="5211994" y="4316895"/>
            <a:ext cx="3077936" cy="338554"/>
          </a:xfrm>
          <a:prstGeom prst="rect">
            <a:avLst/>
          </a:prstGeom>
          <a:noFill/>
        </p:spPr>
        <p:txBody>
          <a:bodyPr wrap="square" rtlCol="0">
            <a:spAutoFit/>
          </a:bodyPr>
          <a:lstStyle/>
          <a:p>
            <a:pPr algn="ctr"/>
            <a:r>
              <a:rPr lang="en-US" sz="1600" dirty="0"/>
              <a:t>Function </a:t>
            </a:r>
            <a:r>
              <a:rPr lang="en-US" sz="1600" dirty="0" smtClean="0"/>
              <a:t>B Parameter </a:t>
            </a:r>
            <a:r>
              <a:rPr lang="en-US" sz="1600" dirty="0"/>
              <a:t>1</a:t>
            </a:r>
          </a:p>
        </p:txBody>
      </p:sp>
      <p:sp>
        <p:nvSpPr>
          <p:cNvPr id="40" name="TextBox 39"/>
          <p:cNvSpPr txBox="1"/>
          <p:nvPr/>
        </p:nvSpPr>
        <p:spPr>
          <a:xfrm>
            <a:off x="5211994" y="4694789"/>
            <a:ext cx="3077936" cy="338554"/>
          </a:xfrm>
          <a:prstGeom prst="rect">
            <a:avLst/>
          </a:prstGeom>
          <a:noFill/>
        </p:spPr>
        <p:txBody>
          <a:bodyPr wrap="square" rtlCol="0">
            <a:spAutoFit/>
          </a:bodyPr>
          <a:lstStyle/>
          <a:p>
            <a:pPr algn="ctr"/>
            <a:r>
              <a:rPr lang="en-US" sz="1600" dirty="0" smtClean="0"/>
              <a:t>Function B’s Return Address</a:t>
            </a:r>
          </a:p>
        </p:txBody>
      </p:sp>
      <p:sp>
        <p:nvSpPr>
          <p:cNvPr id="41" name="TextBox 40"/>
          <p:cNvSpPr txBox="1"/>
          <p:nvPr/>
        </p:nvSpPr>
        <p:spPr>
          <a:xfrm>
            <a:off x="5219252" y="4977815"/>
            <a:ext cx="3077936" cy="338554"/>
          </a:xfrm>
          <a:prstGeom prst="rect">
            <a:avLst/>
          </a:prstGeom>
          <a:noFill/>
        </p:spPr>
        <p:txBody>
          <a:bodyPr wrap="square" rtlCol="0">
            <a:spAutoFit/>
          </a:bodyPr>
          <a:lstStyle/>
          <a:p>
            <a:pPr algn="ctr"/>
            <a:r>
              <a:rPr lang="en-US" sz="1600" dirty="0" smtClean="0"/>
              <a:t>Stack Frame Pointer</a:t>
            </a:r>
          </a:p>
        </p:txBody>
      </p:sp>
      <p:sp>
        <p:nvSpPr>
          <p:cNvPr id="42" name="TextBox 41"/>
          <p:cNvSpPr txBox="1"/>
          <p:nvPr/>
        </p:nvSpPr>
        <p:spPr>
          <a:xfrm>
            <a:off x="5211998" y="5275355"/>
            <a:ext cx="3077936" cy="369332"/>
          </a:xfrm>
          <a:prstGeom prst="rect">
            <a:avLst/>
          </a:prstGeom>
          <a:noFill/>
        </p:spPr>
        <p:txBody>
          <a:bodyPr wrap="square" rtlCol="0">
            <a:spAutoFit/>
          </a:bodyPr>
          <a:lstStyle/>
          <a:p>
            <a:pPr algn="ctr"/>
            <a:r>
              <a:rPr lang="en-US" dirty="0"/>
              <a:t>Exception Handler Frame</a:t>
            </a:r>
            <a:endParaRPr lang="en-US" sz="1600" dirty="0" smtClean="0"/>
          </a:p>
        </p:txBody>
      </p:sp>
      <p:sp>
        <p:nvSpPr>
          <p:cNvPr id="43" name="TextBox 42"/>
          <p:cNvSpPr txBox="1"/>
          <p:nvPr/>
        </p:nvSpPr>
        <p:spPr>
          <a:xfrm>
            <a:off x="5219258" y="5572895"/>
            <a:ext cx="3077936" cy="369332"/>
          </a:xfrm>
          <a:prstGeom prst="rect">
            <a:avLst/>
          </a:prstGeom>
          <a:noFill/>
        </p:spPr>
        <p:txBody>
          <a:bodyPr wrap="square" rtlCol="0">
            <a:spAutoFit/>
          </a:bodyPr>
          <a:lstStyle/>
          <a:p>
            <a:pPr algn="ctr"/>
            <a:r>
              <a:rPr lang="en-US" dirty="0" smtClean="0"/>
              <a:t>Function C’s Local Variable 1</a:t>
            </a:r>
            <a:endParaRPr lang="en-US" sz="1600" dirty="0" smtClean="0"/>
          </a:p>
        </p:txBody>
      </p:sp>
      <p:cxnSp>
        <p:nvCxnSpPr>
          <p:cNvPr id="44" name="Straight Connector 43"/>
          <p:cNvCxnSpPr/>
          <p:nvPr/>
        </p:nvCxnSpPr>
        <p:spPr>
          <a:xfrm>
            <a:off x="2126348" y="4967500"/>
            <a:ext cx="9144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462317" y="1306289"/>
            <a:ext cx="2485585" cy="307777"/>
          </a:xfrm>
          <a:prstGeom prst="rect">
            <a:avLst/>
          </a:prstGeom>
          <a:noFill/>
        </p:spPr>
        <p:txBody>
          <a:bodyPr wrap="square" rtlCol="0">
            <a:spAutoFit/>
          </a:bodyPr>
          <a:lstStyle/>
          <a:p>
            <a:pPr algn="r"/>
            <a:r>
              <a:rPr lang="en-US" sz="1400" dirty="0" smtClean="0"/>
              <a:t>‘push’ via compiler</a:t>
            </a:r>
            <a:endParaRPr lang="en-US" sz="1400" dirty="0"/>
          </a:p>
        </p:txBody>
      </p:sp>
      <p:sp>
        <p:nvSpPr>
          <p:cNvPr id="46" name="TextBox 45"/>
          <p:cNvSpPr txBox="1"/>
          <p:nvPr/>
        </p:nvSpPr>
        <p:spPr>
          <a:xfrm>
            <a:off x="1469577" y="1589315"/>
            <a:ext cx="2485585" cy="307777"/>
          </a:xfrm>
          <a:prstGeom prst="rect">
            <a:avLst/>
          </a:prstGeom>
          <a:noFill/>
        </p:spPr>
        <p:txBody>
          <a:bodyPr wrap="square" rtlCol="0">
            <a:spAutoFit/>
          </a:bodyPr>
          <a:lstStyle/>
          <a:p>
            <a:pPr algn="r"/>
            <a:r>
              <a:rPr lang="en-US" sz="1400" dirty="0" smtClean="0"/>
              <a:t>	‘push’ via compiler</a:t>
            </a:r>
            <a:endParaRPr lang="en-US" sz="1400" dirty="0"/>
          </a:p>
        </p:txBody>
      </p:sp>
      <p:sp>
        <p:nvSpPr>
          <p:cNvPr id="47" name="TextBox 46"/>
          <p:cNvSpPr txBox="1"/>
          <p:nvPr/>
        </p:nvSpPr>
        <p:spPr>
          <a:xfrm>
            <a:off x="1469577" y="1908628"/>
            <a:ext cx="2485585" cy="307777"/>
          </a:xfrm>
          <a:prstGeom prst="rect">
            <a:avLst/>
          </a:prstGeom>
          <a:noFill/>
        </p:spPr>
        <p:txBody>
          <a:bodyPr wrap="square" rtlCol="0">
            <a:spAutoFit/>
          </a:bodyPr>
          <a:lstStyle/>
          <a:p>
            <a:pPr algn="r"/>
            <a:r>
              <a:rPr lang="en-US" sz="1400" dirty="0" smtClean="0"/>
              <a:t>	Intel micro-code</a:t>
            </a:r>
            <a:endParaRPr lang="en-US" sz="1400" dirty="0"/>
          </a:p>
        </p:txBody>
      </p:sp>
      <p:sp>
        <p:nvSpPr>
          <p:cNvPr id="48" name="TextBox 47"/>
          <p:cNvSpPr txBox="1"/>
          <p:nvPr/>
        </p:nvSpPr>
        <p:spPr>
          <a:xfrm>
            <a:off x="1484091" y="2198911"/>
            <a:ext cx="2485585" cy="307777"/>
          </a:xfrm>
          <a:prstGeom prst="rect">
            <a:avLst/>
          </a:prstGeom>
          <a:noFill/>
        </p:spPr>
        <p:txBody>
          <a:bodyPr wrap="square" rtlCol="0">
            <a:spAutoFit/>
          </a:bodyPr>
          <a:lstStyle/>
          <a:p>
            <a:pPr algn="r"/>
            <a:r>
              <a:rPr lang="en-US" sz="1400" dirty="0" smtClean="0"/>
              <a:t>	‘push’ via compiler</a:t>
            </a:r>
            <a:endParaRPr lang="en-US" sz="1400" dirty="0"/>
          </a:p>
        </p:txBody>
      </p:sp>
      <p:sp>
        <p:nvSpPr>
          <p:cNvPr id="49" name="TextBox 48"/>
          <p:cNvSpPr txBox="1"/>
          <p:nvPr/>
        </p:nvSpPr>
        <p:spPr>
          <a:xfrm>
            <a:off x="9466941" y="2198911"/>
            <a:ext cx="2438418" cy="307777"/>
          </a:xfrm>
          <a:prstGeom prst="rect">
            <a:avLst/>
          </a:prstGeom>
          <a:noFill/>
        </p:spPr>
        <p:txBody>
          <a:bodyPr wrap="square" rtlCol="0">
            <a:spAutoFit/>
          </a:bodyPr>
          <a:lstStyle/>
          <a:p>
            <a:r>
              <a:rPr lang="en-US" sz="1400" dirty="0" smtClean="0"/>
              <a:t>Points to previous stack frame</a:t>
            </a:r>
            <a:endParaRPr lang="en-US" sz="1400" dirty="0"/>
          </a:p>
        </p:txBody>
      </p:sp>
      <p:sp>
        <p:nvSpPr>
          <p:cNvPr id="50" name="TextBox 49"/>
          <p:cNvSpPr txBox="1"/>
          <p:nvPr/>
        </p:nvSpPr>
        <p:spPr>
          <a:xfrm>
            <a:off x="1469578" y="2518233"/>
            <a:ext cx="2485585" cy="307777"/>
          </a:xfrm>
          <a:prstGeom prst="rect">
            <a:avLst/>
          </a:prstGeom>
          <a:noFill/>
        </p:spPr>
        <p:txBody>
          <a:bodyPr wrap="square" rtlCol="0">
            <a:spAutoFit/>
          </a:bodyPr>
          <a:lstStyle/>
          <a:p>
            <a:pPr algn="r"/>
            <a:r>
              <a:rPr lang="en-US" sz="1400" dirty="0" smtClean="0"/>
              <a:t>	‘push’ via compiler</a:t>
            </a:r>
            <a:endParaRPr lang="en-US" sz="1400" dirty="0"/>
          </a:p>
        </p:txBody>
      </p:sp>
      <p:sp>
        <p:nvSpPr>
          <p:cNvPr id="51" name="TextBox 50"/>
          <p:cNvSpPr txBox="1"/>
          <p:nvPr/>
        </p:nvSpPr>
        <p:spPr>
          <a:xfrm>
            <a:off x="9463312" y="4962555"/>
            <a:ext cx="2438418" cy="307777"/>
          </a:xfrm>
          <a:prstGeom prst="rect">
            <a:avLst/>
          </a:prstGeom>
          <a:noFill/>
        </p:spPr>
        <p:txBody>
          <a:bodyPr wrap="square" rtlCol="0">
            <a:spAutoFit/>
          </a:bodyPr>
          <a:lstStyle/>
          <a:p>
            <a:r>
              <a:rPr lang="en-US" sz="1400" dirty="0" smtClean="0"/>
              <a:t>Points to previous stack frame</a:t>
            </a:r>
            <a:endParaRPr lang="en-US" sz="1400" dirty="0"/>
          </a:p>
        </p:txBody>
      </p:sp>
      <p:sp>
        <p:nvSpPr>
          <p:cNvPr id="45" name="TextBox 44"/>
          <p:cNvSpPr txBox="1"/>
          <p:nvPr/>
        </p:nvSpPr>
        <p:spPr>
          <a:xfrm flipH="1">
            <a:off x="1175657" y="2815111"/>
            <a:ext cx="2757726" cy="954107"/>
          </a:xfrm>
          <a:prstGeom prst="rect">
            <a:avLst/>
          </a:prstGeom>
          <a:noFill/>
        </p:spPr>
        <p:txBody>
          <a:bodyPr wrap="square" rtlCol="0">
            <a:spAutoFit/>
          </a:bodyPr>
          <a:lstStyle/>
          <a:p>
            <a:pPr algn="r"/>
            <a:r>
              <a:rPr lang="en-US" sz="1400" dirty="0" smtClean="0"/>
              <a:t>Subtract 0x18 from </a:t>
            </a:r>
            <a:r>
              <a:rPr lang="en-US" sz="1400" dirty="0" err="1" smtClean="0"/>
              <a:t>esp</a:t>
            </a:r>
            <a:r>
              <a:rPr lang="en-US" sz="1400" dirty="0" smtClean="0"/>
              <a:t> for local allocation on stack then fill in ebp-0x08, ebp-0x0C or ebp-0x10 to fill in local variables</a:t>
            </a:r>
            <a:endParaRPr lang="en-US" sz="1400" dirty="0"/>
          </a:p>
        </p:txBody>
      </p:sp>
      <p:sp>
        <p:nvSpPr>
          <p:cNvPr id="53" name="TextBox 52"/>
          <p:cNvSpPr txBox="1"/>
          <p:nvPr/>
        </p:nvSpPr>
        <p:spPr>
          <a:xfrm>
            <a:off x="1469577" y="3766454"/>
            <a:ext cx="2485585" cy="307777"/>
          </a:xfrm>
          <a:prstGeom prst="rect">
            <a:avLst/>
          </a:prstGeom>
          <a:noFill/>
        </p:spPr>
        <p:txBody>
          <a:bodyPr wrap="square" rtlCol="0">
            <a:spAutoFit/>
          </a:bodyPr>
          <a:lstStyle/>
          <a:p>
            <a:pPr algn="r"/>
            <a:r>
              <a:rPr lang="en-US" sz="1400" dirty="0" smtClean="0"/>
              <a:t>‘push’ via compiler</a:t>
            </a:r>
            <a:endParaRPr lang="en-US" sz="1400" dirty="0"/>
          </a:p>
        </p:txBody>
      </p:sp>
      <p:sp>
        <p:nvSpPr>
          <p:cNvPr id="54" name="TextBox 53"/>
          <p:cNvSpPr txBox="1"/>
          <p:nvPr/>
        </p:nvSpPr>
        <p:spPr>
          <a:xfrm>
            <a:off x="1476837" y="4049480"/>
            <a:ext cx="2485585" cy="307777"/>
          </a:xfrm>
          <a:prstGeom prst="rect">
            <a:avLst/>
          </a:prstGeom>
          <a:noFill/>
        </p:spPr>
        <p:txBody>
          <a:bodyPr wrap="square" rtlCol="0">
            <a:spAutoFit/>
          </a:bodyPr>
          <a:lstStyle/>
          <a:p>
            <a:pPr algn="r"/>
            <a:r>
              <a:rPr lang="en-US" sz="1400" dirty="0" smtClean="0"/>
              <a:t>	‘push’ via compiler</a:t>
            </a:r>
            <a:endParaRPr lang="en-US" sz="1400" dirty="0"/>
          </a:p>
        </p:txBody>
      </p:sp>
      <p:sp>
        <p:nvSpPr>
          <p:cNvPr id="55" name="TextBox 54"/>
          <p:cNvSpPr txBox="1"/>
          <p:nvPr/>
        </p:nvSpPr>
        <p:spPr>
          <a:xfrm>
            <a:off x="1462323" y="4339771"/>
            <a:ext cx="2485585" cy="307777"/>
          </a:xfrm>
          <a:prstGeom prst="rect">
            <a:avLst/>
          </a:prstGeom>
          <a:noFill/>
        </p:spPr>
        <p:txBody>
          <a:bodyPr wrap="square" rtlCol="0">
            <a:spAutoFit/>
          </a:bodyPr>
          <a:lstStyle/>
          <a:p>
            <a:pPr algn="r"/>
            <a:r>
              <a:rPr lang="en-US" sz="1400" dirty="0" smtClean="0"/>
              <a:t>	‘push’ via compiler</a:t>
            </a:r>
            <a:endParaRPr lang="en-US" sz="1400" dirty="0"/>
          </a:p>
        </p:txBody>
      </p:sp>
      <p:sp>
        <p:nvSpPr>
          <p:cNvPr id="56" name="TextBox 55"/>
          <p:cNvSpPr txBox="1"/>
          <p:nvPr/>
        </p:nvSpPr>
        <p:spPr>
          <a:xfrm>
            <a:off x="1462323" y="4659084"/>
            <a:ext cx="2485585" cy="307777"/>
          </a:xfrm>
          <a:prstGeom prst="rect">
            <a:avLst/>
          </a:prstGeom>
          <a:noFill/>
        </p:spPr>
        <p:txBody>
          <a:bodyPr wrap="square" rtlCol="0">
            <a:spAutoFit/>
          </a:bodyPr>
          <a:lstStyle/>
          <a:p>
            <a:pPr algn="r"/>
            <a:r>
              <a:rPr lang="en-US" sz="1400" dirty="0" smtClean="0"/>
              <a:t>	Intel micro-code</a:t>
            </a:r>
            <a:endParaRPr lang="en-US" sz="1400" dirty="0"/>
          </a:p>
        </p:txBody>
      </p:sp>
      <p:sp>
        <p:nvSpPr>
          <p:cNvPr id="57" name="TextBox 56"/>
          <p:cNvSpPr txBox="1"/>
          <p:nvPr/>
        </p:nvSpPr>
        <p:spPr>
          <a:xfrm>
            <a:off x="1476837" y="4949365"/>
            <a:ext cx="2485585" cy="307777"/>
          </a:xfrm>
          <a:prstGeom prst="rect">
            <a:avLst/>
          </a:prstGeom>
          <a:noFill/>
        </p:spPr>
        <p:txBody>
          <a:bodyPr wrap="square" rtlCol="0">
            <a:spAutoFit/>
          </a:bodyPr>
          <a:lstStyle/>
          <a:p>
            <a:pPr algn="r"/>
            <a:r>
              <a:rPr lang="en-US" sz="1400" dirty="0" smtClean="0"/>
              <a:t>	‘push’ via compiler</a:t>
            </a:r>
            <a:endParaRPr lang="en-US" sz="1400" dirty="0"/>
          </a:p>
        </p:txBody>
      </p:sp>
      <p:sp>
        <p:nvSpPr>
          <p:cNvPr id="58" name="TextBox 57"/>
          <p:cNvSpPr txBox="1"/>
          <p:nvPr/>
        </p:nvSpPr>
        <p:spPr>
          <a:xfrm>
            <a:off x="1462324" y="5268687"/>
            <a:ext cx="2485585" cy="307777"/>
          </a:xfrm>
          <a:prstGeom prst="rect">
            <a:avLst/>
          </a:prstGeom>
          <a:noFill/>
        </p:spPr>
        <p:txBody>
          <a:bodyPr wrap="square" rtlCol="0">
            <a:spAutoFit/>
          </a:bodyPr>
          <a:lstStyle/>
          <a:p>
            <a:pPr algn="r"/>
            <a:r>
              <a:rPr lang="en-US" sz="1400" dirty="0" smtClean="0"/>
              <a:t>	‘push’ via compiler</a:t>
            </a:r>
            <a:endParaRPr lang="en-US" sz="1400" dirty="0"/>
          </a:p>
        </p:txBody>
      </p:sp>
      <p:sp>
        <p:nvSpPr>
          <p:cNvPr id="52" name="TextBox 51"/>
          <p:cNvSpPr txBox="1"/>
          <p:nvPr/>
        </p:nvSpPr>
        <p:spPr>
          <a:xfrm>
            <a:off x="9463312" y="1614066"/>
            <a:ext cx="801823" cy="276999"/>
          </a:xfrm>
          <a:prstGeom prst="rect">
            <a:avLst/>
          </a:prstGeom>
          <a:noFill/>
        </p:spPr>
        <p:txBody>
          <a:bodyPr wrap="none" rtlCol="0">
            <a:spAutoFit/>
          </a:bodyPr>
          <a:lstStyle/>
          <a:p>
            <a:r>
              <a:rPr lang="en-US" sz="1200" dirty="0"/>
              <a:t>e</a:t>
            </a:r>
            <a:r>
              <a:rPr lang="en-US" sz="1200" dirty="0" smtClean="0"/>
              <a:t>bp+0x08</a:t>
            </a:r>
            <a:endParaRPr lang="en-US" sz="1200" dirty="0"/>
          </a:p>
        </p:txBody>
      </p:sp>
      <p:sp>
        <p:nvSpPr>
          <p:cNvPr id="60" name="TextBox 59"/>
          <p:cNvSpPr txBox="1"/>
          <p:nvPr/>
        </p:nvSpPr>
        <p:spPr>
          <a:xfrm>
            <a:off x="9470568" y="1302013"/>
            <a:ext cx="805029" cy="276999"/>
          </a:xfrm>
          <a:prstGeom prst="rect">
            <a:avLst/>
          </a:prstGeom>
          <a:noFill/>
        </p:spPr>
        <p:txBody>
          <a:bodyPr wrap="none" rtlCol="0">
            <a:spAutoFit/>
          </a:bodyPr>
          <a:lstStyle/>
          <a:p>
            <a:r>
              <a:rPr lang="en-US" sz="1200" dirty="0"/>
              <a:t>e</a:t>
            </a:r>
            <a:r>
              <a:rPr lang="en-US" sz="1200" dirty="0" smtClean="0"/>
              <a:t>bp+0x0C</a:t>
            </a:r>
            <a:endParaRPr lang="en-US" sz="1200" dirty="0"/>
          </a:p>
        </p:txBody>
      </p:sp>
      <p:sp>
        <p:nvSpPr>
          <p:cNvPr id="61" name="TextBox 60"/>
          <p:cNvSpPr txBox="1"/>
          <p:nvPr/>
        </p:nvSpPr>
        <p:spPr>
          <a:xfrm>
            <a:off x="9464837" y="2852629"/>
            <a:ext cx="771365" cy="276999"/>
          </a:xfrm>
          <a:prstGeom prst="rect">
            <a:avLst/>
          </a:prstGeom>
          <a:noFill/>
        </p:spPr>
        <p:txBody>
          <a:bodyPr wrap="none" rtlCol="0">
            <a:spAutoFit/>
          </a:bodyPr>
          <a:lstStyle/>
          <a:p>
            <a:r>
              <a:rPr lang="en-US" sz="1200" dirty="0"/>
              <a:t>e</a:t>
            </a:r>
            <a:r>
              <a:rPr lang="en-US" sz="1200" dirty="0" smtClean="0"/>
              <a:t>bp-0x08</a:t>
            </a:r>
            <a:endParaRPr lang="en-US" sz="1200" dirty="0"/>
          </a:p>
        </p:txBody>
      </p:sp>
      <p:sp>
        <p:nvSpPr>
          <p:cNvPr id="62" name="TextBox 61"/>
          <p:cNvSpPr txBox="1"/>
          <p:nvPr/>
        </p:nvSpPr>
        <p:spPr>
          <a:xfrm>
            <a:off x="9457583" y="3150169"/>
            <a:ext cx="774571" cy="276999"/>
          </a:xfrm>
          <a:prstGeom prst="rect">
            <a:avLst/>
          </a:prstGeom>
          <a:noFill/>
        </p:spPr>
        <p:txBody>
          <a:bodyPr wrap="none" rtlCol="0">
            <a:spAutoFit/>
          </a:bodyPr>
          <a:lstStyle/>
          <a:p>
            <a:r>
              <a:rPr lang="en-US" sz="1200" dirty="0" smtClean="0"/>
              <a:t>ebp-0x0C</a:t>
            </a:r>
            <a:endParaRPr lang="en-US" sz="1200" dirty="0"/>
          </a:p>
        </p:txBody>
      </p:sp>
      <p:sp>
        <p:nvSpPr>
          <p:cNvPr id="63" name="TextBox 62"/>
          <p:cNvSpPr txBox="1"/>
          <p:nvPr/>
        </p:nvSpPr>
        <p:spPr>
          <a:xfrm>
            <a:off x="9457583" y="3440456"/>
            <a:ext cx="771365" cy="276999"/>
          </a:xfrm>
          <a:prstGeom prst="rect">
            <a:avLst/>
          </a:prstGeom>
          <a:noFill/>
        </p:spPr>
        <p:txBody>
          <a:bodyPr wrap="none" rtlCol="0">
            <a:spAutoFit/>
          </a:bodyPr>
          <a:lstStyle/>
          <a:p>
            <a:r>
              <a:rPr lang="en-US" sz="1200" dirty="0"/>
              <a:t>e</a:t>
            </a:r>
            <a:r>
              <a:rPr lang="en-US" sz="1200" dirty="0" smtClean="0"/>
              <a:t>bp-0x10</a:t>
            </a:r>
            <a:endParaRPr lang="en-US" sz="1200" dirty="0"/>
          </a:p>
        </p:txBody>
      </p:sp>
    </p:spTree>
    <p:extLst>
      <p:ext uri="{BB962C8B-B14F-4D97-AF65-F5344CB8AC3E}">
        <p14:creationId xmlns:p14="http://schemas.microsoft.com/office/powerpoint/2010/main" val="2861492099"/>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DLL’s (Dynamic Link Libraries</a:t>
            </a:r>
            <a:r>
              <a:rPr lang="en-US" dirty="0"/>
              <a:t>) (Intermediate)</a:t>
            </a:r>
          </a:p>
        </p:txBody>
      </p:sp>
    </p:spTree>
    <p:extLst>
      <p:ext uri="{BB962C8B-B14F-4D97-AF65-F5344CB8AC3E}">
        <p14:creationId xmlns:p14="http://schemas.microsoft.com/office/powerpoint/2010/main" val="4091467647"/>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a:t>Debugger (Intermediate)</a:t>
            </a:r>
          </a:p>
        </p:txBody>
      </p:sp>
    </p:spTree>
    <p:extLst>
      <p:ext uri="{BB962C8B-B14F-4D97-AF65-F5344CB8AC3E}">
        <p14:creationId xmlns:p14="http://schemas.microsoft.com/office/powerpoint/2010/main" val="3419612025"/>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IDA </a:t>
            </a:r>
            <a:r>
              <a:rPr lang="en-US" dirty="0"/>
              <a:t>Pro (Intermediate)</a:t>
            </a:r>
          </a:p>
        </p:txBody>
      </p:sp>
    </p:spTree>
    <p:extLst>
      <p:ext uri="{BB962C8B-B14F-4D97-AF65-F5344CB8AC3E}">
        <p14:creationId xmlns:p14="http://schemas.microsoft.com/office/powerpoint/2010/main" val="3271881839"/>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a:t>Depends (Intermediate)</a:t>
            </a:r>
          </a:p>
        </p:txBody>
      </p:sp>
    </p:spTree>
    <p:extLst>
      <p:ext uri="{BB962C8B-B14F-4D97-AF65-F5344CB8AC3E}">
        <p14:creationId xmlns:p14="http://schemas.microsoft.com/office/powerpoint/2010/main" val="3879137376"/>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Title 1"/>
          <p:cNvSpPr>
            <a:spLocks noGrp="1"/>
          </p:cNvSpPr>
          <p:nvPr>
            <p:ph type="title"/>
          </p:nvPr>
        </p:nvSpPr>
        <p:spPr>
          <a:xfrm>
            <a:off x="838200" y="365125"/>
            <a:ext cx="10515600" cy="574675"/>
          </a:xfrm>
        </p:spPr>
        <p:txBody>
          <a:bodyPr>
            <a:normAutofit fontScale="90000"/>
          </a:bodyPr>
          <a:lstStyle/>
          <a:p>
            <a:pPr algn="ctr"/>
            <a:r>
              <a:rPr lang="en-US" dirty="0" smtClean="0"/>
              <a:t>Memory Management (Basic)</a:t>
            </a:r>
            <a:endParaRPr lang="en-US" dirty="0"/>
          </a:p>
        </p:txBody>
      </p:sp>
      <p:sp>
        <p:nvSpPr>
          <p:cNvPr id="34" name="Right Arrow 33">
            <a:hlinkClick r:id="rId2" action="ppaction://hlinksldjump" tooltip="Advance to the Next Slide"/>
          </p:cNvPr>
          <p:cNvSpPr/>
          <p:nvPr/>
        </p:nvSpPr>
        <p:spPr>
          <a:xfrm>
            <a:off x="115951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822957" y="6184900"/>
            <a:ext cx="622286" cy="369332"/>
          </a:xfrm>
          <a:prstGeom prst="rect">
            <a:avLst/>
          </a:prstGeom>
          <a:noFill/>
        </p:spPr>
        <p:txBody>
          <a:bodyPr wrap="none" rtlCol="0">
            <a:spAutoFit/>
          </a:bodyPr>
          <a:lstStyle/>
          <a:p>
            <a:r>
              <a:rPr lang="en-US" dirty="0" smtClean="0">
                <a:hlinkClick r:id="rId3" action="ppaction://hlinksldjump" tooltip="Back to &quot;Basic Reverse Engineering Path&quot;"/>
              </a:rPr>
              <a:t>Back</a:t>
            </a:r>
            <a:endParaRPr lang="en-US" dirty="0"/>
          </a:p>
        </p:txBody>
      </p:sp>
      <p:sp>
        <p:nvSpPr>
          <p:cNvPr id="8" name="TextBox 7"/>
          <p:cNvSpPr txBox="1"/>
          <p:nvPr/>
        </p:nvSpPr>
        <p:spPr>
          <a:xfrm>
            <a:off x="622300" y="1231900"/>
            <a:ext cx="10972800" cy="523220"/>
          </a:xfrm>
          <a:prstGeom prst="rect">
            <a:avLst/>
          </a:prstGeom>
          <a:noFill/>
        </p:spPr>
        <p:txBody>
          <a:bodyPr wrap="square" rtlCol="0">
            <a:spAutoFit/>
          </a:bodyPr>
          <a:lstStyle/>
          <a:p>
            <a:pPr algn="ctr"/>
            <a:r>
              <a:rPr lang="en-US" sz="2800" dirty="0"/>
              <a:t>It is very dependent upon the hardware platform it is executing on</a:t>
            </a:r>
          </a:p>
        </p:txBody>
      </p:sp>
      <p:sp>
        <p:nvSpPr>
          <p:cNvPr id="11" name="TextBox 10"/>
          <p:cNvSpPr txBox="1"/>
          <p:nvPr/>
        </p:nvSpPr>
        <p:spPr>
          <a:xfrm>
            <a:off x="622300" y="2273300"/>
            <a:ext cx="109728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This is true for all operating systems.  Memory Management is defined by the hardware.</a:t>
            </a:r>
          </a:p>
          <a:p>
            <a:pPr marL="285750" indent="-285750">
              <a:buFont typeface="Arial" panose="020B0604020202020204" pitchFamily="34" charset="0"/>
              <a:buChar char="•"/>
            </a:pPr>
            <a:r>
              <a:rPr lang="en-US" sz="2400" dirty="0" smtClean="0"/>
              <a:t>Memory Management must be extremely fast and efficient. This is possible because the hardware defines what the Memory Manager must do.</a:t>
            </a:r>
          </a:p>
        </p:txBody>
      </p:sp>
      <p:sp>
        <p:nvSpPr>
          <p:cNvPr id="7" name="Right Arrow 6">
            <a:hlinkClick r:id="rId4" action="ppaction://hlinksldjump"/>
          </p:cNvPr>
          <p:cNvSpPr/>
          <p:nvPr/>
        </p:nvSpPr>
        <p:spPr>
          <a:xfrm flipH="1">
            <a:off x="889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499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Hex </a:t>
            </a:r>
            <a:r>
              <a:rPr lang="en-US" dirty="0"/>
              <a:t>Editor (Intermediate)</a:t>
            </a:r>
          </a:p>
        </p:txBody>
      </p:sp>
    </p:spTree>
    <p:extLst>
      <p:ext uri="{BB962C8B-B14F-4D97-AF65-F5344CB8AC3E}">
        <p14:creationId xmlns:p14="http://schemas.microsoft.com/office/powerpoint/2010/main" val="3392102405"/>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err="1"/>
              <a:t>Dumpbin</a:t>
            </a:r>
            <a:r>
              <a:rPr lang="en-US" dirty="0"/>
              <a:t> (Intermediate)</a:t>
            </a:r>
          </a:p>
        </p:txBody>
      </p:sp>
    </p:spTree>
    <p:extLst>
      <p:ext uri="{BB962C8B-B14F-4D97-AF65-F5344CB8AC3E}">
        <p14:creationId xmlns:p14="http://schemas.microsoft.com/office/powerpoint/2010/main" val="939868172"/>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Arrow Connector 50"/>
          <p:cNvCxnSpPr>
            <a:stCxn id="5" idx="0"/>
            <a:endCxn id="15" idx="2"/>
          </p:cNvCxnSpPr>
          <p:nvPr/>
        </p:nvCxnSpPr>
        <p:spPr>
          <a:xfrm flipH="1" flipV="1">
            <a:off x="7585075" y="1600200"/>
            <a:ext cx="1597025" cy="3657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5" idx="0"/>
            <a:endCxn id="12" idx="2"/>
          </p:cNvCxnSpPr>
          <p:nvPr/>
        </p:nvCxnSpPr>
        <p:spPr>
          <a:xfrm flipH="1" flipV="1">
            <a:off x="7585075" y="2514600"/>
            <a:ext cx="1597025" cy="2743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5" idx="0"/>
            <a:endCxn id="13" idx="2"/>
          </p:cNvCxnSpPr>
          <p:nvPr/>
        </p:nvCxnSpPr>
        <p:spPr>
          <a:xfrm flipV="1">
            <a:off x="9182100" y="2514600"/>
            <a:ext cx="1517650" cy="2743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0"/>
            <a:endCxn id="24" idx="2"/>
          </p:cNvCxnSpPr>
          <p:nvPr/>
        </p:nvCxnSpPr>
        <p:spPr>
          <a:xfrm flipV="1">
            <a:off x="2971800" y="1600200"/>
            <a:ext cx="1593850" cy="3670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0"/>
            <a:endCxn id="23" idx="2"/>
          </p:cNvCxnSpPr>
          <p:nvPr/>
        </p:nvCxnSpPr>
        <p:spPr>
          <a:xfrm flipH="1" flipV="1">
            <a:off x="1450975" y="1600200"/>
            <a:ext cx="1520825" cy="3670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0"/>
            <a:endCxn id="21" idx="2"/>
          </p:cNvCxnSpPr>
          <p:nvPr/>
        </p:nvCxnSpPr>
        <p:spPr>
          <a:xfrm flipV="1">
            <a:off x="2971800" y="2514600"/>
            <a:ext cx="1593850" cy="2755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0"/>
            <a:endCxn id="20" idx="2"/>
          </p:cNvCxnSpPr>
          <p:nvPr/>
        </p:nvCxnSpPr>
        <p:spPr>
          <a:xfrm flipH="1" flipV="1">
            <a:off x="1450975" y="2514600"/>
            <a:ext cx="1520825" cy="2755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971800" y="3429000"/>
            <a:ext cx="1593850" cy="1841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0"/>
            <a:endCxn id="14" idx="2"/>
          </p:cNvCxnSpPr>
          <p:nvPr/>
        </p:nvCxnSpPr>
        <p:spPr>
          <a:xfrm flipV="1">
            <a:off x="9182100" y="3429000"/>
            <a:ext cx="1511300" cy="1828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 idx="0"/>
            <a:endCxn id="19" idx="2"/>
          </p:cNvCxnSpPr>
          <p:nvPr/>
        </p:nvCxnSpPr>
        <p:spPr>
          <a:xfrm flipH="1" flipV="1">
            <a:off x="1450975" y="3429000"/>
            <a:ext cx="1520825" cy="1841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5035550" y="6223000"/>
            <a:ext cx="2120900" cy="4064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REVERSE ENGINEER</a:t>
            </a:r>
            <a:endParaRPr lang="en-US" dirty="0"/>
          </a:p>
        </p:txBody>
      </p:sp>
      <p:sp>
        <p:nvSpPr>
          <p:cNvPr id="5" name="Rounded Rectangle 4"/>
          <p:cNvSpPr/>
          <p:nvPr/>
        </p:nvSpPr>
        <p:spPr>
          <a:xfrm>
            <a:off x="8121650" y="5257800"/>
            <a:ext cx="212090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SKILLSETS</a:t>
            </a:r>
            <a:endParaRPr lang="en-US" dirty="0"/>
          </a:p>
        </p:txBody>
      </p:sp>
      <p:sp>
        <p:nvSpPr>
          <p:cNvPr id="6" name="Rounded Rectangle 5"/>
          <p:cNvSpPr/>
          <p:nvPr/>
        </p:nvSpPr>
        <p:spPr>
          <a:xfrm>
            <a:off x="1911350" y="5270500"/>
            <a:ext cx="212090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TOOLS</a:t>
            </a:r>
            <a:endParaRPr lang="en-US" dirty="0"/>
          </a:p>
        </p:txBody>
      </p:sp>
      <p:sp>
        <p:nvSpPr>
          <p:cNvPr id="9" name="Rounded Rectangle 8"/>
          <p:cNvSpPr/>
          <p:nvPr/>
        </p:nvSpPr>
        <p:spPr>
          <a:xfrm>
            <a:off x="9429750" y="3937000"/>
            <a:ext cx="252730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2" action="ppaction://hlinksldjump"/>
              </a:rPr>
              <a:t>Processes / Threads</a:t>
            </a:r>
            <a:endParaRPr lang="en-US" dirty="0"/>
          </a:p>
        </p:txBody>
      </p:sp>
      <p:sp>
        <p:nvSpPr>
          <p:cNvPr id="10" name="Rounded Rectangle 9"/>
          <p:cNvSpPr/>
          <p:nvPr/>
        </p:nvSpPr>
        <p:spPr>
          <a:xfrm>
            <a:off x="6343650" y="3022600"/>
            <a:ext cx="248285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hlinkClick r:id="rId3" action="ppaction://hlinksldjump"/>
              </a:rPr>
              <a:t>IA-32 Assembly </a:t>
            </a:r>
            <a:r>
              <a:rPr lang="en-US" sz="1600" dirty="0" smtClean="0">
                <a:solidFill>
                  <a:schemeClr val="bg1"/>
                </a:solidFill>
                <a:hlinkClick r:id="rId3" action="ppaction://hlinksldjump"/>
              </a:rPr>
              <a:t>Language</a:t>
            </a:r>
            <a:endParaRPr lang="en-US" sz="1600" dirty="0">
              <a:solidFill>
                <a:schemeClr val="bg1"/>
              </a:solidFill>
            </a:endParaRPr>
          </a:p>
        </p:txBody>
      </p:sp>
      <p:sp>
        <p:nvSpPr>
          <p:cNvPr id="12" name="Rounded Rectangle 11"/>
          <p:cNvSpPr/>
          <p:nvPr/>
        </p:nvSpPr>
        <p:spPr>
          <a:xfrm>
            <a:off x="6343650" y="2108200"/>
            <a:ext cx="248285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4" action="ppaction://hlinksldjump"/>
              </a:rPr>
              <a:t>Windows Internals</a:t>
            </a:r>
            <a:endParaRPr lang="en-US" dirty="0"/>
          </a:p>
        </p:txBody>
      </p:sp>
      <p:sp>
        <p:nvSpPr>
          <p:cNvPr id="13" name="Rounded Rectangle 12"/>
          <p:cNvSpPr/>
          <p:nvPr/>
        </p:nvSpPr>
        <p:spPr>
          <a:xfrm>
            <a:off x="9429750" y="2108200"/>
            <a:ext cx="254000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5" action="ppaction://hlinksldjump"/>
              </a:rPr>
              <a:t>C / C++</a:t>
            </a:r>
            <a:endParaRPr lang="en-US" dirty="0"/>
          </a:p>
        </p:txBody>
      </p:sp>
      <p:sp>
        <p:nvSpPr>
          <p:cNvPr id="14" name="Rounded Rectangle 13"/>
          <p:cNvSpPr/>
          <p:nvPr/>
        </p:nvSpPr>
        <p:spPr>
          <a:xfrm>
            <a:off x="9429750" y="3022600"/>
            <a:ext cx="252730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hlinkClick r:id="rId6" action="ppaction://hlinksldjump"/>
              </a:rPr>
              <a:t>DLL’s (Dynamic Link Libraries)</a:t>
            </a:r>
            <a:endParaRPr lang="en-US" sz="1400" dirty="0"/>
          </a:p>
        </p:txBody>
      </p:sp>
      <p:sp>
        <p:nvSpPr>
          <p:cNvPr id="15" name="Rounded Rectangle 14"/>
          <p:cNvSpPr/>
          <p:nvPr/>
        </p:nvSpPr>
        <p:spPr>
          <a:xfrm>
            <a:off x="6343650" y="1193800"/>
            <a:ext cx="248285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7" action="ppaction://hlinksldjump"/>
              </a:rPr>
              <a:t>Java / C#</a:t>
            </a:r>
            <a:endParaRPr lang="en-US" dirty="0"/>
          </a:p>
        </p:txBody>
      </p:sp>
      <p:sp>
        <p:nvSpPr>
          <p:cNvPr id="16" name="Rounded Rectangle 15"/>
          <p:cNvSpPr/>
          <p:nvPr/>
        </p:nvSpPr>
        <p:spPr>
          <a:xfrm>
            <a:off x="9429750" y="1193800"/>
            <a:ext cx="254000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p:cNvSpPr/>
          <p:nvPr/>
        </p:nvSpPr>
        <p:spPr>
          <a:xfrm>
            <a:off x="196850" y="3937000"/>
            <a:ext cx="249555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8" action="ppaction://hlinksldjump"/>
              </a:rPr>
              <a:t>Debugger</a:t>
            </a:r>
            <a:endParaRPr lang="en-US" dirty="0"/>
          </a:p>
        </p:txBody>
      </p:sp>
      <p:sp>
        <p:nvSpPr>
          <p:cNvPr id="18" name="Rounded Rectangle 17"/>
          <p:cNvSpPr/>
          <p:nvPr/>
        </p:nvSpPr>
        <p:spPr>
          <a:xfrm>
            <a:off x="3295650" y="3937000"/>
            <a:ext cx="252730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9" action="ppaction://hlinksldjump"/>
              </a:rPr>
              <a:t>IDA Pro</a:t>
            </a:r>
            <a:endParaRPr lang="en-US" dirty="0"/>
          </a:p>
        </p:txBody>
      </p:sp>
      <p:sp>
        <p:nvSpPr>
          <p:cNvPr id="19" name="Rounded Rectangle 18"/>
          <p:cNvSpPr/>
          <p:nvPr/>
        </p:nvSpPr>
        <p:spPr>
          <a:xfrm>
            <a:off x="209550" y="3022600"/>
            <a:ext cx="248285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10" action="ppaction://hlinksldjump"/>
              </a:rPr>
              <a:t>Depends</a:t>
            </a:r>
            <a:endParaRPr lang="en-US" dirty="0"/>
          </a:p>
        </p:txBody>
      </p:sp>
      <p:sp>
        <p:nvSpPr>
          <p:cNvPr id="20" name="Rounded Rectangle 19">
            <a:hlinkClick r:id="rId11" action="ppaction://hlinksldjump"/>
          </p:cNvPr>
          <p:cNvSpPr/>
          <p:nvPr/>
        </p:nvSpPr>
        <p:spPr>
          <a:xfrm>
            <a:off x="209550" y="2108200"/>
            <a:ext cx="248285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hlinkClick r:id="rId11" action="ppaction://hlinksldjump"/>
              </a:rPr>
              <a:t>Dumpbin</a:t>
            </a:r>
            <a:endParaRPr lang="en-US" dirty="0" smtClean="0"/>
          </a:p>
        </p:txBody>
      </p:sp>
      <p:sp>
        <p:nvSpPr>
          <p:cNvPr id="21" name="Rounded Rectangle 20">
            <a:hlinkClick r:id="rId12" action="ppaction://hlinksldjump"/>
          </p:cNvPr>
          <p:cNvSpPr/>
          <p:nvPr/>
        </p:nvSpPr>
        <p:spPr>
          <a:xfrm>
            <a:off x="3295650" y="2108200"/>
            <a:ext cx="254000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12" action="ppaction://hlinksldjump"/>
              </a:rPr>
              <a:t>SysInternals Suite</a:t>
            </a:r>
            <a:endParaRPr lang="en-US" dirty="0"/>
          </a:p>
        </p:txBody>
      </p:sp>
      <p:sp>
        <p:nvSpPr>
          <p:cNvPr id="22" name="Rounded Rectangle 21"/>
          <p:cNvSpPr/>
          <p:nvPr/>
        </p:nvSpPr>
        <p:spPr>
          <a:xfrm>
            <a:off x="3295650" y="3022600"/>
            <a:ext cx="254000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13" action="ppaction://hlinksldjump"/>
              </a:rPr>
              <a:t>Hex Editor</a:t>
            </a:r>
            <a:endParaRPr lang="en-US" dirty="0"/>
          </a:p>
        </p:txBody>
      </p:sp>
      <p:sp>
        <p:nvSpPr>
          <p:cNvPr id="23" name="Rounded Rectangle 22">
            <a:hlinkClick r:id="rId14" action="ppaction://hlinksldjump"/>
          </p:cNvPr>
          <p:cNvSpPr/>
          <p:nvPr/>
        </p:nvSpPr>
        <p:spPr>
          <a:xfrm>
            <a:off x="209550" y="1193800"/>
            <a:ext cx="248285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14" action="ppaction://hlinksldjump"/>
              </a:rPr>
              <a:t>PE Browse</a:t>
            </a:r>
            <a:endParaRPr lang="en-US" dirty="0"/>
          </a:p>
        </p:txBody>
      </p:sp>
      <p:sp>
        <p:nvSpPr>
          <p:cNvPr id="24" name="Rounded Rectangle 23"/>
          <p:cNvSpPr/>
          <p:nvPr/>
        </p:nvSpPr>
        <p:spPr>
          <a:xfrm>
            <a:off x="3295650" y="1193800"/>
            <a:ext cx="2540000" cy="406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15" action="ppaction://hlinksldjump"/>
              </a:rPr>
              <a:t>Channel 9</a:t>
            </a:r>
            <a:endParaRPr lang="en-US" dirty="0"/>
          </a:p>
        </p:txBody>
      </p:sp>
      <p:cxnSp>
        <p:nvCxnSpPr>
          <p:cNvPr id="26" name="Straight Arrow Connector 25"/>
          <p:cNvCxnSpPr>
            <a:stCxn id="5" idx="0"/>
            <a:endCxn id="7" idx="2"/>
          </p:cNvCxnSpPr>
          <p:nvPr/>
        </p:nvCxnSpPr>
        <p:spPr>
          <a:xfrm flipH="1" flipV="1">
            <a:off x="7578725" y="4343400"/>
            <a:ext cx="1603375"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0"/>
            <a:endCxn id="9" idx="2"/>
          </p:cNvCxnSpPr>
          <p:nvPr/>
        </p:nvCxnSpPr>
        <p:spPr>
          <a:xfrm flipV="1">
            <a:off x="9182100" y="4343400"/>
            <a:ext cx="151130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0"/>
            <a:endCxn id="10" idx="2"/>
          </p:cNvCxnSpPr>
          <p:nvPr/>
        </p:nvCxnSpPr>
        <p:spPr>
          <a:xfrm flipH="1" flipV="1">
            <a:off x="7585075" y="3429000"/>
            <a:ext cx="1597025" cy="1828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6330950" y="3937000"/>
            <a:ext cx="2495550" cy="406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16" action="ppaction://hlinksldjump"/>
              </a:rPr>
              <a:t>Memory Management</a:t>
            </a:r>
            <a:endParaRPr lang="en-US" dirty="0"/>
          </a:p>
        </p:txBody>
      </p:sp>
      <p:cxnSp>
        <p:nvCxnSpPr>
          <p:cNvPr id="33" name="Straight Arrow Connector 32"/>
          <p:cNvCxnSpPr>
            <a:stCxn id="6" idx="0"/>
            <a:endCxn id="17" idx="2"/>
          </p:cNvCxnSpPr>
          <p:nvPr/>
        </p:nvCxnSpPr>
        <p:spPr>
          <a:xfrm flipH="1" flipV="1">
            <a:off x="1444625" y="4343400"/>
            <a:ext cx="1527175" cy="927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 idx="0"/>
            <a:endCxn id="6" idx="2"/>
          </p:cNvCxnSpPr>
          <p:nvPr/>
        </p:nvCxnSpPr>
        <p:spPr>
          <a:xfrm flipH="1" flipV="1">
            <a:off x="2971800" y="5676900"/>
            <a:ext cx="3124200" cy="546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 idx="0"/>
            <a:endCxn id="5" idx="2"/>
          </p:cNvCxnSpPr>
          <p:nvPr/>
        </p:nvCxnSpPr>
        <p:spPr>
          <a:xfrm flipV="1">
            <a:off x="6096000" y="5664200"/>
            <a:ext cx="3086100" cy="558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itle 1"/>
          <p:cNvSpPr>
            <a:spLocks noGrp="1"/>
          </p:cNvSpPr>
          <p:nvPr>
            <p:ph type="title"/>
          </p:nvPr>
        </p:nvSpPr>
        <p:spPr>
          <a:xfrm>
            <a:off x="838200" y="365125"/>
            <a:ext cx="10515600" cy="574675"/>
          </a:xfrm>
        </p:spPr>
        <p:txBody>
          <a:bodyPr>
            <a:normAutofit fontScale="90000"/>
          </a:bodyPr>
          <a:lstStyle/>
          <a:p>
            <a:pPr algn="ctr"/>
            <a:r>
              <a:rPr lang="en-US" dirty="0" smtClean="0"/>
              <a:t>Advanced </a:t>
            </a:r>
            <a:r>
              <a:rPr lang="en-US" dirty="0"/>
              <a:t>Reverse Engineering </a:t>
            </a:r>
            <a:r>
              <a:rPr lang="en-US" dirty="0" smtClean="0"/>
              <a:t>Path</a:t>
            </a:r>
            <a:endParaRPr lang="en-US" dirty="0"/>
          </a:p>
        </p:txBody>
      </p:sp>
      <p:cxnSp>
        <p:nvCxnSpPr>
          <p:cNvPr id="3" name="Straight Arrow Connector 2"/>
          <p:cNvCxnSpPr>
            <a:stCxn id="6" idx="0"/>
            <a:endCxn id="18" idx="2"/>
          </p:cNvCxnSpPr>
          <p:nvPr/>
        </p:nvCxnSpPr>
        <p:spPr>
          <a:xfrm flipV="1">
            <a:off x="2971800" y="4343400"/>
            <a:ext cx="1587500" cy="927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2054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5" name="Title 1"/>
          <p:cNvSpPr>
            <a:spLocks noGrp="1"/>
          </p:cNvSpPr>
          <p:nvPr>
            <p:ph type="title"/>
          </p:nvPr>
        </p:nvSpPr>
        <p:spPr>
          <a:xfrm>
            <a:off x="838200" y="365125"/>
            <a:ext cx="10515600" cy="574675"/>
          </a:xfrm>
        </p:spPr>
        <p:txBody>
          <a:bodyPr>
            <a:normAutofit fontScale="90000"/>
          </a:bodyPr>
          <a:lstStyle/>
          <a:p>
            <a:pPr algn="ctr"/>
            <a:r>
              <a:rPr lang="en-US" dirty="0" smtClean="0"/>
              <a:t>Memory Management</a:t>
            </a:r>
            <a:endParaRPr lang="en-US" dirty="0"/>
          </a:p>
        </p:txBody>
      </p:sp>
    </p:spTree>
    <p:extLst>
      <p:ext uri="{BB962C8B-B14F-4D97-AF65-F5344CB8AC3E}">
        <p14:creationId xmlns:p14="http://schemas.microsoft.com/office/powerpoint/2010/main" val="237713353"/>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a:t>Processes / Threads</a:t>
            </a:r>
          </a:p>
        </p:txBody>
      </p:sp>
      <p:sp>
        <p:nvSpPr>
          <p:cNvPr id="5" name="TextBox 4"/>
          <p:cNvSpPr txBox="1"/>
          <p:nvPr/>
        </p:nvSpPr>
        <p:spPr>
          <a:xfrm>
            <a:off x="609601" y="952500"/>
            <a:ext cx="10972800" cy="646331"/>
          </a:xfrm>
          <a:prstGeom prst="rect">
            <a:avLst/>
          </a:prstGeom>
          <a:noFill/>
        </p:spPr>
        <p:txBody>
          <a:bodyPr wrap="square" rtlCol="0">
            <a:spAutoFit/>
          </a:bodyPr>
          <a:lstStyle/>
          <a:p>
            <a:r>
              <a:rPr lang="en-US" dirty="0"/>
              <a:t>The pointer to the EPROCESS structure for the system process is stored in </a:t>
            </a:r>
            <a:r>
              <a:rPr lang="en-US" dirty="0" err="1"/>
              <a:t>nt!PsInitialSystemProcess</a:t>
            </a:r>
            <a:r>
              <a:rPr lang="en-US" dirty="0"/>
              <a:t> and that of the </a:t>
            </a:r>
            <a:r>
              <a:rPr lang="en-US" dirty="0" err="1"/>
              <a:t>SystemIdle</a:t>
            </a:r>
            <a:r>
              <a:rPr lang="en-US" dirty="0"/>
              <a:t> process is stored </a:t>
            </a:r>
            <a:r>
              <a:rPr lang="en-US" dirty="0" err="1"/>
              <a:t>nt!PsIdleProcess</a:t>
            </a:r>
            <a:r>
              <a:rPr lang="en-US" dirty="0"/>
              <a:t>.</a:t>
            </a:r>
          </a:p>
        </p:txBody>
      </p:sp>
      <p:sp>
        <p:nvSpPr>
          <p:cNvPr id="6" name="TextBox 5"/>
          <p:cNvSpPr txBox="1"/>
          <p:nvPr/>
        </p:nvSpPr>
        <p:spPr>
          <a:xfrm>
            <a:off x="609600" y="1914698"/>
            <a:ext cx="10972800" cy="646331"/>
          </a:xfrm>
          <a:prstGeom prst="rect">
            <a:avLst/>
          </a:prstGeom>
          <a:noFill/>
        </p:spPr>
        <p:txBody>
          <a:bodyPr wrap="square" rtlCol="0">
            <a:spAutoFit/>
          </a:bodyPr>
          <a:lstStyle/>
          <a:p>
            <a:r>
              <a:rPr lang="en-US" dirty="0"/>
              <a:t>The </a:t>
            </a:r>
            <a:r>
              <a:rPr lang="en-US" dirty="0" err="1"/>
              <a:t>ActiveProcessLink</a:t>
            </a:r>
            <a:r>
              <a:rPr lang="en-US" dirty="0"/>
              <a:t> field is used to maintain the EPROCESS structure is the list of processes in the system, and the head of this list is kept in the kernel variable </a:t>
            </a:r>
            <a:r>
              <a:rPr lang="en-US" dirty="0" err="1"/>
              <a:t>nt!PsActiveProcessHead</a:t>
            </a:r>
            <a:r>
              <a:rPr lang="en-US" dirty="0"/>
              <a:t>.</a:t>
            </a:r>
          </a:p>
        </p:txBody>
      </p:sp>
      <p:sp>
        <p:nvSpPr>
          <p:cNvPr id="7" name="TextBox 6"/>
          <p:cNvSpPr txBox="1"/>
          <p:nvPr/>
        </p:nvSpPr>
        <p:spPr>
          <a:xfrm>
            <a:off x="609600" y="2908300"/>
            <a:ext cx="10972800" cy="646331"/>
          </a:xfrm>
          <a:prstGeom prst="rect">
            <a:avLst/>
          </a:prstGeom>
          <a:noFill/>
        </p:spPr>
        <p:txBody>
          <a:bodyPr wrap="square" rtlCol="0">
            <a:spAutoFit/>
          </a:bodyPr>
          <a:lstStyle/>
          <a:p>
            <a:r>
              <a:rPr lang="en-US" dirty="0" smtClean="0"/>
              <a:t>The </a:t>
            </a:r>
            <a:r>
              <a:rPr lang="en-US" dirty="0" err="1"/>
              <a:t>SessionProcessLinks</a:t>
            </a:r>
            <a:r>
              <a:rPr lang="en-US" dirty="0"/>
              <a:t> field is used to link the EPROCESS structure to a list of processes in a session whose list head is in </a:t>
            </a:r>
            <a:r>
              <a:rPr lang="en-US" dirty="0" err="1"/>
              <a:t>MM_SESSION_SPACE.ProcessList</a:t>
            </a:r>
            <a:r>
              <a:rPr lang="en-US" dirty="0"/>
              <a:t>.</a:t>
            </a:r>
          </a:p>
        </p:txBody>
      </p:sp>
      <p:sp>
        <p:nvSpPr>
          <p:cNvPr id="8" name="TextBox 7"/>
          <p:cNvSpPr txBox="1"/>
          <p:nvPr/>
        </p:nvSpPr>
        <p:spPr>
          <a:xfrm>
            <a:off x="609600" y="3822700"/>
            <a:ext cx="10972800" cy="646331"/>
          </a:xfrm>
          <a:prstGeom prst="rect">
            <a:avLst/>
          </a:prstGeom>
          <a:noFill/>
        </p:spPr>
        <p:txBody>
          <a:bodyPr wrap="square" rtlCol="0">
            <a:spAutoFit/>
          </a:bodyPr>
          <a:lstStyle/>
          <a:p>
            <a:r>
              <a:rPr lang="en-US" dirty="0"/>
              <a:t>The </a:t>
            </a:r>
            <a:r>
              <a:rPr lang="en-US" dirty="0" err="1"/>
              <a:t>JobLinks</a:t>
            </a:r>
            <a:r>
              <a:rPr lang="en-US" dirty="0"/>
              <a:t> field is used to link the EPROCESS to a list of processes that are a part of a job whose list head is in </a:t>
            </a:r>
            <a:r>
              <a:rPr lang="en-US" dirty="0" err="1"/>
              <a:t>EJOB.ProcessListHead</a:t>
            </a:r>
            <a:r>
              <a:rPr lang="en-US" dirty="0"/>
              <a:t>.</a:t>
            </a:r>
          </a:p>
        </p:txBody>
      </p:sp>
      <p:sp>
        <p:nvSpPr>
          <p:cNvPr id="9" name="TextBox 8"/>
          <p:cNvSpPr txBox="1"/>
          <p:nvPr/>
        </p:nvSpPr>
        <p:spPr>
          <a:xfrm>
            <a:off x="609600" y="4737100"/>
            <a:ext cx="10972800" cy="923330"/>
          </a:xfrm>
          <a:prstGeom prst="rect">
            <a:avLst/>
          </a:prstGeom>
          <a:noFill/>
        </p:spPr>
        <p:txBody>
          <a:bodyPr wrap="square" rtlCol="0">
            <a:spAutoFit/>
          </a:bodyPr>
          <a:lstStyle/>
          <a:p>
            <a:r>
              <a:rPr lang="en-US" dirty="0"/>
              <a:t>The memory manager global variable </a:t>
            </a:r>
            <a:r>
              <a:rPr lang="en-US" dirty="0" err="1"/>
              <a:t>MmProcessList</a:t>
            </a:r>
            <a:r>
              <a:rPr lang="en-US" dirty="0"/>
              <a:t> maintains a list of processes using the </a:t>
            </a:r>
            <a:r>
              <a:rPr lang="en-US" dirty="0" err="1"/>
              <a:t>MmProcessLinks</a:t>
            </a:r>
            <a:r>
              <a:rPr lang="en-US" dirty="0"/>
              <a:t> field. This list is traversed by </a:t>
            </a:r>
            <a:r>
              <a:rPr lang="en-US" dirty="0" err="1"/>
              <a:t>MiReplicatePteChange</a:t>
            </a:r>
            <a:r>
              <a:rPr lang="en-US" dirty="0"/>
              <a:t>() to update the kernel mode portion of the process's virtual address space.</a:t>
            </a:r>
          </a:p>
        </p:txBody>
      </p:sp>
    </p:spTree>
    <p:extLst>
      <p:ext uri="{BB962C8B-B14F-4D97-AF65-F5344CB8AC3E}">
        <p14:creationId xmlns:p14="http://schemas.microsoft.com/office/powerpoint/2010/main" val="3343542680"/>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a:t>Processes / Threads</a:t>
            </a:r>
          </a:p>
        </p:txBody>
      </p:sp>
      <p:sp>
        <p:nvSpPr>
          <p:cNvPr id="5" name="TextBox 4"/>
          <p:cNvSpPr txBox="1"/>
          <p:nvPr/>
        </p:nvSpPr>
        <p:spPr>
          <a:xfrm>
            <a:off x="609601" y="952500"/>
            <a:ext cx="10972800" cy="646331"/>
          </a:xfrm>
          <a:prstGeom prst="rect">
            <a:avLst/>
          </a:prstGeom>
          <a:noFill/>
        </p:spPr>
        <p:txBody>
          <a:bodyPr wrap="square" rtlCol="0">
            <a:spAutoFit/>
          </a:bodyPr>
          <a:lstStyle/>
          <a:p>
            <a:r>
              <a:rPr lang="en-US" dirty="0"/>
              <a:t>A list of all threads that belong to a process is maintained in </a:t>
            </a:r>
            <a:r>
              <a:rPr lang="en-US" b="1" dirty="0"/>
              <a:t>ThreadListHead</a:t>
            </a:r>
            <a:r>
              <a:rPr lang="en-US" dirty="0"/>
              <a:t> in which threads are queued via </a:t>
            </a:r>
            <a:r>
              <a:rPr lang="en-US" dirty="0" err="1"/>
              <a:t>ETHREAD.ThreadListEntry</a:t>
            </a:r>
            <a:r>
              <a:rPr lang="en-US" dirty="0"/>
              <a:t>.</a:t>
            </a:r>
          </a:p>
        </p:txBody>
      </p:sp>
      <p:sp>
        <p:nvSpPr>
          <p:cNvPr id="10" name="TextBox 9"/>
          <p:cNvSpPr txBox="1"/>
          <p:nvPr/>
        </p:nvSpPr>
        <p:spPr>
          <a:xfrm>
            <a:off x="609601" y="1922781"/>
            <a:ext cx="10972800" cy="923330"/>
          </a:xfrm>
          <a:prstGeom prst="rect">
            <a:avLst/>
          </a:prstGeom>
          <a:noFill/>
        </p:spPr>
        <p:txBody>
          <a:bodyPr wrap="square" rtlCol="0">
            <a:spAutoFit/>
          </a:bodyPr>
          <a:lstStyle/>
          <a:p>
            <a:r>
              <a:rPr lang="en-US" dirty="0"/>
              <a:t>The kernel variable </a:t>
            </a:r>
            <a:r>
              <a:rPr lang="en-US" dirty="0" err="1"/>
              <a:t>ExpTimerResolutionListHead</a:t>
            </a:r>
            <a:r>
              <a:rPr lang="en-US" dirty="0"/>
              <a:t> maintains a list of processes that have called </a:t>
            </a:r>
            <a:r>
              <a:rPr lang="en-US" dirty="0" err="1"/>
              <a:t>NtSetTimerResolution</a:t>
            </a:r>
            <a:r>
              <a:rPr lang="en-US" dirty="0"/>
              <a:t>() to change the timer interval. This list is used by </a:t>
            </a:r>
            <a:r>
              <a:rPr lang="en-US" dirty="0" err="1"/>
              <a:t>ExpUpdateTimerResolution</a:t>
            </a:r>
            <a:r>
              <a:rPr lang="en-US" dirty="0"/>
              <a:t>() to update the time resolution to the lowest requested value amongst all the processes.</a:t>
            </a:r>
          </a:p>
        </p:txBody>
      </p:sp>
      <p:sp>
        <p:nvSpPr>
          <p:cNvPr id="11" name="TextBox 10"/>
          <p:cNvSpPr txBox="1"/>
          <p:nvPr/>
        </p:nvSpPr>
        <p:spPr>
          <a:xfrm>
            <a:off x="609601" y="3060700"/>
            <a:ext cx="10972800" cy="923330"/>
          </a:xfrm>
          <a:prstGeom prst="rect">
            <a:avLst/>
          </a:prstGeom>
          <a:noFill/>
        </p:spPr>
        <p:txBody>
          <a:bodyPr wrap="square" rtlCol="0">
            <a:spAutoFit/>
          </a:bodyPr>
          <a:lstStyle/>
          <a:p>
            <a:r>
              <a:rPr lang="en-US" dirty="0"/>
              <a:t>The "!process" command displays information from the EPROCESS structure. The ".process" command switches the debugger's virtual address space context to that of a particular process, this is a very critical step when examining user mode virtual address in a complete kernel dump or while live debugging a system using a kernel debugger.</a:t>
            </a:r>
          </a:p>
        </p:txBody>
      </p:sp>
    </p:spTree>
    <p:extLst>
      <p:ext uri="{BB962C8B-B14F-4D97-AF65-F5344CB8AC3E}">
        <p14:creationId xmlns:p14="http://schemas.microsoft.com/office/powerpoint/2010/main" val="809170922"/>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IA-32 </a:t>
            </a:r>
            <a:r>
              <a:rPr lang="en-US" dirty="0"/>
              <a:t>Assembly Language</a:t>
            </a:r>
          </a:p>
        </p:txBody>
      </p:sp>
    </p:spTree>
    <p:extLst>
      <p:ext uri="{BB962C8B-B14F-4D97-AF65-F5344CB8AC3E}">
        <p14:creationId xmlns:p14="http://schemas.microsoft.com/office/powerpoint/2010/main" val="2363730063"/>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DLL’s (Dynamic Link Libraries)</a:t>
            </a:r>
            <a:endParaRPr lang="en-US" dirty="0"/>
          </a:p>
        </p:txBody>
      </p:sp>
    </p:spTree>
    <p:extLst>
      <p:ext uri="{BB962C8B-B14F-4D97-AF65-F5344CB8AC3E}">
        <p14:creationId xmlns:p14="http://schemas.microsoft.com/office/powerpoint/2010/main" val="3892757968"/>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Windows Internals</a:t>
            </a:r>
            <a:endParaRPr lang="en-US" dirty="0"/>
          </a:p>
        </p:txBody>
      </p:sp>
    </p:spTree>
    <p:extLst>
      <p:ext uri="{BB962C8B-B14F-4D97-AF65-F5344CB8AC3E}">
        <p14:creationId xmlns:p14="http://schemas.microsoft.com/office/powerpoint/2010/main" val="125128752"/>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C / C++</a:t>
            </a:r>
            <a:endParaRPr lang="en-US" dirty="0"/>
          </a:p>
        </p:txBody>
      </p:sp>
    </p:spTree>
    <p:extLst>
      <p:ext uri="{BB962C8B-B14F-4D97-AF65-F5344CB8AC3E}">
        <p14:creationId xmlns:p14="http://schemas.microsoft.com/office/powerpoint/2010/main" val="4212171353"/>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Title 1"/>
          <p:cNvSpPr>
            <a:spLocks noGrp="1"/>
          </p:cNvSpPr>
          <p:nvPr>
            <p:ph type="title"/>
          </p:nvPr>
        </p:nvSpPr>
        <p:spPr>
          <a:xfrm>
            <a:off x="838200" y="365125"/>
            <a:ext cx="10515600" cy="574675"/>
          </a:xfrm>
        </p:spPr>
        <p:txBody>
          <a:bodyPr>
            <a:normAutofit fontScale="90000"/>
          </a:bodyPr>
          <a:lstStyle/>
          <a:p>
            <a:pPr algn="ctr"/>
            <a:r>
              <a:rPr lang="en-US" dirty="0" smtClean="0"/>
              <a:t>Memory Management (Basic)</a:t>
            </a:r>
            <a:endParaRPr lang="en-US" dirty="0"/>
          </a:p>
        </p:txBody>
      </p:sp>
      <p:sp>
        <p:nvSpPr>
          <p:cNvPr id="34" name="Right Arrow 33">
            <a:hlinkClick r:id="rId2" action="ppaction://hlinksldjump" tooltip="Advance to the Next Slide"/>
          </p:cNvPr>
          <p:cNvSpPr/>
          <p:nvPr/>
        </p:nvSpPr>
        <p:spPr>
          <a:xfrm>
            <a:off x="115951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822957" y="6184900"/>
            <a:ext cx="622286" cy="369332"/>
          </a:xfrm>
          <a:prstGeom prst="rect">
            <a:avLst/>
          </a:prstGeom>
          <a:noFill/>
        </p:spPr>
        <p:txBody>
          <a:bodyPr wrap="none" rtlCol="0">
            <a:spAutoFit/>
          </a:bodyPr>
          <a:lstStyle/>
          <a:p>
            <a:r>
              <a:rPr lang="en-US" dirty="0" smtClean="0">
                <a:hlinkClick r:id="rId3" action="ppaction://hlinksldjump" tooltip="Back to &quot;Basic Reverse Engineering Path&quot;"/>
              </a:rPr>
              <a:t>Back</a:t>
            </a:r>
            <a:endParaRPr lang="en-US" dirty="0"/>
          </a:p>
        </p:txBody>
      </p:sp>
      <p:sp>
        <p:nvSpPr>
          <p:cNvPr id="8" name="TextBox 7"/>
          <p:cNvSpPr txBox="1"/>
          <p:nvPr/>
        </p:nvSpPr>
        <p:spPr>
          <a:xfrm>
            <a:off x="622300" y="1231900"/>
            <a:ext cx="10972800" cy="523220"/>
          </a:xfrm>
          <a:prstGeom prst="rect">
            <a:avLst/>
          </a:prstGeom>
          <a:noFill/>
        </p:spPr>
        <p:txBody>
          <a:bodyPr wrap="square" rtlCol="0">
            <a:spAutoFit/>
          </a:bodyPr>
          <a:lstStyle/>
          <a:p>
            <a:pPr algn="ctr"/>
            <a:r>
              <a:rPr lang="en-US" sz="2800" dirty="0"/>
              <a:t>Windows uses </a:t>
            </a:r>
            <a:r>
              <a:rPr lang="en-US" sz="2800" i="1" dirty="0"/>
              <a:t>virtual memory</a:t>
            </a:r>
            <a:endParaRPr lang="en-US" sz="2800" dirty="0"/>
          </a:p>
        </p:txBody>
      </p:sp>
      <p:sp>
        <p:nvSpPr>
          <p:cNvPr id="7" name="Right Arrow 6">
            <a:hlinkClick r:id="rId4" action="ppaction://hlinksldjump"/>
          </p:cNvPr>
          <p:cNvSpPr/>
          <p:nvPr/>
        </p:nvSpPr>
        <p:spPr>
          <a:xfrm flipH="1">
            <a:off x="88900" y="63373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9600" y="2098406"/>
            <a:ext cx="10985500" cy="830997"/>
          </a:xfrm>
          <a:prstGeom prst="rect">
            <a:avLst/>
          </a:prstGeom>
          <a:noFill/>
        </p:spPr>
        <p:txBody>
          <a:bodyPr wrap="square" rtlCol="0">
            <a:spAutoFit/>
          </a:bodyPr>
          <a:lstStyle/>
          <a:p>
            <a:r>
              <a:rPr lang="en-US" sz="2400" dirty="0" smtClean="0"/>
              <a:t>The </a:t>
            </a:r>
            <a:r>
              <a:rPr lang="en-US" sz="2400" dirty="0"/>
              <a:t>virtual size of a process on 32-bit Windows is 2 GB</a:t>
            </a:r>
            <a:r>
              <a:rPr lang="en-US" sz="2400" dirty="0" smtClean="0"/>
              <a:t>. </a:t>
            </a:r>
            <a:r>
              <a:rPr lang="en-US" sz="2400" dirty="0"/>
              <a:t>A</a:t>
            </a:r>
            <a:r>
              <a:rPr lang="en-US" sz="2400" dirty="0" smtClean="0"/>
              <a:t> </a:t>
            </a:r>
            <a:r>
              <a:rPr lang="en-US" sz="2400" dirty="0"/>
              <a:t>32-bit process can grow </a:t>
            </a:r>
            <a:r>
              <a:rPr lang="en-US" sz="2400" dirty="0" smtClean="0"/>
              <a:t>to </a:t>
            </a:r>
            <a:r>
              <a:rPr lang="en-US" sz="2400" dirty="0"/>
              <a:t>be 3 GB on 32-bit Windows and to 4 GB on 64-bit </a:t>
            </a:r>
            <a:r>
              <a:rPr lang="en-US" sz="2400" dirty="0" smtClean="0"/>
              <a:t>Windows.</a:t>
            </a:r>
          </a:p>
        </p:txBody>
      </p:sp>
      <p:sp>
        <p:nvSpPr>
          <p:cNvPr id="2" name="TextBox 1"/>
          <p:cNvSpPr txBox="1"/>
          <p:nvPr/>
        </p:nvSpPr>
        <p:spPr>
          <a:xfrm>
            <a:off x="609600" y="3349356"/>
            <a:ext cx="10985500" cy="830997"/>
          </a:xfrm>
          <a:prstGeom prst="rect">
            <a:avLst/>
          </a:prstGeom>
          <a:noFill/>
        </p:spPr>
        <p:txBody>
          <a:bodyPr wrap="square" rtlCol="0">
            <a:spAutoFit/>
          </a:bodyPr>
          <a:lstStyle/>
          <a:p>
            <a:r>
              <a:rPr lang="en-US" sz="2400" dirty="0"/>
              <a:t>The process virtual address space size on 64-bit Windows is 7,152 GB on IA64 systems and 8,192 GB on x64 systems.</a:t>
            </a:r>
          </a:p>
        </p:txBody>
      </p:sp>
      <p:sp>
        <p:nvSpPr>
          <p:cNvPr id="3" name="TextBox 2"/>
          <p:cNvSpPr txBox="1"/>
          <p:nvPr/>
        </p:nvSpPr>
        <p:spPr>
          <a:xfrm>
            <a:off x="590543" y="4600306"/>
            <a:ext cx="10985500" cy="1569660"/>
          </a:xfrm>
          <a:prstGeom prst="rect">
            <a:avLst/>
          </a:prstGeom>
          <a:noFill/>
        </p:spPr>
        <p:txBody>
          <a:bodyPr wrap="square" rtlCol="0">
            <a:spAutoFit/>
          </a:bodyPr>
          <a:lstStyle/>
          <a:p>
            <a:r>
              <a:rPr lang="en-US" sz="2400" dirty="0" smtClean="0"/>
              <a:t>What makes the memory virtual is a local fixed disk is used as part of the computer’s memory. A microprocessor can’t execute memory directly from a fixed disk. First, it must copy ‘stale’ memory to the paging file and then overwrite this ‘stale’ memory with memory in the paging file that is needed for execution.</a:t>
            </a:r>
          </a:p>
        </p:txBody>
      </p:sp>
    </p:spTree>
    <p:extLst>
      <p:ext uri="{BB962C8B-B14F-4D97-AF65-F5344CB8AC3E}">
        <p14:creationId xmlns:p14="http://schemas.microsoft.com/office/powerpoint/2010/main" val="363097498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Java / C#</a:t>
            </a:r>
            <a:endParaRPr lang="en-US" dirty="0"/>
          </a:p>
        </p:txBody>
      </p:sp>
    </p:spTree>
    <p:extLst>
      <p:ext uri="{BB962C8B-B14F-4D97-AF65-F5344CB8AC3E}">
        <p14:creationId xmlns:p14="http://schemas.microsoft.com/office/powerpoint/2010/main" val="1340669756"/>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Debugger</a:t>
            </a:r>
            <a:endParaRPr lang="en-US" dirty="0"/>
          </a:p>
        </p:txBody>
      </p:sp>
    </p:spTree>
    <p:extLst>
      <p:ext uri="{BB962C8B-B14F-4D97-AF65-F5344CB8AC3E}">
        <p14:creationId xmlns:p14="http://schemas.microsoft.com/office/powerpoint/2010/main" val="1023971321"/>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IDA Pro</a:t>
            </a:r>
            <a:endParaRPr lang="en-US" dirty="0"/>
          </a:p>
        </p:txBody>
      </p:sp>
    </p:spTree>
    <p:extLst>
      <p:ext uri="{BB962C8B-B14F-4D97-AF65-F5344CB8AC3E}">
        <p14:creationId xmlns:p14="http://schemas.microsoft.com/office/powerpoint/2010/main" val="1661067335"/>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Depends</a:t>
            </a:r>
            <a:endParaRPr lang="en-US" dirty="0"/>
          </a:p>
        </p:txBody>
      </p:sp>
    </p:spTree>
    <p:extLst>
      <p:ext uri="{BB962C8B-B14F-4D97-AF65-F5344CB8AC3E}">
        <p14:creationId xmlns:p14="http://schemas.microsoft.com/office/powerpoint/2010/main" val="2231854735"/>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Hex Editor</a:t>
            </a:r>
            <a:endParaRPr lang="en-US" dirty="0"/>
          </a:p>
        </p:txBody>
      </p:sp>
    </p:spTree>
    <p:extLst>
      <p:ext uri="{BB962C8B-B14F-4D97-AF65-F5344CB8AC3E}">
        <p14:creationId xmlns:p14="http://schemas.microsoft.com/office/powerpoint/2010/main" val="1396135848"/>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err="1" smtClean="0"/>
              <a:t>Dumpbin</a:t>
            </a:r>
            <a:endParaRPr lang="en-US" dirty="0"/>
          </a:p>
        </p:txBody>
      </p:sp>
    </p:spTree>
    <p:extLst>
      <p:ext uri="{BB962C8B-B14F-4D97-AF65-F5344CB8AC3E}">
        <p14:creationId xmlns:p14="http://schemas.microsoft.com/office/powerpoint/2010/main" val="625016472"/>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SysInternals Suite</a:t>
            </a:r>
            <a:endParaRPr lang="en-US" dirty="0"/>
          </a:p>
        </p:txBody>
      </p:sp>
      <p:sp>
        <p:nvSpPr>
          <p:cNvPr id="3" name="TextBox 2"/>
          <p:cNvSpPr txBox="1"/>
          <p:nvPr/>
        </p:nvSpPr>
        <p:spPr>
          <a:xfrm>
            <a:off x="622570" y="1235412"/>
            <a:ext cx="10945237" cy="369332"/>
          </a:xfrm>
          <a:prstGeom prst="rect">
            <a:avLst/>
          </a:prstGeom>
          <a:noFill/>
        </p:spPr>
        <p:txBody>
          <a:bodyPr wrap="square" rtlCol="0">
            <a:spAutoFit/>
          </a:bodyPr>
          <a:lstStyle/>
          <a:p>
            <a:r>
              <a:rPr lang="en-US" dirty="0" smtClean="0"/>
              <a:t>Suite of software tools that are very helpful with troubleshooting and reversing Windows code.</a:t>
            </a:r>
            <a:endParaRPr lang="en-US" dirty="0"/>
          </a:p>
        </p:txBody>
      </p:sp>
      <p:sp>
        <p:nvSpPr>
          <p:cNvPr id="5" name="TextBox 4"/>
          <p:cNvSpPr txBox="1"/>
          <p:nvPr/>
        </p:nvSpPr>
        <p:spPr>
          <a:xfrm>
            <a:off x="624192" y="2146569"/>
            <a:ext cx="10943616" cy="369332"/>
          </a:xfrm>
          <a:prstGeom prst="rect">
            <a:avLst/>
          </a:prstGeom>
          <a:noFill/>
        </p:spPr>
        <p:txBody>
          <a:bodyPr wrap="square" rtlCol="0">
            <a:spAutoFit/>
          </a:bodyPr>
          <a:lstStyle/>
          <a:p>
            <a:r>
              <a:rPr lang="en-US" dirty="0" smtClean="0"/>
              <a:t>Some of the tools use the command line, while others use a GUI.</a:t>
            </a:r>
            <a:endParaRPr lang="en-US" dirty="0"/>
          </a:p>
        </p:txBody>
      </p:sp>
    </p:spTree>
    <p:extLst>
      <p:ext uri="{BB962C8B-B14F-4D97-AF65-F5344CB8AC3E}">
        <p14:creationId xmlns:p14="http://schemas.microsoft.com/office/powerpoint/2010/main" val="1399525866"/>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SysInternals Suite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058088642"/>
              </p:ext>
            </p:extLst>
          </p:nvPr>
        </p:nvGraphicFramePr>
        <p:xfrm>
          <a:off x="614463" y="952500"/>
          <a:ext cx="10963073" cy="5232400"/>
        </p:xfrm>
        <a:graphic>
          <a:graphicData uri="http://schemas.openxmlformats.org/drawingml/2006/table">
            <a:tbl>
              <a:tblPr firstRow="1" bandRow="1">
                <a:tableStyleId>{5C22544A-7EE6-4342-B048-85BDC9FD1C3A}</a:tableStyleId>
              </a:tblPr>
              <a:tblGrid>
                <a:gridCol w="1772753">
                  <a:extLst>
                    <a:ext uri="{9D8B030D-6E8A-4147-A177-3AD203B41FA5}">
                      <a16:colId xmlns:a16="http://schemas.microsoft.com/office/drawing/2014/main" val="256644654"/>
                    </a:ext>
                  </a:extLst>
                </a:gridCol>
                <a:gridCol w="9190320">
                  <a:extLst>
                    <a:ext uri="{9D8B030D-6E8A-4147-A177-3AD203B41FA5}">
                      <a16:colId xmlns:a16="http://schemas.microsoft.com/office/drawing/2014/main" val="2184237819"/>
                    </a:ext>
                  </a:extLst>
                </a:gridCol>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746292031"/>
                  </a:ext>
                </a:extLst>
              </a:tr>
              <a:tr h="370840">
                <a:tc>
                  <a:txBody>
                    <a:bodyPr/>
                    <a:lstStyle/>
                    <a:p>
                      <a:r>
                        <a:rPr lang="en-US" dirty="0" err="1" smtClean="0"/>
                        <a:t>AccessChk</a:t>
                      </a:r>
                      <a:endParaRPr lang="en-US" dirty="0"/>
                    </a:p>
                  </a:txBody>
                  <a:tcPr/>
                </a:tc>
                <a:tc>
                  <a:txBody>
                    <a:bodyPr/>
                    <a:lstStyle/>
                    <a:p>
                      <a:r>
                        <a:rPr lang="en-US" dirty="0" err="1" smtClean="0"/>
                        <a:t>AccessChk</a:t>
                      </a:r>
                      <a:r>
                        <a:rPr lang="en-US" dirty="0" smtClean="0"/>
                        <a:t> is a command-line tool for viewing the effective permissions on files, registry keys, services, processes, kernel objects, and more.</a:t>
                      </a:r>
                      <a:endParaRPr lang="en-US" dirty="0"/>
                    </a:p>
                  </a:txBody>
                  <a:tcPr/>
                </a:tc>
                <a:extLst>
                  <a:ext uri="{0D108BD9-81ED-4DB2-BD59-A6C34878D82A}">
                    <a16:rowId xmlns:a16="http://schemas.microsoft.com/office/drawing/2014/main" val="3229545896"/>
                  </a:ext>
                </a:extLst>
              </a:tr>
              <a:tr h="370840">
                <a:tc>
                  <a:txBody>
                    <a:bodyPr/>
                    <a:lstStyle/>
                    <a:p>
                      <a:r>
                        <a:rPr lang="en-US" dirty="0" err="1" smtClean="0"/>
                        <a:t>AccessEnum</a:t>
                      </a:r>
                      <a:endParaRPr lang="en-US" dirty="0"/>
                    </a:p>
                  </a:txBody>
                  <a:tcPr/>
                </a:tc>
                <a:tc>
                  <a:txBody>
                    <a:bodyPr/>
                    <a:lstStyle/>
                    <a:p>
                      <a:r>
                        <a:rPr lang="en-US" sz="1800" b="0" i="0" kern="1200" dirty="0" smtClean="0">
                          <a:solidFill>
                            <a:schemeClr val="dk1"/>
                          </a:solidFill>
                          <a:effectLst/>
                          <a:latin typeface="+mn-lt"/>
                          <a:ea typeface="+mn-ea"/>
                          <a:cs typeface="+mn-cs"/>
                        </a:rPr>
                        <a:t>This simple yet powerful security tool shows you who has what access to directories, files and Registry keys on your systems. Use it to find holes in your permissions.</a:t>
                      </a:r>
                      <a:endParaRPr lang="en-US" dirty="0"/>
                    </a:p>
                  </a:txBody>
                  <a:tcPr/>
                </a:tc>
                <a:extLst>
                  <a:ext uri="{0D108BD9-81ED-4DB2-BD59-A6C34878D82A}">
                    <a16:rowId xmlns:a16="http://schemas.microsoft.com/office/drawing/2014/main" val="2630496795"/>
                  </a:ext>
                </a:extLst>
              </a:tr>
              <a:tr h="370840">
                <a:tc>
                  <a:txBody>
                    <a:bodyPr/>
                    <a:lstStyle/>
                    <a:p>
                      <a:r>
                        <a:rPr lang="en-US" dirty="0" err="1" smtClean="0"/>
                        <a:t>AdExplorer</a:t>
                      </a:r>
                      <a:endParaRPr lang="en-US" dirty="0"/>
                    </a:p>
                  </a:txBody>
                  <a:tcPr/>
                </a:tc>
                <a:tc>
                  <a:txBody>
                    <a:bodyPr/>
                    <a:lstStyle/>
                    <a:p>
                      <a:r>
                        <a:rPr lang="en-US" sz="1800" b="0" i="0" kern="1200" dirty="0" smtClean="0">
                          <a:solidFill>
                            <a:schemeClr val="dk1"/>
                          </a:solidFill>
                          <a:effectLst/>
                          <a:latin typeface="+mn-lt"/>
                          <a:ea typeface="+mn-ea"/>
                          <a:cs typeface="+mn-cs"/>
                        </a:rPr>
                        <a:t>Active Directory Explorer is an advanced Active Directory (AD) viewer and editor.</a:t>
                      </a:r>
                      <a:endParaRPr lang="en-US" dirty="0"/>
                    </a:p>
                  </a:txBody>
                  <a:tcPr/>
                </a:tc>
                <a:extLst>
                  <a:ext uri="{0D108BD9-81ED-4DB2-BD59-A6C34878D82A}">
                    <a16:rowId xmlns:a16="http://schemas.microsoft.com/office/drawing/2014/main" val="763283893"/>
                  </a:ext>
                </a:extLst>
              </a:tr>
              <a:tr h="370840">
                <a:tc>
                  <a:txBody>
                    <a:bodyPr/>
                    <a:lstStyle/>
                    <a:p>
                      <a:r>
                        <a:rPr lang="en-US" dirty="0" err="1" smtClean="0"/>
                        <a:t>AdInsight</a:t>
                      </a:r>
                      <a:endParaRPr lang="en-US" dirty="0"/>
                    </a:p>
                  </a:txBody>
                  <a:tcPr/>
                </a:tc>
                <a:tc>
                  <a:txBody>
                    <a:bodyPr/>
                    <a:lstStyle/>
                    <a:p>
                      <a:r>
                        <a:rPr lang="en-US" sz="1800" b="0" i="0" kern="1200" dirty="0" smtClean="0">
                          <a:solidFill>
                            <a:schemeClr val="dk1"/>
                          </a:solidFill>
                          <a:effectLst/>
                          <a:latin typeface="+mn-lt"/>
                          <a:ea typeface="+mn-ea"/>
                          <a:cs typeface="+mn-cs"/>
                        </a:rPr>
                        <a:t>An LDAP (Light-weight Directory Access Protocol) real-time monitoring tool aimed at troubleshooting Active Directory client applications.</a:t>
                      </a:r>
                      <a:endParaRPr lang="en-US" dirty="0"/>
                    </a:p>
                  </a:txBody>
                  <a:tcPr/>
                </a:tc>
                <a:extLst>
                  <a:ext uri="{0D108BD9-81ED-4DB2-BD59-A6C34878D82A}">
                    <a16:rowId xmlns:a16="http://schemas.microsoft.com/office/drawing/2014/main" val="1965357956"/>
                  </a:ext>
                </a:extLst>
              </a:tr>
              <a:tr h="370840">
                <a:tc>
                  <a:txBody>
                    <a:bodyPr/>
                    <a:lstStyle/>
                    <a:p>
                      <a:r>
                        <a:rPr lang="en-US" dirty="0" err="1" smtClean="0"/>
                        <a:t>AdRestore</a:t>
                      </a:r>
                      <a:endParaRPr lang="en-US" dirty="0"/>
                    </a:p>
                  </a:txBody>
                  <a:tcPr/>
                </a:tc>
                <a:tc>
                  <a:txBody>
                    <a:bodyPr/>
                    <a:lstStyle/>
                    <a:p>
                      <a:r>
                        <a:rPr lang="en-US" sz="1800" b="0" i="0" kern="1200" dirty="0" smtClean="0">
                          <a:solidFill>
                            <a:schemeClr val="dk1"/>
                          </a:solidFill>
                          <a:effectLst/>
                          <a:latin typeface="+mn-lt"/>
                          <a:ea typeface="+mn-ea"/>
                          <a:cs typeface="+mn-cs"/>
                        </a:rPr>
                        <a:t>Undelete Server 2003 Active Directory objects.</a:t>
                      </a:r>
                      <a:endParaRPr lang="en-US" dirty="0"/>
                    </a:p>
                  </a:txBody>
                  <a:tcPr/>
                </a:tc>
                <a:extLst>
                  <a:ext uri="{0D108BD9-81ED-4DB2-BD59-A6C34878D82A}">
                    <a16:rowId xmlns:a16="http://schemas.microsoft.com/office/drawing/2014/main" val="3016459118"/>
                  </a:ext>
                </a:extLst>
              </a:tr>
              <a:tr h="370840">
                <a:tc>
                  <a:txBody>
                    <a:bodyPr/>
                    <a:lstStyle/>
                    <a:p>
                      <a:r>
                        <a:rPr lang="en-US" dirty="0" err="1" smtClean="0"/>
                        <a:t>Autologon</a:t>
                      </a:r>
                      <a:endParaRPr lang="en-US" dirty="0"/>
                    </a:p>
                  </a:txBody>
                  <a:tcPr/>
                </a:tc>
                <a:tc>
                  <a:txBody>
                    <a:bodyPr/>
                    <a:lstStyle/>
                    <a:p>
                      <a:r>
                        <a:rPr lang="en-US" sz="1800" b="0" i="0" kern="1200" dirty="0" smtClean="0">
                          <a:solidFill>
                            <a:schemeClr val="dk1"/>
                          </a:solidFill>
                          <a:effectLst/>
                          <a:latin typeface="+mn-lt"/>
                          <a:ea typeface="+mn-ea"/>
                          <a:cs typeface="+mn-cs"/>
                        </a:rPr>
                        <a:t>Bypass password screen during logon.</a:t>
                      </a:r>
                      <a:endParaRPr lang="en-US" dirty="0"/>
                    </a:p>
                  </a:txBody>
                  <a:tcPr/>
                </a:tc>
                <a:extLst>
                  <a:ext uri="{0D108BD9-81ED-4DB2-BD59-A6C34878D82A}">
                    <a16:rowId xmlns:a16="http://schemas.microsoft.com/office/drawing/2014/main" val="2856086234"/>
                  </a:ext>
                </a:extLst>
              </a:tr>
              <a:tr h="370840">
                <a:tc>
                  <a:txBody>
                    <a:bodyPr/>
                    <a:lstStyle/>
                    <a:p>
                      <a:r>
                        <a:rPr lang="en-US" dirty="0" err="1" smtClean="0"/>
                        <a:t>Autoruns</a:t>
                      </a:r>
                      <a:endParaRPr lang="en-US" dirty="0"/>
                    </a:p>
                  </a:txBody>
                  <a:tcPr/>
                </a:tc>
                <a:tc>
                  <a:txBody>
                    <a:bodyPr/>
                    <a:lstStyle/>
                    <a:p>
                      <a:r>
                        <a:rPr lang="en-US" sz="1800" b="0" i="0" kern="1200" dirty="0" smtClean="0">
                          <a:solidFill>
                            <a:schemeClr val="dk1"/>
                          </a:solidFill>
                          <a:effectLst/>
                          <a:latin typeface="+mn-lt"/>
                          <a:ea typeface="+mn-ea"/>
                          <a:cs typeface="+mn-cs"/>
                        </a:rPr>
                        <a:t>See what programs are configured to startup automatically when your system boots and you login. </a:t>
                      </a:r>
                      <a:r>
                        <a:rPr lang="en-US" sz="1800" b="0" i="0" kern="1200" dirty="0" err="1" smtClean="0">
                          <a:solidFill>
                            <a:schemeClr val="dk1"/>
                          </a:solidFill>
                          <a:effectLst/>
                          <a:latin typeface="+mn-lt"/>
                          <a:ea typeface="+mn-ea"/>
                          <a:cs typeface="+mn-cs"/>
                        </a:rPr>
                        <a:t>Autoruns</a:t>
                      </a:r>
                      <a:r>
                        <a:rPr lang="en-US" sz="1800" b="0" i="0" kern="1200" dirty="0" smtClean="0">
                          <a:solidFill>
                            <a:schemeClr val="dk1"/>
                          </a:solidFill>
                          <a:effectLst/>
                          <a:latin typeface="+mn-lt"/>
                          <a:ea typeface="+mn-ea"/>
                          <a:cs typeface="+mn-cs"/>
                        </a:rPr>
                        <a:t> also shows you the full list of Registry and file locations where applications can configure auto-start settings.</a:t>
                      </a:r>
                    </a:p>
                  </a:txBody>
                  <a:tcPr/>
                </a:tc>
                <a:extLst>
                  <a:ext uri="{0D108BD9-81ED-4DB2-BD59-A6C34878D82A}">
                    <a16:rowId xmlns:a16="http://schemas.microsoft.com/office/drawing/2014/main" val="679826855"/>
                  </a:ext>
                </a:extLst>
              </a:tr>
              <a:tr h="370840">
                <a:tc>
                  <a:txBody>
                    <a:bodyPr/>
                    <a:lstStyle/>
                    <a:p>
                      <a:r>
                        <a:rPr lang="en-US" dirty="0" err="1" smtClean="0"/>
                        <a:t>BgInfo</a:t>
                      </a:r>
                      <a:endParaRPr lang="en-US" dirty="0"/>
                    </a:p>
                  </a:txBody>
                  <a:tcPr/>
                </a:tc>
                <a:tc>
                  <a:txBody>
                    <a:bodyPr/>
                    <a:lstStyle/>
                    <a:p>
                      <a:r>
                        <a:rPr lang="en-US" sz="1800" b="0" i="0" kern="1200" dirty="0" smtClean="0">
                          <a:solidFill>
                            <a:schemeClr val="dk1"/>
                          </a:solidFill>
                          <a:effectLst/>
                          <a:latin typeface="+mn-lt"/>
                          <a:ea typeface="+mn-ea"/>
                          <a:cs typeface="+mn-cs"/>
                        </a:rPr>
                        <a:t>This fully-configurable program automatically generates desktop backgrounds that include important information about the system including IP addresses, computer name, network adapters, and more.</a:t>
                      </a:r>
                    </a:p>
                  </a:txBody>
                  <a:tcPr/>
                </a:tc>
                <a:extLst>
                  <a:ext uri="{0D108BD9-81ED-4DB2-BD59-A6C34878D82A}">
                    <a16:rowId xmlns:a16="http://schemas.microsoft.com/office/drawing/2014/main" val="3156528904"/>
                  </a:ext>
                </a:extLst>
              </a:tr>
            </a:tbl>
          </a:graphicData>
        </a:graphic>
      </p:graphicFrame>
    </p:spTree>
    <p:extLst>
      <p:ext uri="{BB962C8B-B14F-4D97-AF65-F5344CB8AC3E}">
        <p14:creationId xmlns:p14="http://schemas.microsoft.com/office/powerpoint/2010/main" val="918050706"/>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SysInternals Suite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50511642"/>
              </p:ext>
            </p:extLst>
          </p:nvPr>
        </p:nvGraphicFramePr>
        <p:xfrm>
          <a:off x="614463" y="952500"/>
          <a:ext cx="10963073" cy="5039360"/>
        </p:xfrm>
        <a:graphic>
          <a:graphicData uri="http://schemas.openxmlformats.org/drawingml/2006/table">
            <a:tbl>
              <a:tblPr firstRow="1" bandRow="1">
                <a:tableStyleId>{5C22544A-7EE6-4342-B048-85BDC9FD1C3A}</a:tableStyleId>
              </a:tblPr>
              <a:tblGrid>
                <a:gridCol w="1772753">
                  <a:extLst>
                    <a:ext uri="{9D8B030D-6E8A-4147-A177-3AD203B41FA5}">
                      <a16:colId xmlns:a16="http://schemas.microsoft.com/office/drawing/2014/main" val="256644654"/>
                    </a:ext>
                  </a:extLst>
                </a:gridCol>
                <a:gridCol w="9190320">
                  <a:extLst>
                    <a:ext uri="{9D8B030D-6E8A-4147-A177-3AD203B41FA5}">
                      <a16:colId xmlns:a16="http://schemas.microsoft.com/office/drawing/2014/main" val="2184237819"/>
                    </a:ext>
                  </a:extLst>
                </a:gridCol>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746292031"/>
                  </a:ext>
                </a:extLst>
              </a:tr>
              <a:tr h="370840">
                <a:tc>
                  <a:txBody>
                    <a:bodyPr/>
                    <a:lstStyle/>
                    <a:p>
                      <a:r>
                        <a:rPr lang="en-US" dirty="0" err="1" smtClean="0"/>
                        <a:t>BlueScreen</a:t>
                      </a:r>
                      <a:endParaRPr lang="en-US" dirty="0"/>
                    </a:p>
                  </a:txBody>
                  <a:tcPr/>
                </a:tc>
                <a:tc>
                  <a:txBody>
                    <a:bodyPr/>
                    <a:lstStyle/>
                    <a:p>
                      <a:r>
                        <a:rPr lang="en-US" sz="1800" b="0" i="0" kern="1200" dirty="0" smtClean="0">
                          <a:solidFill>
                            <a:schemeClr val="dk1"/>
                          </a:solidFill>
                          <a:effectLst/>
                          <a:latin typeface="+mn-lt"/>
                          <a:ea typeface="+mn-ea"/>
                          <a:cs typeface="+mn-cs"/>
                        </a:rPr>
                        <a:t>This screen saver not only accurately simulates Blue Screens, but simulated reboots as well (complete with CHKDSK), and works on Windows NT 4, Windows 2000, Windows XP, Server 2003 and Windows 95 and 98.</a:t>
                      </a:r>
                      <a:endParaRPr lang="en-US" dirty="0"/>
                    </a:p>
                  </a:txBody>
                  <a:tcPr/>
                </a:tc>
                <a:extLst>
                  <a:ext uri="{0D108BD9-81ED-4DB2-BD59-A6C34878D82A}">
                    <a16:rowId xmlns:a16="http://schemas.microsoft.com/office/drawing/2014/main" val="3229545896"/>
                  </a:ext>
                </a:extLst>
              </a:tr>
              <a:tr h="370840">
                <a:tc>
                  <a:txBody>
                    <a:bodyPr/>
                    <a:lstStyle/>
                    <a:p>
                      <a:r>
                        <a:rPr lang="en-US" dirty="0" err="1" smtClean="0"/>
                        <a:t>CacheSet</a:t>
                      </a:r>
                      <a:endParaRPr lang="en-US" dirty="0"/>
                    </a:p>
                  </a:txBody>
                  <a:tcPr/>
                </a:tc>
                <a:tc>
                  <a:txBody>
                    <a:bodyPr/>
                    <a:lstStyle/>
                    <a:p>
                      <a:r>
                        <a:rPr lang="en-US" sz="1800" b="0" i="0" kern="1200" dirty="0" err="1" smtClean="0">
                          <a:solidFill>
                            <a:schemeClr val="dk1"/>
                          </a:solidFill>
                          <a:effectLst/>
                          <a:latin typeface="+mn-lt"/>
                          <a:ea typeface="+mn-ea"/>
                          <a:cs typeface="+mn-cs"/>
                        </a:rPr>
                        <a:t>CacheSet</a:t>
                      </a:r>
                      <a:r>
                        <a:rPr lang="en-US" sz="1800" b="0" i="0" kern="1200" dirty="0" smtClean="0">
                          <a:solidFill>
                            <a:schemeClr val="dk1"/>
                          </a:solidFill>
                          <a:effectLst/>
                          <a:latin typeface="+mn-lt"/>
                          <a:ea typeface="+mn-ea"/>
                          <a:cs typeface="+mn-cs"/>
                        </a:rPr>
                        <a:t> is a program that allows you to control the Cache Manager's working set size using functions provided by NT. It's compatible with all versions of NT.</a:t>
                      </a:r>
                      <a:endParaRPr lang="en-US" dirty="0"/>
                    </a:p>
                  </a:txBody>
                  <a:tcPr/>
                </a:tc>
                <a:extLst>
                  <a:ext uri="{0D108BD9-81ED-4DB2-BD59-A6C34878D82A}">
                    <a16:rowId xmlns:a16="http://schemas.microsoft.com/office/drawing/2014/main" val="2630496795"/>
                  </a:ext>
                </a:extLst>
              </a:tr>
              <a:tr h="370840">
                <a:tc>
                  <a:txBody>
                    <a:bodyPr/>
                    <a:lstStyle/>
                    <a:p>
                      <a:r>
                        <a:rPr lang="en-US" dirty="0" err="1" smtClean="0"/>
                        <a:t>ClockRes</a:t>
                      </a:r>
                      <a:endParaRPr lang="en-US" dirty="0"/>
                    </a:p>
                  </a:txBody>
                  <a:tcPr/>
                </a:tc>
                <a:tc>
                  <a:txBody>
                    <a:bodyPr/>
                    <a:lstStyle/>
                    <a:p>
                      <a:r>
                        <a:rPr lang="en-US" sz="1800" b="0" i="0" kern="1200" dirty="0" smtClean="0">
                          <a:solidFill>
                            <a:schemeClr val="dk1"/>
                          </a:solidFill>
                          <a:effectLst/>
                          <a:latin typeface="+mn-lt"/>
                          <a:ea typeface="+mn-ea"/>
                          <a:cs typeface="+mn-cs"/>
                        </a:rPr>
                        <a:t>View the resolution of the system clock, which is also the maximum timer resolution.</a:t>
                      </a:r>
                      <a:endParaRPr lang="en-US" dirty="0"/>
                    </a:p>
                  </a:txBody>
                  <a:tcPr/>
                </a:tc>
                <a:extLst>
                  <a:ext uri="{0D108BD9-81ED-4DB2-BD59-A6C34878D82A}">
                    <a16:rowId xmlns:a16="http://schemas.microsoft.com/office/drawing/2014/main" val="763283893"/>
                  </a:ext>
                </a:extLst>
              </a:tr>
              <a:tr h="370840">
                <a:tc>
                  <a:txBody>
                    <a:bodyPr/>
                    <a:lstStyle/>
                    <a:p>
                      <a:r>
                        <a:rPr lang="en-US" dirty="0" err="1" smtClean="0"/>
                        <a:t>Contig</a:t>
                      </a:r>
                      <a:endParaRPr lang="en-US" dirty="0"/>
                    </a:p>
                  </a:txBody>
                  <a:tcPr/>
                </a:tc>
                <a:tc>
                  <a:txBody>
                    <a:bodyPr/>
                    <a:lstStyle/>
                    <a:p>
                      <a:r>
                        <a:rPr lang="en-US" sz="1800" b="0" i="0" kern="1200" dirty="0" smtClean="0">
                          <a:solidFill>
                            <a:schemeClr val="dk1"/>
                          </a:solidFill>
                          <a:effectLst/>
                          <a:latin typeface="+mn-lt"/>
                          <a:ea typeface="+mn-ea"/>
                          <a:cs typeface="+mn-cs"/>
                        </a:rPr>
                        <a:t>Wish you could quickly defragment your frequently used files? Use </a:t>
                      </a:r>
                      <a:r>
                        <a:rPr lang="en-US" sz="1800" b="0" i="0" kern="1200" dirty="0" err="1" smtClean="0">
                          <a:solidFill>
                            <a:schemeClr val="dk1"/>
                          </a:solidFill>
                          <a:effectLst/>
                          <a:latin typeface="+mn-lt"/>
                          <a:ea typeface="+mn-ea"/>
                          <a:cs typeface="+mn-cs"/>
                        </a:rPr>
                        <a:t>Contig</a:t>
                      </a:r>
                      <a:r>
                        <a:rPr lang="en-US" sz="1800" b="0" i="0" kern="1200" dirty="0" smtClean="0">
                          <a:solidFill>
                            <a:schemeClr val="dk1"/>
                          </a:solidFill>
                          <a:effectLst/>
                          <a:latin typeface="+mn-lt"/>
                          <a:ea typeface="+mn-ea"/>
                          <a:cs typeface="+mn-cs"/>
                        </a:rPr>
                        <a:t> to optimize individual files, or to create new files that are contiguous.</a:t>
                      </a:r>
                      <a:endParaRPr lang="en-US" dirty="0"/>
                    </a:p>
                  </a:txBody>
                  <a:tcPr/>
                </a:tc>
                <a:extLst>
                  <a:ext uri="{0D108BD9-81ED-4DB2-BD59-A6C34878D82A}">
                    <a16:rowId xmlns:a16="http://schemas.microsoft.com/office/drawing/2014/main" val="1965357956"/>
                  </a:ext>
                </a:extLst>
              </a:tr>
              <a:tr h="370840">
                <a:tc>
                  <a:txBody>
                    <a:bodyPr/>
                    <a:lstStyle/>
                    <a:p>
                      <a:r>
                        <a:rPr lang="en-US" sz="1800" b="0" i="0" kern="1200" dirty="0" err="1" smtClean="0">
                          <a:solidFill>
                            <a:schemeClr val="dk1"/>
                          </a:solidFill>
                          <a:effectLst/>
                          <a:latin typeface="+mn-lt"/>
                          <a:ea typeface="+mn-ea"/>
                          <a:cs typeface="+mn-cs"/>
                        </a:rPr>
                        <a:t>Coreinfo</a:t>
                      </a:r>
                      <a:endParaRPr lang="en-US" dirty="0"/>
                    </a:p>
                  </a:txBody>
                  <a:tcPr/>
                </a:tc>
                <a:tc>
                  <a:txBody>
                    <a:bodyPr/>
                    <a:lstStyle/>
                    <a:p>
                      <a:r>
                        <a:rPr lang="en-US" sz="1800" b="0" i="0" kern="1200" dirty="0" err="1" smtClean="0">
                          <a:solidFill>
                            <a:schemeClr val="dk1"/>
                          </a:solidFill>
                          <a:effectLst/>
                          <a:latin typeface="+mn-lt"/>
                          <a:ea typeface="+mn-ea"/>
                          <a:cs typeface="+mn-cs"/>
                        </a:rPr>
                        <a:t>Coreinfo</a:t>
                      </a:r>
                      <a:r>
                        <a:rPr lang="en-US" sz="1800" b="0" i="0" kern="1200" dirty="0" smtClean="0">
                          <a:solidFill>
                            <a:schemeClr val="dk1"/>
                          </a:solidFill>
                          <a:effectLst/>
                          <a:latin typeface="+mn-lt"/>
                          <a:ea typeface="+mn-ea"/>
                          <a:cs typeface="+mn-cs"/>
                        </a:rPr>
                        <a:t> is a new command-line utility that shows you the mapping between logical processors and the physical processor, NUMA node, and socket on which they reside, as well as the cache’s assigned to each logical processor.</a:t>
                      </a:r>
                      <a:endParaRPr lang="en-US" dirty="0"/>
                    </a:p>
                  </a:txBody>
                  <a:tcPr/>
                </a:tc>
                <a:extLst>
                  <a:ext uri="{0D108BD9-81ED-4DB2-BD59-A6C34878D82A}">
                    <a16:rowId xmlns:a16="http://schemas.microsoft.com/office/drawing/2014/main" val="3016459118"/>
                  </a:ext>
                </a:extLst>
              </a:tr>
              <a:tr h="370840">
                <a:tc>
                  <a:txBody>
                    <a:bodyPr/>
                    <a:lstStyle/>
                    <a:p>
                      <a:r>
                        <a:rPr lang="en-US" dirty="0" smtClean="0"/>
                        <a:t>Ctrl2cap</a:t>
                      </a:r>
                      <a:endParaRPr lang="en-US" dirty="0"/>
                    </a:p>
                  </a:txBody>
                  <a:tcPr/>
                </a:tc>
                <a:tc>
                  <a:txBody>
                    <a:bodyPr/>
                    <a:lstStyle/>
                    <a:p>
                      <a:r>
                        <a:rPr lang="en-US" sz="1800" b="0" i="0" kern="1200" dirty="0" smtClean="0">
                          <a:solidFill>
                            <a:schemeClr val="dk1"/>
                          </a:solidFill>
                          <a:effectLst/>
                          <a:latin typeface="+mn-lt"/>
                          <a:ea typeface="+mn-ea"/>
                          <a:cs typeface="+mn-cs"/>
                        </a:rPr>
                        <a:t>This is a kernel-mode driver that demonstrates keyboard input filtering just above the keyboard class driver in order to turn caps-locks into control keys. Filtering at this level allows conversion and hiding of keys before NT even "sees" them. Ctrl2cap also shows how to use </a:t>
                      </a:r>
                      <a:r>
                        <a:rPr lang="en-US" sz="1800" b="0" i="0" kern="1200" dirty="0" err="1" smtClean="0">
                          <a:solidFill>
                            <a:schemeClr val="dk1"/>
                          </a:solidFill>
                          <a:effectLst/>
                          <a:latin typeface="+mn-lt"/>
                          <a:ea typeface="+mn-ea"/>
                          <a:cs typeface="+mn-cs"/>
                        </a:rPr>
                        <a:t>NtDisplayString</a:t>
                      </a:r>
                      <a:r>
                        <a:rPr lang="en-US" sz="1800" b="0" i="0" kern="1200" dirty="0" smtClean="0">
                          <a:solidFill>
                            <a:schemeClr val="dk1"/>
                          </a:solidFill>
                          <a:effectLst/>
                          <a:latin typeface="+mn-lt"/>
                          <a:ea typeface="+mn-ea"/>
                          <a:cs typeface="+mn-cs"/>
                        </a:rPr>
                        <a:t>() to print messages to the initialization blue-screen.</a:t>
                      </a:r>
                      <a:endParaRPr lang="en-US" dirty="0"/>
                    </a:p>
                  </a:txBody>
                  <a:tcPr/>
                </a:tc>
                <a:extLst>
                  <a:ext uri="{0D108BD9-81ED-4DB2-BD59-A6C34878D82A}">
                    <a16:rowId xmlns:a16="http://schemas.microsoft.com/office/drawing/2014/main" val="2856086234"/>
                  </a:ext>
                </a:extLst>
              </a:tr>
            </a:tbl>
          </a:graphicData>
        </a:graphic>
      </p:graphicFrame>
    </p:spTree>
    <p:extLst>
      <p:ext uri="{BB962C8B-B14F-4D97-AF65-F5344CB8AC3E}">
        <p14:creationId xmlns:p14="http://schemas.microsoft.com/office/powerpoint/2010/main" val="2166610253"/>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SysInternals Suite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99356738"/>
              </p:ext>
            </p:extLst>
          </p:nvPr>
        </p:nvGraphicFramePr>
        <p:xfrm>
          <a:off x="614463" y="952500"/>
          <a:ext cx="10963073" cy="4419600"/>
        </p:xfrm>
        <a:graphic>
          <a:graphicData uri="http://schemas.openxmlformats.org/drawingml/2006/table">
            <a:tbl>
              <a:tblPr firstRow="1" bandRow="1">
                <a:tableStyleId>{5C22544A-7EE6-4342-B048-85BDC9FD1C3A}</a:tableStyleId>
              </a:tblPr>
              <a:tblGrid>
                <a:gridCol w="1772753">
                  <a:extLst>
                    <a:ext uri="{9D8B030D-6E8A-4147-A177-3AD203B41FA5}">
                      <a16:colId xmlns:a16="http://schemas.microsoft.com/office/drawing/2014/main" val="256644654"/>
                    </a:ext>
                  </a:extLst>
                </a:gridCol>
                <a:gridCol w="9190320">
                  <a:extLst>
                    <a:ext uri="{9D8B030D-6E8A-4147-A177-3AD203B41FA5}">
                      <a16:colId xmlns:a16="http://schemas.microsoft.com/office/drawing/2014/main" val="2184237819"/>
                    </a:ext>
                  </a:extLst>
                </a:gridCol>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746292031"/>
                  </a:ext>
                </a:extLst>
              </a:tr>
              <a:tr h="370840">
                <a:tc>
                  <a:txBody>
                    <a:bodyPr/>
                    <a:lstStyle/>
                    <a:p>
                      <a:r>
                        <a:rPr lang="en-US" dirty="0" err="1" smtClean="0"/>
                        <a:t>DebugView</a:t>
                      </a:r>
                      <a:endParaRPr lang="en-US" dirty="0"/>
                    </a:p>
                  </a:txBody>
                  <a:tcPr/>
                </a:tc>
                <a:tc>
                  <a:txBody>
                    <a:bodyPr/>
                    <a:lstStyle/>
                    <a:p>
                      <a:r>
                        <a:rPr lang="en-US" sz="1800" b="0" i="0" kern="1200" dirty="0" smtClean="0">
                          <a:solidFill>
                            <a:schemeClr val="dk1"/>
                          </a:solidFill>
                          <a:effectLst/>
                          <a:latin typeface="+mn-lt"/>
                          <a:ea typeface="+mn-ea"/>
                          <a:cs typeface="+mn-cs"/>
                        </a:rPr>
                        <a:t>Another first from </a:t>
                      </a:r>
                      <a:r>
                        <a:rPr lang="en-US" sz="1800" b="0" i="0" kern="1200" dirty="0" err="1" smtClean="0">
                          <a:solidFill>
                            <a:schemeClr val="dk1"/>
                          </a:solidFill>
                          <a:effectLst/>
                          <a:latin typeface="+mn-lt"/>
                          <a:ea typeface="+mn-ea"/>
                          <a:cs typeface="+mn-cs"/>
                        </a:rPr>
                        <a:t>Sysinternals</a:t>
                      </a:r>
                      <a:r>
                        <a:rPr lang="en-US" sz="1800" b="0" i="0" kern="1200" dirty="0" smtClean="0">
                          <a:solidFill>
                            <a:schemeClr val="dk1"/>
                          </a:solidFill>
                          <a:effectLst/>
                          <a:latin typeface="+mn-lt"/>
                          <a:ea typeface="+mn-ea"/>
                          <a:cs typeface="+mn-cs"/>
                        </a:rPr>
                        <a:t>: This program intercepts calls made to </a:t>
                      </a:r>
                      <a:r>
                        <a:rPr lang="en-US" sz="1800" b="0" i="0" kern="1200" dirty="0" err="1" smtClean="0">
                          <a:solidFill>
                            <a:schemeClr val="dk1"/>
                          </a:solidFill>
                          <a:effectLst/>
                          <a:latin typeface="+mn-lt"/>
                          <a:ea typeface="+mn-ea"/>
                          <a:cs typeface="+mn-cs"/>
                        </a:rPr>
                        <a:t>DbgPrint</a:t>
                      </a:r>
                      <a:r>
                        <a:rPr lang="en-US" sz="1800" b="0" i="0" kern="1200" dirty="0" smtClean="0">
                          <a:solidFill>
                            <a:schemeClr val="dk1"/>
                          </a:solidFill>
                          <a:effectLst/>
                          <a:latin typeface="+mn-lt"/>
                          <a:ea typeface="+mn-ea"/>
                          <a:cs typeface="+mn-cs"/>
                        </a:rPr>
                        <a:t> by device drivers and </a:t>
                      </a:r>
                      <a:r>
                        <a:rPr lang="en-US" sz="1800" b="0" i="0" kern="1200" dirty="0" err="1" smtClean="0">
                          <a:solidFill>
                            <a:schemeClr val="dk1"/>
                          </a:solidFill>
                          <a:effectLst/>
                          <a:latin typeface="+mn-lt"/>
                          <a:ea typeface="+mn-ea"/>
                          <a:cs typeface="+mn-cs"/>
                        </a:rPr>
                        <a:t>OutputDebugString</a:t>
                      </a:r>
                      <a:r>
                        <a:rPr lang="en-US" sz="1800" b="0" i="0" kern="1200" dirty="0" smtClean="0">
                          <a:solidFill>
                            <a:schemeClr val="dk1"/>
                          </a:solidFill>
                          <a:effectLst/>
                          <a:latin typeface="+mn-lt"/>
                          <a:ea typeface="+mn-ea"/>
                          <a:cs typeface="+mn-cs"/>
                        </a:rPr>
                        <a:t> made by Win32 programs. It allows for viewing and recording of debug session output on your local machine or across the Internet without an active debugger.</a:t>
                      </a:r>
                      <a:endParaRPr lang="en-US" dirty="0"/>
                    </a:p>
                  </a:txBody>
                  <a:tcPr/>
                </a:tc>
                <a:extLst>
                  <a:ext uri="{0D108BD9-81ED-4DB2-BD59-A6C34878D82A}">
                    <a16:rowId xmlns:a16="http://schemas.microsoft.com/office/drawing/2014/main" val="3229545896"/>
                  </a:ext>
                </a:extLst>
              </a:tr>
              <a:tr h="370840">
                <a:tc>
                  <a:txBody>
                    <a:bodyPr/>
                    <a:lstStyle/>
                    <a:p>
                      <a:r>
                        <a:rPr lang="en-US" dirty="0" smtClean="0"/>
                        <a:t>D</a:t>
                      </a:r>
                      <a:r>
                        <a:rPr lang="en-US" sz="1800" b="0" i="0" kern="1200" dirty="0" smtClean="0">
                          <a:solidFill>
                            <a:schemeClr val="dk1"/>
                          </a:solidFill>
                          <a:effectLst/>
                          <a:latin typeface="+mn-lt"/>
                          <a:ea typeface="+mn-ea"/>
                          <a:cs typeface="+mn-cs"/>
                        </a:rPr>
                        <a:t>esktops</a:t>
                      </a:r>
                      <a:endParaRPr lang="en-US" dirty="0"/>
                    </a:p>
                  </a:txBody>
                  <a:tcPr/>
                </a:tc>
                <a:tc>
                  <a:txBody>
                    <a:bodyPr/>
                    <a:lstStyle/>
                    <a:p>
                      <a:r>
                        <a:rPr lang="en-US" sz="1800" b="0" i="0" kern="1200" dirty="0" smtClean="0">
                          <a:solidFill>
                            <a:schemeClr val="dk1"/>
                          </a:solidFill>
                          <a:effectLst/>
                          <a:latin typeface="+mn-lt"/>
                          <a:ea typeface="+mn-ea"/>
                          <a:cs typeface="+mn-cs"/>
                        </a:rPr>
                        <a:t>This new utility enables you to create up to four virtual desktops and to use a tray interface or hotkeys to preview what’s on each desktop and easily switch between them.</a:t>
                      </a:r>
                      <a:endParaRPr lang="en-US" dirty="0"/>
                    </a:p>
                  </a:txBody>
                  <a:tcPr/>
                </a:tc>
                <a:extLst>
                  <a:ext uri="{0D108BD9-81ED-4DB2-BD59-A6C34878D82A}">
                    <a16:rowId xmlns:a16="http://schemas.microsoft.com/office/drawing/2014/main" val="2630496795"/>
                  </a:ext>
                </a:extLst>
              </a:tr>
              <a:tr h="370840">
                <a:tc>
                  <a:txBody>
                    <a:bodyPr/>
                    <a:lstStyle/>
                    <a:p>
                      <a:r>
                        <a:rPr lang="en-US" dirty="0" smtClean="0"/>
                        <a:t>Disk2vhd</a:t>
                      </a:r>
                      <a:endParaRPr lang="en-US" dirty="0"/>
                    </a:p>
                  </a:txBody>
                  <a:tcPr/>
                </a:tc>
                <a:tc>
                  <a:txBody>
                    <a:bodyPr/>
                    <a:lstStyle/>
                    <a:p>
                      <a:r>
                        <a:rPr lang="en-US" sz="1800" b="0" i="0" kern="1200" dirty="0" smtClean="0">
                          <a:solidFill>
                            <a:schemeClr val="dk1"/>
                          </a:solidFill>
                          <a:effectLst/>
                          <a:latin typeface="+mn-lt"/>
                          <a:ea typeface="+mn-ea"/>
                          <a:cs typeface="+mn-cs"/>
                        </a:rPr>
                        <a:t>Disk2vhd simplifies the migration of physical systems into virtual machines (p2v)</a:t>
                      </a:r>
                      <a:endParaRPr lang="en-US" dirty="0"/>
                    </a:p>
                  </a:txBody>
                  <a:tcPr/>
                </a:tc>
                <a:extLst>
                  <a:ext uri="{0D108BD9-81ED-4DB2-BD59-A6C34878D82A}">
                    <a16:rowId xmlns:a16="http://schemas.microsoft.com/office/drawing/2014/main" val="763283893"/>
                  </a:ext>
                </a:extLst>
              </a:tr>
              <a:tr h="370840">
                <a:tc>
                  <a:txBody>
                    <a:bodyPr/>
                    <a:lstStyle/>
                    <a:p>
                      <a:r>
                        <a:rPr lang="en-US" dirty="0" err="1" smtClean="0"/>
                        <a:t>DiskExt</a:t>
                      </a:r>
                      <a:endParaRPr lang="en-US" dirty="0"/>
                    </a:p>
                  </a:txBody>
                  <a:tcPr/>
                </a:tc>
                <a:tc>
                  <a:txBody>
                    <a:bodyPr/>
                    <a:lstStyle/>
                    <a:p>
                      <a:r>
                        <a:rPr lang="en-US" sz="1800" b="0" i="0" kern="1200" dirty="0" smtClean="0">
                          <a:solidFill>
                            <a:schemeClr val="dk1"/>
                          </a:solidFill>
                          <a:effectLst/>
                          <a:latin typeface="+mn-lt"/>
                          <a:ea typeface="+mn-ea"/>
                          <a:cs typeface="+mn-cs"/>
                        </a:rPr>
                        <a:t>Display volume disk-mappings.</a:t>
                      </a:r>
                      <a:endParaRPr lang="en-US" dirty="0"/>
                    </a:p>
                  </a:txBody>
                  <a:tcPr/>
                </a:tc>
                <a:extLst>
                  <a:ext uri="{0D108BD9-81ED-4DB2-BD59-A6C34878D82A}">
                    <a16:rowId xmlns:a16="http://schemas.microsoft.com/office/drawing/2014/main" val="1965357956"/>
                  </a:ext>
                </a:extLst>
              </a:tr>
              <a:tr h="370840">
                <a:tc>
                  <a:txBody>
                    <a:bodyPr/>
                    <a:lstStyle/>
                    <a:p>
                      <a:r>
                        <a:rPr lang="en-US" dirty="0" err="1" smtClean="0"/>
                        <a:t>Diskmon</a:t>
                      </a:r>
                      <a:endParaRPr lang="en-US" dirty="0"/>
                    </a:p>
                  </a:txBody>
                  <a:tcPr/>
                </a:tc>
                <a:tc>
                  <a:txBody>
                    <a:bodyPr/>
                    <a:lstStyle/>
                    <a:p>
                      <a:r>
                        <a:rPr lang="en-US" sz="1800" b="0" i="0" kern="1200" dirty="0" smtClean="0">
                          <a:solidFill>
                            <a:schemeClr val="dk1"/>
                          </a:solidFill>
                          <a:effectLst/>
                          <a:latin typeface="+mn-lt"/>
                          <a:ea typeface="+mn-ea"/>
                          <a:cs typeface="+mn-cs"/>
                        </a:rPr>
                        <a:t>This utility captures all hard disk activity or acts like a software disk activity light in your system tray.</a:t>
                      </a:r>
                      <a:endParaRPr lang="en-US" dirty="0"/>
                    </a:p>
                  </a:txBody>
                  <a:tcPr/>
                </a:tc>
                <a:extLst>
                  <a:ext uri="{0D108BD9-81ED-4DB2-BD59-A6C34878D82A}">
                    <a16:rowId xmlns:a16="http://schemas.microsoft.com/office/drawing/2014/main" val="3016459118"/>
                  </a:ext>
                </a:extLst>
              </a:tr>
              <a:tr h="370840">
                <a:tc>
                  <a:txBody>
                    <a:bodyPr/>
                    <a:lstStyle/>
                    <a:p>
                      <a:r>
                        <a:rPr lang="en-US" dirty="0" err="1" smtClean="0"/>
                        <a:t>DiskView</a:t>
                      </a:r>
                      <a:endParaRPr lang="en-US" dirty="0"/>
                    </a:p>
                  </a:txBody>
                  <a:tcPr/>
                </a:tc>
                <a:tc>
                  <a:txBody>
                    <a:bodyPr/>
                    <a:lstStyle/>
                    <a:p>
                      <a:r>
                        <a:rPr lang="en-US" sz="1800" b="0" i="0" kern="1200" dirty="0" smtClean="0">
                          <a:solidFill>
                            <a:schemeClr val="dk1"/>
                          </a:solidFill>
                          <a:effectLst/>
                          <a:latin typeface="+mn-lt"/>
                          <a:ea typeface="+mn-ea"/>
                          <a:cs typeface="+mn-cs"/>
                        </a:rPr>
                        <a:t>Graphical disk sector utility.</a:t>
                      </a:r>
                      <a:endParaRPr lang="en-US" dirty="0"/>
                    </a:p>
                  </a:txBody>
                  <a:tcPr/>
                </a:tc>
                <a:extLst>
                  <a:ext uri="{0D108BD9-81ED-4DB2-BD59-A6C34878D82A}">
                    <a16:rowId xmlns:a16="http://schemas.microsoft.com/office/drawing/2014/main" val="2856086234"/>
                  </a:ext>
                </a:extLst>
              </a:tr>
              <a:tr h="370840">
                <a:tc>
                  <a:txBody>
                    <a:bodyPr/>
                    <a:lstStyle/>
                    <a:p>
                      <a:r>
                        <a:rPr lang="en-US" dirty="0" err="1" smtClean="0"/>
                        <a:t>DiskUsage</a:t>
                      </a:r>
                      <a:r>
                        <a:rPr lang="en-US" dirty="0" smtClean="0"/>
                        <a:t> (DU)</a:t>
                      </a:r>
                      <a:endParaRPr lang="en-US" dirty="0"/>
                    </a:p>
                  </a:txBody>
                  <a:tcPr/>
                </a:tc>
                <a:tc>
                  <a:txBody>
                    <a:bodyPr/>
                    <a:lstStyle/>
                    <a:p>
                      <a:r>
                        <a:rPr lang="en-US" sz="1800" b="0" i="0" kern="1200" dirty="0" smtClean="0">
                          <a:solidFill>
                            <a:schemeClr val="dk1"/>
                          </a:solidFill>
                          <a:effectLst/>
                          <a:latin typeface="+mn-lt"/>
                          <a:ea typeface="+mn-ea"/>
                          <a:cs typeface="+mn-cs"/>
                        </a:rPr>
                        <a:t>View disk usage by directory.</a:t>
                      </a:r>
                      <a:endParaRPr lang="en-US" dirty="0"/>
                    </a:p>
                  </a:txBody>
                  <a:tcPr/>
                </a:tc>
                <a:extLst>
                  <a:ext uri="{0D108BD9-81ED-4DB2-BD59-A6C34878D82A}">
                    <a16:rowId xmlns:a16="http://schemas.microsoft.com/office/drawing/2014/main" val="3376284509"/>
                  </a:ext>
                </a:extLst>
              </a:tr>
              <a:tr h="370840">
                <a:tc>
                  <a:txBody>
                    <a:bodyPr/>
                    <a:lstStyle/>
                    <a:p>
                      <a:r>
                        <a:rPr lang="en-US" dirty="0" err="1" smtClean="0"/>
                        <a:t>EFSDump</a:t>
                      </a:r>
                      <a:endParaRPr lang="en-US" dirty="0"/>
                    </a:p>
                  </a:txBody>
                  <a:tcPr/>
                </a:tc>
                <a:tc>
                  <a:txBody>
                    <a:bodyPr/>
                    <a:lstStyle/>
                    <a:p>
                      <a:r>
                        <a:rPr lang="en-US" sz="1800" b="0" i="0" kern="1200" dirty="0" smtClean="0">
                          <a:solidFill>
                            <a:schemeClr val="dk1"/>
                          </a:solidFill>
                          <a:effectLst/>
                          <a:latin typeface="+mn-lt"/>
                          <a:ea typeface="+mn-ea"/>
                          <a:cs typeface="+mn-cs"/>
                        </a:rPr>
                        <a:t>View information for encrypted files.</a:t>
                      </a:r>
                      <a:endParaRPr lang="en-US" dirty="0"/>
                    </a:p>
                  </a:txBody>
                  <a:tcPr/>
                </a:tc>
                <a:extLst>
                  <a:ext uri="{0D108BD9-81ED-4DB2-BD59-A6C34878D82A}">
                    <a16:rowId xmlns:a16="http://schemas.microsoft.com/office/drawing/2014/main" val="2701760360"/>
                  </a:ext>
                </a:extLst>
              </a:tr>
            </a:tbl>
          </a:graphicData>
        </a:graphic>
      </p:graphicFrame>
    </p:spTree>
    <p:extLst>
      <p:ext uri="{BB962C8B-B14F-4D97-AF65-F5344CB8AC3E}">
        <p14:creationId xmlns:p14="http://schemas.microsoft.com/office/powerpoint/2010/main" val="3393764146"/>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Title 1"/>
          <p:cNvSpPr>
            <a:spLocks noGrp="1"/>
          </p:cNvSpPr>
          <p:nvPr>
            <p:ph type="title"/>
          </p:nvPr>
        </p:nvSpPr>
        <p:spPr>
          <a:xfrm>
            <a:off x="838200" y="365125"/>
            <a:ext cx="10515600" cy="574675"/>
          </a:xfrm>
        </p:spPr>
        <p:txBody>
          <a:bodyPr>
            <a:normAutofit fontScale="90000"/>
          </a:bodyPr>
          <a:lstStyle/>
          <a:p>
            <a:pPr algn="ctr"/>
            <a:r>
              <a:rPr lang="en-US" dirty="0" smtClean="0"/>
              <a:t>Memory Management (Basic)</a:t>
            </a:r>
            <a:endParaRPr lang="en-US" dirty="0"/>
          </a:p>
        </p:txBody>
      </p:sp>
      <p:sp>
        <p:nvSpPr>
          <p:cNvPr id="34" name="Right Arrow 33">
            <a:hlinkClick r:id="rId2" action="ppaction://hlinksldjump" tooltip="Advance to the Next Slide"/>
          </p:cNvPr>
          <p:cNvSpPr/>
          <p:nvPr/>
        </p:nvSpPr>
        <p:spPr>
          <a:xfrm>
            <a:off x="115951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822957" y="6184900"/>
            <a:ext cx="622286" cy="369332"/>
          </a:xfrm>
          <a:prstGeom prst="rect">
            <a:avLst/>
          </a:prstGeom>
          <a:noFill/>
        </p:spPr>
        <p:txBody>
          <a:bodyPr wrap="none" rtlCol="0">
            <a:spAutoFit/>
          </a:bodyPr>
          <a:lstStyle/>
          <a:p>
            <a:r>
              <a:rPr lang="en-US" dirty="0" smtClean="0">
                <a:hlinkClick r:id="rId3" action="ppaction://hlinksldjump" tooltip="Back to &quot;Basic Reverse Engineering Path&quot;"/>
              </a:rPr>
              <a:t>Back</a:t>
            </a:r>
            <a:endParaRPr lang="en-US" dirty="0"/>
          </a:p>
        </p:txBody>
      </p:sp>
      <p:sp>
        <p:nvSpPr>
          <p:cNvPr id="7" name="Right Arrow 6">
            <a:hlinkClick r:id="rId4" action="ppaction://hlinksldjump"/>
          </p:cNvPr>
          <p:cNvSpPr/>
          <p:nvPr/>
        </p:nvSpPr>
        <p:spPr>
          <a:xfrm flipH="1">
            <a:off x="88900" y="63373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7354" y="1067938"/>
            <a:ext cx="6837293" cy="5111245"/>
          </a:xfrm>
          <a:prstGeom prst="rect">
            <a:avLst/>
          </a:prstGeom>
        </p:spPr>
      </p:pic>
    </p:spTree>
    <p:extLst>
      <p:ext uri="{BB962C8B-B14F-4D97-AF65-F5344CB8AC3E}">
        <p14:creationId xmlns:p14="http://schemas.microsoft.com/office/powerpoint/2010/main" val="12468925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SysInternals Suite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61612424"/>
              </p:ext>
            </p:extLst>
          </p:nvPr>
        </p:nvGraphicFramePr>
        <p:xfrm>
          <a:off x="614463" y="952500"/>
          <a:ext cx="10963073" cy="5059680"/>
        </p:xfrm>
        <a:graphic>
          <a:graphicData uri="http://schemas.openxmlformats.org/drawingml/2006/table">
            <a:tbl>
              <a:tblPr firstRow="1" bandRow="1">
                <a:tableStyleId>{5C22544A-7EE6-4342-B048-85BDC9FD1C3A}</a:tableStyleId>
              </a:tblPr>
              <a:tblGrid>
                <a:gridCol w="1772753">
                  <a:extLst>
                    <a:ext uri="{9D8B030D-6E8A-4147-A177-3AD203B41FA5}">
                      <a16:colId xmlns:a16="http://schemas.microsoft.com/office/drawing/2014/main" val="256644654"/>
                    </a:ext>
                  </a:extLst>
                </a:gridCol>
                <a:gridCol w="9190320">
                  <a:extLst>
                    <a:ext uri="{9D8B030D-6E8A-4147-A177-3AD203B41FA5}">
                      <a16:colId xmlns:a16="http://schemas.microsoft.com/office/drawing/2014/main" val="2184237819"/>
                    </a:ext>
                  </a:extLst>
                </a:gridCol>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746292031"/>
                  </a:ext>
                </a:extLst>
              </a:tr>
              <a:tr h="370840">
                <a:tc>
                  <a:txBody>
                    <a:bodyPr/>
                    <a:lstStyle/>
                    <a:p>
                      <a:r>
                        <a:rPr lang="en-US" dirty="0" err="1" smtClean="0"/>
                        <a:t>FindLinks</a:t>
                      </a:r>
                      <a:endParaRPr lang="en-US" dirty="0"/>
                    </a:p>
                  </a:txBody>
                  <a:tcPr/>
                </a:tc>
                <a:tc>
                  <a:txBody>
                    <a:bodyPr/>
                    <a:lstStyle/>
                    <a:p>
                      <a:r>
                        <a:rPr lang="en-US" sz="1800" b="0" i="0" kern="1200" dirty="0" err="1" smtClean="0">
                          <a:solidFill>
                            <a:schemeClr val="dk1"/>
                          </a:solidFill>
                          <a:effectLst/>
                          <a:latin typeface="+mn-lt"/>
                          <a:ea typeface="+mn-ea"/>
                          <a:cs typeface="+mn-cs"/>
                        </a:rPr>
                        <a:t>FindLinks</a:t>
                      </a:r>
                      <a:r>
                        <a:rPr lang="en-US" sz="1800" b="0" i="0" kern="1200" dirty="0" smtClean="0">
                          <a:solidFill>
                            <a:schemeClr val="dk1"/>
                          </a:solidFill>
                          <a:effectLst/>
                          <a:latin typeface="+mn-lt"/>
                          <a:ea typeface="+mn-ea"/>
                          <a:cs typeface="+mn-cs"/>
                        </a:rPr>
                        <a:t> reports the file index and any hard links (alternate file paths on the same volume) that exist for the specified file.  A file's data remains allocated so long as at it has at least one file name referencing it.</a:t>
                      </a:r>
                      <a:endParaRPr lang="en-US" dirty="0"/>
                    </a:p>
                  </a:txBody>
                  <a:tcPr/>
                </a:tc>
                <a:extLst>
                  <a:ext uri="{0D108BD9-81ED-4DB2-BD59-A6C34878D82A}">
                    <a16:rowId xmlns:a16="http://schemas.microsoft.com/office/drawing/2014/main" val="3229545896"/>
                  </a:ext>
                </a:extLst>
              </a:tr>
              <a:tr h="370840">
                <a:tc>
                  <a:txBody>
                    <a:bodyPr/>
                    <a:lstStyle/>
                    <a:p>
                      <a:r>
                        <a:rPr lang="en-US" dirty="0" smtClean="0"/>
                        <a:t>Handle</a:t>
                      </a:r>
                      <a:endParaRPr lang="en-US" dirty="0"/>
                    </a:p>
                  </a:txBody>
                  <a:tcPr/>
                </a:tc>
                <a:tc>
                  <a:txBody>
                    <a:bodyPr/>
                    <a:lstStyle/>
                    <a:p>
                      <a:r>
                        <a:rPr lang="en-US" sz="1800" b="0" i="0" kern="1200" dirty="0" smtClean="0">
                          <a:solidFill>
                            <a:schemeClr val="dk1"/>
                          </a:solidFill>
                          <a:effectLst/>
                          <a:latin typeface="+mn-lt"/>
                          <a:ea typeface="+mn-ea"/>
                          <a:cs typeface="+mn-cs"/>
                        </a:rPr>
                        <a:t>This handy command-line utility will show you what files are open by which processes, and much more.</a:t>
                      </a:r>
                      <a:endParaRPr lang="en-US" dirty="0"/>
                    </a:p>
                  </a:txBody>
                  <a:tcPr/>
                </a:tc>
                <a:extLst>
                  <a:ext uri="{0D108BD9-81ED-4DB2-BD59-A6C34878D82A}">
                    <a16:rowId xmlns:a16="http://schemas.microsoft.com/office/drawing/2014/main" val="2630496795"/>
                  </a:ext>
                </a:extLst>
              </a:tr>
              <a:tr h="370840">
                <a:tc>
                  <a:txBody>
                    <a:bodyPr/>
                    <a:lstStyle/>
                    <a:p>
                      <a:r>
                        <a:rPr lang="en-US" dirty="0" smtClean="0"/>
                        <a:t>Hex2dec</a:t>
                      </a:r>
                      <a:endParaRPr lang="en-US" dirty="0"/>
                    </a:p>
                  </a:txBody>
                  <a:tcPr/>
                </a:tc>
                <a:tc>
                  <a:txBody>
                    <a:bodyPr/>
                    <a:lstStyle/>
                    <a:p>
                      <a:r>
                        <a:rPr lang="en-US" sz="1800" b="0" i="0" kern="1200" dirty="0" smtClean="0">
                          <a:solidFill>
                            <a:schemeClr val="dk1"/>
                          </a:solidFill>
                          <a:effectLst/>
                          <a:latin typeface="+mn-lt"/>
                          <a:ea typeface="+mn-ea"/>
                          <a:cs typeface="+mn-cs"/>
                        </a:rPr>
                        <a:t>Convert hex numbers to decimal and vice versa.</a:t>
                      </a:r>
                      <a:endParaRPr lang="en-US" dirty="0"/>
                    </a:p>
                  </a:txBody>
                  <a:tcPr/>
                </a:tc>
                <a:extLst>
                  <a:ext uri="{0D108BD9-81ED-4DB2-BD59-A6C34878D82A}">
                    <a16:rowId xmlns:a16="http://schemas.microsoft.com/office/drawing/2014/main" val="763283893"/>
                  </a:ext>
                </a:extLst>
              </a:tr>
              <a:tr h="370840">
                <a:tc>
                  <a:txBody>
                    <a:bodyPr/>
                    <a:lstStyle/>
                    <a:p>
                      <a:r>
                        <a:rPr lang="en-US" dirty="0" smtClean="0"/>
                        <a:t>Junction</a:t>
                      </a:r>
                      <a:endParaRPr lang="en-US" dirty="0"/>
                    </a:p>
                  </a:txBody>
                  <a:tcPr/>
                </a:tc>
                <a:tc>
                  <a:txBody>
                    <a:bodyPr/>
                    <a:lstStyle/>
                    <a:p>
                      <a:r>
                        <a:rPr lang="en-US" sz="1800" b="0" i="0" kern="1200" dirty="0" smtClean="0">
                          <a:solidFill>
                            <a:schemeClr val="dk1"/>
                          </a:solidFill>
                          <a:effectLst/>
                          <a:latin typeface="+mn-lt"/>
                          <a:ea typeface="+mn-ea"/>
                          <a:cs typeface="+mn-cs"/>
                        </a:rPr>
                        <a:t>Create Win2K NTFS symbolic links.</a:t>
                      </a:r>
                      <a:endParaRPr lang="en-US" dirty="0"/>
                    </a:p>
                  </a:txBody>
                  <a:tcPr/>
                </a:tc>
                <a:extLst>
                  <a:ext uri="{0D108BD9-81ED-4DB2-BD59-A6C34878D82A}">
                    <a16:rowId xmlns:a16="http://schemas.microsoft.com/office/drawing/2014/main" val="1965357956"/>
                  </a:ext>
                </a:extLst>
              </a:tr>
              <a:tr h="370840">
                <a:tc>
                  <a:txBody>
                    <a:bodyPr/>
                    <a:lstStyle/>
                    <a:p>
                      <a:r>
                        <a:rPr lang="en-US" dirty="0" err="1" smtClean="0"/>
                        <a:t>LDMDump</a:t>
                      </a:r>
                      <a:endParaRPr lang="en-US" dirty="0"/>
                    </a:p>
                  </a:txBody>
                  <a:tcPr/>
                </a:tc>
                <a:tc>
                  <a:txBody>
                    <a:bodyPr/>
                    <a:lstStyle/>
                    <a:p>
                      <a:r>
                        <a:rPr lang="en-US" sz="1800" b="0" i="0" kern="1200" dirty="0" smtClean="0">
                          <a:solidFill>
                            <a:schemeClr val="dk1"/>
                          </a:solidFill>
                          <a:effectLst/>
                          <a:latin typeface="+mn-lt"/>
                          <a:ea typeface="+mn-ea"/>
                          <a:cs typeface="+mn-cs"/>
                        </a:rPr>
                        <a:t>Dump the contents of the Logical Disk Manager's on-disk database, which describes the partitioning of Windows 2000 Dynamic disks.</a:t>
                      </a:r>
                      <a:endParaRPr lang="en-US" dirty="0"/>
                    </a:p>
                  </a:txBody>
                  <a:tcPr/>
                </a:tc>
                <a:extLst>
                  <a:ext uri="{0D108BD9-81ED-4DB2-BD59-A6C34878D82A}">
                    <a16:rowId xmlns:a16="http://schemas.microsoft.com/office/drawing/2014/main" val="3016459118"/>
                  </a:ext>
                </a:extLst>
              </a:tr>
              <a:tr h="370840">
                <a:tc>
                  <a:txBody>
                    <a:bodyPr/>
                    <a:lstStyle/>
                    <a:p>
                      <a:r>
                        <a:rPr lang="en-US" dirty="0" err="1" smtClean="0"/>
                        <a:t>ListDLLs</a:t>
                      </a:r>
                      <a:endParaRPr lang="en-US" dirty="0"/>
                    </a:p>
                  </a:txBody>
                  <a:tcPr/>
                </a:tc>
                <a:tc>
                  <a:txBody>
                    <a:bodyPr/>
                    <a:lstStyle/>
                    <a:p>
                      <a:r>
                        <a:rPr lang="en-US" sz="1800" b="0" i="0" kern="1200" dirty="0" smtClean="0">
                          <a:solidFill>
                            <a:schemeClr val="dk1"/>
                          </a:solidFill>
                          <a:effectLst/>
                          <a:latin typeface="+mn-lt"/>
                          <a:ea typeface="+mn-ea"/>
                          <a:cs typeface="+mn-cs"/>
                        </a:rPr>
                        <a:t>List all the DLLs that are currently loaded, including where they are loaded and their version numbers.</a:t>
                      </a:r>
                      <a:endParaRPr lang="en-US" dirty="0"/>
                    </a:p>
                  </a:txBody>
                  <a:tcPr/>
                </a:tc>
                <a:extLst>
                  <a:ext uri="{0D108BD9-81ED-4DB2-BD59-A6C34878D82A}">
                    <a16:rowId xmlns:a16="http://schemas.microsoft.com/office/drawing/2014/main" val="2856086234"/>
                  </a:ext>
                </a:extLst>
              </a:tr>
              <a:tr h="370840">
                <a:tc>
                  <a:txBody>
                    <a:bodyPr/>
                    <a:lstStyle/>
                    <a:p>
                      <a:r>
                        <a:rPr lang="en-US" dirty="0" err="1" smtClean="0"/>
                        <a:t>LiveKd</a:t>
                      </a:r>
                      <a:endParaRPr lang="en-US" dirty="0"/>
                    </a:p>
                  </a:txBody>
                  <a:tcPr/>
                </a:tc>
                <a:tc>
                  <a:txBody>
                    <a:bodyPr/>
                    <a:lstStyle/>
                    <a:p>
                      <a:r>
                        <a:rPr lang="en-US" sz="1800" b="0" i="0" kern="1200" dirty="0" smtClean="0">
                          <a:solidFill>
                            <a:schemeClr val="dk1"/>
                          </a:solidFill>
                          <a:effectLst/>
                          <a:latin typeface="+mn-lt"/>
                          <a:ea typeface="+mn-ea"/>
                          <a:cs typeface="+mn-cs"/>
                        </a:rPr>
                        <a:t>Use Microsoft kernel debuggers to examine a live system.</a:t>
                      </a:r>
                      <a:endParaRPr lang="en-US" dirty="0"/>
                    </a:p>
                  </a:txBody>
                  <a:tcPr/>
                </a:tc>
                <a:extLst>
                  <a:ext uri="{0D108BD9-81ED-4DB2-BD59-A6C34878D82A}">
                    <a16:rowId xmlns:a16="http://schemas.microsoft.com/office/drawing/2014/main" val="3376284509"/>
                  </a:ext>
                </a:extLst>
              </a:tr>
              <a:tr h="370840">
                <a:tc>
                  <a:txBody>
                    <a:bodyPr/>
                    <a:lstStyle/>
                    <a:p>
                      <a:r>
                        <a:rPr lang="en-US" dirty="0" err="1" smtClean="0"/>
                        <a:t>LoadOrder</a:t>
                      </a:r>
                      <a:endParaRPr lang="en-US" dirty="0"/>
                    </a:p>
                  </a:txBody>
                  <a:tcPr/>
                </a:tc>
                <a:tc>
                  <a:txBody>
                    <a:bodyPr/>
                    <a:lstStyle/>
                    <a:p>
                      <a:r>
                        <a:rPr lang="en-US" sz="1800" b="0" i="0" kern="1200" dirty="0" smtClean="0">
                          <a:solidFill>
                            <a:schemeClr val="dk1"/>
                          </a:solidFill>
                          <a:effectLst/>
                          <a:latin typeface="+mn-lt"/>
                          <a:ea typeface="+mn-ea"/>
                          <a:cs typeface="+mn-cs"/>
                        </a:rPr>
                        <a:t>See the order in which devices are loaded on your WinNT/2K system.</a:t>
                      </a:r>
                      <a:endParaRPr lang="en-US" dirty="0"/>
                    </a:p>
                  </a:txBody>
                  <a:tcPr/>
                </a:tc>
                <a:extLst>
                  <a:ext uri="{0D108BD9-81ED-4DB2-BD59-A6C34878D82A}">
                    <a16:rowId xmlns:a16="http://schemas.microsoft.com/office/drawing/2014/main" val="2701760360"/>
                  </a:ext>
                </a:extLst>
              </a:tr>
              <a:tr h="370840">
                <a:tc>
                  <a:txBody>
                    <a:bodyPr/>
                    <a:lstStyle/>
                    <a:p>
                      <a:r>
                        <a:rPr lang="en-US" dirty="0" err="1" smtClean="0"/>
                        <a:t>LogonSessions</a:t>
                      </a:r>
                      <a:endParaRPr lang="en-US" dirty="0"/>
                    </a:p>
                  </a:txBody>
                  <a:tcPr/>
                </a:tc>
                <a:tc>
                  <a:txBody>
                    <a:bodyPr/>
                    <a:lstStyle/>
                    <a:p>
                      <a:r>
                        <a:rPr lang="en-US" sz="1800" b="0" i="0" kern="1200" dirty="0" smtClean="0">
                          <a:solidFill>
                            <a:schemeClr val="dk1"/>
                          </a:solidFill>
                          <a:effectLst/>
                          <a:latin typeface="+mn-lt"/>
                          <a:ea typeface="+mn-ea"/>
                          <a:cs typeface="+mn-cs"/>
                        </a:rPr>
                        <a:t>List the active logon sessions on a system.</a:t>
                      </a:r>
                      <a:endParaRPr lang="en-US" dirty="0"/>
                    </a:p>
                  </a:txBody>
                  <a:tcPr/>
                </a:tc>
                <a:extLst>
                  <a:ext uri="{0D108BD9-81ED-4DB2-BD59-A6C34878D82A}">
                    <a16:rowId xmlns:a16="http://schemas.microsoft.com/office/drawing/2014/main" val="778433244"/>
                  </a:ext>
                </a:extLst>
              </a:tr>
            </a:tbl>
          </a:graphicData>
        </a:graphic>
      </p:graphicFrame>
    </p:spTree>
    <p:extLst>
      <p:ext uri="{BB962C8B-B14F-4D97-AF65-F5344CB8AC3E}">
        <p14:creationId xmlns:p14="http://schemas.microsoft.com/office/powerpoint/2010/main" val="589932124"/>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SysInternals Suite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842341211"/>
              </p:ext>
            </p:extLst>
          </p:nvPr>
        </p:nvGraphicFramePr>
        <p:xfrm>
          <a:off x="614463" y="952500"/>
          <a:ext cx="10963073" cy="5135880"/>
        </p:xfrm>
        <a:graphic>
          <a:graphicData uri="http://schemas.openxmlformats.org/drawingml/2006/table">
            <a:tbl>
              <a:tblPr firstRow="1" bandRow="1">
                <a:tableStyleId>{5C22544A-7EE6-4342-B048-85BDC9FD1C3A}</a:tableStyleId>
              </a:tblPr>
              <a:tblGrid>
                <a:gridCol w="1772753">
                  <a:extLst>
                    <a:ext uri="{9D8B030D-6E8A-4147-A177-3AD203B41FA5}">
                      <a16:colId xmlns:a16="http://schemas.microsoft.com/office/drawing/2014/main" val="256644654"/>
                    </a:ext>
                  </a:extLst>
                </a:gridCol>
                <a:gridCol w="9190320">
                  <a:extLst>
                    <a:ext uri="{9D8B030D-6E8A-4147-A177-3AD203B41FA5}">
                      <a16:colId xmlns:a16="http://schemas.microsoft.com/office/drawing/2014/main" val="2184237819"/>
                    </a:ext>
                  </a:extLst>
                </a:gridCol>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746292031"/>
                  </a:ext>
                </a:extLst>
              </a:tr>
              <a:tr h="370840">
                <a:tc>
                  <a:txBody>
                    <a:bodyPr/>
                    <a:lstStyle/>
                    <a:p>
                      <a:r>
                        <a:rPr lang="en-US" dirty="0" err="1" smtClean="0"/>
                        <a:t>MoveFile</a:t>
                      </a:r>
                      <a:endParaRPr lang="en-US" dirty="0"/>
                    </a:p>
                  </a:txBody>
                  <a:tcPr/>
                </a:tc>
                <a:tc>
                  <a:txBody>
                    <a:bodyPr/>
                    <a:lstStyle/>
                    <a:p>
                      <a:r>
                        <a:rPr lang="en-US" sz="1800" b="0" i="0" kern="1200" dirty="0" smtClean="0">
                          <a:solidFill>
                            <a:schemeClr val="dk1"/>
                          </a:solidFill>
                          <a:effectLst/>
                          <a:latin typeface="+mn-lt"/>
                          <a:ea typeface="+mn-ea"/>
                          <a:cs typeface="+mn-cs"/>
                        </a:rPr>
                        <a:t>Allows you to schedule move and delete commands for the next reboot.</a:t>
                      </a:r>
                      <a:endParaRPr lang="en-US" dirty="0"/>
                    </a:p>
                  </a:txBody>
                  <a:tcPr/>
                </a:tc>
                <a:extLst>
                  <a:ext uri="{0D108BD9-81ED-4DB2-BD59-A6C34878D82A}">
                    <a16:rowId xmlns:a16="http://schemas.microsoft.com/office/drawing/2014/main" val="3229545896"/>
                  </a:ext>
                </a:extLst>
              </a:tr>
              <a:tr h="370840">
                <a:tc>
                  <a:txBody>
                    <a:bodyPr/>
                    <a:lstStyle/>
                    <a:p>
                      <a:r>
                        <a:rPr lang="en-US" dirty="0" err="1" smtClean="0"/>
                        <a:t>NotMyfault</a:t>
                      </a:r>
                      <a:endParaRPr lang="en-US" dirty="0"/>
                    </a:p>
                  </a:txBody>
                  <a:tcPr/>
                </a:tc>
                <a:tc>
                  <a:txBody>
                    <a:bodyPr/>
                    <a:lstStyle/>
                    <a:p>
                      <a:r>
                        <a:rPr lang="en-US" dirty="0" err="1" smtClean="0"/>
                        <a:t>Notmyfault</a:t>
                      </a:r>
                      <a:r>
                        <a:rPr lang="en-US" dirty="0" smtClean="0"/>
                        <a:t> is a tool that you can use to crash, hang, and cause kernel memory leaks on your Windows system.</a:t>
                      </a:r>
                      <a:endParaRPr lang="en-US" dirty="0"/>
                    </a:p>
                  </a:txBody>
                  <a:tcPr/>
                </a:tc>
                <a:extLst>
                  <a:ext uri="{0D108BD9-81ED-4DB2-BD59-A6C34878D82A}">
                    <a16:rowId xmlns:a16="http://schemas.microsoft.com/office/drawing/2014/main" val="2630496795"/>
                  </a:ext>
                </a:extLst>
              </a:tr>
              <a:tr h="370840">
                <a:tc>
                  <a:txBody>
                    <a:bodyPr/>
                    <a:lstStyle/>
                    <a:p>
                      <a:r>
                        <a:rPr lang="en-US" dirty="0" err="1" smtClean="0"/>
                        <a:t>NTFSInfo</a:t>
                      </a:r>
                      <a:endParaRPr lang="en-US" dirty="0"/>
                    </a:p>
                  </a:txBody>
                  <a:tcPr/>
                </a:tc>
                <a:tc>
                  <a:txBody>
                    <a:bodyPr/>
                    <a:lstStyle/>
                    <a:p>
                      <a:r>
                        <a:rPr lang="en-US" sz="1800" b="0" i="0" kern="1200" dirty="0" smtClean="0">
                          <a:solidFill>
                            <a:schemeClr val="dk1"/>
                          </a:solidFill>
                          <a:effectLst/>
                          <a:latin typeface="+mn-lt"/>
                          <a:ea typeface="+mn-ea"/>
                          <a:cs typeface="+mn-cs"/>
                        </a:rPr>
                        <a:t>Use </a:t>
                      </a:r>
                      <a:r>
                        <a:rPr lang="en-US" sz="1800" b="0" i="0" kern="1200" dirty="0" err="1" smtClean="0">
                          <a:solidFill>
                            <a:schemeClr val="dk1"/>
                          </a:solidFill>
                          <a:effectLst/>
                          <a:latin typeface="+mn-lt"/>
                          <a:ea typeface="+mn-ea"/>
                          <a:cs typeface="+mn-cs"/>
                        </a:rPr>
                        <a:t>NTFSInfo</a:t>
                      </a:r>
                      <a:r>
                        <a:rPr lang="en-US" sz="1800" b="0" i="0" kern="1200" dirty="0" smtClean="0">
                          <a:solidFill>
                            <a:schemeClr val="dk1"/>
                          </a:solidFill>
                          <a:effectLst/>
                          <a:latin typeface="+mn-lt"/>
                          <a:ea typeface="+mn-ea"/>
                          <a:cs typeface="+mn-cs"/>
                        </a:rPr>
                        <a:t> to see detailed information about NTFS volumes, including the size and location of the Master File Table (MFT) and MFT-zone, as well as the sizes of the NTFS meta-data files.</a:t>
                      </a:r>
                      <a:endParaRPr lang="en-US" dirty="0"/>
                    </a:p>
                  </a:txBody>
                  <a:tcPr/>
                </a:tc>
                <a:extLst>
                  <a:ext uri="{0D108BD9-81ED-4DB2-BD59-A6C34878D82A}">
                    <a16:rowId xmlns:a16="http://schemas.microsoft.com/office/drawing/2014/main" val="763283893"/>
                  </a:ext>
                </a:extLst>
              </a:tr>
              <a:tr h="370840">
                <a:tc>
                  <a:txBody>
                    <a:bodyPr/>
                    <a:lstStyle/>
                    <a:p>
                      <a:r>
                        <a:rPr lang="en-US" dirty="0" err="1" smtClean="0"/>
                        <a:t>PendMoves</a:t>
                      </a:r>
                      <a:endParaRPr lang="en-US" dirty="0"/>
                    </a:p>
                  </a:txBody>
                  <a:tcPr/>
                </a:tc>
                <a:tc>
                  <a:txBody>
                    <a:bodyPr/>
                    <a:lstStyle/>
                    <a:p>
                      <a:r>
                        <a:rPr lang="en-US" sz="1800" b="0" i="0" kern="1200" dirty="0" smtClean="0">
                          <a:solidFill>
                            <a:schemeClr val="dk1"/>
                          </a:solidFill>
                          <a:effectLst/>
                          <a:latin typeface="+mn-lt"/>
                          <a:ea typeface="+mn-ea"/>
                          <a:cs typeface="+mn-cs"/>
                        </a:rPr>
                        <a:t>Enumerate the list of file rename and delete commands that will be executed the next boot.</a:t>
                      </a:r>
                      <a:endParaRPr lang="en-US" dirty="0"/>
                    </a:p>
                  </a:txBody>
                  <a:tcPr/>
                </a:tc>
                <a:extLst>
                  <a:ext uri="{0D108BD9-81ED-4DB2-BD59-A6C34878D82A}">
                    <a16:rowId xmlns:a16="http://schemas.microsoft.com/office/drawing/2014/main" val="1965357956"/>
                  </a:ext>
                </a:extLst>
              </a:tr>
              <a:tr h="370840">
                <a:tc>
                  <a:txBody>
                    <a:bodyPr/>
                    <a:lstStyle/>
                    <a:p>
                      <a:r>
                        <a:rPr lang="en-US" dirty="0" err="1" smtClean="0"/>
                        <a:t>PipeList</a:t>
                      </a:r>
                      <a:endParaRPr lang="en-US" dirty="0"/>
                    </a:p>
                  </a:txBody>
                  <a:tcPr/>
                </a:tc>
                <a:tc>
                  <a:txBody>
                    <a:bodyPr/>
                    <a:lstStyle/>
                    <a:p>
                      <a:r>
                        <a:rPr lang="en-US" sz="1800" b="0" i="0" kern="1200" dirty="0" smtClean="0">
                          <a:solidFill>
                            <a:schemeClr val="dk1"/>
                          </a:solidFill>
                          <a:effectLst/>
                          <a:latin typeface="+mn-lt"/>
                          <a:ea typeface="+mn-ea"/>
                          <a:cs typeface="+mn-cs"/>
                        </a:rPr>
                        <a:t>Displays the named pipes on your system, including the number of maximum instances and active instances for each pipe.</a:t>
                      </a:r>
                      <a:endParaRPr lang="en-US" dirty="0"/>
                    </a:p>
                  </a:txBody>
                  <a:tcPr/>
                </a:tc>
                <a:extLst>
                  <a:ext uri="{0D108BD9-81ED-4DB2-BD59-A6C34878D82A}">
                    <a16:rowId xmlns:a16="http://schemas.microsoft.com/office/drawing/2014/main" val="3016459118"/>
                  </a:ext>
                </a:extLst>
              </a:tr>
              <a:tr h="370840">
                <a:tc>
                  <a:txBody>
                    <a:bodyPr/>
                    <a:lstStyle/>
                    <a:p>
                      <a:r>
                        <a:rPr lang="en-US" dirty="0" err="1" smtClean="0"/>
                        <a:t>PortMon</a:t>
                      </a:r>
                      <a:endParaRPr lang="en-US" dirty="0"/>
                    </a:p>
                  </a:txBody>
                  <a:tcPr/>
                </a:tc>
                <a:tc>
                  <a:txBody>
                    <a:bodyPr/>
                    <a:lstStyle/>
                    <a:p>
                      <a:r>
                        <a:rPr lang="en-US" sz="1800" b="0" i="0" kern="1200" dirty="0" smtClean="0">
                          <a:solidFill>
                            <a:schemeClr val="dk1"/>
                          </a:solidFill>
                          <a:effectLst/>
                          <a:latin typeface="+mn-lt"/>
                          <a:ea typeface="+mn-ea"/>
                          <a:cs typeface="+mn-cs"/>
                        </a:rPr>
                        <a:t>Monitor serial and parallel port activity with this advanced monitoring tool. It knows about all standard serial and parallel IOCTLs and even shows you a portion of the data being sent and received. Version 3.x has powerful new UI enhancements and advanced filtering capabilities.</a:t>
                      </a:r>
                      <a:endParaRPr lang="en-US" dirty="0"/>
                    </a:p>
                  </a:txBody>
                  <a:tcPr/>
                </a:tc>
                <a:extLst>
                  <a:ext uri="{0D108BD9-81ED-4DB2-BD59-A6C34878D82A}">
                    <a16:rowId xmlns:a16="http://schemas.microsoft.com/office/drawing/2014/main" val="2856086234"/>
                  </a:ext>
                </a:extLst>
              </a:tr>
              <a:tr h="370840">
                <a:tc>
                  <a:txBody>
                    <a:bodyPr/>
                    <a:lstStyle/>
                    <a:p>
                      <a:r>
                        <a:rPr lang="en-US" dirty="0" err="1" smtClean="0"/>
                        <a:t>ProcDump</a:t>
                      </a:r>
                      <a:endParaRPr lang="en-US" dirty="0"/>
                    </a:p>
                  </a:txBody>
                  <a:tcPr/>
                </a:tc>
                <a:tc>
                  <a:txBody>
                    <a:bodyPr/>
                    <a:lstStyle/>
                    <a:p>
                      <a:r>
                        <a:rPr lang="en-US" sz="1800" b="0" i="0" kern="1200" dirty="0" smtClean="0">
                          <a:solidFill>
                            <a:schemeClr val="dk1"/>
                          </a:solidFill>
                          <a:effectLst/>
                          <a:latin typeface="+mn-lt"/>
                          <a:ea typeface="+mn-ea"/>
                          <a:cs typeface="+mn-cs"/>
                        </a:rPr>
                        <a:t>This command-line utility is aimed at capturing process dumps of otherwise difficult to isolate and reproduce CPU spikes. It also serves as a general process dump creation utility and can also monitor and generate process dumps when a process has a hung window or unhandled exception.</a:t>
                      </a:r>
                      <a:endParaRPr lang="en-US" dirty="0"/>
                    </a:p>
                  </a:txBody>
                  <a:tcPr/>
                </a:tc>
                <a:extLst>
                  <a:ext uri="{0D108BD9-81ED-4DB2-BD59-A6C34878D82A}">
                    <a16:rowId xmlns:a16="http://schemas.microsoft.com/office/drawing/2014/main" val="3376284509"/>
                  </a:ext>
                </a:extLst>
              </a:tr>
            </a:tbl>
          </a:graphicData>
        </a:graphic>
      </p:graphicFrame>
    </p:spTree>
    <p:extLst>
      <p:ext uri="{BB962C8B-B14F-4D97-AF65-F5344CB8AC3E}">
        <p14:creationId xmlns:p14="http://schemas.microsoft.com/office/powerpoint/2010/main" val="1368872884"/>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SysInternals Suite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3755452"/>
              </p:ext>
            </p:extLst>
          </p:nvPr>
        </p:nvGraphicFramePr>
        <p:xfrm>
          <a:off x="614463" y="952500"/>
          <a:ext cx="10963073" cy="5090160"/>
        </p:xfrm>
        <a:graphic>
          <a:graphicData uri="http://schemas.openxmlformats.org/drawingml/2006/table">
            <a:tbl>
              <a:tblPr firstRow="1" bandRow="1">
                <a:tableStyleId>{5C22544A-7EE6-4342-B048-85BDC9FD1C3A}</a:tableStyleId>
              </a:tblPr>
              <a:tblGrid>
                <a:gridCol w="1772753">
                  <a:extLst>
                    <a:ext uri="{9D8B030D-6E8A-4147-A177-3AD203B41FA5}">
                      <a16:colId xmlns:a16="http://schemas.microsoft.com/office/drawing/2014/main" val="256644654"/>
                    </a:ext>
                  </a:extLst>
                </a:gridCol>
                <a:gridCol w="9190320">
                  <a:extLst>
                    <a:ext uri="{9D8B030D-6E8A-4147-A177-3AD203B41FA5}">
                      <a16:colId xmlns:a16="http://schemas.microsoft.com/office/drawing/2014/main" val="2184237819"/>
                    </a:ext>
                  </a:extLst>
                </a:gridCol>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746292031"/>
                  </a:ext>
                </a:extLst>
              </a:tr>
              <a:tr h="370840">
                <a:tc>
                  <a:txBody>
                    <a:bodyPr/>
                    <a:lstStyle/>
                    <a:p>
                      <a:r>
                        <a:rPr lang="en-US" dirty="0" smtClean="0"/>
                        <a:t>Process Explorer</a:t>
                      </a:r>
                      <a:endParaRPr lang="en-US" dirty="0"/>
                    </a:p>
                  </a:txBody>
                  <a:tcPr/>
                </a:tc>
                <a:tc>
                  <a:txBody>
                    <a:bodyPr/>
                    <a:lstStyle/>
                    <a:p>
                      <a:r>
                        <a:rPr lang="en-US" sz="1800" b="0" i="0" kern="1200" dirty="0" smtClean="0">
                          <a:solidFill>
                            <a:schemeClr val="dk1"/>
                          </a:solidFill>
                          <a:effectLst/>
                          <a:latin typeface="+mn-lt"/>
                          <a:ea typeface="+mn-ea"/>
                          <a:cs typeface="+mn-cs"/>
                        </a:rPr>
                        <a:t>Find out what files, registry keys and other objects processes have open, which DLLs they have loaded, and more. This uniquely powerful utility will even show you who owns each process.</a:t>
                      </a:r>
                      <a:endParaRPr lang="en-US" dirty="0"/>
                    </a:p>
                  </a:txBody>
                  <a:tcPr/>
                </a:tc>
                <a:extLst>
                  <a:ext uri="{0D108BD9-81ED-4DB2-BD59-A6C34878D82A}">
                    <a16:rowId xmlns:a16="http://schemas.microsoft.com/office/drawing/2014/main" val="3229545896"/>
                  </a:ext>
                </a:extLst>
              </a:tr>
              <a:tr h="370840">
                <a:tc>
                  <a:txBody>
                    <a:bodyPr/>
                    <a:lstStyle/>
                    <a:p>
                      <a:r>
                        <a:rPr lang="en-US" dirty="0" smtClean="0"/>
                        <a:t>Process Monitor</a:t>
                      </a:r>
                      <a:endParaRPr lang="en-US" dirty="0"/>
                    </a:p>
                  </a:txBody>
                  <a:tcPr/>
                </a:tc>
                <a:tc>
                  <a:txBody>
                    <a:bodyPr/>
                    <a:lstStyle/>
                    <a:p>
                      <a:r>
                        <a:rPr lang="en-US" dirty="0" smtClean="0"/>
                        <a:t>Monitor file system, Registry, process, thread and DLL activity in real-time.</a:t>
                      </a:r>
                      <a:endParaRPr lang="en-US" dirty="0"/>
                    </a:p>
                  </a:txBody>
                  <a:tcPr/>
                </a:tc>
                <a:extLst>
                  <a:ext uri="{0D108BD9-81ED-4DB2-BD59-A6C34878D82A}">
                    <a16:rowId xmlns:a16="http://schemas.microsoft.com/office/drawing/2014/main" val="2630496795"/>
                  </a:ext>
                </a:extLst>
              </a:tr>
              <a:tr h="370840">
                <a:tc>
                  <a:txBody>
                    <a:bodyPr/>
                    <a:lstStyle/>
                    <a:p>
                      <a:r>
                        <a:rPr lang="en-US" dirty="0" err="1" smtClean="0"/>
                        <a:t>PsExec</a:t>
                      </a:r>
                      <a:endParaRPr lang="en-US" dirty="0"/>
                    </a:p>
                  </a:txBody>
                  <a:tcPr/>
                </a:tc>
                <a:tc>
                  <a:txBody>
                    <a:bodyPr/>
                    <a:lstStyle/>
                    <a:p>
                      <a:r>
                        <a:rPr lang="en-US" sz="1800" b="0" i="0" kern="1200" dirty="0" smtClean="0">
                          <a:solidFill>
                            <a:schemeClr val="dk1"/>
                          </a:solidFill>
                          <a:effectLst/>
                          <a:latin typeface="+mn-lt"/>
                          <a:ea typeface="+mn-ea"/>
                          <a:cs typeface="+mn-cs"/>
                        </a:rPr>
                        <a:t>Execute processes on remote systems.</a:t>
                      </a:r>
                      <a:endParaRPr lang="en-US" dirty="0"/>
                    </a:p>
                  </a:txBody>
                  <a:tcPr/>
                </a:tc>
                <a:extLst>
                  <a:ext uri="{0D108BD9-81ED-4DB2-BD59-A6C34878D82A}">
                    <a16:rowId xmlns:a16="http://schemas.microsoft.com/office/drawing/2014/main" val="763283893"/>
                  </a:ext>
                </a:extLst>
              </a:tr>
              <a:tr h="370840">
                <a:tc>
                  <a:txBody>
                    <a:bodyPr/>
                    <a:lstStyle/>
                    <a:p>
                      <a:r>
                        <a:rPr lang="en-US" dirty="0" err="1" smtClean="0"/>
                        <a:t>PsFile</a:t>
                      </a:r>
                      <a:endParaRPr lang="en-US" dirty="0"/>
                    </a:p>
                  </a:txBody>
                  <a:tcPr/>
                </a:tc>
                <a:tc>
                  <a:txBody>
                    <a:bodyPr/>
                    <a:lstStyle/>
                    <a:p>
                      <a:r>
                        <a:rPr lang="en-US" sz="1800" b="0" i="0" kern="1200" dirty="0" smtClean="0">
                          <a:solidFill>
                            <a:schemeClr val="dk1"/>
                          </a:solidFill>
                          <a:effectLst/>
                          <a:latin typeface="+mn-lt"/>
                          <a:ea typeface="+mn-ea"/>
                          <a:cs typeface="+mn-cs"/>
                        </a:rPr>
                        <a:t>See what files are opened remotely.</a:t>
                      </a:r>
                      <a:endParaRPr lang="en-US" dirty="0"/>
                    </a:p>
                  </a:txBody>
                  <a:tcPr/>
                </a:tc>
                <a:extLst>
                  <a:ext uri="{0D108BD9-81ED-4DB2-BD59-A6C34878D82A}">
                    <a16:rowId xmlns:a16="http://schemas.microsoft.com/office/drawing/2014/main" val="1965357956"/>
                  </a:ext>
                </a:extLst>
              </a:tr>
              <a:tr h="370840">
                <a:tc>
                  <a:txBody>
                    <a:bodyPr/>
                    <a:lstStyle/>
                    <a:p>
                      <a:r>
                        <a:rPr lang="en-US" dirty="0" err="1" smtClean="0"/>
                        <a:t>PsGetSid</a:t>
                      </a:r>
                      <a:endParaRPr lang="en-US" dirty="0"/>
                    </a:p>
                  </a:txBody>
                  <a:tcPr/>
                </a:tc>
                <a:tc>
                  <a:txBody>
                    <a:bodyPr/>
                    <a:lstStyle/>
                    <a:p>
                      <a:r>
                        <a:rPr lang="en-US" sz="1800" b="0" i="0" kern="1200" dirty="0" smtClean="0">
                          <a:solidFill>
                            <a:schemeClr val="dk1"/>
                          </a:solidFill>
                          <a:effectLst/>
                          <a:latin typeface="+mn-lt"/>
                          <a:ea typeface="+mn-ea"/>
                          <a:cs typeface="+mn-cs"/>
                        </a:rPr>
                        <a:t>Displays the SID of a computer or a user.</a:t>
                      </a:r>
                      <a:endParaRPr lang="en-US" dirty="0"/>
                    </a:p>
                  </a:txBody>
                  <a:tcPr/>
                </a:tc>
                <a:extLst>
                  <a:ext uri="{0D108BD9-81ED-4DB2-BD59-A6C34878D82A}">
                    <a16:rowId xmlns:a16="http://schemas.microsoft.com/office/drawing/2014/main" val="3016459118"/>
                  </a:ext>
                </a:extLst>
              </a:tr>
              <a:tr h="370840">
                <a:tc>
                  <a:txBody>
                    <a:bodyPr/>
                    <a:lstStyle/>
                    <a:p>
                      <a:r>
                        <a:rPr lang="en-US" dirty="0" err="1" smtClean="0"/>
                        <a:t>PsInfo</a:t>
                      </a:r>
                      <a:endParaRPr lang="en-US" dirty="0"/>
                    </a:p>
                  </a:txBody>
                  <a:tcPr/>
                </a:tc>
                <a:tc>
                  <a:txBody>
                    <a:bodyPr/>
                    <a:lstStyle/>
                    <a:p>
                      <a:r>
                        <a:rPr lang="en-US" sz="1800" b="0" i="0" kern="1200" dirty="0" smtClean="0">
                          <a:solidFill>
                            <a:schemeClr val="dk1"/>
                          </a:solidFill>
                          <a:effectLst/>
                          <a:latin typeface="+mn-lt"/>
                          <a:ea typeface="+mn-ea"/>
                          <a:cs typeface="+mn-cs"/>
                        </a:rPr>
                        <a:t>Obtain information about a system.</a:t>
                      </a:r>
                      <a:endParaRPr lang="en-US" dirty="0"/>
                    </a:p>
                  </a:txBody>
                  <a:tcPr/>
                </a:tc>
                <a:extLst>
                  <a:ext uri="{0D108BD9-81ED-4DB2-BD59-A6C34878D82A}">
                    <a16:rowId xmlns:a16="http://schemas.microsoft.com/office/drawing/2014/main" val="2856086234"/>
                  </a:ext>
                </a:extLst>
              </a:tr>
              <a:tr h="370840">
                <a:tc>
                  <a:txBody>
                    <a:bodyPr/>
                    <a:lstStyle/>
                    <a:p>
                      <a:r>
                        <a:rPr lang="en-US" dirty="0" err="1" smtClean="0"/>
                        <a:t>PsKill</a:t>
                      </a:r>
                      <a:endParaRPr lang="en-US" dirty="0"/>
                    </a:p>
                  </a:txBody>
                  <a:tcPr/>
                </a:tc>
                <a:tc>
                  <a:txBody>
                    <a:bodyPr/>
                    <a:lstStyle/>
                    <a:p>
                      <a:r>
                        <a:rPr lang="en-US" sz="1800" b="0" i="0" kern="1200" dirty="0" smtClean="0">
                          <a:solidFill>
                            <a:schemeClr val="dk1"/>
                          </a:solidFill>
                          <a:effectLst/>
                          <a:latin typeface="+mn-lt"/>
                          <a:ea typeface="+mn-ea"/>
                          <a:cs typeface="+mn-cs"/>
                        </a:rPr>
                        <a:t>Terminate local or remote processes.</a:t>
                      </a:r>
                      <a:endParaRPr lang="en-US" dirty="0"/>
                    </a:p>
                  </a:txBody>
                  <a:tcPr/>
                </a:tc>
                <a:extLst>
                  <a:ext uri="{0D108BD9-81ED-4DB2-BD59-A6C34878D82A}">
                    <a16:rowId xmlns:a16="http://schemas.microsoft.com/office/drawing/2014/main" val="3376284509"/>
                  </a:ext>
                </a:extLst>
              </a:tr>
              <a:tr h="370840">
                <a:tc>
                  <a:txBody>
                    <a:bodyPr/>
                    <a:lstStyle/>
                    <a:p>
                      <a:r>
                        <a:rPr lang="en-US" dirty="0" smtClean="0"/>
                        <a:t>PsPing</a:t>
                      </a:r>
                      <a:endParaRPr lang="en-US" dirty="0"/>
                    </a:p>
                  </a:txBody>
                  <a:tcPr/>
                </a:tc>
                <a:tc>
                  <a:txBody>
                    <a:bodyPr/>
                    <a:lstStyle/>
                    <a:p>
                      <a:r>
                        <a:rPr lang="en-US" sz="1800" b="0" i="0" kern="1200" dirty="0" smtClean="0">
                          <a:solidFill>
                            <a:schemeClr val="dk1"/>
                          </a:solidFill>
                          <a:effectLst/>
                          <a:latin typeface="+mn-lt"/>
                          <a:ea typeface="+mn-ea"/>
                          <a:cs typeface="+mn-cs"/>
                        </a:rPr>
                        <a:t>Measure network performance.</a:t>
                      </a:r>
                      <a:endParaRPr lang="en-US" dirty="0"/>
                    </a:p>
                  </a:txBody>
                  <a:tcPr/>
                </a:tc>
                <a:extLst>
                  <a:ext uri="{0D108BD9-81ED-4DB2-BD59-A6C34878D82A}">
                    <a16:rowId xmlns:a16="http://schemas.microsoft.com/office/drawing/2014/main" val="1824988506"/>
                  </a:ext>
                </a:extLst>
              </a:tr>
              <a:tr h="370840">
                <a:tc>
                  <a:txBody>
                    <a:bodyPr/>
                    <a:lstStyle/>
                    <a:p>
                      <a:r>
                        <a:rPr lang="en-US" dirty="0" err="1" smtClean="0"/>
                        <a:t>PsList</a:t>
                      </a:r>
                      <a:endParaRPr lang="en-US" dirty="0"/>
                    </a:p>
                  </a:txBody>
                  <a:tcPr/>
                </a:tc>
                <a:tc>
                  <a:txBody>
                    <a:bodyPr/>
                    <a:lstStyle/>
                    <a:p>
                      <a:r>
                        <a:rPr lang="en-US" sz="1800" b="0" i="0" kern="1200" dirty="0" smtClean="0">
                          <a:solidFill>
                            <a:schemeClr val="dk1"/>
                          </a:solidFill>
                          <a:effectLst/>
                          <a:latin typeface="+mn-lt"/>
                          <a:ea typeface="+mn-ea"/>
                          <a:cs typeface="+mn-cs"/>
                        </a:rPr>
                        <a:t>Show information about processes and threads.</a:t>
                      </a:r>
                      <a:endParaRPr lang="en-US" dirty="0"/>
                    </a:p>
                  </a:txBody>
                  <a:tcPr/>
                </a:tc>
                <a:extLst>
                  <a:ext uri="{0D108BD9-81ED-4DB2-BD59-A6C34878D82A}">
                    <a16:rowId xmlns:a16="http://schemas.microsoft.com/office/drawing/2014/main" val="3804724074"/>
                  </a:ext>
                </a:extLst>
              </a:tr>
              <a:tr h="370840">
                <a:tc>
                  <a:txBody>
                    <a:bodyPr/>
                    <a:lstStyle/>
                    <a:p>
                      <a:r>
                        <a:rPr lang="en-US" dirty="0" err="1" smtClean="0"/>
                        <a:t>PsLoggedOn</a:t>
                      </a:r>
                      <a:endParaRPr lang="en-US" dirty="0"/>
                    </a:p>
                  </a:txBody>
                  <a:tcPr/>
                </a:tc>
                <a:tc>
                  <a:txBody>
                    <a:bodyPr/>
                    <a:lstStyle/>
                    <a:p>
                      <a:r>
                        <a:rPr lang="en-US" sz="1800" b="0" i="0" kern="1200" dirty="0" smtClean="0">
                          <a:solidFill>
                            <a:schemeClr val="dk1"/>
                          </a:solidFill>
                          <a:effectLst/>
                          <a:latin typeface="+mn-lt"/>
                          <a:ea typeface="+mn-ea"/>
                          <a:cs typeface="+mn-cs"/>
                        </a:rPr>
                        <a:t>Show users logged on to a system.</a:t>
                      </a:r>
                      <a:endParaRPr lang="en-US" dirty="0"/>
                    </a:p>
                  </a:txBody>
                  <a:tcPr/>
                </a:tc>
                <a:extLst>
                  <a:ext uri="{0D108BD9-81ED-4DB2-BD59-A6C34878D82A}">
                    <a16:rowId xmlns:a16="http://schemas.microsoft.com/office/drawing/2014/main" val="1371938390"/>
                  </a:ext>
                </a:extLst>
              </a:tr>
              <a:tr h="370840">
                <a:tc>
                  <a:txBody>
                    <a:bodyPr/>
                    <a:lstStyle/>
                    <a:p>
                      <a:r>
                        <a:rPr lang="en-US" dirty="0" err="1" smtClean="0"/>
                        <a:t>PsLogList</a:t>
                      </a:r>
                      <a:endParaRPr lang="en-US" dirty="0"/>
                    </a:p>
                  </a:txBody>
                  <a:tcPr/>
                </a:tc>
                <a:tc>
                  <a:txBody>
                    <a:bodyPr/>
                    <a:lstStyle/>
                    <a:p>
                      <a:r>
                        <a:rPr lang="en-US" sz="1800" b="0" i="0" kern="1200" dirty="0" smtClean="0">
                          <a:solidFill>
                            <a:schemeClr val="dk1"/>
                          </a:solidFill>
                          <a:effectLst/>
                          <a:latin typeface="+mn-lt"/>
                          <a:ea typeface="+mn-ea"/>
                          <a:cs typeface="+mn-cs"/>
                        </a:rPr>
                        <a:t>Dump event log records.</a:t>
                      </a:r>
                      <a:endParaRPr lang="en-US" dirty="0"/>
                    </a:p>
                  </a:txBody>
                  <a:tcPr/>
                </a:tc>
                <a:extLst>
                  <a:ext uri="{0D108BD9-81ED-4DB2-BD59-A6C34878D82A}">
                    <a16:rowId xmlns:a16="http://schemas.microsoft.com/office/drawing/2014/main" val="4214453575"/>
                  </a:ext>
                </a:extLst>
              </a:tr>
              <a:tr h="370840">
                <a:tc>
                  <a:txBody>
                    <a:bodyPr/>
                    <a:lstStyle/>
                    <a:p>
                      <a:r>
                        <a:rPr lang="en-US" dirty="0" err="1" smtClean="0"/>
                        <a:t>PsPassword</a:t>
                      </a:r>
                      <a:endParaRPr lang="en-US" dirty="0"/>
                    </a:p>
                  </a:txBody>
                  <a:tcPr/>
                </a:tc>
                <a:tc>
                  <a:txBody>
                    <a:bodyPr/>
                    <a:lstStyle/>
                    <a:p>
                      <a:r>
                        <a:rPr lang="en-US" sz="1800" b="0" i="0" kern="1200" dirty="0" smtClean="0">
                          <a:solidFill>
                            <a:schemeClr val="dk1"/>
                          </a:solidFill>
                          <a:effectLst/>
                          <a:latin typeface="+mn-lt"/>
                          <a:ea typeface="+mn-ea"/>
                          <a:cs typeface="+mn-cs"/>
                        </a:rPr>
                        <a:t>Changes account passwords.</a:t>
                      </a:r>
                      <a:endParaRPr lang="en-US" dirty="0"/>
                    </a:p>
                  </a:txBody>
                  <a:tcPr/>
                </a:tc>
                <a:extLst>
                  <a:ext uri="{0D108BD9-81ED-4DB2-BD59-A6C34878D82A}">
                    <a16:rowId xmlns:a16="http://schemas.microsoft.com/office/drawing/2014/main" val="2385168652"/>
                  </a:ext>
                </a:extLst>
              </a:tr>
            </a:tbl>
          </a:graphicData>
        </a:graphic>
      </p:graphicFrame>
    </p:spTree>
    <p:extLst>
      <p:ext uri="{BB962C8B-B14F-4D97-AF65-F5344CB8AC3E}">
        <p14:creationId xmlns:p14="http://schemas.microsoft.com/office/powerpoint/2010/main" val="977735400"/>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SysInternals Suite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617959401"/>
              </p:ext>
            </p:extLst>
          </p:nvPr>
        </p:nvGraphicFramePr>
        <p:xfrm>
          <a:off x="614463" y="952500"/>
          <a:ext cx="10963073" cy="4688840"/>
        </p:xfrm>
        <a:graphic>
          <a:graphicData uri="http://schemas.openxmlformats.org/drawingml/2006/table">
            <a:tbl>
              <a:tblPr firstRow="1" bandRow="1">
                <a:tableStyleId>{5C22544A-7EE6-4342-B048-85BDC9FD1C3A}</a:tableStyleId>
              </a:tblPr>
              <a:tblGrid>
                <a:gridCol w="1772753">
                  <a:extLst>
                    <a:ext uri="{9D8B030D-6E8A-4147-A177-3AD203B41FA5}">
                      <a16:colId xmlns:a16="http://schemas.microsoft.com/office/drawing/2014/main" val="256644654"/>
                    </a:ext>
                  </a:extLst>
                </a:gridCol>
                <a:gridCol w="9190320">
                  <a:extLst>
                    <a:ext uri="{9D8B030D-6E8A-4147-A177-3AD203B41FA5}">
                      <a16:colId xmlns:a16="http://schemas.microsoft.com/office/drawing/2014/main" val="2184237819"/>
                    </a:ext>
                  </a:extLst>
                </a:gridCol>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746292031"/>
                  </a:ext>
                </a:extLst>
              </a:tr>
              <a:tr h="370840">
                <a:tc>
                  <a:txBody>
                    <a:bodyPr/>
                    <a:lstStyle/>
                    <a:p>
                      <a:r>
                        <a:rPr lang="en-US" dirty="0" err="1" smtClean="0"/>
                        <a:t>PsService</a:t>
                      </a:r>
                      <a:endParaRPr lang="en-US" dirty="0"/>
                    </a:p>
                  </a:txBody>
                  <a:tcPr/>
                </a:tc>
                <a:tc>
                  <a:txBody>
                    <a:bodyPr/>
                    <a:lstStyle/>
                    <a:p>
                      <a:r>
                        <a:rPr lang="en-US" sz="1800" b="0" i="0" kern="1200" dirty="0" smtClean="0">
                          <a:solidFill>
                            <a:schemeClr val="dk1"/>
                          </a:solidFill>
                          <a:effectLst/>
                          <a:latin typeface="+mn-lt"/>
                          <a:ea typeface="+mn-ea"/>
                          <a:cs typeface="+mn-cs"/>
                        </a:rPr>
                        <a:t>View and control services.</a:t>
                      </a:r>
                      <a:endParaRPr lang="en-US" dirty="0"/>
                    </a:p>
                  </a:txBody>
                  <a:tcPr/>
                </a:tc>
                <a:extLst>
                  <a:ext uri="{0D108BD9-81ED-4DB2-BD59-A6C34878D82A}">
                    <a16:rowId xmlns:a16="http://schemas.microsoft.com/office/drawing/2014/main" val="3229545896"/>
                  </a:ext>
                </a:extLst>
              </a:tr>
              <a:tr h="370840">
                <a:tc>
                  <a:txBody>
                    <a:bodyPr/>
                    <a:lstStyle/>
                    <a:p>
                      <a:r>
                        <a:rPr lang="en-US" dirty="0" err="1" smtClean="0"/>
                        <a:t>PsShutdown</a:t>
                      </a:r>
                      <a:endParaRPr lang="en-US" dirty="0"/>
                    </a:p>
                  </a:txBody>
                  <a:tcPr/>
                </a:tc>
                <a:tc>
                  <a:txBody>
                    <a:bodyPr/>
                    <a:lstStyle/>
                    <a:p>
                      <a:r>
                        <a:rPr lang="en-US" sz="1800" b="0" i="0" kern="1200" dirty="0" smtClean="0">
                          <a:solidFill>
                            <a:schemeClr val="dk1"/>
                          </a:solidFill>
                          <a:effectLst/>
                          <a:latin typeface="+mn-lt"/>
                          <a:ea typeface="+mn-ea"/>
                          <a:cs typeface="+mn-cs"/>
                        </a:rPr>
                        <a:t>Shuts down and optionally reboots a computer</a:t>
                      </a:r>
                      <a:endParaRPr lang="en-US" dirty="0"/>
                    </a:p>
                  </a:txBody>
                  <a:tcPr/>
                </a:tc>
                <a:extLst>
                  <a:ext uri="{0D108BD9-81ED-4DB2-BD59-A6C34878D82A}">
                    <a16:rowId xmlns:a16="http://schemas.microsoft.com/office/drawing/2014/main" val="2630496795"/>
                  </a:ext>
                </a:extLst>
              </a:tr>
              <a:tr h="370840">
                <a:tc>
                  <a:txBody>
                    <a:bodyPr/>
                    <a:lstStyle/>
                    <a:p>
                      <a:r>
                        <a:rPr lang="en-US" dirty="0" err="1" smtClean="0"/>
                        <a:t>PsSuspend</a:t>
                      </a:r>
                      <a:endParaRPr lang="en-US" dirty="0"/>
                    </a:p>
                  </a:txBody>
                  <a:tcPr/>
                </a:tc>
                <a:tc>
                  <a:txBody>
                    <a:bodyPr/>
                    <a:lstStyle/>
                    <a:p>
                      <a:r>
                        <a:rPr lang="en-US" sz="1800" b="0" i="0" kern="1200" dirty="0" smtClean="0">
                          <a:solidFill>
                            <a:schemeClr val="dk1"/>
                          </a:solidFill>
                          <a:effectLst/>
                          <a:latin typeface="+mn-lt"/>
                          <a:ea typeface="+mn-ea"/>
                          <a:cs typeface="+mn-cs"/>
                        </a:rPr>
                        <a:t>Suspend and resume processes.</a:t>
                      </a:r>
                      <a:endParaRPr lang="en-US" dirty="0"/>
                    </a:p>
                  </a:txBody>
                  <a:tcPr/>
                </a:tc>
                <a:extLst>
                  <a:ext uri="{0D108BD9-81ED-4DB2-BD59-A6C34878D82A}">
                    <a16:rowId xmlns:a16="http://schemas.microsoft.com/office/drawing/2014/main" val="763283893"/>
                  </a:ext>
                </a:extLst>
              </a:tr>
              <a:tr h="370840">
                <a:tc>
                  <a:txBody>
                    <a:bodyPr/>
                    <a:lstStyle/>
                    <a:p>
                      <a:r>
                        <a:rPr lang="en-US" dirty="0" err="1" smtClean="0"/>
                        <a:t>PsTools</a:t>
                      </a:r>
                      <a:endParaRPr lang="en-US" dirty="0"/>
                    </a:p>
                  </a:txBody>
                  <a:tcPr/>
                </a:tc>
                <a:tc>
                  <a:txBody>
                    <a:bodyPr/>
                    <a:lstStyle/>
                    <a:p>
                      <a:r>
                        <a:rPr lang="en-US" dirty="0" smtClean="0"/>
                        <a:t>The </a:t>
                      </a:r>
                      <a:r>
                        <a:rPr lang="en-US" dirty="0" err="1" smtClean="0"/>
                        <a:t>PsTools</a:t>
                      </a:r>
                      <a:r>
                        <a:rPr lang="en-US" dirty="0" smtClean="0"/>
                        <a:t> suite includes command-line utilities for listing the processes running on local or remote computers, running processes remotely, rebooting computers, dumping event logs, and more.</a:t>
                      </a:r>
                      <a:endParaRPr lang="en-US" dirty="0"/>
                    </a:p>
                  </a:txBody>
                  <a:tcPr/>
                </a:tc>
                <a:extLst>
                  <a:ext uri="{0D108BD9-81ED-4DB2-BD59-A6C34878D82A}">
                    <a16:rowId xmlns:a16="http://schemas.microsoft.com/office/drawing/2014/main" val="1965357956"/>
                  </a:ext>
                </a:extLst>
              </a:tr>
              <a:tr h="370840">
                <a:tc>
                  <a:txBody>
                    <a:bodyPr/>
                    <a:lstStyle/>
                    <a:p>
                      <a:r>
                        <a:rPr lang="en-US" dirty="0" err="1" smtClean="0"/>
                        <a:t>RAMMap</a:t>
                      </a:r>
                      <a:endParaRPr lang="en-US" dirty="0"/>
                    </a:p>
                  </a:txBody>
                  <a:tcPr/>
                </a:tc>
                <a:tc>
                  <a:txBody>
                    <a:bodyPr/>
                    <a:lstStyle/>
                    <a:p>
                      <a:r>
                        <a:rPr lang="en-US" sz="1800" b="0" i="0" kern="1200" dirty="0" smtClean="0">
                          <a:solidFill>
                            <a:schemeClr val="dk1"/>
                          </a:solidFill>
                          <a:effectLst/>
                          <a:latin typeface="+mn-lt"/>
                          <a:ea typeface="+mn-ea"/>
                          <a:cs typeface="+mn-cs"/>
                        </a:rPr>
                        <a:t>An advanced physical memory usage analysis utility that presents usage information in different ways on its several different tabs.</a:t>
                      </a:r>
                      <a:endParaRPr lang="en-US" dirty="0"/>
                    </a:p>
                  </a:txBody>
                  <a:tcPr/>
                </a:tc>
                <a:extLst>
                  <a:ext uri="{0D108BD9-81ED-4DB2-BD59-A6C34878D82A}">
                    <a16:rowId xmlns:a16="http://schemas.microsoft.com/office/drawing/2014/main" val="3016459118"/>
                  </a:ext>
                </a:extLst>
              </a:tr>
              <a:tr h="370840">
                <a:tc>
                  <a:txBody>
                    <a:bodyPr/>
                    <a:lstStyle/>
                    <a:p>
                      <a:r>
                        <a:rPr lang="en-US" dirty="0" err="1" smtClean="0"/>
                        <a:t>RegDelNull</a:t>
                      </a:r>
                      <a:endParaRPr lang="en-US" dirty="0"/>
                    </a:p>
                  </a:txBody>
                  <a:tcPr/>
                </a:tc>
                <a:tc>
                  <a:txBody>
                    <a:bodyPr/>
                    <a:lstStyle/>
                    <a:p>
                      <a:r>
                        <a:rPr lang="en-US" sz="1800" b="0" i="0" kern="1200" dirty="0" smtClean="0">
                          <a:solidFill>
                            <a:schemeClr val="dk1"/>
                          </a:solidFill>
                          <a:effectLst/>
                          <a:latin typeface="+mn-lt"/>
                          <a:ea typeface="+mn-ea"/>
                          <a:cs typeface="+mn-cs"/>
                        </a:rPr>
                        <a:t>Scan for and delete Registry keys that contain embedded null-characters that are otherwise </a:t>
                      </a:r>
                      <a:r>
                        <a:rPr lang="en-US" sz="1800" b="0" i="0" kern="1200" dirty="0" err="1" smtClean="0">
                          <a:solidFill>
                            <a:schemeClr val="dk1"/>
                          </a:solidFill>
                          <a:effectLst/>
                          <a:latin typeface="+mn-lt"/>
                          <a:ea typeface="+mn-ea"/>
                          <a:cs typeface="+mn-cs"/>
                        </a:rPr>
                        <a:t>undeleteable</a:t>
                      </a:r>
                      <a:r>
                        <a:rPr lang="en-US" sz="1800" b="0" i="0" kern="1200" dirty="0" smtClean="0">
                          <a:solidFill>
                            <a:schemeClr val="dk1"/>
                          </a:solidFill>
                          <a:effectLst/>
                          <a:latin typeface="+mn-lt"/>
                          <a:ea typeface="+mn-ea"/>
                          <a:cs typeface="+mn-cs"/>
                        </a:rPr>
                        <a:t> by standard Registry-editing tools.</a:t>
                      </a:r>
                      <a:endParaRPr lang="en-US" dirty="0"/>
                    </a:p>
                  </a:txBody>
                  <a:tcPr/>
                </a:tc>
                <a:extLst>
                  <a:ext uri="{0D108BD9-81ED-4DB2-BD59-A6C34878D82A}">
                    <a16:rowId xmlns:a16="http://schemas.microsoft.com/office/drawing/2014/main" val="2856086234"/>
                  </a:ext>
                </a:extLst>
              </a:tr>
              <a:tr h="370840">
                <a:tc>
                  <a:txBody>
                    <a:bodyPr/>
                    <a:lstStyle/>
                    <a:p>
                      <a:r>
                        <a:rPr lang="en-US" dirty="0" smtClean="0"/>
                        <a:t>Registry</a:t>
                      </a:r>
                      <a:r>
                        <a:rPr lang="en-US" baseline="0" dirty="0" smtClean="0"/>
                        <a:t> Usage (RU)</a:t>
                      </a:r>
                      <a:endParaRPr lang="en-US" dirty="0"/>
                    </a:p>
                  </a:txBody>
                  <a:tcPr/>
                </a:tc>
                <a:tc>
                  <a:txBody>
                    <a:bodyPr/>
                    <a:lstStyle/>
                    <a:p>
                      <a:r>
                        <a:rPr lang="en-US" sz="1800" b="0" i="0" kern="1200" dirty="0" smtClean="0">
                          <a:solidFill>
                            <a:schemeClr val="dk1"/>
                          </a:solidFill>
                          <a:effectLst/>
                          <a:latin typeface="+mn-lt"/>
                          <a:ea typeface="+mn-ea"/>
                          <a:cs typeface="+mn-cs"/>
                        </a:rPr>
                        <a:t>View the registry space usage for the specified registry key.</a:t>
                      </a:r>
                      <a:endParaRPr lang="en-US" dirty="0"/>
                    </a:p>
                  </a:txBody>
                  <a:tcPr/>
                </a:tc>
                <a:extLst>
                  <a:ext uri="{0D108BD9-81ED-4DB2-BD59-A6C34878D82A}">
                    <a16:rowId xmlns:a16="http://schemas.microsoft.com/office/drawing/2014/main" val="3376284509"/>
                  </a:ext>
                </a:extLst>
              </a:tr>
              <a:tr h="370840">
                <a:tc>
                  <a:txBody>
                    <a:bodyPr/>
                    <a:lstStyle/>
                    <a:p>
                      <a:r>
                        <a:rPr lang="en-US" dirty="0" err="1" smtClean="0"/>
                        <a:t>RegJump</a:t>
                      </a:r>
                      <a:endParaRPr lang="en-US" dirty="0"/>
                    </a:p>
                  </a:txBody>
                  <a:tcPr/>
                </a:tc>
                <a:tc>
                  <a:txBody>
                    <a:bodyPr/>
                    <a:lstStyle/>
                    <a:p>
                      <a:r>
                        <a:rPr lang="en-US" sz="1800" b="0" i="0" kern="1200" dirty="0" smtClean="0">
                          <a:solidFill>
                            <a:schemeClr val="dk1"/>
                          </a:solidFill>
                          <a:effectLst/>
                          <a:latin typeface="+mn-lt"/>
                          <a:ea typeface="+mn-ea"/>
                          <a:cs typeface="+mn-cs"/>
                        </a:rPr>
                        <a:t>Jump to the registry path you specify in </a:t>
                      </a:r>
                      <a:r>
                        <a:rPr lang="en-US" sz="1800" b="0" i="0" kern="1200" dirty="0" err="1" smtClean="0">
                          <a:solidFill>
                            <a:schemeClr val="dk1"/>
                          </a:solidFill>
                          <a:effectLst/>
                          <a:latin typeface="+mn-lt"/>
                          <a:ea typeface="+mn-ea"/>
                          <a:cs typeface="+mn-cs"/>
                        </a:rPr>
                        <a:t>Regedit</a:t>
                      </a:r>
                      <a:r>
                        <a:rPr lang="en-US" sz="1800" b="0" i="0" kern="1200" dirty="0" smtClean="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824988506"/>
                  </a:ext>
                </a:extLst>
              </a:tr>
            </a:tbl>
          </a:graphicData>
        </a:graphic>
      </p:graphicFrame>
    </p:spTree>
    <p:extLst>
      <p:ext uri="{BB962C8B-B14F-4D97-AF65-F5344CB8AC3E}">
        <p14:creationId xmlns:p14="http://schemas.microsoft.com/office/powerpoint/2010/main" val="4004671524"/>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SysInternals Suite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661372316"/>
              </p:ext>
            </p:extLst>
          </p:nvPr>
        </p:nvGraphicFramePr>
        <p:xfrm>
          <a:off x="614463" y="952500"/>
          <a:ext cx="10963073" cy="5090160"/>
        </p:xfrm>
        <a:graphic>
          <a:graphicData uri="http://schemas.openxmlformats.org/drawingml/2006/table">
            <a:tbl>
              <a:tblPr firstRow="1" bandRow="1">
                <a:tableStyleId>{5C22544A-7EE6-4342-B048-85BDC9FD1C3A}</a:tableStyleId>
              </a:tblPr>
              <a:tblGrid>
                <a:gridCol w="1772753">
                  <a:extLst>
                    <a:ext uri="{9D8B030D-6E8A-4147-A177-3AD203B41FA5}">
                      <a16:colId xmlns:a16="http://schemas.microsoft.com/office/drawing/2014/main" val="256644654"/>
                    </a:ext>
                  </a:extLst>
                </a:gridCol>
                <a:gridCol w="9190320">
                  <a:extLst>
                    <a:ext uri="{9D8B030D-6E8A-4147-A177-3AD203B41FA5}">
                      <a16:colId xmlns:a16="http://schemas.microsoft.com/office/drawing/2014/main" val="2184237819"/>
                    </a:ext>
                  </a:extLst>
                </a:gridCol>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746292031"/>
                  </a:ext>
                </a:extLst>
              </a:tr>
              <a:tr h="370840">
                <a:tc>
                  <a:txBody>
                    <a:bodyPr/>
                    <a:lstStyle/>
                    <a:p>
                      <a:r>
                        <a:rPr lang="en-US" dirty="0" err="1" smtClean="0"/>
                        <a:t>Sdelete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Securely overwrite your sensitive files and cleanse your free space of previously deleted files using this DoD-compliant secure delete program.</a:t>
                      </a:r>
                      <a:endParaRPr lang="en-US" dirty="0" smtClean="0"/>
                    </a:p>
                  </a:txBody>
                  <a:tcPr/>
                </a:tc>
                <a:extLst>
                  <a:ext uri="{0D108BD9-81ED-4DB2-BD59-A6C34878D82A}">
                    <a16:rowId xmlns:a16="http://schemas.microsoft.com/office/drawing/2014/main" val="3229545896"/>
                  </a:ext>
                </a:extLst>
              </a:tr>
              <a:tr h="370840">
                <a:tc>
                  <a:txBody>
                    <a:bodyPr/>
                    <a:lstStyle/>
                    <a:p>
                      <a:r>
                        <a:rPr lang="en-US" dirty="0" err="1" smtClean="0"/>
                        <a:t>ShareEnum</a:t>
                      </a:r>
                      <a:endParaRPr lang="en-US" dirty="0"/>
                    </a:p>
                  </a:txBody>
                  <a:tcPr/>
                </a:tc>
                <a:tc>
                  <a:txBody>
                    <a:bodyPr/>
                    <a:lstStyle/>
                    <a:p>
                      <a:r>
                        <a:rPr lang="en-US" sz="1800" b="0" i="0" kern="1200" dirty="0" smtClean="0">
                          <a:solidFill>
                            <a:schemeClr val="dk1"/>
                          </a:solidFill>
                          <a:effectLst/>
                          <a:latin typeface="+mn-lt"/>
                          <a:ea typeface="+mn-ea"/>
                          <a:cs typeface="+mn-cs"/>
                        </a:rPr>
                        <a:t>Scan file shares on your network and view their security settings to close security holes.</a:t>
                      </a:r>
                      <a:endParaRPr lang="en-US" dirty="0"/>
                    </a:p>
                  </a:txBody>
                  <a:tcPr/>
                </a:tc>
                <a:extLst>
                  <a:ext uri="{0D108BD9-81ED-4DB2-BD59-A6C34878D82A}">
                    <a16:rowId xmlns:a16="http://schemas.microsoft.com/office/drawing/2014/main" val="2630496795"/>
                  </a:ext>
                </a:extLst>
              </a:tr>
              <a:tr h="370840">
                <a:tc>
                  <a:txBody>
                    <a:bodyPr/>
                    <a:lstStyle/>
                    <a:p>
                      <a:r>
                        <a:rPr lang="en-US" dirty="0" err="1" smtClean="0"/>
                        <a:t>ShellRunas</a:t>
                      </a:r>
                      <a:endParaRPr lang="en-US" dirty="0"/>
                    </a:p>
                  </a:txBody>
                  <a:tcPr/>
                </a:tc>
                <a:tc>
                  <a:txBody>
                    <a:bodyPr/>
                    <a:lstStyle/>
                    <a:p>
                      <a:r>
                        <a:rPr lang="en-US" sz="1800" b="0" i="0" kern="1200" dirty="0" smtClean="0">
                          <a:solidFill>
                            <a:schemeClr val="dk1"/>
                          </a:solidFill>
                          <a:effectLst/>
                          <a:latin typeface="+mn-lt"/>
                          <a:ea typeface="+mn-ea"/>
                          <a:cs typeface="+mn-cs"/>
                        </a:rPr>
                        <a:t>Launch programs as a different user via a convenient shell context-menu entry.</a:t>
                      </a:r>
                      <a:endParaRPr lang="en-US" dirty="0"/>
                    </a:p>
                  </a:txBody>
                  <a:tcPr/>
                </a:tc>
                <a:extLst>
                  <a:ext uri="{0D108BD9-81ED-4DB2-BD59-A6C34878D82A}">
                    <a16:rowId xmlns:a16="http://schemas.microsoft.com/office/drawing/2014/main" val="763283893"/>
                  </a:ext>
                </a:extLst>
              </a:tr>
              <a:tr h="370840">
                <a:tc>
                  <a:txBody>
                    <a:bodyPr/>
                    <a:lstStyle/>
                    <a:p>
                      <a:r>
                        <a:rPr lang="en-US" dirty="0" err="1" smtClean="0"/>
                        <a:t>Sigcheck</a:t>
                      </a:r>
                      <a:endParaRPr lang="en-US" dirty="0"/>
                    </a:p>
                  </a:txBody>
                  <a:tcPr/>
                </a:tc>
                <a:tc>
                  <a:txBody>
                    <a:bodyPr/>
                    <a:lstStyle/>
                    <a:p>
                      <a:r>
                        <a:rPr lang="en-US" sz="1800" b="0" i="0" kern="1200" dirty="0" smtClean="0">
                          <a:solidFill>
                            <a:schemeClr val="dk1"/>
                          </a:solidFill>
                          <a:effectLst/>
                          <a:latin typeface="+mn-lt"/>
                          <a:ea typeface="+mn-ea"/>
                          <a:cs typeface="+mn-cs"/>
                        </a:rPr>
                        <a:t>Dump file version information and verify that images on your system are digitally signed.</a:t>
                      </a:r>
                      <a:endParaRPr lang="en-US" dirty="0"/>
                    </a:p>
                  </a:txBody>
                  <a:tcPr/>
                </a:tc>
                <a:extLst>
                  <a:ext uri="{0D108BD9-81ED-4DB2-BD59-A6C34878D82A}">
                    <a16:rowId xmlns:a16="http://schemas.microsoft.com/office/drawing/2014/main" val="1965357956"/>
                  </a:ext>
                </a:extLst>
              </a:tr>
              <a:tr h="370840">
                <a:tc>
                  <a:txBody>
                    <a:bodyPr/>
                    <a:lstStyle/>
                    <a:p>
                      <a:r>
                        <a:rPr lang="en-US" dirty="0" smtClean="0"/>
                        <a:t>Streams</a:t>
                      </a:r>
                      <a:endParaRPr lang="en-US" dirty="0"/>
                    </a:p>
                  </a:txBody>
                  <a:tcPr/>
                </a:tc>
                <a:tc>
                  <a:txBody>
                    <a:bodyPr/>
                    <a:lstStyle/>
                    <a:p>
                      <a:r>
                        <a:rPr lang="en-US" sz="1800" b="0" i="0" kern="1200" dirty="0" smtClean="0">
                          <a:solidFill>
                            <a:schemeClr val="dk1"/>
                          </a:solidFill>
                          <a:effectLst/>
                          <a:latin typeface="+mn-lt"/>
                          <a:ea typeface="+mn-ea"/>
                          <a:cs typeface="+mn-cs"/>
                        </a:rPr>
                        <a:t>Reveal NTFS alternate streams.</a:t>
                      </a:r>
                      <a:endParaRPr lang="en-US" dirty="0"/>
                    </a:p>
                  </a:txBody>
                  <a:tcPr/>
                </a:tc>
                <a:extLst>
                  <a:ext uri="{0D108BD9-81ED-4DB2-BD59-A6C34878D82A}">
                    <a16:rowId xmlns:a16="http://schemas.microsoft.com/office/drawing/2014/main" val="3016459118"/>
                  </a:ext>
                </a:extLst>
              </a:tr>
              <a:tr h="370840">
                <a:tc>
                  <a:txBody>
                    <a:bodyPr/>
                    <a:lstStyle/>
                    <a:p>
                      <a:r>
                        <a:rPr lang="en-US" dirty="0" smtClean="0"/>
                        <a:t>Strings</a:t>
                      </a:r>
                      <a:endParaRPr lang="en-US" dirty="0"/>
                    </a:p>
                  </a:txBody>
                  <a:tcPr/>
                </a:tc>
                <a:tc>
                  <a:txBody>
                    <a:bodyPr/>
                    <a:lstStyle/>
                    <a:p>
                      <a:r>
                        <a:rPr lang="en-US" sz="1800" b="0" i="0" kern="1200" dirty="0" smtClean="0">
                          <a:solidFill>
                            <a:schemeClr val="dk1"/>
                          </a:solidFill>
                          <a:effectLst/>
                          <a:latin typeface="+mn-lt"/>
                          <a:ea typeface="+mn-ea"/>
                          <a:cs typeface="+mn-cs"/>
                        </a:rPr>
                        <a:t>Search for ANSI and UNICODE strings in binary images.</a:t>
                      </a:r>
                      <a:endParaRPr lang="en-US" dirty="0"/>
                    </a:p>
                  </a:txBody>
                  <a:tcPr/>
                </a:tc>
                <a:extLst>
                  <a:ext uri="{0D108BD9-81ED-4DB2-BD59-A6C34878D82A}">
                    <a16:rowId xmlns:a16="http://schemas.microsoft.com/office/drawing/2014/main" val="2856086234"/>
                  </a:ext>
                </a:extLst>
              </a:tr>
              <a:tr h="370840">
                <a:tc>
                  <a:txBody>
                    <a:bodyPr/>
                    <a:lstStyle/>
                    <a:p>
                      <a:r>
                        <a:rPr lang="en-US" dirty="0" smtClean="0"/>
                        <a:t>Sync</a:t>
                      </a:r>
                      <a:endParaRPr lang="en-US" dirty="0"/>
                    </a:p>
                  </a:txBody>
                  <a:tcPr/>
                </a:tc>
                <a:tc>
                  <a:txBody>
                    <a:bodyPr/>
                    <a:lstStyle/>
                    <a:p>
                      <a:r>
                        <a:rPr lang="en-US" sz="1800" b="0" i="0" kern="1200" dirty="0" smtClean="0">
                          <a:solidFill>
                            <a:schemeClr val="dk1"/>
                          </a:solidFill>
                          <a:effectLst/>
                          <a:latin typeface="+mn-lt"/>
                          <a:ea typeface="+mn-ea"/>
                          <a:cs typeface="+mn-cs"/>
                        </a:rPr>
                        <a:t>Flush cached data to disk.</a:t>
                      </a:r>
                      <a:endParaRPr lang="en-US" dirty="0"/>
                    </a:p>
                  </a:txBody>
                  <a:tcPr/>
                </a:tc>
                <a:extLst>
                  <a:ext uri="{0D108BD9-81ED-4DB2-BD59-A6C34878D82A}">
                    <a16:rowId xmlns:a16="http://schemas.microsoft.com/office/drawing/2014/main" val="3376284509"/>
                  </a:ext>
                </a:extLst>
              </a:tr>
              <a:tr h="370840">
                <a:tc>
                  <a:txBody>
                    <a:bodyPr/>
                    <a:lstStyle/>
                    <a:p>
                      <a:r>
                        <a:rPr lang="en-US" dirty="0" err="1" smtClean="0"/>
                        <a:t>Sysmon</a:t>
                      </a:r>
                      <a:endParaRPr lang="en-US" dirty="0"/>
                    </a:p>
                  </a:txBody>
                  <a:tcPr/>
                </a:tc>
                <a:tc>
                  <a:txBody>
                    <a:bodyPr/>
                    <a:lstStyle/>
                    <a:p>
                      <a:r>
                        <a:rPr lang="en-US" sz="1800" b="0" i="0" kern="1200" dirty="0" smtClean="0">
                          <a:solidFill>
                            <a:schemeClr val="dk1"/>
                          </a:solidFill>
                          <a:effectLst/>
                          <a:latin typeface="+mn-lt"/>
                          <a:ea typeface="+mn-ea"/>
                          <a:cs typeface="+mn-cs"/>
                        </a:rPr>
                        <a:t>Monitors and reports key system activity via the Windows event log</a:t>
                      </a:r>
                      <a:endParaRPr lang="en-US" dirty="0"/>
                    </a:p>
                  </a:txBody>
                  <a:tcPr/>
                </a:tc>
                <a:extLst>
                  <a:ext uri="{0D108BD9-81ED-4DB2-BD59-A6C34878D82A}">
                    <a16:rowId xmlns:a16="http://schemas.microsoft.com/office/drawing/2014/main" val="1824988506"/>
                  </a:ext>
                </a:extLst>
              </a:tr>
              <a:tr h="370840">
                <a:tc>
                  <a:txBody>
                    <a:bodyPr/>
                    <a:lstStyle/>
                    <a:p>
                      <a:r>
                        <a:rPr lang="en-US" dirty="0" err="1" smtClean="0"/>
                        <a:t>TCPView</a:t>
                      </a:r>
                      <a:endParaRPr lang="en-US" dirty="0"/>
                    </a:p>
                  </a:txBody>
                  <a:tcPr/>
                </a:tc>
                <a:tc>
                  <a:txBody>
                    <a:bodyPr/>
                    <a:lstStyle/>
                    <a:p>
                      <a:r>
                        <a:rPr lang="en-US" sz="1800" b="0" i="0" kern="1200" dirty="0" smtClean="0">
                          <a:solidFill>
                            <a:schemeClr val="dk1"/>
                          </a:solidFill>
                          <a:effectLst/>
                          <a:latin typeface="+mn-lt"/>
                          <a:ea typeface="+mn-ea"/>
                          <a:cs typeface="+mn-cs"/>
                        </a:rPr>
                        <a:t>Active socket command-line viewer.</a:t>
                      </a:r>
                      <a:endParaRPr lang="en-US" dirty="0"/>
                    </a:p>
                  </a:txBody>
                  <a:tcPr/>
                </a:tc>
                <a:extLst>
                  <a:ext uri="{0D108BD9-81ED-4DB2-BD59-A6C34878D82A}">
                    <a16:rowId xmlns:a16="http://schemas.microsoft.com/office/drawing/2014/main" val="1342065901"/>
                  </a:ext>
                </a:extLst>
              </a:tr>
              <a:tr h="370840">
                <a:tc>
                  <a:txBody>
                    <a:bodyPr/>
                    <a:lstStyle/>
                    <a:p>
                      <a:r>
                        <a:rPr lang="en-US" sz="1800" b="0" i="0" kern="1200" dirty="0" err="1" smtClean="0">
                          <a:solidFill>
                            <a:schemeClr val="dk1"/>
                          </a:solidFill>
                          <a:effectLst/>
                          <a:latin typeface="+mn-lt"/>
                          <a:ea typeface="+mn-ea"/>
                          <a:cs typeface="+mn-cs"/>
                        </a:rPr>
                        <a:t>VMMap</a:t>
                      </a:r>
                      <a:endParaRPr lang="en-US" dirty="0"/>
                    </a:p>
                  </a:txBody>
                  <a:tcPr/>
                </a:tc>
                <a:tc>
                  <a:txBody>
                    <a:bodyPr/>
                    <a:lstStyle/>
                    <a:p>
                      <a:r>
                        <a:rPr lang="en-US" sz="1800" b="0" i="0" kern="1200" dirty="0" err="1" smtClean="0">
                          <a:solidFill>
                            <a:schemeClr val="dk1"/>
                          </a:solidFill>
                          <a:effectLst/>
                          <a:latin typeface="+mn-lt"/>
                          <a:ea typeface="+mn-ea"/>
                          <a:cs typeface="+mn-cs"/>
                        </a:rPr>
                        <a:t>VMMap</a:t>
                      </a:r>
                      <a:r>
                        <a:rPr lang="en-US" sz="1800" b="0" i="0" kern="1200" dirty="0" smtClean="0">
                          <a:solidFill>
                            <a:schemeClr val="dk1"/>
                          </a:solidFill>
                          <a:effectLst/>
                          <a:latin typeface="+mn-lt"/>
                          <a:ea typeface="+mn-ea"/>
                          <a:cs typeface="+mn-cs"/>
                        </a:rPr>
                        <a:t> is a process virtual and physical memory analysis utility.</a:t>
                      </a:r>
                      <a:endParaRPr lang="en-US" dirty="0"/>
                    </a:p>
                  </a:txBody>
                  <a:tcPr/>
                </a:tc>
                <a:extLst>
                  <a:ext uri="{0D108BD9-81ED-4DB2-BD59-A6C34878D82A}">
                    <a16:rowId xmlns:a16="http://schemas.microsoft.com/office/drawing/2014/main" val="316585291"/>
                  </a:ext>
                </a:extLst>
              </a:tr>
              <a:tr h="370840">
                <a:tc>
                  <a:txBody>
                    <a:bodyPr/>
                    <a:lstStyle/>
                    <a:p>
                      <a:r>
                        <a:rPr lang="en-US" sz="1800" b="0" i="0" kern="1200" dirty="0" err="1" smtClean="0">
                          <a:solidFill>
                            <a:schemeClr val="dk1"/>
                          </a:solidFill>
                          <a:effectLst/>
                          <a:latin typeface="+mn-lt"/>
                          <a:ea typeface="+mn-ea"/>
                          <a:cs typeface="+mn-cs"/>
                        </a:rPr>
                        <a:t>VolumeId</a:t>
                      </a:r>
                      <a:endParaRPr lang="en-US" dirty="0"/>
                    </a:p>
                  </a:txBody>
                  <a:tcPr/>
                </a:tc>
                <a:tc>
                  <a:txBody>
                    <a:bodyPr/>
                    <a:lstStyle/>
                    <a:p>
                      <a:r>
                        <a:rPr lang="en-US" sz="1800" b="0" i="0" kern="1200" dirty="0" smtClean="0">
                          <a:solidFill>
                            <a:schemeClr val="dk1"/>
                          </a:solidFill>
                          <a:effectLst/>
                          <a:latin typeface="+mn-lt"/>
                          <a:ea typeface="+mn-ea"/>
                          <a:cs typeface="+mn-cs"/>
                        </a:rPr>
                        <a:t>Set Volume ID of FAT or NTFS drives.</a:t>
                      </a:r>
                      <a:endParaRPr lang="en-US" dirty="0"/>
                    </a:p>
                  </a:txBody>
                  <a:tcPr/>
                </a:tc>
                <a:extLst>
                  <a:ext uri="{0D108BD9-81ED-4DB2-BD59-A6C34878D82A}">
                    <a16:rowId xmlns:a16="http://schemas.microsoft.com/office/drawing/2014/main" val="1807747104"/>
                  </a:ext>
                </a:extLst>
              </a:tr>
              <a:tr h="370840">
                <a:tc>
                  <a:txBody>
                    <a:bodyPr/>
                    <a:lstStyle/>
                    <a:p>
                      <a:r>
                        <a:rPr lang="en-US" dirty="0" err="1" smtClean="0"/>
                        <a:t>Whois</a:t>
                      </a:r>
                      <a:endParaRPr lang="en-US" dirty="0"/>
                    </a:p>
                  </a:txBody>
                  <a:tcPr/>
                </a:tc>
                <a:tc>
                  <a:txBody>
                    <a:bodyPr/>
                    <a:lstStyle/>
                    <a:p>
                      <a:r>
                        <a:rPr lang="en-US" sz="1800" b="0" i="0" kern="1200" dirty="0" smtClean="0">
                          <a:solidFill>
                            <a:schemeClr val="dk1"/>
                          </a:solidFill>
                          <a:effectLst/>
                          <a:latin typeface="+mn-lt"/>
                          <a:ea typeface="+mn-ea"/>
                          <a:cs typeface="+mn-cs"/>
                        </a:rPr>
                        <a:t>See who owns an Internet address.</a:t>
                      </a:r>
                      <a:endParaRPr lang="en-US" dirty="0"/>
                    </a:p>
                  </a:txBody>
                  <a:tcPr/>
                </a:tc>
                <a:extLst>
                  <a:ext uri="{0D108BD9-81ED-4DB2-BD59-A6C34878D82A}">
                    <a16:rowId xmlns:a16="http://schemas.microsoft.com/office/drawing/2014/main" val="2729865717"/>
                  </a:ext>
                </a:extLst>
              </a:tr>
            </a:tbl>
          </a:graphicData>
        </a:graphic>
      </p:graphicFrame>
    </p:spTree>
    <p:extLst>
      <p:ext uri="{BB962C8B-B14F-4D97-AF65-F5344CB8AC3E}">
        <p14:creationId xmlns:p14="http://schemas.microsoft.com/office/powerpoint/2010/main" val="520656726"/>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SysInternals Suite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72760460"/>
              </p:ext>
            </p:extLst>
          </p:nvPr>
        </p:nvGraphicFramePr>
        <p:xfrm>
          <a:off x="614463" y="952500"/>
          <a:ext cx="10963073" cy="1112520"/>
        </p:xfrm>
        <a:graphic>
          <a:graphicData uri="http://schemas.openxmlformats.org/drawingml/2006/table">
            <a:tbl>
              <a:tblPr firstRow="1" bandRow="1">
                <a:tableStyleId>{5C22544A-7EE6-4342-B048-85BDC9FD1C3A}</a:tableStyleId>
              </a:tblPr>
              <a:tblGrid>
                <a:gridCol w="1772753">
                  <a:extLst>
                    <a:ext uri="{9D8B030D-6E8A-4147-A177-3AD203B41FA5}">
                      <a16:colId xmlns:a16="http://schemas.microsoft.com/office/drawing/2014/main" val="256644654"/>
                    </a:ext>
                  </a:extLst>
                </a:gridCol>
                <a:gridCol w="9190320">
                  <a:extLst>
                    <a:ext uri="{9D8B030D-6E8A-4147-A177-3AD203B41FA5}">
                      <a16:colId xmlns:a16="http://schemas.microsoft.com/office/drawing/2014/main" val="2184237819"/>
                    </a:ext>
                  </a:extLst>
                </a:gridCol>
              </a:tblGrid>
              <a:tr h="370840">
                <a:tc>
                  <a:txBody>
                    <a:bodyPr/>
                    <a:lstStyle/>
                    <a:p>
                      <a:r>
                        <a:rPr lang="en-US" dirty="0" smtClean="0"/>
                        <a:t>Name</a:t>
                      </a:r>
                      <a:endParaRPr lang="en-US" dirty="0"/>
                    </a:p>
                  </a:txBody>
                  <a:tcPr/>
                </a:tc>
                <a:tc>
                  <a:txBody>
                    <a:bodyPr/>
                    <a:lstStyle/>
                    <a:p>
                      <a:endParaRPr lang="en-US" dirty="0"/>
                    </a:p>
                  </a:txBody>
                  <a:tcPr/>
                </a:tc>
                <a:extLst>
                  <a:ext uri="{0D108BD9-81ED-4DB2-BD59-A6C34878D82A}">
                    <a16:rowId xmlns:a16="http://schemas.microsoft.com/office/drawing/2014/main" val="1746292031"/>
                  </a:ext>
                </a:extLst>
              </a:tr>
              <a:tr h="370840">
                <a:tc>
                  <a:txBody>
                    <a:bodyPr/>
                    <a:lstStyle/>
                    <a:p>
                      <a:r>
                        <a:rPr lang="en-US" dirty="0" err="1" smtClean="0"/>
                        <a:t>WinObj</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The ultimate Object Manager namespace viewer is here.</a:t>
                      </a:r>
                      <a:endParaRPr lang="en-US" dirty="0" smtClean="0"/>
                    </a:p>
                  </a:txBody>
                  <a:tcPr/>
                </a:tc>
                <a:extLst>
                  <a:ext uri="{0D108BD9-81ED-4DB2-BD59-A6C34878D82A}">
                    <a16:rowId xmlns:a16="http://schemas.microsoft.com/office/drawing/2014/main" val="3229545896"/>
                  </a:ext>
                </a:extLst>
              </a:tr>
              <a:tr h="370840">
                <a:tc>
                  <a:txBody>
                    <a:bodyPr/>
                    <a:lstStyle/>
                    <a:p>
                      <a:r>
                        <a:rPr lang="en-US" dirty="0" err="1" smtClean="0"/>
                        <a:t>ZoomIt</a:t>
                      </a:r>
                      <a:endParaRPr lang="en-US" dirty="0"/>
                    </a:p>
                  </a:txBody>
                  <a:tcPr/>
                </a:tc>
                <a:tc>
                  <a:txBody>
                    <a:bodyPr/>
                    <a:lstStyle/>
                    <a:p>
                      <a:r>
                        <a:rPr lang="en-US" sz="1800" b="0" i="0" kern="1200" dirty="0" smtClean="0">
                          <a:solidFill>
                            <a:schemeClr val="dk1"/>
                          </a:solidFill>
                          <a:effectLst/>
                          <a:latin typeface="+mn-lt"/>
                          <a:ea typeface="+mn-ea"/>
                          <a:cs typeface="+mn-cs"/>
                        </a:rPr>
                        <a:t>Presentation utility for zooming and drawing on the screen.</a:t>
                      </a:r>
                      <a:endParaRPr lang="en-US" dirty="0"/>
                    </a:p>
                  </a:txBody>
                  <a:tcPr/>
                </a:tc>
                <a:extLst>
                  <a:ext uri="{0D108BD9-81ED-4DB2-BD59-A6C34878D82A}">
                    <a16:rowId xmlns:a16="http://schemas.microsoft.com/office/drawing/2014/main" val="2630496795"/>
                  </a:ext>
                </a:extLst>
              </a:tr>
            </a:tbl>
          </a:graphicData>
        </a:graphic>
      </p:graphicFrame>
    </p:spTree>
    <p:extLst>
      <p:ext uri="{BB962C8B-B14F-4D97-AF65-F5344CB8AC3E}">
        <p14:creationId xmlns:p14="http://schemas.microsoft.com/office/powerpoint/2010/main" val="1461128375"/>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SysInternals Suite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8314" y="939800"/>
            <a:ext cx="4295373" cy="5240355"/>
          </a:xfrm>
          <a:prstGeom prst="rect">
            <a:avLst/>
          </a:prstGeom>
        </p:spPr>
      </p:pic>
    </p:spTree>
    <p:extLst>
      <p:ext uri="{BB962C8B-B14F-4D97-AF65-F5344CB8AC3E}">
        <p14:creationId xmlns:p14="http://schemas.microsoft.com/office/powerpoint/2010/main" val="1604494642"/>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PE Browse</a:t>
            </a:r>
            <a:endParaRPr lang="en-US" dirty="0"/>
          </a:p>
        </p:txBody>
      </p:sp>
    </p:spTree>
    <p:extLst>
      <p:ext uri="{BB962C8B-B14F-4D97-AF65-F5344CB8AC3E}">
        <p14:creationId xmlns:p14="http://schemas.microsoft.com/office/powerpoint/2010/main" val="4215575909"/>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Channel 9</a:t>
            </a:r>
            <a:endParaRPr lang="en-US" dirty="0"/>
          </a:p>
        </p:txBody>
      </p:sp>
      <p:sp>
        <p:nvSpPr>
          <p:cNvPr id="3" name="TextBox 2"/>
          <p:cNvSpPr txBox="1"/>
          <p:nvPr/>
        </p:nvSpPr>
        <p:spPr>
          <a:xfrm>
            <a:off x="622300" y="1549400"/>
            <a:ext cx="10960100" cy="369332"/>
          </a:xfrm>
          <a:prstGeom prst="rect">
            <a:avLst/>
          </a:prstGeom>
          <a:noFill/>
        </p:spPr>
        <p:txBody>
          <a:bodyPr wrap="square" rtlCol="0">
            <a:spAutoFit/>
          </a:bodyPr>
          <a:lstStyle/>
          <a:p>
            <a:r>
              <a:rPr lang="en-US" dirty="0"/>
              <a:t>https://channel9.msdn.com/</a:t>
            </a:r>
          </a:p>
        </p:txBody>
      </p:sp>
      <p:sp>
        <p:nvSpPr>
          <p:cNvPr id="5" name="TextBox 4"/>
          <p:cNvSpPr txBox="1"/>
          <p:nvPr/>
        </p:nvSpPr>
        <p:spPr>
          <a:xfrm flipH="1">
            <a:off x="622300" y="2571750"/>
            <a:ext cx="10960100" cy="369332"/>
          </a:xfrm>
          <a:prstGeom prst="rect">
            <a:avLst/>
          </a:prstGeom>
          <a:noFill/>
        </p:spPr>
        <p:txBody>
          <a:bodyPr wrap="square" rtlCol="0">
            <a:spAutoFit/>
          </a:bodyPr>
          <a:lstStyle/>
          <a:p>
            <a:r>
              <a:rPr lang="en-US" dirty="0" smtClean="0"/>
              <a:t>Huge library of videos featuring Microsoft employees discussing Microsoft products.</a:t>
            </a:r>
            <a:endParaRPr lang="en-US" dirty="0"/>
          </a:p>
        </p:txBody>
      </p:sp>
      <p:sp>
        <p:nvSpPr>
          <p:cNvPr id="6" name="TextBox 5"/>
          <p:cNvSpPr txBox="1"/>
          <p:nvPr/>
        </p:nvSpPr>
        <p:spPr>
          <a:xfrm>
            <a:off x="622300" y="3594100"/>
            <a:ext cx="10960100" cy="369332"/>
          </a:xfrm>
          <a:prstGeom prst="rect">
            <a:avLst/>
          </a:prstGeom>
          <a:noFill/>
        </p:spPr>
        <p:txBody>
          <a:bodyPr wrap="square" rtlCol="0">
            <a:spAutoFit/>
          </a:bodyPr>
          <a:lstStyle/>
          <a:p>
            <a:r>
              <a:rPr lang="en-US" dirty="0" smtClean="0"/>
              <a:t>Reverse engineers should </a:t>
            </a:r>
            <a:r>
              <a:rPr lang="en-US" dirty="0"/>
              <a:t>follow Defrag Tools (</a:t>
            </a:r>
            <a:r>
              <a:rPr lang="en-US" dirty="0">
                <a:hlinkClick r:id="rId3"/>
              </a:rPr>
              <a:t>https://channel9.msdn.com/Shows/Defrag-Tools</a:t>
            </a:r>
            <a:r>
              <a:rPr lang="en-US" dirty="0" smtClean="0"/>
              <a:t>).	</a:t>
            </a:r>
            <a:endParaRPr lang="en-US" dirty="0"/>
          </a:p>
        </p:txBody>
      </p:sp>
    </p:spTree>
    <p:extLst>
      <p:ext uri="{BB962C8B-B14F-4D97-AF65-F5344CB8AC3E}">
        <p14:creationId xmlns:p14="http://schemas.microsoft.com/office/powerpoint/2010/main" val="3991540568"/>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Channel 9</a:t>
            </a:r>
            <a:endParaRPr lang="en-US" dirty="0"/>
          </a:p>
        </p:txBody>
      </p:sp>
      <p:sp>
        <p:nvSpPr>
          <p:cNvPr id="3" name="TextBox 2"/>
          <p:cNvSpPr txBox="1"/>
          <p:nvPr/>
        </p:nvSpPr>
        <p:spPr>
          <a:xfrm>
            <a:off x="731520" y="1549400"/>
            <a:ext cx="5029200" cy="4524315"/>
          </a:xfrm>
          <a:prstGeom prst="rect">
            <a:avLst/>
          </a:prstGeom>
          <a:noFill/>
        </p:spPr>
        <p:txBody>
          <a:bodyPr wrap="square" rtlCol="0">
            <a:spAutoFit/>
          </a:bodyPr>
          <a:lstStyle/>
          <a:p>
            <a:r>
              <a:rPr lang="en-US" dirty="0"/>
              <a:t>#    </a:t>
            </a:r>
            <a:r>
              <a:rPr lang="en-US"/>
              <a:t>1 </a:t>
            </a:r>
            <a:r>
              <a:rPr lang="en-US" smtClean="0"/>
              <a:t>- </a:t>
            </a:r>
            <a:r>
              <a:rPr lang="en-US" dirty="0"/>
              <a:t>Building you USB </a:t>
            </a:r>
            <a:r>
              <a:rPr lang="en-US" dirty="0" err="1"/>
              <a:t>thumbdrive</a:t>
            </a:r>
            <a:r>
              <a:rPr lang="en-US" dirty="0"/>
              <a:t> (optional)</a:t>
            </a:r>
          </a:p>
          <a:p>
            <a:r>
              <a:rPr lang="en-US" dirty="0"/>
              <a:t>#    2 - Process Explorer</a:t>
            </a:r>
          </a:p>
          <a:p>
            <a:r>
              <a:rPr lang="en-US" dirty="0"/>
              <a:t>#    3 - Process Monitor</a:t>
            </a:r>
          </a:p>
          <a:p>
            <a:r>
              <a:rPr lang="en-US" dirty="0"/>
              <a:t>#    4 - Process Monitor – Examples</a:t>
            </a:r>
          </a:p>
          <a:p>
            <a:r>
              <a:rPr lang="en-US" dirty="0"/>
              <a:t>#    5 - </a:t>
            </a:r>
            <a:r>
              <a:rPr lang="en-US" dirty="0" err="1"/>
              <a:t>Autoruns</a:t>
            </a:r>
            <a:r>
              <a:rPr lang="en-US" dirty="0"/>
              <a:t> and </a:t>
            </a:r>
            <a:r>
              <a:rPr lang="en-US" dirty="0" err="1"/>
              <a:t>MSConfig</a:t>
            </a:r>
            <a:endParaRPr lang="en-US" dirty="0"/>
          </a:p>
          <a:p>
            <a:r>
              <a:rPr lang="en-US" dirty="0"/>
              <a:t>#    6 </a:t>
            </a:r>
            <a:r>
              <a:rPr lang="en-US" dirty="0" smtClean="0"/>
              <a:t>- </a:t>
            </a:r>
            <a:r>
              <a:rPr lang="en-US" dirty="0" err="1"/>
              <a:t>RAMMap</a:t>
            </a:r>
            <a:endParaRPr lang="en-US" dirty="0"/>
          </a:p>
          <a:p>
            <a:r>
              <a:rPr lang="en-US" dirty="0"/>
              <a:t>#    7 </a:t>
            </a:r>
            <a:r>
              <a:rPr lang="en-US" dirty="0" smtClean="0"/>
              <a:t>- </a:t>
            </a:r>
            <a:r>
              <a:rPr lang="en-US" dirty="0" err="1"/>
              <a:t>VMMap</a:t>
            </a:r>
            <a:endParaRPr lang="en-US" dirty="0"/>
          </a:p>
          <a:p>
            <a:r>
              <a:rPr lang="en-US" dirty="0"/>
              <a:t>#  13 </a:t>
            </a:r>
            <a:r>
              <a:rPr lang="en-US" dirty="0" smtClean="0"/>
              <a:t>- </a:t>
            </a:r>
            <a:r>
              <a:rPr lang="en-US" dirty="0"/>
              <a:t>WinDbg</a:t>
            </a:r>
          </a:p>
          <a:p>
            <a:r>
              <a:rPr lang="en-US" dirty="0"/>
              <a:t>#  14 - WinDbg – SOS</a:t>
            </a:r>
          </a:p>
          <a:p>
            <a:r>
              <a:rPr lang="en-US" dirty="0"/>
              <a:t>#  15 - WinDbg - </a:t>
            </a:r>
            <a:r>
              <a:rPr lang="en-US" dirty="0" err="1"/>
              <a:t>Bugchecks</a:t>
            </a:r>
            <a:r>
              <a:rPr lang="en-US" dirty="0"/>
              <a:t> (BSOD)</a:t>
            </a:r>
          </a:p>
          <a:p>
            <a:r>
              <a:rPr lang="en-US" dirty="0"/>
              <a:t>#  19 - WinDbg – OCA</a:t>
            </a:r>
          </a:p>
          <a:p>
            <a:r>
              <a:rPr lang="en-US" dirty="0"/>
              <a:t>#  20 - WinDbg - Basic Commands</a:t>
            </a:r>
          </a:p>
          <a:p>
            <a:r>
              <a:rPr lang="en-US" dirty="0"/>
              <a:t>#  21 - WinDbg - Memory User Mode</a:t>
            </a:r>
          </a:p>
          <a:p>
            <a:r>
              <a:rPr lang="en-US" dirty="0"/>
              <a:t>#  22 - WinDbg - Memory Kernel Mode</a:t>
            </a:r>
          </a:p>
          <a:p>
            <a:r>
              <a:rPr lang="en-US" dirty="0"/>
              <a:t>#  24 - WinDbg - Critical Sections</a:t>
            </a:r>
          </a:p>
          <a:p>
            <a:r>
              <a:rPr lang="en-US" dirty="0"/>
              <a:t>#  25 - WinDbg – Events</a:t>
            </a:r>
          </a:p>
        </p:txBody>
      </p:sp>
      <p:sp>
        <p:nvSpPr>
          <p:cNvPr id="7" name="TextBox 6"/>
          <p:cNvSpPr txBox="1"/>
          <p:nvPr/>
        </p:nvSpPr>
        <p:spPr>
          <a:xfrm>
            <a:off x="6827520" y="1549400"/>
            <a:ext cx="5029200" cy="4524315"/>
          </a:xfrm>
          <a:prstGeom prst="rect">
            <a:avLst/>
          </a:prstGeom>
          <a:noFill/>
        </p:spPr>
        <p:txBody>
          <a:bodyPr wrap="square" rtlCol="0">
            <a:spAutoFit/>
          </a:bodyPr>
          <a:lstStyle/>
          <a:p>
            <a:r>
              <a:rPr lang="en-US" dirty="0"/>
              <a:t>#  26 - WinDbg - Semaphores, </a:t>
            </a:r>
            <a:r>
              <a:rPr lang="en-US" dirty="0" err="1"/>
              <a:t>Mutexes</a:t>
            </a:r>
            <a:r>
              <a:rPr lang="en-US" dirty="0"/>
              <a:t> and Timers</a:t>
            </a:r>
          </a:p>
          <a:p>
            <a:r>
              <a:rPr lang="en-US" dirty="0"/>
              <a:t>#  27 - WinDbg - Configure Kernel Debugging</a:t>
            </a:r>
          </a:p>
          <a:p>
            <a:r>
              <a:rPr lang="en-US" dirty="0"/>
              <a:t>#  28 - WinDbg – Scheduling</a:t>
            </a:r>
          </a:p>
          <a:p>
            <a:r>
              <a:rPr lang="en-US" dirty="0"/>
              <a:t>#  29 - WinDbg - ETW Logging</a:t>
            </a:r>
          </a:p>
          <a:p>
            <a:r>
              <a:rPr lang="en-US" dirty="0"/>
              <a:t>#  30 - MCTS Windows Internals</a:t>
            </a:r>
          </a:p>
          <a:p>
            <a:r>
              <a:rPr lang="en-US" dirty="0"/>
              <a:t>#  89 - Symbol Folder Tools</a:t>
            </a:r>
          </a:p>
          <a:p>
            <a:r>
              <a:rPr lang="en-US" dirty="0"/>
              <a:t>#  94 - </a:t>
            </a:r>
            <a:r>
              <a:rPr lang="en-US" dirty="0" err="1"/>
              <a:t>Sysinternals</a:t>
            </a:r>
            <a:r>
              <a:rPr lang="en-US" dirty="0"/>
              <a:t> Strings, </a:t>
            </a:r>
            <a:r>
              <a:rPr lang="en-US" dirty="0" err="1"/>
              <a:t>FindStr</a:t>
            </a:r>
            <a:r>
              <a:rPr lang="en-US" dirty="0"/>
              <a:t>, !</a:t>
            </a:r>
            <a:r>
              <a:rPr lang="en-US" dirty="0" err="1"/>
              <a:t>pde.ssz</a:t>
            </a:r>
            <a:endParaRPr lang="en-US" dirty="0"/>
          </a:p>
          <a:p>
            <a:r>
              <a:rPr lang="en-US" dirty="0"/>
              <a:t>#  96 - Writing a Debugger Extension Part 1</a:t>
            </a:r>
          </a:p>
          <a:p>
            <a:r>
              <a:rPr lang="en-US" dirty="0"/>
              <a:t>#  97 - Writing a Debugger Extension Part 2</a:t>
            </a:r>
          </a:p>
          <a:p>
            <a:r>
              <a:rPr lang="en-US" dirty="0"/>
              <a:t>#  98 - Writing a Debugger Extension Part 3</a:t>
            </a:r>
          </a:p>
          <a:p>
            <a:r>
              <a:rPr lang="en-US" dirty="0"/>
              <a:t>#  99 - Writing a Debugger Extension Part 4</a:t>
            </a:r>
          </a:p>
          <a:p>
            <a:r>
              <a:rPr lang="en-US" dirty="0"/>
              <a:t>#101 - Writing a Debugger Extension Part 5</a:t>
            </a:r>
          </a:p>
          <a:p>
            <a:r>
              <a:rPr lang="en-US" dirty="0"/>
              <a:t>#102 - Writing a Debugger Extension Part 6</a:t>
            </a:r>
          </a:p>
          <a:p>
            <a:r>
              <a:rPr lang="en-US" dirty="0"/>
              <a:t>#103 - Writing a Debugger Extension Part 7</a:t>
            </a:r>
          </a:p>
          <a:p>
            <a:r>
              <a:rPr lang="en-US" dirty="0"/>
              <a:t>#104 - Writing a Debugger Extension Part </a:t>
            </a:r>
            <a:r>
              <a:rPr lang="en-US" dirty="0" smtClean="0"/>
              <a:t>8</a:t>
            </a:r>
          </a:p>
          <a:p>
            <a:r>
              <a:rPr lang="en-US" dirty="0"/>
              <a:t>#105 - Writing a Debugger Extension Part </a:t>
            </a:r>
            <a:r>
              <a:rPr lang="en-US" dirty="0" smtClean="0"/>
              <a:t>9</a:t>
            </a:r>
            <a:endParaRPr lang="en-US" dirty="0"/>
          </a:p>
        </p:txBody>
      </p:sp>
    </p:spTree>
    <p:extLst>
      <p:ext uri="{BB962C8B-B14F-4D97-AF65-F5344CB8AC3E}">
        <p14:creationId xmlns:p14="http://schemas.microsoft.com/office/powerpoint/2010/main" val="612111567"/>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574675"/>
          </a:xfrm>
        </p:spPr>
        <p:txBody>
          <a:bodyPr>
            <a:normAutofit fontScale="90000"/>
          </a:bodyPr>
          <a:lstStyle/>
          <a:p>
            <a:pPr algn="ctr"/>
            <a:r>
              <a:rPr lang="en-US" dirty="0" smtClean="0"/>
              <a:t>Memory Management (Basic)</a:t>
            </a:r>
            <a:endParaRPr lang="en-US" dirty="0"/>
          </a:p>
        </p:txBody>
      </p:sp>
      <p:sp>
        <p:nvSpPr>
          <p:cNvPr id="10" name="TextBox 9"/>
          <p:cNvSpPr txBox="1"/>
          <p:nvPr/>
        </p:nvSpPr>
        <p:spPr>
          <a:xfrm>
            <a:off x="606429" y="1501140"/>
            <a:ext cx="10979143" cy="3970318"/>
          </a:xfrm>
          <a:prstGeom prst="rect">
            <a:avLst/>
          </a:prstGeom>
          <a:noFill/>
        </p:spPr>
        <p:txBody>
          <a:bodyPr wrap="square" rtlCol="0">
            <a:spAutoFit/>
          </a:bodyPr>
          <a:lstStyle/>
          <a:p>
            <a:r>
              <a:rPr lang="en-US" sz="2800" dirty="0"/>
              <a:t>The </a:t>
            </a:r>
            <a:r>
              <a:rPr lang="en-US" sz="2800" dirty="0" smtClean="0"/>
              <a:t>Memory </a:t>
            </a:r>
            <a:r>
              <a:rPr lang="en-US" sz="2800" dirty="0"/>
              <a:t>M</a:t>
            </a:r>
            <a:r>
              <a:rPr lang="en-US" sz="2800" dirty="0" smtClean="0"/>
              <a:t>anager </a:t>
            </a:r>
            <a:r>
              <a:rPr lang="en-US" sz="2800" dirty="0"/>
              <a:t>provides a core set of services on which the various Windows environment subsystems are </a:t>
            </a:r>
            <a:r>
              <a:rPr lang="en-US" sz="2800" dirty="0" smtClean="0"/>
              <a:t>built</a:t>
            </a:r>
          </a:p>
          <a:p>
            <a:pPr marL="285750" indent="-285750">
              <a:buFont typeface="Arial" panose="020B0604020202020204" pitchFamily="34" charset="0"/>
              <a:buChar char="•"/>
            </a:pPr>
            <a:r>
              <a:rPr lang="en-US" sz="2800" dirty="0" smtClean="0"/>
              <a:t>memory </a:t>
            </a:r>
            <a:r>
              <a:rPr lang="en-US" sz="2800" dirty="0"/>
              <a:t>mapped files (internally called </a:t>
            </a:r>
            <a:r>
              <a:rPr lang="en-US" sz="2800" i="1" dirty="0"/>
              <a:t>section </a:t>
            </a:r>
            <a:r>
              <a:rPr lang="en-US" sz="2800" i="1" dirty="0" smtClean="0"/>
              <a:t>objects</a:t>
            </a:r>
            <a:r>
              <a:rPr lang="en-US" sz="2800" dirty="0" smtClean="0"/>
              <a:t>)</a:t>
            </a:r>
          </a:p>
          <a:p>
            <a:pPr marL="285750" indent="-285750">
              <a:buFont typeface="Arial" panose="020B0604020202020204" pitchFamily="34" charset="0"/>
              <a:buChar char="•"/>
            </a:pPr>
            <a:r>
              <a:rPr lang="en-US" sz="2800" dirty="0" smtClean="0"/>
              <a:t>copy-on-write memory</a:t>
            </a:r>
          </a:p>
          <a:p>
            <a:pPr marL="285750" indent="-285750">
              <a:buFont typeface="Arial" panose="020B0604020202020204" pitchFamily="34" charset="0"/>
              <a:buChar char="•"/>
            </a:pPr>
            <a:r>
              <a:rPr lang="en-US" sz="2800" dirty="0" smtClean="0"/>
              <a:t>support </a:t>
            </a:r>
            <a:r>
              <a:rPr lang="en-US" sz="2800" dirty="0"/>
              <a:t>for applications using large, sparse address </a:t>
            </a:r>
            <a:r>
              <a:rPr lang="en-US" sz="2800" dirty="0" smtClean="0"/>
              <a:t>spaces</a:t>
            </a:r>
          </a:p>
          <a:p>
            <a:pPr marL="285750" indent="-285750">
              <a:buFont typeface="Arial" panose="020B0604020202020204" pitchFamily="34" charset="0"/>
              <a:buChar char="•"/>
            </a:pPr>
            <a:r>
              <a:rPr lang="en-US" sz="2800" dirty="0" smtClean="0"/>
              <a:t>provides </a:t>
            </a:r>
            <a:r>
              <a:rPr lang="en-US" sz="2800" dirty="0"/>
              <a:t>a way for a process to allocate and use larger amounts of physical memory than can be mapped into the process virtual address space at one </a:t>
            </a:r>
            <a:r>
              <a:rPr lang="en-US" sz="2800" dirty="0" smtClean="0"/>
              <a:t>time</a:t>
            </a:r>
            <a:endParaRPr lang="en-US" sz="2800" dirty="0"/>
          </a:p>
          <a:p>
            <a:endParaRPr lang="en-US" sz="2800" dirty="0"/>
          </a:p>
        </p:txBody>
      </p:sp>
      <p:sp>
        <p:nvSpPr>
          <p:cNvPr id="3" name="Right Arrow 2">
            <a:hlinkClick r:id="rId2" action="ppaction://hlinksldjump"/>
          </p:cNvPr>
          <p:cNvSpPr/>
          <p:nvPr/>
        </p:nvSpPr>
        <p:spPr>
          <a:xfrm>
            <a:off x="115951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hlinkClick r:id="rId3" action="ppaction://hlinksldjump"/>
          </p:cNvPr>
          <p:cNvSpPr/>
          <p:nvPr/>
        </p:nvSpPr>
        <p:spPr>
          <a:xfrm flipH="1">
            <a:off x="889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822957" y="6184900"/>
            <a:ext cx="622286" cy="369332"/>
          </a:xfrm>
          <a:prstGeom prst="rect">
            <a:avLst/>
          </a:prstGeom>
          <a:noFill/>
        </p:spPr>
        <p:txBody>
          <a:bodyPr wrap="none" rtlCol="0">
            <a:spAutoFit/>
          </a:bodyPr>
          <a:lstStyle/>
          <a:p>
            <a:r>
              <a:rPr lang="en-US" dirty="0" smtClean="0">
                <a:hlinkClick r:id="rId4" action="ppaction://hlinksldjump" tooltip="Back to &quot;Basic Reverse Engineering Path&quot;"/>
              </a:rPr>
              <a:t>Back</a:t>
            </a:r>
            <a:endParaRPr lang="en-US" dirty="0"/>
          </a:p>
        </p:txBody>
      </p:sp>
    </p:spTree>
    <p:extLst>
      <p:ext uri="{BB962C8B-B14F-4D97-AF65-F5344CB8AC3E}">
        <p14:creationId xmlns:p14="http://schemas.microsoft.com/office/powerpoint/2010/main" val="1161920294"/>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822957" y="6184900"/>
            <a:ext cx="622286" cy="369332"/>
          </a:xfrm>
          <a:prstGeom prst="rect">
            <a:avLst/>
          </a:prstGeom>
          <a:noFill/>
        </p:spPr>
        <p:txBody>
          <a:bodyPr wrap="none" rtlCol="0">
            <a:spAutoFit/>
          </a:bodyPr>
          <a:lstStyle/>
          <a:p>
            <a:r>
              <a:rPr lang="en-US" dirty="0" smtClean="0">
                <a:hlinkClick r:id="rId2" action="ppaction://hlinksldjump"/>
              </a:rPr>
              <a:t>Back</a:t>
            </a:r>
            <a:endParaRPr lang="en-US" dirty="0"/>
          </a:p>
        </p:txBody>
      </p:sp>
      <p:sp>
        <p:nvSpPr>
          <p:cNvPr id="4" name="Title 1"/>
          <p:cNvSpPr>
            <a:spLocks noGrp="1"/>
          </p:cNvSpPr>
          <p:nvPr>
            <p:ph type="title"/>
          </p:nvPr>
        </p:nvSpPr>
        <p:spPr>
          <a:xfrm>
            <a:off x="838200" y="365125"/>
            <a:ext cx="10515600" cy="574675"/>
          </a:xfrm>
        </p:spPr>
        <p:txBody>
          <a:bodyPr>
            <a:normAutofit fontScale="90000"/>
          </a:bodyPr>
          <a:lstStyle/>
          <a:p>
            <a:pPr algn="ctr"/>
            <a:r>
              <a:rPr lang="en-US" dirty="0" smtClean="0"/>
              <a:t>Channel 9</a:t>
            </a:r>
            <a:endParaRPr lang="en-US" dirty="0"/>
          </a:p>
        </p:txBody>
      </p:sp>
      <p:sp>
        <p:nvSpPr>
          <p:cNvPr id="3" name="TextBox 2"/>
          <p:cNvSpPr txBox="1"/>
          <p:nvPr/>
        </p:nvSpPr>
        <p:spPr>
          <a:xfrm>
            <a:off x="457200" y="1549400"/>
            <a:ext cx="5577840" cy="3970318"/>
          </a:xfrm>
          <a:prstGeom prst="rect">
            <a:avLst/>
          </a:prstGeom>
          <a:noFill/>
        </p:spPr>
        <p:txBody>
          <a:bodyPr wrap="square" rtlCol="0">
            <a:spAutoFit/>
          </a:bodyPr>
          <a:lstStyle/>
          <a:p>
            <a:r>
              <a:rPr lang="en-US" dirty="0"/>
              <a:t>#120 - Windows Management Instrumentation (optional)</a:t>
            </a:r>
          </a:p>
          <a:p>
            <a:r>
              <a:rPr lang="en-US" dirty="0"/>
              <a:t>#121 - </a:t>
            </a:r>
            <a:r>
              <a:rPr lang="en-US" dirty="0" err="1"/>
              <a:t>DebugDiag</a:t>
            </a:r>
            <a:r>
              <a:rPr lang="en-US" dirty="0"/>
              <a:t> Part 1</a:t>
            </a:r>
          </a:p>
          <a:p>
            <a:r>
              <a:rPr lang="en-US" dirty="0"/>
              <a:t>#122 - </a:t>
            </a:r>
            <a:r>
              <a:rPr lang="en-US" dirty="0" err="1"/>
              <a:t>DebugDiag</a:t>
            </a:r>
            <a:r>
              <a:rPr lang="en-US" dirty="0"/>
              <a:t> Part 2</a:t>
            </a:r>
          </a:p>
          <a:p>
            <a:r>
              <a:rPr lang="en-US" dirty="0"/>
              <a:t>#123 - </a:t>
            </a:r>
            <a:r>
              <a:rPr lang="en-US" dirty="0" err="1"/>
              <a:t>DebugDiag</a:t>
            </a:r>
            <a:r>
              <a:rPr lang="en-US" dirty="0"/>
              <a:t> Part 3</a:t>
            </a:r>
          </a:p>
          <a:p>
            <a:r>
              <a:rPr lang="en-US" dirty="0"/>
              <a:t>#124 - </a:t>
            </a:r>
            <a:r>
              <a:rPr lang="en-US" dirty="0" err="1"/>
              <a:t>DebugDiag</a:t>
            </a:r>
            <a:r>
              <a:rPr lang="en-US" dirty="0"/>
              <a:t> Part 4</a:t>
            </a:r>
          </a:p>
          <a:p>
            <a:r>
              <a:rPr lang="en-US" dirty="0"/>
              <a:t>#134 - Microsoft Symbol Proxy (</a:t>
            </a:r>
            <a:r>
              <a:rPr lang="en-US" dirty="0" err="1"/>
              <a:t>SymProxy</a:t>
            </a:r>
            <a:r>
              <a:rPr lang="en-US" dirty="0"/>
              <a:t>) (optional)</a:t>
            </a:r>
          </a:p>
          <a:p>
            <a:r>
              <a:rPr lang="en-US" dirty="0"/>
              <a:t>#135 - Debugging User Mode Crash Dumps Part 1</a:t>
            </a:r>
          </a:p>
          <a:p>
            <a:r>
              <a:rPr lang="en-US" dirty="0"/>
              <a:t>#136 - Debugging User Mode Crash Dumps Part 2</a:t>
            </a:r>
          </a:p>
          <a:p>
            <a:r>
              <a:rPr lang="en-US" dirty="0"/>
              <a:t>#137 - Debugging Kernel Mode Crashes and Hangs</a:t>
            </a:r>
          </a:p>
          <a:p>
            <a:r>
              <a:rPr lang="en-US" dirty="0"/>
              <a:t>#138 - Debugging - 'dx' Command Part 1</a:t>
            </a:r>
          </a:p>
          <a:p>
            <a:r>
              <a:rPr lang="en-US" dirty="0"/>
              <a:t>#139 - Debugging - 'dx' Command Part 2</a:t>
            </a:r>
          </a:p>
          <a:p>
            <a:r>
              <a:rPr lang="en-US" dirty="0"/>
              <a:t>#146 – </a:t>
            </a:r>
            <a:r>
              <a:rPr lang="en-US" dirty="0" err="1"/>
              <a:t>WinDiff</a:t>
            </a:r>
            <a:endParaRPr lang="en-US" dirty="0"/>
          </a:p>
          <a:p>
            <a:r>
              <a:rPr lang="en-US" dirty="0"/>
              <a:t>#147 - Dependency Walker</a:t>
            </a:r>
          </a:p>
          <a:p>
            <a:r>
              <a:rPr lang="en-US" dirty="0"/>
              <a:t>#154 - Memory Footprint and </a:t>
            </a:r>
            <a:r>
              <a:rPr lang="en-US" dirty="0" smtClean="0"/>
              <a:t>Leaks</a:t>
            </a:r>
            <a:endParaRPr lang="en-US" dirty="0"/>
          </a:p>
        </p:txBody>
      </p:sp>
      <p:sp>
        <p:nvSpPr>
          <p:cNvPr id="7" name="TextBox 6"/>
          <p:cNvSpPr txBox="1"/>
          <p:nvPr/>
        </p:nvSpPr>
        <p:spPr>
          <a:xfrm>
            <a:off x="6553200" y="1549400"/>
            <a:ext cx="5577840" cy="2031325"/>
          </a:xfrm>
          <a:prstGeom prst="rect">
            <a:avLst/>
          </a:prstGeom>
          <a:noFill/>
        </p:spPr>
        <p:txBody>
          <a:bodyPr wrap="square" rtlCol="0">
            <a:spAutoFit/>
          </a:bodyPr>
          <a:lstStyle/>
          <a:p>
            <a:r>
              <a:rPr lang="en-US" dirty="0"/>
              <a:t>#161 - Troubleshooting a Slow PC (optional)</a:t>
            </a:r>
          </a:p>
          <a:p>
            <a:r>
              <a:rPr lang="en-US" dirty="0"/>
              <a:t>#167 - Debugging User Mode Crash Dumps </a:t>
            </a:r>
            <a:r>
              <a:rPr lang="en-US" dirty="0" err="1"/>
              <a:t>Redux</a:t>
            </a:r>
            <a:endParaRPr lang="en-US" dirty="0"/>
          </a:p>
          <a:p>
            <a:r>
              <a:rPr lang="en-US" dirty="0"/>
              <a:t>#169 - Debugging Tools for Windows Team (optional)</a:t>
            </a:r>
          </a:p>
          <a:p>
            <a:r>
              <a:rPr lang="en-US" dirty="0"/>
              <a:t>#172 - Application Hangs</a:t>
            </a:r>
          </a:p>
          <a:p>
            <a:r>
              <a:rPr lang="en-US" dirty="0"/>
              <a:t>#173 - Troubleshooting with the Windows</a:t>
            </a:r>
          </a:p>
          <a:p>
            <a:r>
              <a:rPr lang="en-US" dirty="0"/>
              <a:t>#175 - Debugging the Network Stack</a:t>
            </a:r>
          </a:p>
        </p:txBody>
      </p:sp>
    </p:spTree>
    <p:extLst>
      <p:ext uri="{BB962C8B-B14F-4D97-AF65-F5344CB8AC3E}">
        <p14:creationId xmlns:p14="http://schemas.microsoft.com/office/powerpoint/2010/main" val="4206254986"/>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574675"/>
          </a:xfrm>
        </p:spPr>
        <p:txBody>
          <a:bodyPr>
            <a:normAutofit fontScale="90000"/>
          </a:bodyPr>
          <a:lstStyle/>
          <a:p>
            <a:pPr algn="ctr"/>
            <a:r>
              <a:rPr lang="en-US" dirty="0" smtClean="0"/>
              <a:t>Memory Management (Basic)</a:t>
            </a:r>
            <a:endParaRPr lang="en-US" dirty="0"/>
          </a:p>
        </p:txBody>
      </p:sp>
      <p:sp>
        <p:nvSpPr>
          <p:cNvPr id="10" name="TextBox 9"/>
          <p:cNvSpPr txBox="1"/>
          <p:nvPr/>
        </p:nvSpPr>
        <p:spPr>
          <a:xfrm>
            <a:off x="3123511" y="939800"/>
            <a:ext cx="5944978" cy="523220"/>
          </a:xfrm>
          <a:prstGeom prst="rect">
            <a:avLst/>
          </a:prstGeom>
          <a:noFill/>
        </p:spPr>
        <p:txBody>
          <a:bodyPr wrap="square" rtlCol="0">
            <a:spAutoFit/>
          </a:bodyPr>
          <a:lstStyle/>
          <a:p>
            <a:pPr algn="ctr"/>
            <a:r>
              <a:rPr lang="en-US" sz="2800" dirty="0" smtClean="0"/>
              <a:t>Memory Mapped Files (S</a:t>
            </a:r>
            <a:r>
              <a:rPr lang="en-US" sz="2800" i="1" dirty="0" smtClean="0"/>
              <a:t>ection Objects</a:t>
            </a:r>
            <a:r>
              <a:rPr lang="en-US" sz="2800" dirty="0" smtClean="0"/>
              <a:t>)</a:t>
            </a:r>
          </a:p>
        </p:txBody>
      </p:sp>
      <p:sp>
        <p:nvSpPr>
          <p:cNvPr id="3" name="Right Arrow 2">
            <a:hlinkClick r:id="rId2" action="ppaction://hlinksldjump"/>
          </p:cNvPr>
          <p:cNvSpPr/>
          <p:nvPr/>
        </p:nvSpPr>
        <p:spPr>
          <a:xfrm>
            <a:off x="115951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hlinkClick r:id="rId3" action="ppaction://hlinksldjump"/>
          </p:cNvPr>
          <p:cNvSpPr/>
          <p:nvPr/>
        </p:nvSpPr>
        <p:spPr>
          <a:xfrm flipH="1">
            <a:off x="889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822957" y="6184900"/>
            <a:ext cx="622286" cy="369332"/>
          </a:xfrm>
          <a:prstGeom prst="rect">
            <a:avLst/>
          </a:prstGeom>
          <a:noFill/>
        </p:spPr>
        <p:txBody>
          <a:bodyPr wrap="none" rtlCol="0">
            <a:spAutoFit/>
          </a:bodyPr>
          <a:lstStyle/>
          <a:p>
            <a:r>
              <a:rPr lang="en-US" dirty="0" smtClean="0">
                <a:hlinkClick r:id="rId4" action="ppaction://hlinksldjump" tooltip="Back to &quot;Basic Reverse Engineering Path&quot;"/>
              </a:rPr>
              <a:t>Back</a:t>
            </a:r>
            <a:endParaRPr lang="en-US" dirty="0"/>
          </a:p>
        </p:txBody>
      </p:sp>
      <p:sp>
        <p:nvSpPr>
          <p:cNvPr id="2" name="TextBox 1"/>
          <p:cNvSpPr txBox="1"/>
          <p:nvPr/>
        </p:nvSpPr>
        <p:spPr>
          <a:xfrm>
            <a:off x="559398" y="1536174"/>
            <a:ext cx="11073205"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Represents a block of memory that two or more processes can share.</a:t>
            </a:r>
          </a:p>
          <a:p>
            <a:pPr marL="285750" indent="-285750">
              <a:buFont typeface="Arial" panose="020B0604020202020204" pitchFamily="34" charset="0"/>
              <a:buChar char="•"/>
            </a:pPr>
            <a:r>
              <a:rPr lang="en-US" sz="2000" dirty="0" smtClean="0"/>
              <a:t>Can be mapped to the paging file or to another file on disk.</a:t>
            </a:r>
          </a:p>
          <a:p>
            <a:pPr marL="285750" indent="-285750">
              <a:buFont typeface="Arial" panose="020B0604020202020204" pitchFamily="34" charset="0"/>
              <a:buChar char="•"/>
            </a:pPr>
            <a:r>
              <a:rPr lang="en-US" sz="2000" dirty="0" smtClean="0"/>
              <a:t>Executive uses sections to load executable images into memory.</a:t>
            </a:r>
          </a:p>
          <a:p>
            <a:pPr marL="285750" indent="-285750">
              <a:buFont typeface="Arial" panose="020B0604020202020204" pitchFamily="34" charset="0"/>
              <a:buChar char="•"/>
            </a:pPr>
            <a:r>
              <a:rPr lang="en-US" sz="2000" dirty="0" smtClean="0"/>
              <a:t>Cache Manager uses them to access data in a cached file.</a:t>
            </a:r>
          </a:p>
          <a:p>
            <a:pPr marL="285750" indent="-285750">
              <a:buFont typeface="Arial" panose="020B0604020202020204" pitchFamily="34" charset="0"/>
              <a:buChar char="•"/>
            </a:pPr>
            <a:r>
              <a:rPr lang="en-US" sz="2000" dirty="0" smtClean="0"/>
              <a:t>Use section objects to map a file into a process space.</a:t>
            </a:r>
          </a:p>
          <a:p>
            <a:pPr marL="285750" indent="-285750">
              <a:buFont typeface="Arial" panose="020B0604020202020204" pitchFamily="34" charset="0"/>
              <a:buChar char="•"/>
            </a:pPr>
            <a:r>
              <a:rPr lang="en-US" sz="2000" dirty="0"/>
              <a:t>The file can then be accessed as a large array by mapping </a:t>
            </a:r>
            <a:r>
              <a:rPr lang="en-US" sz="2000" dirty="0" smtClean="0"/>
              <a:t>different views </a:t>
            </a:r>
            <a:r>
              <a:rPr lang="en-US" sz="2000" dirty="0"/>
              <a:t>of the section </a:t>
            </a:r>
            <a:r>
              <a:rPr lang="en-US" sz="2000" dirty="0" smtClean="0"/>
              <a:t>object and </a:t>
            </a:r>
            <a:r>
              <a:rPr lang="en-US" sz="2000" dirty="0"/>
              <a:t>reading or writing to </a:t>
            </a:r>
            <a:r>
              <a:rPr lang="en-US" sz="2000" dirty="0" smtClean="0"/>
              <a:t>memory rather </a:t>
            </a:r>
            <a:r>
              <a:rPr lang="en-US" sz="2000" dirty="0"/>
              <a:t>than to the file (an activity called </a:t>
            </a:r>
            <a:r>
              <a:rPr lang="en-US" sz="2000" i="1" dirty="0"/>
              <a:t>mapped file I/O</a:t>
            </a:r>
            <a:r>
              <a:rPr lang="en-US" sz="2000" dirty="0" smtClean="0"/>
              <a:t>).</a:t>
            </a:r>
          </a:p>
          <a:p>
            <a:pPr marL="285750" indent="-285750">
              <a:buFont typeface="Arial" panose="020B0604020202020204" pitchFamily="34" charset="0"/>
              <a:buChar char="•"/>
            </a:pPr>
            <a:r>
              <a:rPr lang="en-US" sz="2000" dirty="0" smtClean="0"/>
              <a:t>When the </a:t>
            </a:r>
            <a:r>
              <a:rPr lang="en-US" sz="2000" dirty="0"/>
              <a:t>program accesses an invalid page (one not in physical </a:t>
            </a:r>
            <a:r>
              <a:rPr lang="en-US" sz="2000" dirty="0" smtClean="0"/>
              <a:t>memory</a:t>
            </a:r>
            <a:r>
              <a:rPr lang="en-US" sz="2000" dirty="0"/>
              <a:t>), a page fault occurs and </a:t>
            </a:r>
            <a:r>
              <a:rPr lang="en-US" sz="2000" dirty="0" smtClean="0"/>
              <a:t>the memory </a:t>
            </a:r>
            <a:r>
              <a:rPr lang="en-US" sz="2000" dirty="0"/>
              <a:t>manager </a:t>
            </a:r>
            <a:r>
              <a:rPr lang="en-US" sz="2000" dirty="0" smtClean="0"/>
              <a:t>automatically </a:t>
            </a:r>
            <a:r>
              <a:rPr lang="en-US" sz="2000" dirty="0"/>
              <a:t>brings the page into memory from the mapped file </a:t>
            </a:r>
            <a:r>
              <a:rPr lang="en-US" sz="2000" dirty="0" smtClean="0"/>
              <a:t>(</a:t>
            </a:r>
            <a:r>
              <a:rPr lang="en-US" sz="2000" dirty="0"/>
              <a:t>or page file</a:t>
            </a:r>
            <a:r>
              <a:rPr lang="en-US" sz="2000" dirty="0" smtClean="0"/>
              <a:t>). </a:t>
            </a:r>
          </a:p>
          <a:p>
            <a:pPr marL="285750" indent="-285750">
              <a:buFont typeface="Arial" panose="020B0604020202020204" pitchFamily="34" charset="0"/>
              <a:buChar char="•"/>
            </a:pPr>
            <a:r>
              <a:rPr lang="en-US" sz="2000" dirty="0" smtClean="0"/>
              <a:t>If the </a:t>
            </a:r>
            <a:r>
              <a:rPr lang="en-US" sz="2000" dirty="0"/>
              <a:t>application modifies the page, the memory manager writes </a:t>
            </a:r>
            <a:r>
              <a:rPr lang="en-US" sz="2000" dirty="0" smtClean="0"/>
              <a:t>the </a:t>
            </a:r>
            <a:r>
              <a:rPr lang="en-US" sz="2000" dirty="0"/>
              <a:t>changes back to the file during </a:t>
            </a:r>
            <a:r>
              <a:rPr lang="en-US" sz="2000" dirty="0" smtClean="0"/>
              <a:t>its normal </a:t>
            </a:r>
            <a:r>
              <a:rPr lang="en-US" sz="2000" dirty="0"/>
              <a:t>paging </a:t>
            </a:r>
            <a:r>
              <a:rPr lang="en-US" sz="2000" dirty="0" smtClean="0"/>
              <a:t>operations.</a:t>
            </a:r>
          </a:p>
          <a:p>
            <a:pPr marL="285750" indent="-285750">
              <a:buFont typeface="Arial" panose="020B0604020202020204" pitchFamily="34" charset="0"/>
              <a:buChar char="•"/>
            </a:pPr>
            <a:r>
              <a:rPr lang="en-US" sz="2000" dirty="0" smtClean="0"/>
              <a:t>The </a:t>
            </a:r>
            <a:r>
              <a:rPr lang="en-US" sz="2000" dirty="0"/>
              <a:t>application can flush a view by using the Windows </a:t>
            </a:r>
            <a:r>
              <a:rPr lang="en-US" sz="2000" i="1" dirty="0" err="1" smtClean="0"/>
              <a:t>FlushViewOfFile</a:t>
            </a:r>
            <a:r>
              <a:rPr lang="en-US" sz="2000" i="1" dirty="0" smtClean="0"/>
              <a:t> </a:t>
            </a:r>
            <a:r>
              <a:rPr lang="en-US" sz="2000" dirty="0" smtClean="0"/>
              <a:t>function.</a:t>
            </a:r>
            <a:endParaRPr lang="en-US" sz="2000" dirty="0"/>
          </a:p>
        </p:txBody>
      </p:sp>
    </p:spTree>
    <p:extLst>
      <p:ext uri="{BB962C8B-B14F-4D97-AF65-F5344CB8AC3E}">
        <p14:creationId xmlns:p14="http://schemas.microsoft.com/office/powerpoint/2010/main" val="1229043483"/>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574675"/>
          </a:xfrm>
        </p:spPr>
        <p:txBody>
          <a:bodyPr>
            <a:normAutofit fontScale="90000"/>
          </a:bodyPr>
          <a:lstStyle/>
          <a:p>
            <a:pPr algn="ctr"/>
            <a:r>
              <a:rPr lang="en-US" dirty="0" smtClean="0"/>
              <a:t>Memory Management (Basic)</a:t>
            </a:r>
            <a:endParaRPr lang="en-US" dirty="0"/>
          </a:p>
        </p:txBody>
      </p:sp>
      <p:sp>
        <p:nvSpPr>
          <p:cNvPr id="10" name="TextBox 9"/>
          <p:cNvSpPr txBox="1"/>
          <p:nvPr/>
        </p:nvSpPr>
        <p:spPr>
          <a:xfrm>
            <a:off x="4855389" y="939800"/>
            <a:ext cx="2481223" cy="523220"/>
          </a:xfrm>
          <a:prstGeom prst="rect">
            <a:avLst/>
          </a:prstGeom>
          <a:noFill/>
        </p:spPr>
        <p:txBody>
          <a:bodyPr wrap="square" rtlCol="0">
            <a:spAutoFit/>
          </a:bodyPr>
          <a:lstStyle/>
          <a:p>
            <a:pPr algn="ctr"/>
            <a:r>
              <a:rPr lang="en-US" sz="2800" dirty="0" smtClean="0"/>
              <a:t>S</a:t>
            </a:r>
            <a:r>
              <a:rPr lang="en-US" sz="2800" i="1" dirty="0" smtClean="0"/>
              <a:t>ection Objects</a:t>
            </a:r>
            <a:endParaRPr lang="en-US" sz="2800" dirty="0" smtClean="0"/>
          </a:p>
        </p:txBody>
      </p:sp>
      <p:sp>
        <p:nvSpPr>
          <p:cNvPr id="3" name="Right Arrow 2">
            <a:hlinkClick r:id="rId2" action="ppaction://hlinksldjump"/>
          </p:cNvPr>
          <p:cNvSpPr/>
          <p:nvPr/>
        </p:nvSpPr>
        <p:spPr>
          <a:xfrm>
            <a:off x="115951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hlinkClick r:id="rId3" action="ppaction://hlinksldjump"/>
          </p:cNvPr>
          <p:cNvSpPr/>
          <p:nvPr/>
        </p:nvSpPr>
        <p:spPr>
          <a:xfrm flipH="1">
            <a:off x="88900" y="6324600"/>
            <a:ext cx="520700" cy="444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822957" y="6184900"/>
            <a:ext cx="622286" cy="369332"/>
          </a:xfrm>
          <a:prstGeom prst="rect">
            <a:avLst/>
          </a:prstGeom>
          <a:noFill/>
        </p:spPr>
        <p:txBody>
          <a:bodyPr wrap="none" rtlCol="0">
            <a:spAutoFit/>
          </a:bodyPr>
          <a:lstStyle/>
          <a:p>
            <a:r>
              <a:rPr lang="en-US" dirty="0" smtClean="0">
                <a:hlinkClick r:id="rId4" action="ppaction://hlinksldjump" tooltip="Back to &quot;Basic Reverse Engineering Path&quot;"/>
              </a:rPr>
              <a:t>Back</a:t>
            </a:r>
            <a:endParaRPr lang="en-US" dirty="0"/>
          </a:p>
        </p:txBody>
      </p:sp>
      <p:sp>
        <p:nvSpPr>
          <p:cNvPr id="2" name="TextBox 1"/>
          <p:cNvSpPr txBox="1"/>
          <p:nvPr/>
        </p:nvSpPr>
        <p:spPr>
          <a:xfrm>
            <a:off x="649798" y="2380639"/>
            <a:ext cx="7482391"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A</a:t>
            </a:r>
            <a:r>
              <a:rPr lang="en-US" sz="2400" dirty="0" smtClean="0"/>
              <a:t>llocated </a:t>
            </a:r>
            <a:r>
              <a:rPr lang="en-US" sz="2400" dirty="0"/>
              <a:t>and deallocated by the object </a:t>
            </a:r>
            <a:r>
              <a:rPr lang="en-US" sz="2400" dirty="0" smtClean="0"/>
              <a:t>manager.</a:t>
            </a:r>
          </a:p>
          <a:p>
            <a:pPr marL="285750" indent="-285750">
              <a:buFont typeface="Arial" panose="020B0604020202020204" pitchFamily="34" charset="0"/>
              <a:buChar char="•"/>
            </a:pPr>
            <a:r>
              <a:rPr lang="en-US" sz="2400" dirty="0" smtClean="0"/>
              <a:t>The object </a:t>
            </a:r>
            <a:r>
              <a:rPr lang="en-US" sz="2400" dirty="0"/>
              <a:t>manager creates and initializes an object header, which it uses to manage the </a:t>
            </a:r>
            <a:r>
              <a:rPr lang="en-US" sz="2400" dirty="0" smtClean="0"/>
              <a:t>objects.</a:t>
            </a:r>
          </a:p>
          <a:p>
            <a:pPr marL="285750" indent="-285750">
              <a:buFont typeface="Arial" panose="020B0604020202020204" pitchFamily="34" charset="0"/>
              <a:buChar char="•"/>
            </a:pPr>
            <a:r>
              <a:rPr lang="en-US" sz="2400" dirty="0" smtClean="0"/>
              <a:t>The memory </a:t>
            </a:r>
            <a:r>
              <a:rPr lang="en-US" sz="2400" dirty="0"/>
              <a:t>manager defines the body of the section </a:t>
            </a:r>
            <a:r>
              <a:rPr lang="en-US" sz="2400" dirty="0" smtClean="0"/>
              <a:t>object and implements services </a:t>
            </a:r>
            <a:r>
              <a:rPr lang="en-US" sz="2400" dirty="0"/>
              <a:t>that user-mode threads can call to retrieve and change the attributes stored in the body </a:t>
            </a:r>
            <a:r>
              <a:rPr lang="en-US" sz="2400" dirty="0" smtClean="0"/>
              <a:t>of section </a:t>
            </a:r>
            <a:r>
              <a:rPr lang="en-US" sz="2400" dirty="0"/>
              <a:t>objects.</a:t>
            </a:r>
            <a:endParaRPr lang="en-US" sz="2800"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7575" y="2551836"/>
            <a:ext cx="3057525" cy="2676525"/>
          </a:xfrm>
          <a:prstGeom prst="rect">
            <a:avLst/>
          </a:prstGeom>
        </p:spPr>
      </p:pic>
    </p:spTree>
    <p:extLst>
      <p:ext uri="{BB962C8B-B14F-4D97-AF65-F5344CB8AC3E}">
        <p14:creationId xmlns:p14="http://schemas.microsoft.com/office/powerpoint/2010/main" val="1358412159"/>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10132</TotalTime>
  <Words>5191</Words>
  <Application>Microsoft Office PowerPoint</Application>
  <PresentationFormat>Widescreen</PresentationFormat>
  <Paragraphs>746</Paragraphs>
  <Slides>70</Slides>
  <Notes>0</Notes>
  <HiddenSlides>66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Arial</vt:lpstr>
      <vt:lpstr>Calibri</vt:lpstr>
      <vt:lpstr>Calibri Light</vt:lpstr>
      <vt:lpstr>Courier New</vt:lpstr>
      <vt:lpstr>Segoe</vt:lpstr>
      <vt:lpstr>Segoe-Bold</vt:lpstr>
      <vt:lpstr>Verdana</vt:lpstr>
      <vt:lpstr>Office Theme</vt:lpstr>
      <vt:lpstr>WINDOWS REVERSE ENGINEER</vt:lpstr>
      <vt:lpstr>Basic Reverse Engineering Path</vt:lpstr>
      <vt:lpstr>Memory Management (Basic)</vt:lpstr>
      <vt:lpstr>Memory Management (Basic)</vt:lpstr>
      <vt:lpstr>Memory Management (Basic)</vt:lpstr>
      <vt:lpstr>Memory Management (Basic)</vt:lpstr>
      <vt:lpstr>Memory Management (Basic)</vt:lpstr>
      <vt:lpstr>Memory Management (Basic)</vt:lpstr>
      <vt:lpstr>Memory Management (Basic)</vt:lpstr>
      <vt:lpstr>Memory Management (Basic)</vt:lpstr>
      <vt:lpstr>Memory Management (Basic)</vt:lpstr>
      <vt:lpstr>Memory Management (Basic)</vt:lpstr>
      <vt:lpstr>Memory Management (Basic)</vt:lpstr>
      <vt:lpstr>Processes / Threads (Basic)</vt:lpstr>
      <vt:lpstr>Processes / Threads (Basic)</vt:lpstr>
      <vt:lpstr>Processes / Threads (Basic)</vt:lpstr>
      <vt:lpstr>Processes / Threads (Basic)</vt:lpstr>
      <vt:lpstr>Processes / Threads (Basic)</vt:lpstr>
      <vt:lpstr>Processes / Threads (Basic)</vt:lpstr>
      <vt:lpstr>IA-32 Assembly Language (Basic)</vt:lpstr>
      <vt:lpstr>Debugger (Basic)</vt:lpstr>
      <vt:lpstr>Intermediate Reverse Engineering Path</vt:lpstr>
      <vt:lpstr>Memory Management (Intermediate)</vt:lpstr>
      <vt:lpstr>Memory Management (Intermediate)</vt:lpstr>
      <vt:lpstr>Memory Management (Intermediate)</vt:lpstr>
      <vt:lpstr>Memory Management (Intermediate)</vt:lpstr>
      <vt:lpstr>Memory Management (Intermediate)</vt:lpstr>
      <vt:lpstr>Memory Management (Intermediate)</vt:lpstr>
      <vt:lpstr>Processes / Threads (Intermediate)</vt:lpstr>
      <vt:lpstr>IA-32 Assembly Language (Intermediate)</vt:lpstr>
      <vt:lpstr>IA-32 Assembly Language (Intermediate)</vt:lpstr>
      <vt:lpstr>IA-32 Assembly Language (Intermediate)</vt:lpstr>
      <vt:lpstr>IA-32 Assembly Language (Intermediate)</vt:lpstr>
      <vt:lpstr>IA-32 Assembly Language (Intermediate)</vt:lpstr>
      <vt:lpstr>IA-32 Assembly Language (Intermediate)</vt:lpstr>
      <vt:lpstr>DLL’s (Dynamic Link Libraries) (Intermediate)</vt:lpstr>
      <vt:lpstr>Debugger (Intermediate)</vt:lpstr>
      <vt:lpstr>IDA Pro (Intermediate)</vt:lpstr>
      <vt:lpstr>Depends (Intermediate)</vt:lpstr>
      <vt:lpstr>Hex Editor (Intermediate)</vt:lpstr>
      <vt:lpstr>Dumpbin (Intermediate)</vt:lpstr>
      <vt:lpstr>Advanced Reverse Engineering Path</vt:lpstr>
      <vt:lpstr>Memory Management</vt:lpstr>
      <vt:lpstr>Processes / Threads</vt:lpstr>
      <vt:lpstr>Processes / Threads</vt:lpstr>
      <vt:lpstr>IA-32 Assembly Language</vt:lpstr>
      <vt:lpstr>DLL’s (Dynamic Link Libraries)</vt:lpstr>
      <vt:lpstr>Windows Internals</vt:lpstr>
      <vt:lpstr>C / C++</vt:lpstr>
      <vt:lpstr>Java / C#</vt:lpstr>
      <vt:lpstr>Debugger</vt:lpstr>
      <vt:lpstr>IDA Pro</vt:lpstr>
      <vt:lpstr>Depends</vt:lpstr>
      <vt:lpstr>Hex Editor</vt:lpstr>
      <vt:lpstr>Dumpbin</vt:lpstr>
      <vt:lpstr>SysInternals Suite</vt:lpstr>
      <vt:lpstr>SysInternals Suite</vt:lpstr>
      <vt:lpstr>SysInternals Suite</vt:lpstr>
      <vt:lpstr>SysInternals Suite</vt:lpstr>
      <vt:lpstr>SysInternals Suite</vt:lpstr>
      <vt:lpstr>SysInternals Suite</vt:lpstr>
      <vt:lpstr>SysInternals Suite</vt:lpstr>
      <vt:lpstr>SysInternals Suite</vt:lpstr>
      <vt:lpstr>SysInternals Suite</vt:lpstr>
      <vt:lpstr>SysInternals Suite</vt:lpstr>
      <vt:lpstr>SysInternals Suite</vt:lpstr>
      <vt:lpstr>PE Browse</vt:lpstr>
      <vt:lpstr>Channel 9</vt:lpstr>
      <vt:lpstr>Channel 9</vt:lpstr>
      <vt:lpstr>Channel 9</vt:lpstr>
    </vt:vector>
  </TitlesOfParts>
  <Company>RadianceTech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REVERSE ENGINEER</dc:title>
  <dc:creator>Paul Sanders</dc:creator>
  <cp:lastModifiedBy>Paul Sanders</cp:lastModifiedBy>
  <cp:revision>235</cp:revision>
  <dcterms:created xsi:type="dcterms:W3CDTF">2017-05-05T19:19:35Z</dcterms:created>
  <dcterms:modified xsi:type="dcterms:W3CDTF">2017-07-07T19:15:04Z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LastKnownPath">
    <vt:lpwstr>\\radiance\fileshare\IS\Home\Sanders_Paul\REVERSE ENGINEER.pptx</vt:lpwstr>
  </property>
</Properties>
</file>