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278"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7276F7-4A50-40EE-A883-EB5FC41F7C9D}"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224AA-3623-41E6-ABD1-D4A8A61FCA9E}" type="slidenum">
              <a:rPr lang="en-US" smtClean="0"/>
              <a:t>‹#›</a:t>
            </a:fld>
            <a:endParaRPr lang="en-US"/>
          </a:p>
        </p:txBody>
      </p:sp>
    </p:spTree>
    <p:extLst>
      <p:ext uri="{BB962C8B-B14F-4D97-AF65-F5344CB8AC3E}">
        <p14:creationId xmlns:p14="http://schemas.microsoft.com/office/powerpoint/2010/main" val="247721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276F7-4A50-40EE-A883-EB5FC41F7C9D}"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224AA-3623-41E6-ABD1-D4A8A61FCA9E}" type="slidenum">
              <a:rPr lang="en-US" smtClean="0"/>
              <a:t>‹#›</a:t>
            </a:fld>
            <a:endParaRPr lang="en-US"/>
          </a:p>
        </p:txBody>
      </p:sp>
    </p:spTree>
    <p:extLst>
      <p:ext uri="{BB962C8B-B14F-4D97-AF65-F5344CB8AC3E}">
        <p14:creationId xmlns:p14="http://schemas.microsoft.com/office/powerpoint/2010/main" val="25989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276F7-4A50-40EE-A883-EB5FC41F7C9D}"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224AA-3623-41E6-ABD1-D4A8A61FCA9E}" type="slidenum">
              <a:rPr lang="en-US" smtClean="0"/>
              <a:t>‹#›</a:t>
            </a:fld>
            <a:endParaRPr lang="en-US"/>
          </a:p>
        </p:txBody>
      </p:sp>
    </p:spTree>
    <p:extLst>
      <p:ext uri="{BB962C8B-B14F-4D97-AF65-F5344CB8AC3E}">
        <p14:creationId xmlns:p14="http://schemas.microsoft.com/office/powerpoint/2010/main" val="129899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276F7-4A50-40EE-A883-EB5FC41F7C9D}"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224AA-3623-41E6-ABD1-D4A8A61FCA9E}" type="slidenum">
              <a:rPr lang="en-US" smtClean="0"/>
              <a:t>‹#›</a:t>
            </a:fld>
            <a:endParaRPr lang="en-US"/>
          </a:p>
        </p:txBody>
      </p:sp>
    </p:spTree>
    <p:extLst>
      <p:ext uri="{BB962C8B-B14F-4D97-AF65-F5344CB8AC3E}">
        <p14:creationId xmlns:p14="http://schemas.microsoft.com/office/powerpoint/2010/main" val="410947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7276F7-4A50-40EE-A883-EB5FC41F7C9D}" type="datetimeFigureOut">
              <a:rPr lang="en-US" smtClean="0"/>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224AA-3623-41E6-ABD1-D4A8A61FCA9E}" type="slidenum">
              <a:rPr lang="en-US" smtClean="0"/>
              <a:t>‹#›</a:t>
            </a:fld>
            <a:endParaRPr lang="en-US"/>
          </a:p>
        </p:txBody>
      </p:sp>
    </p:spTree>
    <p:extLst>
      <p:ext uri="{BB962C8B-B14F-4D97-AF65-F5344CB8AC3E}">
        <p14:creationId xmlns:p14="http://schemas.microsoft.com/office/powerpoint/2010/main" val="195357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7276F7-4A50-40EE-A883-EB5FC41F7C9D}"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3224AA-3623-41E6-ABD1-D4A8A61FCA9E}" type="slidenum">
              <a:rPr lang="en-US" smtClean="0"/>
              <a:t>‹#›</a:t>
            </a:fld>
            <a:endParaRPr lang="en-US"/>
          </a:p>
        </p:txBody>
      </p:sp>
    </p:spTree>
    <p:extLst>
      <p:ext uri="{BB962C8B-B14F-4D97-AF65-F5344CB8AC3E}">
        <p14:creationId xmlns:p14="http://schemas.microsoft.com/office/powerpoint/2010/main" val="614285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7276F7-4A50-40EE-A883-EB5FC41F7C9D}" type="datetimeFigureOut">
              <a:rPr lang="en-US" smtClean="0"/>
              <a:t>5/3/2018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3224AA-3623-41E6-ABD1-D4A8A61FCA9E}" type="slidenum">
              <a:rPr lang="en-US" smtClean="0"/>
              <a:t>‹#›</a:t>
            </a:fld>
            <a:endParaRPr lang="en-US"/>
          </a:p>
        </p:txBody>
      </p:sp>
    </p:spTree>
    <p:extLst>
      <p:ext uri="{BB962C8B-B14F-4D97-AF65-F5344CB8AC3E}">
        <p14:creationId xmlns:p14="http://schemas.microsoft.com/office/powerpoint/2010/main" val="389074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7276F7-4A50-40EE-A883-EB5FC41F7C9D}" type="datetimeFigureOut">
              <a:rPr lang="en-US" smtClean="0"/>
              <a:t>5/3/2018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3224AA-3623-41E6-ABD1-D4A8A61FCA9E}" type="slidenum">
              <a:rPr lang="en-US" smtClean="0"/>
              <a:t>‹#›</a:t>
            </a:fld>
            <a:endParaRPr lang="en-US"/>
          </a:p>
        </p:txBody>
      </p:sp>
    </p:spTree>
    <p:extLst>
      <p:ext uri="{BB962C8B-B14F-4D97-AF65-F5344CB8AC3E}">
        <p14:creationId xmlns:p14="http://schemas.microsoft.com/office/powerpoint/2010/main" val="153865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276F7-4A50-40EE-A883-EB5FC41F7C9D}" type="datetimeFigureOut">
              <a:rPr lang="en-US" smtClean="0"/>
              <a:t>5/3/2018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3224AA-3623-41E6-ABD1-D4A8A61FCA9E}" type="slidenum">
              <a:rPr lang="en-US" smtClean="0"/>
              <a:t>‹#›</a:t>
            </a:fld>
            <a:endParaRPr lang="en-US"/>
          </a:p>
        </p:txBody>
      </p:sp>
    </p:spTree>
    <p:extLst>
      <p:ext uri="{BB962C8B-B14F-4D97-AF65-F5344CB8AC3E}">
        <p14:creationId xmlns:p14="http://schemas.microsoft.com/office/powerpoint/2010/main" val="341341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777276F7-4A50-40EE-A883-EB5FC41F7C9D}"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3224AA-3623-41E6-ABD1-D4A8A61FCA9E}" type="slidenum">
              <a:rPr lang="en-US" smtClean="0"/>
              <a:t>‹#›</a:t>
            </a:fld>
            <a:endParaRPr lang="en-US"/>
          </a:p>
        </p:txBody>
      </p:sp>
    </p:spTree>
    <p:extLst>
      <p:ext uri="{BB962C8B-B14F-4D97-AF65-F5344CB8AC3E}">
        <p14:creationId xmlns:p14="http://schemas.microsoft.com/office/powerpoint/2010/main" val="2286496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777276F7-4A50-40EE-A883-EB5FC41F7C9D}" type="datetimeFigureOut">
              <a:rPr lang="en-US" smtClean="0"/>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3224AA-3623-41E6-ABD1-D4A8A61FCA9E}" type="slidenum">
              <a:rPr lang="en-US" smtClean="0"/>
              <a:t>‹#›</a:t>
            </a:fld>
            <a:endParaRPr lang="en-US"/>
          </a:p>
        </p:txBody>
      </p:sp>
    </p:spTree>
    <p:extLst>
      <p:ext uri="{BB962C8B-B14F-4D97-AF65-F5344CB8AC3E}">
        <p14:creationId xmlns:p14="http://schemas.microsoft.com/office/powerpoint/2010/main" val="298402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777276F7-4A50-40EE-A883-EB5FC41F7C9D}" type="datetimeFigureOut">
              <a:rPr lang="en-US" smtClean="0"/>
              <a:t>5/3/2018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53224AA-3623-41E6-ABD1-D4A8A61FCA9E}" type="slidenum">
              <a:rPr lang="en-US" smtClean="0"/>
              <a:t>‹#›</a:t>
            </a:fld>
            <a:endParaRPr lang="en-US"/>
          </a:p>
        </p:txBody>
      </p:sp>
    </p:spTree>
    <p:extLst>
      <p:ext uri="{BB962C8B-B14F-4D97-AF65-F5344CB8AC3E}">
        <p14:creationId xmlns:p14="http://schemas.microsoft.com/office/powerpoint/2010/main" val="3972872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tschrum@ncsu.edu"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tmp"/><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9EE25D-4480-4429-9A6D-838436658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8949294" cy="32918400"/>
          </a:xfrm>
          <a:prstGeom prst="rect">
            <a:avLst/>
          </a:prstGeom>
        </p:spPr>
      </p:pic>
      <p:sp>
        <p:nvSpPr>
          <p:cNvPr id="4" name="Rectangle 3">
            <a:extLst>
              <a:ext uri="{FF2B5EF4-FFF2-40B4-BE49-F238E27FC236}">
                <a16:creationId xmlns:a16="http://schemas.microsoft.com/office/drawing/2014/main" id="{5EF8CFBE-27D3-4561-9C6B-E52F17E99C72}"/>
              </a:ext>
            </a:extLst>
          </p:cNvPr>
          <p:cNvSpPr/>
          <p:nvPr/>
        </p:nvSpPr>
        <p:spPr>
          <a:xfrm>
            <a:off x="-117987" y="3"/>
            <a:ext cx="43891200" cy="32918400"/>
          </a:xfrm>
          <a:prstGeom prst="rect">
            <a:avLst/>
          </a:prstGeom>
          <a:solidFill>
            <a:schemeClr val="bg1">
              <a:alpha val="79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https://twitter.com/Rainmaker1973/status/979697624302411776</a:t>
            </a:r>
          </a:p>
        </p:txBody>
      </p:sp>
      <p:sp>
        <p:nvSpPr>
          <p:cNvPr id="11" name="TextBox 10">
            <a:extLst>
              <a:ext uri="{FF2B5EF4-FFF2-40B4-BE49-F238E27FC236}">
                <a16:creationId xmlns:a16="http://schemas.microsoft.com/office/drawing/2014/main" id="{A7B9A531-B68E-45AB-AFD1-C4129235E0F1}"/>
              </a:ext>
            </a:extLst>
          </p:cNvPr>
          <p:cNvSpPr txBox="1"/>
          <p:nvPr/>
        </p:nvSpPr>
        <p:spPr>
          <a:xfrm>
            <a:off x="457200" y="4914902"/>
            <a:ext cx="13871448" cy="3970318"/>
          </a:xfrm>
          <a:prstGeom prst="rect">
            <a:avLst/>
          </a:prstGeom>
          <a:solidFill>
            <a:schemeClr val="bg1">
              <a:alpha val="50000"/>
            </a:schemeClr>
          </a:solidFill>
          <a:ln w="31750">
            <a:solidFill>
              <a:schemeClr val="accent1">
                <a:shade val="50000"/>
              </a:schemeClr>
            </a:solidFill>
          </a:ln>
        </p:spPr>
        <p:txBody>
          <a:bodyPr wrap="square" rtlCol="0">
            <a:spAutoFit/>
          </a:bodyPr>
          <a:lstStyle/>
          <a:p>
            <a:r>
              <a:rPr lang="en-US" sz="5400" dirty="0"/>
              <a:t>Background</a:t>
            </a:r>
          </a:p>
          <a:p>
            <a:endParaRPr lang="en-US" dirty="0"/>
          </a:p>
          <a:p>
            <a:r>
              <a:rPr lang="en-US" sz="3600" dirty="0"/>
              <a:t>The US Army Corps of Engineers' Field Research Facility in Duck, North Carolina (FRF), maintains multiple sensor stations at various locations in the Atlantic Ocean. To keep track of important information about these sensors, FRF maintains a database with all essential information about stations, sensors, and service times in a MongoDB database.</a:t>
            </a:r>
          </a:p>
        </p:txBody>
      </p:sp>
      <p:sp>
        <p:nvSpPr>
          <p:cNvPr id="12" name="TextBox 11">
            <a:extLst>
              <a:ext uri="{FF2B5EF4-FFF2-40B4-BE49-F238E27FC236}">
                <a16:creationId xmlns:a16="http://schemas.microsoft.com/office/drawing/2014/main" id="{951753EA-78CD-45FA-93F0-B9766B467C78}"/>
              </a:ext>
            </a:extLst>
          </p:cNvPr>
          <p:cNvSpPr txBox="1"/>
          <p:nvPr/>
        </p:nvSpPr>
        <p:spPr>
          <a:xfrm>
            <a:off x="457200" y="9402404"/>
            <a:ext cx="13871448" cy="13111282"/>
          </a:xfrm>
          <a:prstGeom prst="rect">
            <a:avLst/>
          </a:prstGeom>
          <a:solidFill>
            <a:schemeClr val="bg1">
              <a:alpha val="50000"/>
            </a:schemeClr>
          </a:solidFill>
          <a:ln w="31750">
            <a:solidFill>
              <a:schemeClr val="accent1">
                <a:shade val="50000"/>
              </a:schemeClr>
            </a:solidFill>
          </a:ln>
        </p:spPr>
        <p:txBody>
          <a:bodyPr wrap="square" rtlCol="0">
            <a:spAutoFit/>
          </a:bodyPr>
          <a:lstStyle/>
          <a:p>
            <a:r>
              <a:rPr lang="en-US" sz="5400" dirty="0"/>
              <a:t>The Problem</a:t>
            </a:r>
          </a:p>
          <a:p>
            <a:r>
              <a:rPr lang="en-US" sz="3600" dirty="0"/>
              <a:t>The Field Research Facility has a database of all their stations and the sensors on those stations, including active/inactive dates and times. The database is implemented as Document Database (MongoDB), which is a relatively new database technology. Importantly, performing queries on Document Databases requires new skillsets. FRF staff would like to have the data available for running queries using the Structured Query Language (SQL).</a:t>
            </a:r>
          </a:p>
          <a:p>
            <a:endParaRPr lang="en-US" sz="3600" dirty="0"/>
          </a:p>
          <a:p>
            <a:r>
              <a:rPr lang="en-US" sz="5400" dirty="0"/>
              <a:t>The Solution</a:t>
            </a:r>
          </a:p>
          <a:p>
            <a:r>
              <a:rPr lang="en-US" sz="3600" dirty="0"/>
              <a:t>To provide FRF personnel with the ability to query their data using SQL, the data must be stored in a Relational Database Management System (RDBMS) such as PostgreSQL. To accomplish this, the data must be migrated from MongoDB to a PostgreSQL RDBMS.  This project accomplishes this migration.</a:t>
            </a:r>
          </a:p>
          <a:p>
            <a:endParaRPr lang="en-US" sz="3600" dirty="0"/>
          </a:p>
          <a:p>
            <a:r>
              <a:rPr lang="en-US" sz="5400" dirty="0"/>
              <a:t>The Challenge</a:t>
            </a:r>
          </a:p>
          <a:p>
            <a:r>
              <a:rPr lang="en-US" sz="3600" dirty="0"/>
              <a:t>Migrating the data from MongoDB to PostgreSQL is a challenging process because the data configuration of a Document Database is fundamentally different from the "data shape" of a RDBMS. The first challenge was to analyze the data exported from MongoDB and determine what should be the appropriate Entity Relation Diagram for the RDBMS.</a:t>
            </a:r>
          </a:p>
        </p:txBody>
      </p:sp>
      <p:sp>
        <p:nvSpPr>
          <p:cNvPr id="13" name="TextBox 12">
            <a:extLst>
              <a:ext uri="{FF2B5EF4-FFF2-40B4-BE49-F238E27FC236}">
                <a16:creationId xmlns:a16="http://schemas.microsoft.com/office/drawing/2014/main" id="{1F6ED738-E0DE-446B-8176-E7225C656BBD}"/>
              </a:ext>
            </a:extLst>
          </p:cNvPr>
          <p:cNvSpPr txBox="1"/>
          <p:nvPr/>
        </p:nvSpPr>
        <p:spPr>
          <a:xfrm>
            <a:off x="14785848" y="4928675"/>
            <a:ext cx="15103602" cy="18928259"/>
          </a:xfrm>
          <a:prstGeom prst="rect">
            <a:avLst/>
          </a:prstGeom>
          <a:solidFill>
            <a:schemeClr val="bg1">
              <a:alpha val="50000"/>
            </a:schemeClr>
          </a:solidFill>
          <a:ln w="31750">
            <a:solidFill>
              <a:schemeClr val="accent1">
                <a:shade val="50000"/>
              </a:schemeClr>
            </a:solidFill>
          </a:ln>
        </p:spPr>
        <p:txBody>
          <a:bodyPr wrap="square" rtlCol="0">
            <a:spAutoFit/>
          </a:bodyPr>
          <a:lstStyle/>
          <a:p>
            <a:r>
              <a:rPr lang="en-US" sz="5400" dirty="0"/>
              <a:t>Methods</a:t>
            </a:r>
          </a:p>
          <a:p>
            <a:endParaRPr lang="en-US" dirty="0"/>
          </a:p>
          <a:p>
            <a:r>
              <a:rPr lang="en-US" sz="3600" dirty="0"/>
              <a:t>The data dump from MongoDB is a text file in which every line is a single JavaScript Object Notation (JSON) entity, and each JSON entity represents one MongoDB document. Step 1 was to analyze the JSON data and determine how to represent this data in an RDBMS. Analysis revealed the following Entity Relationship Diagram.</a:t>
            </a:r>
          </a:p>
          <a:p>
            <a:endParaRPr lang="en-US" sz="3600" dirty="0"/>
          </a:p>
          <a:p>
            <a:r>
              <a:rPr lang="en-US" sz="3600" dirty="0"/>
              <a:t>The second step was to implement the bridge, which is Python code using arcpy to read the text file, parse the data, and write the values to the PostgreSQL database such that it fits the ER Diagram, including storing of the spatial coordinates so that the points may displayed on a web map.</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r>
              <a:rPr lang="en-US" sz="3600" dirty="0"/>
              <a:t>The third step is to implement the bridge in Python code. The Python module reads the MongoDB data dump, convert it to SQL, and update the three tables (see Diagram 1) as needed.</a:t>
            </a:r>
          </a:p>
          <a:p>
            <a:endParaRPr lang="en-US" sz="3600" dirty="0"/>
          </a:p>
          <a:p>
            <a:r>
              <a:rPr lang="en-US" sz="3600" dirty="0"/>
              <a:t>A web map of the region was created, and the web application was created for the same area. Widgets were added allowing FRF personnel  to upload new data to the existing database. They may still query their data using SQL if they like. Other map-oriented queries were provided.</a:t>
            </a:r>
          </a:p>
        </p:txBody>
      </p:sp>
      <p:sp>
        <p:nvSpPr>
          <p:cNvPr id="14" name="TextBox 13">
            <a:extLst>
              <a:ext uri="{FF2B5EF4-FFF2-40B4-BE49-F238E27FC236}">
                <a16:creationId xmlns:a16="http://schemas.microsoft.com/office/drawing/2014/main" id="{238A07C2-3446-4AE0-A3CA-09F863C08BEE}"/>
              </a:ext>
            </a:extLst>
          </p:cNvPr>
          <p:cNvSpPr txBox="1"/>
          <p:nvPr/>
        </p:nvSpPr>
        <p:spPr>
          <a:xfrm>
            <a:off x="14785848" y="24380154"/>
            <a:ext cx="15103602" cy="7848302"/>
          </a:xfrm>
          <a:prstGeom prst="rect">
            <a:avLst/>
          </a:prstGeom>
          <a:solidFill>
            <a:schemeClr val="bg1">
              <a:alpha val="50000"/>
            </a:schemeClr>
          </a:solidFill>
          <a:ln w="31750">
            <a:solidFill>
              <a:schemeClr val="accent1">
                <a:shade val="50000"/>
              </a:schemeClr>
            </a:solidFill>
          </a:ln>
        </p:spPr>
        <p:txBody>
          <a:bodyPr wrap="square" rtlCol="0">
            <a:spAutoFit/>
          </a:bodyPr>
          <a:lstStyle/>
          <a:p>
            <a:r>
              <a:rPr lang="en-US" sz="5400" dirty="0"/>
              <a:t>Results</a:t>
            </a:r>
          </a:p>
          <a:p>
            <a:endParaRPr lang="en-US" dirty="0"/>
          </a:p>
          <a:p>
            <a:r>
              <a:rPr lang="en-US" sz="3600" dirty="0"/>
              <a:t>Using ESRI's arcpy module, Python code was developed which reads the .json input files then writes those values to the PostgreSQL database by using an </a:t>
            </a:r>
            <a:r>
              <a:rPr lang="en-US" sz="3600" dirty="0" err="1"/>
              <a:t>InsertCursor</a:t>
            </a:r>
            <a:r>
              <a:rPr lang="en-US" sz="3600" dirty="0"/>
              <a:t> on the map. Whenever FRF personnel need to update wishes to update the PostgreSQL database, all that is necessary is to run a command at a standard windows Command Line prompt.</a:t>
            </a:r>
          </a:p>
          <a:p>
            <a:endParaRPr lang="en-US" sz="3600" dirty="0"/>
          </a:p>
          <a:p>
            <a:r>
              <a:rPr lang="en-US" sz="3600" dirty="0"/>
              <a:t>Once the data has been bridged to populate the PostgreSQL database, the public may view the stations and gages on a Web Map and download the data as CSV files via a Web App.</a:t>
            </a:r>
          </a:p>
          <a:p>
            <a:endParaRPr lang="en-US" sz="3600" dirty="0"/>
          </a:p>
          <a:p>
            <a:r>
              <a:rPr lang="en-US" sz="3600" dirty="0"/>
              <a:t>A screenshot of the Web App is shown in Figure 2.</a:t>
            </a:r>
          </a:p>
          <a:p>
            <a:endParaRPr lang="en-US" sz="3600" dirty="0"/>
          </a:p>
        </p:txBody>
      </p:sp>
      <p:sp>
        <p:nvSpPr>
          <p:cNvPr id="15" name="TextBox 14">
            <a:extLst>
              <a:ext uri="{FF2B5EF4-FFF2-40B4-BE49-F238E27FC236}">
                <a16:creationId xmlns:a16="http://schemas.microsoft.com/office/drawing/2014/main" id="{7E0E1680-720C-429F-83C9-07AFF181722D}"/>
              </a:ext>
            </a:extLst>
          </p:cNvPr>
          <p:cNvSpPr txBox="1"/>
          <p:nvPr/>
        </p:nvSpPr>
        <p:spPr>
          <a:xfrm>
            <a:off x="30372873" y="18390497"/>
            <a:ext cx="12436496" cy="6740307"/>
          </a:xfrm>
          <a:prstGeom prst="rect">
            <a:avLst/>
          </a:prstGeom>
          <a:solidFill>
            <a:schemeClr val="bg1">
              <a:alpha val="50000"/>
            </a:schemeClr>
          </a:solidFill>
          <a:ln w="31750">
            <a:solidFill>
              <a:schemeClr val="accent1">
                <a:shade val="50000"/>
              </a:schemeClr>
            </a:solidFill>
          </a:ln>
        </p:spPr>
        <p:txBody>
          <a:bodyPr wrap="square" rtlCol="0">
            <a:spAutoFit/>
          </a:bodyPr>
          <a:lstStyle/>
          <a:p>
            <a:r>
              <a:rPr lang="en-US" sz="5400" dirty="0"/>
              <a:t>Discussion</a:t>
            </a:r>
          </a:p>
          <a:p>
            <a:endParaRPr lang="en-US" dirty="0"/>
          </a:p>
          <a:p>
            <a:r>
              <a:rPr lang="en-US" sz="3600" dirty="0"/>
              <a:t>This project is primarily a software development project with Web Mapping and Web Application capabilities added on after the software was developed.</a:t>
            </a:r>
          </a:p>
          <a:p>
            <a:endParaRPr lang="en-US" sz="3600" dirty="0"/>
          </a:p>
          <a:p>
            <a:r>
              <a:rPr lang="en-US" sz="3600" dirty="0"/>
              <a:t>The Python module was developed with two objectives in mind: 1) Ease of operational use – the system administrator's task is as simple as possible, and</a:t>
            </a:r>
          </a:p>
          <a:p>
            <a:endParaRPr lang="en-US" sz="3600" dirty="0"/>
          </a:p>
          <a:p>
            <a:r>
              <a:rPr lang="en-US" sz="3600" dirty="0"/>
              <a:t>2) Ease of extending capabilities – FRF staff who know some Python may extend capabilities easily.</a:t>
            </a:r>
          </a:p>
        </p:txBody>
      </p:sp>
      <p:sp>
        <p:nvSpPr>
          <p:cNvPr id="16" name="TextBox 15">
            <a:extLst>
              <a:ext uri="{FF2B5EF4-FFF2-40B4-BE49-F238E27FC236}">
                <a16:creationId xmlns:a16="http://schemas.microsoft.com/office/drawing/2014/main" id="{D1625CED-EFA7-4B0E-8C56-D663B6BC69D6}"/>
              </a:ext>
            </a:extLst>
          </p:cNvPr>
          <p:cNvSpPr txBox="1"/>
          <p:nvPr/>
        </p:nvSpPr>
        <p:spPr>
          <a:xfrm>
            <a:off x="30372873" y="25628070"/>
            <a:ext cx="12494391" cy="2862322"/>
          </a:xfrm>
          <a:prstGeom prst="rect">
            <a:avLst/>
          </a:prstGeom>
          <a:solidFill>
            <a:schemeClr val="bg1">
              <a:alpha val="50000"/>
            </a:schemeClr>
          </a:solidFill>
          <a:ln w="31750">
            <a:solidFill>
              <a:schemeClr val="accent1">
                <a:shade val="50000"/>
              </a:schemeClr>
            </a:solidFill>
          </a:ln>
        </p:spPr>
        <p:txBody>
          <a:bodyPr wrap="square" rtlCol="0">
            <a:spAutoFit/>
          </a:bodyPr>
          <a:lstStyle/>
          <a:p>
            <a:r>
              <a:rPr lang="en-US" sz="5400" dirty="0"/>
              <a:t>Conclusion</a:t>
            </a:r>
          </a:p>
          <a:p>
            <a:endParaRPr lang="en-US" dirty="0"/>
          </a:p>
          <a:p>
            <a:r>
              <a:rPr lang="en-US" sz="3600" dirty="0"/>
              <a:t>The primary objectives were met and the bridge works satisfactorily. In future work FRF personnel may add other tables to this system, including making the gage readings available.</a:t>
            </a:r>
          </a:p>
        </p:txBody>
      </p:sp>
      <p:sp>
        <p:nvSpPr>
          <p:cNvPr id="18" name="TextBox 17">
            <a:extLst>
              <a:ext uri="{FF2B5EF4-FFF2-40B4-BE49-F238E27FC236}">
                <a16:creationId xmlns:a16="http://schemas.microsoft.com/office/drawing/2014/main" id="{9E3FA22B-BF1B-4456-B758-AC8D64E36AD5}"/>
              </a:ext>
            </a:extLst>
          </p:cNvPr>
          <p:cNvSpPr txBox="1"/>
          <p:nvPr/>
        </p:nvSpPr>
        <p:spPr>
          <a:xfrm>
            <a:off x="30462924" y="28851206"/>
            <a:ext cx="12346445" cy="3416320"/>
          </a:xfrm>
          <a:prstGeom prst="rect">
            <a:avLst/>
          </a:prstGeom>
          <a:solidFill>
            <a:schemeClr val="bg1">
              <a:alpha val="50000"/>
            </a:schemeClr>
          </a:solidFill>
          <a:ln w="31750">
            <a:solidFill>
              <a:schemeClr val="accent1">
                <a:shade val="50000"/>
              </a:schemeClr>
            </a:solidFill>
          </a:ln>
        </p:spPr>
        <p:txBody>
          <a:bodyPr wrap="square" rtlCol="0">
            <a:spAutoFit/>
          </a:bodyPr>
          <a:lstStyle/>
          <a:p>
            <a:r>
              <a:rPr lang="en-US" sz="5400" dirty="0"/>
              <a:t>Acknowledgements</a:t>
            </a:r>
          </a:p>
          <a:p>
            <a:endParaRPr lang="en-US" dirty="0"/>
          </a:p>
          <a:p>
            <a:r>
              <a:rPr lang="en-US" sz="3600" dirty="0"/>
              <a:t>Thanks to the Field Research Facility staff for their assistance with this project.  Figure 1 is provided by the Field Research Facility. The background image is from Wikipedia and is in the public domain.</a:t>
            </a:r>
          </a:p>
        </p:txBody>
      </p:sp>
      <p:sp>
        <p:nvSpPr>
          <p:cNvPr id="17" name="TextBox 16">
            <a:extLst>
              <a:ext uri="{FF2B5EF4-FFF2-40B4-BE49-F238E27FC236}">
                <a16:creationId xmlns:a16="http://schemas.microsoft.com/office/drawing/2014/main" id="{DB5A087B-415F-4729-83DF-7F78D711B54D}"/>
              </a:ext>
            </a:extLst>
          </p:cNvPr>
          <p:cNvSpPr txBox="1"/>
          <p:nvPr/>
        </p:nvSpPr>
        <p:spPr>
          <a:xfrm>
            <a:off x="1089865" y="512938"/>
            <a:ext cx="41237698" cy="4031873"/>
          </a:xfrm>
          <a:prstGeom prst="rect">
            <a:avLst/>
          </a:prstGeom>
          <a:solidFill>
            <a:schemeClr val="bg1">
              <a:alpha val="50000"/>
            </a:schemeClr>
          </a:solidFill>
          <a:ln w="31750">
            <a:solidFill>
              <a:schemeClr val="accent1">
                <a:shade val="50000"/>
              </a:schemeClr>
            </a:solidFill>
          </a:ln>
        </p:spPr>
        <p:txBody>
          <a:bodyPr wrap="square" rtlCol="0">
            <a:spAutoFit/>
          </a:bodyPr>
          <a:lstStyle/>
          <a:p>
            <a:pPr algn="ctr"/>
            <a:r>
              <a:rPr lang="en-US" sz="13600" dirty="0"/>
              <a:t>Bridging MongoDB to PostgreSQL</a:t>
            </a:r>
          </a:p>
          <a:p>
            <a:pPr algn="ctr"/>
            <a:r>
              <a:rPr lang="en-US" sz="6000" dirty="0"/>
              <a:t>A Data Analysis and Migration Project</a:t>
            </a:r>
          </a:p>
          <a:p>
            <a:pPr algn="ctr"/>
            <a:r>
              <a:rPr lang="en-US" sz="6000" dirty="0"/>
              <a:t>Paul Schrum, NC State MGIST		</a:t>
            </a:r>
            <a:r>
              <a:rPr lang="en-US" sz="6000" dirty="0">
                <a:hlinkClick r:id="rId3"/>
              </a:rPr>
              <a:t>ptschrum@ncsu.edu</a:t>
            </a:r>
            <a:r>
              <a:rPr lang="en-US" sz="6000" dirty="0"/>
              <a:t>			11 May 2018</a:t>
            </a:r>
          </a:p>
        </p:txBody>
      </p:sp>
      <p:sp>
        <p:nvSpPr>
          <p:cNvPr id="34" name="TextBox 33">
            <a:extLst>
              <a:ext uri="{FF2B5EF4-FFF2-40B4-BE49-F238E27FC236}">
                <a16:creationId xmlns:a16="http://schemas.microsoft.com/office/drawing/2014/main" id="{F5BA52F6-4509-4B99-A0EB-28451D46D307}"/>
              </a:ext>
            </a:extLst>
          </p:cNvPr>
          <p:cNvSpPr txBox="1"/>
          <p:nvPr/>
        </p:nvSpPr>
        <p:spPr>
          <a:xfrm>
            <a:off x="15048396" y="17293510"/>
            <a:ext cx="14493758" cy="1200329"/>
          </a:xfrm>
          <a:prstGeom prst="rect">
            <a:avLst/>
          </a:prstGeom>
          <a:noFill/>
          <a:ln w="25400">
            <a:noFill/>
          </a:ln>
        </p:spPr>
        <p:txBody>
          <a:bodyPr wrap="square" rtlCol="0">
            <a:spAutoFit/>
          </a:bodyPr>
          <a:lstStyle/>
          <a:p>
            <a:r>
              <a:rPr lang="en-US" sz="3600" dirty="0"/>
              <a:t>Diagram 1: Entity Relation Diagram for the RDMBS implementation of the database.</a:t>
            </a:r>
          </a:p>
        </p:txBody>
      </p:sp>
      <p:grpSp>
        <p:nvGrpSpPr>
          <p:cNvPr id="39" name="Group 38">
            <a:extLst>
              <a:ext uri="{FF2B5EF4-FFF2-40B4-BE49-F238E27FC236}">
                <a16:creationId xmlns:a16="http://schemas.microsoft.com/office/drawing/2014/main" id="{0BE07A64-B1B0-4681-9AD3-8AD41B78B130}"/>
              </a:ext>
            </a:extLst>
          </p:cNvPr>
          <p:cNvGrpSpPr/>
          <p:nvPr/>
        </p:nvGrpSpPr>
        <p:grpSpPr>
          <a:xfrm>
            <a:off x="662747" y="22932007"/>
            <a:ext cx="12500838" cy="9283268"/>
            <a:chOff x="662747" y="22932007"/>
            <a:chExt cx="12500838" cy="9283268"/>
          </a:xfrm>
        </p:grpSpPr>
        <p:pic>
          <p:nvPicPr>
            <p:cNvPr id="6" name="Picture 5">
              <a:extLst>
                <a:ext uri="{FF2B5EF4-FFF2-40B4-BE49-F238E27FC236}">
                  <a16:creationId xmlns:a16="http://schemas.microsoft.com/office/drawing/2014/main" id="{6A572B1E-8B47-45C0-8E26-4B1C3C39BB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936" y="22932007"/>
              <a:ext cx="12058650" cy="8070259"/>
            </a:xfrm>
            <a:prstGeom prst="rect">
              <a:avLst/>
            </a:prstGeom>
          </p:spPr>
        </p:pic>
        <p:sp>
          <p:nvSpPr>
            <p:cNvPr id="35" name="TextBox 34">
              <a:extLst>
                <a:ext uri="{FF2B5EF4-FFF2-40B4-BE49-F238E27FC236}">
                  <a16:creationId xmlns:a16="http://schemas.microsoft.com/office/drawing/2014/main" id="{97618946-D62B-49B0-B4DE-C116052EB9AF}"/>
                </a:ext>
              </a:extLst>
            </p:cNvPr>
            <p:cNvSpPr txBox="1"/>
            <p:nvPr/>
          </p:nvSpPr>
          <p:spPr>
            <a:xfrm>
              <a:off x="662747" y="31014946"/>
              <a:ext cx="12500838" cy="1200329"/>
            </a:xfrm>
            <a:prstGeom prst="rect">
              <a:avLst/>
            </a:prstGeom>
            <a:noFill/>
            <a:ln w="25400">
              <a:noFill/>
            </a:ln>
          </p:spPr>
          <p:txBody>
            <a:bodyPr wrap="square" rtlCol="0">
              <a:spAutoFit/>
            </a:bodyPr>
            <a:lstStyle/>
            <a:p>
              <a:r>
                <a:rPr lang="en-US" sz="3600" dirty="0"/>
                <a:t>Figure 1: Photograph of the Field Research Facility in Duck, North Carolina.</a:t>
              </a:r>
            </a:p>
          </p:txBody>
        </p:sp>
      </p:grpSp>
      <p:grpSp>
        <p:nvGrpSpPr>
          <p:cNvPr id="26" name="Group 25">
            <a:extLst>
              <a:ext uri="{FF2B5EF4-FFF2-40B4-BE49-F238E27FC236}">
                <a16:creationId xmlns:a16="http://schemas.microsoft.com/office/drawing/2014/main" id="{B5183365-1EAE-4053-ABB3-4EBEF552FBF1}"/>
              </a:ext>
            </a:extLst>
          </p:cNvPr>
          <p:cNvGrpSpPr/>
          <p:nvPr/>
        </p:nvGrpSpPr>
        <p:grpSpPr>
          <a:xfrm>
            <a:off x="15341730" y="12039900"/>
            <a:ext cx="13893924" cy="5287980"/>
            <a:chOff x="15341730" y="12039900"/>
            <a:chExt cx="13893924" cy="5287980"/>
          </a:xfrm>
        </p:grpSpPr>
        <p:sp>
          <p:nvSpPr>
            <p:cNvPr id="2" name="Rectangle 1">
              <a:extLst>
                <a:ext uri="{FF2B5EF4-FFF2-40B4-BE49-F238E27FC236}">
                  <a16:creationId xmlns:a16="http://schemas.microsoft.com/office/drawing/2014/main" id="{856039CA-5AAE-4DB2-8D06-4461CC09BA92}"/>
                </a:ext>
              </a:extLst>
            </p:cNvPr>
            <p:cNvSpPr/>
            <p:nvPr/>
          </p:nvSpPr>
          <p:spPr>
            <a:xfrm>
              <a:off x="15341730" y="12039900"/>
              <a:ext cx="13893924" cy="5287980"/>
            </a:xfrm>
            <a:prstGeom prst="rect">
              <a:avLst/>
            </a:prstGeom>
            <a:solidFill>
              <a:schemeClr val="accent3">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F8FB4C6-70E7-4A28-93C7-CBD25973477A}"/>
                </a:ext>
              </a:extLst>
            </p:cNvPr>
            <p:cNvSpPr txBox="1"/>
            <p:nvPr/>
          </p:nvSpPr>
          <p:spPr>
            <a:xfrm>
              <a:off x="17611725" y="12755880"/>
              <a:ext cx="2788920" cy="3539430"/>
            </a:xfrm>
            <a:prstGeom prst="rect">
              <a:avLst/>
            </a:prstGeom>
            <a:noFill/>
            <a:ln w="25400">
              <a:solidFill>
                <a:schemeClr val="accent1">
                  <a:shade val="50000"/>
                </a:schemeClr>
              </a:solidFill>
            </a:ln>
          </p:spPr>
          <p:txBody>
            <a:bodyPr wrap="square" rtlCol="0">
              <a:spAutoFit/>
            </a:bodyPr>
            <a:lstStyle/>
            <a:p>
              <a:r>
                <a:rPr lang="en-US" sz="2800" dirty="0" err="1"/>
                <a:t>fc_stations</a:t>
              </a:r>
              <a:endParaRPr lang="en-US" sz="2800" dirty="0"/>
            </a:p>
            <a:p>
              <a:r>
                <a:rPr lang="en-US" sz="2800" dirty="0"/>
                <a:t>-----------------------</a:t>
              </a:r>
            </a:p>
            <a:p>
              <a:r>
                <a:rPr lang="en-US" sz="2800" dirty="0" err="1"/>
                <a:t>mongo_id</a:t>
              </a:r>
              <a:r>
                <a:rPr lang="en-US" sz="2800" dirty="0"/>
                <a:t> (</a:t>
              </a:r>
              <a:r>
                <a:rPr lang="en-US" sz="2800" dirty="0" err="1"/>
                <a:t>pk</a:t>
              </a:r>
              <a:r>
                <a:rPr lang="en-US" sz="2800" dirty="0"/>
                <a:t>)</a:t>
              </a:r>
            </a:p>
            <a:p>
              <a:r>
                <a:rPr lang="en-US" sz="2800" dirty="0" err="1"/>
                <a:t>StationName</a:t>
              </a:r>
              <a:endParaRPr lang="en-US" sz="2800" dirty="0"/>
            </a:p>
            <a:p>
              <a:r>
                <a:rPr lang="en-US" sz="2800" dirty="0"/>
                <a:t>Lat</a:t>
              </a:r>
            </a:p>
            <a:p>
              <a:r>
                <a:rPr lang="en-US" sz="2800" dirty="0"/>
                <a:t>Long</a:t>
              </a:r>
            </a:p>
            <a:p>
              <a:r>
                <a:rPr lang="en-US" sz="2800" dirty="0" err="1"/>
                <a:t>projectName</a:t>
              </a:r>
              <a:endParaRPr lang="en-US" sz="2800" dirty="0"/>
            </a:p>
            <a:p>
              <a:r>
                <a:rPr lang="en-US" sz="2800" dirty="0" err="1"/>
                <a:t>waterDepth</a:t>
              </a:r>
              <a:endParaRPr lang="en-US" sz="2800" dirty="0"/>
            </a:p>
          </p:txBody>
        </p:sp>
        <p:sp>
          <p:nvSpPr>
            <p:cNvPr id="19" name="TextBox 18">
              <a:extLst>
                <a:ext uri="{FF2B5EF4-FFF2-40B4-BE49-F238E27FC236}">
                  <a16:creationId xmlns:a16="http://schemas.microsoft.com/office/drawing/2014/main" id="{7BA4A1CC-FE8E-4744-8106-6A1C26A893D6}"/>
                </a:ext>
              </a:extLst>
            </p:cNvPr>
            <p:cNvSpPr txBox="1"/>
            <p:nvPr/>
          </p:nvSpPr>
          <p:spPr>
            <a:xfrm>
              <a:off x="23980140" y="12755880"/>
              <a:ext cx="2788920" cy="3970318"/>
            </a:xfrm>
            <a:prstGeom prst="rect">
              <a:avLst/>
            </a:prstGeom>
            <a:noFill/>
            <a:ln w="25400">
              <a:solidFill>
                <a:schemeClr val="accent1">
                  <a:shade val="50000"/>
                </a:schemeClr>
              </a:solidFill>
            </a:ln>
          </p:spPr>
          <p:txBody>
            <a:bodyPr wrap="square" rtlCol="0">
              <a:spAutoFit/>
            </a:bodyPr>
            <a:lstStyle/>
            <a:p>
              <a:r>
                <a:rPr lang="en-US" sz="2800" dirty="0"/>
                <a:t>fc_gages</a:t>
              </a:r>
            </a:p>
            <a:p>
              <a:r>
                <a:rPr lang="en-US" sz="2800" dirty="0"/>
                <a:t>----------------------</a:t>
              </a:r>
            </a:p>
            <a:p>
              <a:r>
                <a:rPr lang="en-US" sz="2800" dirty="0" err="1"/>
                <a:t>mongo_id</a:t>
              </a:r>
              <a:r>
                <a:rPr lang="en-US" sz="2800" dirty="0"/>
                <a:t> (</a:t>
              </a:r>
              <a:r>
                <a:rPr lang="en-US" sz="2800" dirty="0" err="1"/>
                <a:t>pk</a:t>
              </a:r>
              <a:r>
                <a:rPr lang="en-US" sz="2800" dirty="0"/>
                <a:t>)</a:t>
              </a:r>
            </a:p>
            <a:p>
              <a:r>
                <a:rPr lang="en-US" sz="2800" dirty="0" err="1"/>
                <a:t>gageModelName</a:t>
              </a:r>
              <a:endParaRPr lang="en-US" sz="2800" dirty="0"/>
            </a:p>
            <a:p>
              <a:r>
                <a:rPr lang="en-US" sz="2800" dirty="0" err="1"/>
                <a:t>Station_id</a:t>
              </a:r>
              <a:r>
                <a:rPr lang="en-US" sz="2800" dirty="0"/>
                <a:t> (</a:t>
              </a:r>
              <a:r>
                <a:rPr lang="en-US" sz="2800" dirty="0" err="1"/>
                <a:t>fk</a:t>
              </a:r>
              <a:r>
                <a:rPr lang="en-US" sz="2800" dirty="0"/>
                <a:t>)</a:t>
              </a:r>
            </a:p>
            <a:p>
              <a:r>
                <a:rPr lang="en-US" sz="2800" dirty="0"/>
                <a:t>assigned</a:t>
              </a:r>
            </a:p>
            <a:p>
              <a:r>
                <a:rPr lang="en-US" sz="2800" dirty="0"/>
                <a:t>comments</a:t>
              </a:r>
            </a:p>
            <a:p>
              <a:r>
                <a:rPr lang="en-US" sz="2800" dirty="0" err="1"/>
                <a:t>createdAt</a:t>
              </a:r>
              <a:endParaRPr lang="en-US" sz="2800" dirty="0"/>
            </a:p>
            <a:p>
              <a:r>
                <a:rPr lang="en-US" sz="2800" dirty="0"/>
                <a:t>title</a:t>
              </a:r>
            </a:p>
          </p:txBody>
        </p:sp>
        <p:grpSp>
          <p:nvGrpSpPr>
            <p:cNvPr id="9" name="Group 8">
              <a:extLst>
                <a:ext uri="{FF2B5EF4-FFF2-40B4-BE49-F238E27FC236}">
                  <a16:creationId xmlns:a16="http://schemas.microsoft.com/office/drawing/2014/main" id="{8BF474A0-344B-4CAF-A236-F1FAB8D5903D}"/>
                </a:ext>
              </a:extLst>
            </p:cNvPr>
            <p:cNvGrpSpPr/>
            <p:nvPr/>
          </p:nvGrpSpPr>
          <p:grpSpPr>
            <a:xfrm>
              <a:off x="20560017" y="13482920"/>
              <a:ext cx="3318555" cy="1488241"/>
              <a:chOff x="20560017" y="13482920"/>
              <a:chExt cx="3318555" cy="1488241"/>
            </a:xfrm>
          </p:grpSpPr>
          <p:cxnSp>
            <p:nvCxnSpPr>
              <p:cNvPr id="21" name="Connector: Elbow 20">
                <a:extLst>
                  <a:ext uri="{FF2B5EF4-FFF2-40B4-BE49-F238E27FC236}">
                    <a16:creationId xmlns:a16="http://schemas.microsoft.com/office/drawing/2014/main" id="{CCB4FB8E-A868-4804-B392-7D14F58B14B5}"/>
                  </a:ext>
                </a:extLst>
              </p:cNvPr>
              <p:cNvCxnSpPr>
                <a:cxnSpLocks/>
              </p:cNvCxnSpPr>
              <p:nvPr/>
            </p:nvCxnSpPr>
            <p:spPr>
              <a:xfrm>
                <a:off x="20560017" y="13920092"/>
                <a:ext cx="3318555" cy="843598"/>
              </a:xfrm>
              <a:prstGeom prst="bentConnector3">
                <a:avLst>
                  <a:gd name="adj1" fmla="val 50000"/>
                </a:avLst>
              </a:pr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A6B986A-498F-4041-8614-B562E81FA6A7}"/>
                  </a:ext>
                </a:extLst>
              </p:cNvPr>
              <p:cNvSpPr txBox="1"/>
              <p:nvPr/>
            </p:nvSpPr>
            <p:spPr>
              <a:xfrm>
                <a:off x="20681766" y="13482920"/>
                <a:ext cx="411480" cy="523220"/>
              </a:xfrm>
              <a:prstGeom prst="rect">
                <a:avLst/>
              </a:prstGeom>
              <a:noFill/>
              <a:ln w="25400">
                <a:noFill/>
              </a:ln>
            </p:spPr>
            <p:txBody>
              <a:bodyPr wrap="square" rtlCol="0">
                <a:spAutoFit/>
              </a:bodyPr>
              <a:lstStyle/>
              <a:p>
                <a:r>
                  <a:rPr lang="en-US" sz="2800" dirty="0"/>
                  <a:t>1</a:t>
                </a:r>
              </a:p>
            </p:txBody>
          </p:sp>
          <p:sp>
            <p:nvSpPr>
              <p:cNvPr id="25" name="TextBox 24">
                <a:extLst>
                  <a:ext uri="{FF2B5EF4-FFF2-40B4-BE49-F238E27FC236}">
                    <a16:creationId xmlns:a16="http://schemas.microsoft.com/office/drawing/2014/main" id="{34B62B20-0939-4252-A2FC-E75FD5A81B56}"/>
                  </a:ext>
                </a:extLst>
              </p:cNvPr>
              <p:cNvSpPr txBox="1"/>
              <p:nvPr/>
            </p:nvSpPr>
            <p:spPr>
              <a:xfrm>
                <a:off x="22978299" y="14201720"/>
                <a:ext cx="723900" cy="769441"/>
              </a:xfrm>
              <a:prstGeom prst="rect">
                <a:avLst/>
              </a:prstGeom>
              <a:noFill/>
              <a:ln w="25400">
                <a:noFill/>
              </a:ln>
            </p:spPr>
            <p:txBody>
              <a:bodyPr wrap="square" rtlCol="0">
                <a:spAutoFit/>
              </a:bodyPr>
              <a:lstStyle/>
              <a:p>
                <a:r>
                  <a:rPr lang="en-US" sz="4400" dirty="0"/>
                  <a:t>∞</a:t>
                </a:r>
              </a:p>
            </p:txBody>
          </p:sp>
        </p:grpSp>
      </p:grpSp>
      <p:pic>
        <p:nvPicPr>
          <p:cNvPr id="47" name="Picture 46" descr="FRF Sensors App - Google Chrome">
            <a:extLst>
              <a:ext uri="{FF2B5EF4-FFF2-40B4-BE49-F238E27FC236}">
                <a16:creationId xmlns:a16="http://schemas.microsoft.com/office/drawing/2014/main" id="{BC19FCC0-6480-4C6A-A3AD-1879D1DA0E51}"/>
              </a:ext>
            </a:extLst>
          </p:cNvPr>
          <p:cNvPicPr>
            <a:picLocks noChangeAspect="1"/>
          </p:cNvPicPr>
          <p:nvPr/>
        </p:nvPicPr>
        <p:blipFill rotWithShape="1">
          <a:blip r:embed="rId5">
            <a:extLst>
              <a:ext uri="{28A0092B-C50C-407E-A947-70E740481C1C}">
                <a14:useLocalDpi xmlns:a14="http://schemas.microsoft.com/office/drawing/2010/main" val="0"/>
              </a:ext>
            </a:extLst>
          </a:blip>
          <a:srcRect t="11628" r="24564"/>
          <a:stretch/>
        </p:blipFill>
        <p:spPr>
          <a:xfrm>
            <a:off x="30462924" y="4929566"/>
            <a:ext cx="11864640" cy="11108658"/>
          </a:xfrm>
          <a:prstGeom prst="rect">
            <a:avLst/>
          </a:prstGeom>
        </p:spPr>
      </p:pic>
      <p:sp>
        <p:nvSpPr>
          <p:cNvPr id="48" name="TextBox 47">
            <a:extLst>
              <a:ext uri="{FF2B5EF4-FFF2-40B4-BE49-F238E27FC236}">
                <a16:creationId xmlns:a16="http://schemas.microsoft.com/office/drawing/2014/main" id="{B176236A-F586-4498-B212-3A8D44A44E80}"/>
              </a:ext>
            </a:extLst>
          </p:cNvPr>
          <p:cNvSpPr txBox="1"/>
          <p:nvPr/>
        </p:nvSpPr>
        <p:spPr>
          <a:xfrm>
            <a:off x="30445332" y="16375590"/>
            <a:ext cx="11882231" cy="1754326"/>
          </a:xfrm>
          <a:prstGeom prst="rect">
            <a:avLst/>
          </a:prstGeom>
          <a:noFill/>
          <a:ln w="25400">
            <a:noFill/>
          </a:ln>
        </p:spPr>
        <p:txBody>
          <a:bodyPr wrap="square" rtlCol="0">
            <a:spAutoFit/>
          </a:bodyPr>
          <a:lstStyle/>
          <a:p>
            <a:r>
              <a:rPr lang="en-US" sz="3600" dirty="0"/>
              <a:t>Figure 2: Screen Capture of the Web Application showing stations and gages near the Field Research Facility Office in Duck, NC.</a:t>
            </a:r>
          </a:p>
        </p:txBody>
      </p:sp>
    </p:spTree>
    <p:extLst>
      <p:ext uri="{BB962C8B-B14F-4D97-AF65-F5344CB8AC3E}">
        <p14:creationId xmlns:p14="http://schemas.microsoft.com/office/powerpoint/2010/main" val="6046986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686</TotalTime>
  <Words>835</Words>
  <Application>Microsoft Office PowerPoint</Application>
  <PresentationFormat>Custom</PresentationFormat>
  <Paragraphs>79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Schrum</dc:creator>
  <cp:lastModifiedBy>Paul Schrum</cp:lastModifiedBy>
  <cp:revision>43</cp:revision>
  <dcterms:created xsi:type="dcterms:W3CDTF">2018-03-28T16:00:21Z</dcterms:created>
  <dcterms:modified xsi:type="dcterms:W3CDTF">2018-05-04T00:33:41Z</dcterms:modified>
</cp:coreProperties>
</file>