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2" r:id="rId7"/>
    <p:sldId id="275" r:id="rId8"/>
    <p:sldId id="274" r:id="rId9"/>
    <p:sldId id="268" r:id="rId10"/>
    <p:sldId id="277" r:id="rId11"/>
    <p:sldId id="278" r:id="rId12"/>
    <p:sldId id="279" r:id="rId13"/>
    <p:sldId id="280" r:id="rId14"/>
    <p:sldId id="281" r:id="rId15"/>
    <p:sldId id="283" r:id="rId16"/>
    <p:sldId id="284" r:id="rId17"/>
    <p:sldId id="286" r:id="rId18"/>
    <p:sldId id="282" r:id="rId19"/>
    <p:sldId id="285" r:id="rId20"/>
    <p:sldId id="287" r:id="rId21"/>
    <p:sldId id="267" r:id="rId22"/>
    <p:sldId id="288" r:id="rId23"/>
    <p:sldId id="289" r:id="rId2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546D"/>
    <a:srgbClr val="035A74"/>
    <a:srgbClr val="06283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2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440123B-59EF-4F3A-AB2A-96F43AC8BF4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AB6EDC8-B80A-4C93-8D10-B27C577A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3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C06A6-B2F0-4EEC-B5D1-5C571B31F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BED2B-7E05-4336-9B39-B11E16E26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E1136-8725-4F92-AADA-FAA8671C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FC6D-9C6C-49C3-B547-89A0502A5D67}" type="datetime1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08643-38A3-4F52-BB2F-4C694CC5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542FD-31D0-4509-A538-CDDB151D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0D86-86F7-4ED7-BFEB-D3BEDE5CA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3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5513-0127-46CF-8908-F5A917E2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A1CA2-38F7-432D-A463-1B5F9BCFF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DA854-75B0-4E56-A0C7-106C8354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5A6F-CBD6-4EF3-A87C-1F75E6B73F2B}" type="datetime1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A5532-C47B-4C55-801C-5F08A2BA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7B7D1-A5CA-4C1D-B5E0-1768B8B9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0D86-86F7-4ED7-BFEB-D3BEDE5CA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3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E68898-0A09-4D84-A0EB-7AA19395F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3F796-F982-4638-84C9-78C3F4074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9D234-479E-4B29-B78A-CB8F8BB8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CD63-A6EC-48F6-9C0D-95468B22937A}" type="datetime1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F9FA2-B2B9-47F6-BE51-432E4D93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6760A-D0B8-4037-A760-6B48DC28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0D86-86F7-4ED7-BFEB-D3BEDE5CA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9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7D54-2604-4C75-8357-00A66060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70CE1-9EF5-4B13-B0A2-5C2400634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25550-E888-46C4-9B2D-34D97C7D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DC32-0CCB-4D22-829F-52AF332E42E0}" type="datetime1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04013-49B6-4EBC-BCEA-89F2307E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B1E1D-8CC4-435A-ADE5-4C588CED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0D86-86F7-4ED7-BFEB-D3BEDE5CA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4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2264-E4FA-47FD-940C-6837E431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C07EF-55CD-445E-92F2-103A4FBEF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331C6-B948-480E-89FD-854950E2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F74D-B813-4D5C-AFA8-1BC74FE21656}" type="datetime1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FC406-A7AD-4681-95D4-7FAE2938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A680F-80C0-40A5-A6D1-CA079563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0D86-86F7-4ED7-BFEB-D3BEDE5CA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6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D87E-30D4-49CA-A3C4-58E74EB9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03E93-B0F5-4C39-AC6F-C664D1D3D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FD82C-1DB5-4C8D-8A51-616C64094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12166-6749-4A1C-89E4-191B548E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1464-8C60-44F5-80AE-345A31FA24A1}" type="datetime1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32072-4F10-4A47-A8F9-3EAFD9B5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040C6-4837-48B0-9581-B067891F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0D86-86F7-4ED7-BFEB-D3BEDE5CA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9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59A1-5CDF-4641-83D9-29F87F495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A8B6B-9664-43F0-B170-A49794826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B1450-4B7B-4157-BD28-C0FD98FCA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7F452-8D79-4532-97F7-09C61FA71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FA18A-1DBC-4521-A7C5-7378493F5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14235-A0D8-4DF6-B2BA-6252F9FB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A406-DA41-4FE7-8B04-6022D54AFF5D}" type="datetime1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C80F9-42E4-4E9A-82F6-D8E9A4D51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5A0139-D311-475B-BB0F-5C4B8790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0D86-86F7-4ED7-BFEB-D3BEDE5CA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9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9DC8-8266-407F-9276-B6BF0912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BF26D-0F0A-4F81-BFE8-46D3B637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26D8-2AB7-4B3F-91FD-78B7B2B47C18}" type="datetime1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B6CFB-68E4-4221-AE1C-DC255D1C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F5AC6-0E6C-45FC-B08D-7AAE8034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0D86-86F7-4ED7-BFEB-D3BEDE5CA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7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5BABF5-0372-4CB0-9E34-A0977948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50BF-1E9D-40BA-896D-C2BA4BDE2309}" type="datetime1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EE131E-40FE-4782-9F4D-A57D5BE8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A892D-3962-486D-A2F7-471BD51C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0D86-86F7-4ED7-BFEB-D3BEDE5CA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0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91AA-56C5-445B-B638-3C8CF6CBC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30848-42E1-4242-AA42-49B3B5360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74902-9D56-4CAE-BED3-181AE97E7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82C08-2425-4630-B4E3-23CFA6AC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F08D-65E0-4E7D-9CF4-8E892203BD78}" type="datetime1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F9DEF-BE82-4ACE-82D2-4813B967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19F85-4BAD-438A-8B7A-71985976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0D86-86F7-4ED7-BFEB-D3BEDE5CA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9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F037-99EB-4EEE-8ECE-2ADC6ED92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F5D03-946E-4F62-9ECB-1E51E4BA3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45118-CDB6-4206-95E2-AC0CA2DEA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5A66E-026B-4CC8-A7F9-23751DDC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21B0-A663-4BEF-8097-D334D0589FEB}" type="datetime1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31553-4060-4EC5-B142-63D9C768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C2E2F-8782-4DD8-9EBC-42454D03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0D86-86F7-4ED7-BFEB-D3BEDE5CA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8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52B01-9F06-414C-AC20-227DCB2B3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B5BE8-7363-4F71-9F92-6B247412F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26C9E-CDA0-4368-87C9-D64326C65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EF1D2-BA9B-4B2F-A4B1-BE91534F2876}" type="datetime1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B5389-9D4E-4F15-94F8-5E81C2010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E61B6-5D14-4F71-9D33-D7320B07D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10D86-86F7-4ED7-BFEB-D3BEDE5CA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0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A93453-A813-478F-B3BF-C4B6DFF84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8031"/>
            <a:ext cx="12200709" cy="813380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126F1E-BF0C-4B27-9761-C8823BF4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0D86-86F7-4ED7-BFEB-D3BEDE5CA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7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B9F165-63DE-43CB-8A1B-E96CF8ABA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8031"/>
            <a:ext cx="12200709" cy="81338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182501-3620-4CD5-8900-5BA8D96013D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D5CCB-5BDA-435B-8D67-D8485414D2F3}"/>
              </a:ext>
            </a:extLst>
          </p:cNvPr>
          <p:cNvSpPr txBox="1"/>
          <p:nvPr/>
        </p:nvSpPr>
        <p:spPr>
          <a:xfrm>
            <a:off x="575869" y="96774"/>
            <a:ext cx="102022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3546D"/>
                </a:solidFill>
              </a:rPr>
              <a:t>Implementation of the Solution:</a:t>
            </a:r>
          </a:p>
          <a:p>
            <a:r>
              <a:rPr lang="en-US" sz="6000" dirty="0">
                <a:solidFill>
                  <a:srgbClr val="03546D"/>
                </a:solidFill>
              </a:rPr>
              <a:t>    </a:t>
            </a:r>
            <a:r>
              <a:rPr lang="en-US" sz="4800" dirty="0">
                <a:solidFill>
                  <a:srgbClr val="03546D"/>
                </a:solidFill>
              </a:rPr>
              <a:t>Python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46323-9D72-47BF-972B-679555696F4C}"/>
              </a:ext>
            </a:extLst>
          </p:cNvPr>
          <p:cNvSpPr txBox="1"/>
          <p:nvPr/>
        </p:nvSpPr>
        <p:spPr>
          <a:xfrm>
            <a:off x="371653" y="1949958"/>
            <a:ext cx="4063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3546D"/>
                </a:solidFill>
              </a:rPr>
              <a:t>Components: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3546D"/>
                </a:solidFill>
              </a:rPr>
              <a:t>The Bridge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3546D"/>
                </a:solidFill>
              </a:rPr>
              <a:t>Station Class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3546D"/>
                </a:solidFill>
              </a:rPr>
              <a:t>Gage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ADE1C-EE78-41CF-B21B-1CE286411FF0}"/>
              </a:ext>
            </a:extLst>
          </p:cNvPr>
          <p:cNvSpPr txBox="1"/>
          <p:nvPr/>
        </p:nvSpPr>
        <p:spPr>
          <a:xfrm>
            <a:off x="3715309" y="2500692"/>
            <a:ext cx="6279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3546D"/>
                </a:solidFill>
              </a:rPr>
              <a:t>(BridgeMongo2PostGreSQL.py)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9E5021-CBAB-48A4-8D81-C9A22E4B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0D86-86F7-4ED7-BFEB-D3BEDE5CAB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5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B9F165-63DE-43CB-8A1B-E96CF8ABA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8031"/>
            <a:ext cx="12200709" cy="81338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182501-3620-4CD5-8900-5BA8D96013D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D5CCB-5BDA-435B-8D67-D8485414D2F3}"/>
              </a:ext>
            </a:extLst>
          </p:cNvPr>
          <p:cNvSpPr txBox="1"/>
          <p:nvPr/>
        </p:nvSpPr>
        <p:spPr>
          <a:xfrm>
            <a:off x="575869" y="96774"/>
            <a:ext cx="102022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3546D"/>
                </a:solidFill>
              </a:rPr>
              <a:t>Implementation of the Solution:</a:t>
            </a:r>
          </a:p>
          <a:p>
            <a:r>
              <a:rPr lang="en-US" sz="6000" dirty="0">
                <a:solidFill>
                  <a:srgbClr val="03546D"/>
                </a:solidFill>
              </a:rPr>
              <a:t>    </a:t>
            </a:r>
            <a:r>
              <a:rPr lang="en-US" sz="4800" dirty="0">
                <a:solidFill>
                  <a:srgbClr val="03546D"/>
                </a:solidFill>
              </a:rPr>
              <a:t>Python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46323-9D72-47BF-972B-679555696F4C}"/>
              </a:ext>
            </a:extLst>
          </p:cNvPr>
          <p:cNvSpPr txBox="1"/>
          <p:nvPr/>
        </p:nvSpPr>
        <p:spPr>
          <a:xfrm>
            <a:off x="371653" y="1949958"/>
            <a:ext cx="106925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3546D"/>
                </a:solidFill>
              </a:rPr>
              <a:t>Process: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3546D"/>
                </a:solidFill>
              </a:rPr>
              <a:t>Bridge loads </a:t>
            </a:r>
            <a:r>
              <a:rPr lang="en-US" sz="3600" dirty="0" err="1">
                <a:solidFill>
                  <a:srgbClr val="03546D"/>
                </a:solidFill>
              </a:rPr>
              <a:t>stations.json</a:t>
            </a:r>
            <a:r>
              <a:rPr lang="en-US" sz="3600" dirty="0">
                <a:solidFill>
                  <a:srgbClr val="03546D"/>
                </a:solidFill>
              </a:rPr>
              <a:t>, converts them into Station Object Instances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3546D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3546D"/>
                </a:solidFill>
              </a:rPr>
              <a:t>Repeats the process for </a:t>
            </a:r>
            <a:r>
              <a:rPr lang="en-US" sz="3600" dirty="0" err="1">
                <a:solidFill>
                  <a:srgbClr val="03546D"/>
                </a:solidFill>
              </a:rPr>
              <a:t>gages.json</a:t>
            </a:r>
            <a:endParaRPr lang="en-US" sz="3600" dirty="0">
              <a:solidFill>
                <a:srgbClr val="03546D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6317DE-B028-4B82-914F-8D575402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0D86-86F7-4ED7-BFEB-D3BEDE5CAB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4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B9F165-63DE-43CB-8A1B-E96CF8ABA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8031"/>
            <a:ext cx="12200709" cy="81338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182501-3620-4CD5-8900-5BA8D96013D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D5CCB-5BDA-435B-8D67-D8485414D2F3}"/>
              </a:ext>
            </a:extLst>
          </p:cNvPr>
          <p:cNvSpPr txBox="1"/>
          <p:nvPr/>
        </p:nvSpPr>
        <p:spPr>
          <a:xfrm>
            <a:off x="575869" y="96774"/>
            <a:ext cx="102022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3546D"/>
                </a:solidFill>
              </a:rPr>
              <a:t>Implementation of the Solution:</a:t>
            </a:r>
          </a:p>
          <a:p>
            <a:r>
              <a:rPr lang="en-US" sz="6000" dirty="0">
                <a:solidFill>
                  <a:srgbClr val="03546D"/>
                </a:solidFill>
              </a:rPr>
              <a:t>    </a:t>
            </a:r>
            <a:r>
              <a:rPr lang="en-US" sz="4800" dirty="0">
                <a:solidFill>
                  <a:srgbClr val="03546D"/>
                </a:solidFill>
              </a:rPr>
              <a:t>Python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46323-9D72-47BF-972B-679555696F4C}"/>
              </a:ext>
            </a:extLst>
          </p:cNvPr>
          <p:cNvSpPr txBox="1"/>
          <p:nvPr/>
        </p:nvSpPr>
        <p:spPr>
          <a:xfrm>
            <a:off x="371653" y="1949958"/>
            <a:ext cx="106925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3546D"/>
                </a:solidFill>
              </a:rPr>
              <a:t>Process: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3546D"/>
                </a:solidFill>
              </a:rPr>
              <a:t>Bridge deletes all existing rows from </a:t>
            </a:r>
            <a:r>
              <a:rPr lang="en-US" sz="3600" dirty="0" err="1">
                <a:solidFill>
                  <a:srgbClr val="03546D"/>
                </a:solidFill>
              </a:rPr>
              <a:t>fc_stations</a:t>
            </a:r>
            <a:endParaRPr lang="en-US" sz="3600" dirty="0">
              <a:solidFill>
                <a:srgbClr val="03546D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3546D"/>
                </a:solidFill>
              </a:rPr>
              <a:t>Bridge writes all Station Instances to </a:t>
            </a:r>
            <a:r>
              <a:rPr lang="en-US" sz="3600" dirty="0" err="1">
                <a:solidFill>
                  <a:srgbClr val="03546D"/>
                </a:solidFill>
              </a:rPr>
              <a:t>fc_stations</a:t>
            </a:r>
            <a:r>
              <a:rPr lang="en-US" sz="3600" dirty="0">
                <a:solidFill>
                  <a:srgbClr val="03546D"/>
                </a:solidFill>
              </a:rPr>
              <a:t> through </a:t>
            </a:r>
            <a:r>
              <a:rPr lang="en-US" sz="3600" dirty="0" err="1">
                <a:solidFill>
                  <a:srgbClr val="03546D"/>
                </a:solidFill>
              </a:rPr>
              <a:t>arcpy.da.UpdateCursor</a:t>
            </a:r>
            <a:endParaRPr lang="en-US" sz="3600" dirty="0">
              <a:solidFill>
                <a:srgbClr val="03546D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3546D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3546D"/>
                </a:solidFill>
              </a:rPr>
              <a:t>Repeats the process for </a:t>
            </a:r>
            <a:r>
              <a:rPr lang="en-US" sz="3600" dirty="0" err="1">
                <a:solidFill>
                  <a:srgbClr val="03546D"/>
                </a:solidFill>
              </a:rPr>
              <a:t>gages.json</a:t>
            </a:r>
            <a:endParaRPr lang="en-US" sz="3600" dirty="0">
              <a:solidFill>
                <a:srgbClr val="03546D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5A2E10-61BB-4027-B47D-10B30048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0D86-86F7-4ED7-BFEB-D3BEDE5CAB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18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B9F165-63DE-43CB-8A1B-E96CF8ABA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8031"/>
            <a:ext cx="12200709" cy="81338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182501-3620-4CD5-8900-5BA8D96013D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D5CCB-5BDA-435B-8D67-D8485414D2F3}"/>
              </a:ext>
            </a:extLst>
          </p:cNvPr>
          <p:cNvSpPr txBox="1"/>
          <p:nvPr/>
        </p:nvSpPr>
        <p:spPr>
          <a:xfrm>
            <a:off x="575869" y="96774"/>
            <a:ext cx="102022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3546D"/>
                </a:solidFill>
              </a:rPr>
              <a:t>Implementation of the Solution:</a:t>
            </a:r>
          </a:p>
          <a:p>
            <a:r>
              <a:rPr lang="en-US" sz="6000" dirty="0">
                <a:solidFill>
                  <a:srgbClr val="03546D"/>
                </a:solidFill>
              </a:rPr>
              <a:t>    </a:t>
            </a:r>
            <a:r>
              <a:rPr lang="en-US" sz="4800" dirty="0">
                <a:solidFill>
                  <a:srgbClr val="03546D"/>
                </a:solidFill>
              </a:rPr>
              <a:t>Python code: How do you call it?</a:t>
            </a:r>
          </a:p>
        </p:txBody>
      </p:sp>
      <p:pic>
        <p:nvPicPr>
          <p:cNvPr id="13" name="Picture 12" descr="SMSbridge2PostGreSQL - [D:\SourceModules\Python\SMSbridge2PostGreSQL] - ...\BridgeMongo2PostGreSQL.py - PyCharm Community Edition 2017.2.2">
            <a:extLst>
              <a:ext uri="{FF2B5EF4-FFF2-40B4-BE49-F238E27FC236}">
                <a16:creationId xmlns:a16="http://schemas.microsoft.com/office/drawing/2014/main" id="{5405ECAB-10A0-4C0F-B8E2-F5DA43E4F4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02" t="30732" r="2488" b="26658"/>
          <a:stretch/>
        </p:blipFill>
        <p:spPr>
          <a:xfrm>
            <a:off x="69939" y="2035766"/>
            <a:ext cx="10708210" cy="30403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B17DAF-02EA-4E6E-9AC6-A7C9E3257B3D}"/>
              </a:ext>
            </a:extLst>
          </p:cNvPr>
          <p:cNvSpPr txBox="1"/>
          <p:nvPr/>
        </p:nvSpPr>
        <p:spPr>
          <a:xfrm>
            <a:off x="7821243" y="2234223"/>
            <a:ext cx="3390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3546D"/>
                </a:solidFill>
              </a:rPr>
              <a:t>1. Get the map document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480D86-9B7A-4BE4-AFE4-63F37A0DC3A7}"/>
              </a:ext>
            </a:extLst>
          </p:cNvPr>
          <p:cNvSpPr txBox="1"/>
          <p:nvPr/>
        </p:nvSpPr>
        <p:spPr>
          <a:xfrm>
            <a:off x="8712193" y="2925881"/>
            <a:ext cx="1723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3546D"/>
                </a:solidFill>
              </a:rPr>
              <a:t>2, 3. Get the</a:t>
            </a:r>
          </a:p>
          <a:p>
            <a:r>
              <a:rPr lang="en-US" sz="2400" dirty="0">
                <a:solidFill>
                  <a:srgbClr val="03546D"/>
                </a:solidFill>
              </a:rPr>
              <a:t>Layers.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7E0660-FD59-4C58-9D6C-AD9FDD41906A}"/>
              </a:ext>
            </a:extLst>
          </p:cNvPr>
          <p:cNvSpPr txBox="1"/>
          <p:nvPr/>
        </p:nvSpPr>
        <p:spPr>
          <a:xfrm>
            <a:off x="7657122" y="4402986"/>
            <a:ext cx="2483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3546D"/>
                </a:solidFill>
              </a:rPr>
              <a:t>4. Run the process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2DD6B07-7CBC-4E1D-81DC-4086997BAA17}"/>
              </a:ext>
            </a:extLst>
          </p:cNvPr>
          <p:cNvGrpSpPr/>
          <p:nvPr/>
        </p:nvGrpSpPr>
        <p:grpSpPr>
          <a:xfrm>
            <a:off x="1285999" y="4576348"/>
            <a:ext cx="6785212" cy="1402762"/>
            <a:chOff x="1285999" y="4576348"/>
            <a:chExt cx="6785212" cy="140276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3E59CA6-FA72-48D8-BD39-BBE4420A4E40}"/>
                </a:ext>
              </a:extLst>
            </p:cNvPr>
            <p:cNvSpPr txBox="1"/>
            <p:nvPr/>
          </p:nvSpPr>
          <p:spPr>
            <a:xfrm>
              <a:off x="4455606" y="5332779"/>
              <a:ext cx="36156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03546D"/>
                  </a:solidFill>
                </a:rPr>
                <a:t>But what's in this?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FF8D57F-CA21-4E5C-813B-72B1DA3134F1}"/>
                </a:ext>
              </a:extLst>
            </p:cNvPr>
            <p:cNvCxnSpPr/>
            <p:nvPr/>
          </p:nvCxnSpPr>
          <p:spPr>
            <a:xfrm flipV="1">
              <a:off x="1285999" y="5707937"/>
              <a:ext cx="3141784" cy="1"/>
            </a:xfrm>
            <a:prstGeom prst="straightConnector1">
              <a:avLst/>
            </a:prstGeom>
            <a:ln w="635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EC109C8-BF36-4E50-98C1-BAA170D6F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9538" y="4576348"/>
              <a:ext cx="0" cy="1143313"/>
            </a:xfrm>
            <a:prstGeom prst="straightConnector1">
              <a:avLst/>
            </a:prstGeom>
            <a:ln w="635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ADCB1C55-02AE-4301-9D09-A7456575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0D86-86F7-4ED7-BFEB-D3BEDE5CAB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2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B9F165-63DE-43CB-8A1B-E96CF8ABA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8031"/>
            <a:ext cx="12200709" cy="81338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182501-3620-4CD5-8900-5BA8D96013D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D5CCB-5BDA-435B-8D67-D8485414D2F3}"/>
              </a:ext>
            </a:extLst>
          </p:cNvPr>
          <p:cNvSpPr txBox="1"/>
          <p:nvPr/>
        </p:nvSpPr>
        <p:spPr>
          <a:xfrm>
            <a:off x="575869" y="96774"/>
            <a:ext cx="102022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3546D"/>
                </a:solidFill>
              </a:rPr>
              <a:t>Implementation of the Solution:</a:t>
            </a:r>
          </a:p>
          <a:p>
            <a:r>
              <a:rPr lang="en-US" sz="6000" dirty="0">
                <a:solidFill>
                  <a:srgbClr val="03546D"/>
                </a:solidFill>
              </a:rPr>
              <a:t>    </a:t>
            </a:r>
            <a:r>
              <a:rPr lang="en-US" sz="4800" dirty="0">
                <a:solidFill>
                  <a:srgbClr val="03546D"/>
                </a:solidFill>
              </a:rPr>
              <a:t>Python code</a:t>
            </a:r>
          </a:p>
        </p:txBody>
      </p:sp>
      <p:pic>
        <p:nvPicPr>
          <p:cNvPr id="7" name="Picture 6" descr="SMSbridge2PostGreSQL - [D:\SourceModules\Python\SMSbridge2PostGreSQL] - ...\BridgeMongo2PostGreSQL.py - PyCharm Community Edition 2017.2.2">
            <a:extLst>
              <a:ext uri="{FF2B5EF4-FFF2-40B4-BE49-F238E27FC236}">
                <a16:creationId xmlns:a16="http://schemas.microsoft.com/office/drawing/2014/main" id="{6FE017F9-49C4-432D-B0FA-BA3CE18141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1" t="23632" r="2966" b="14070"/>
          <a:stretch/>
        </p:blipFill>
        <p:spPr>
          <a:xfrm>
            <a:off x="246184" y="1946030"/>
            <a:ext cx="10386647" cy="481519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76263D1-6988-4936-8E11-8FF0BB7D1091}"/>
              </a:ext>
            </a:extLst>
          </p:cNvPr>
          <p:cNvGrpSpPr/>
          <p:nvPr/>
        </p:nvGrpSpPr>
        <p:grpSpPr>
          <a:xfrm>
            <a:off x="4419724" y="3391091"/>
            <a:ext cx="6785212" cy="646331"/>
            <a:chOff x="1285999" y="5332779"/>
            <a:chExt cx="6785212" cy="6463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B6A9F5-BBCF-4ADC-BE60-FEE3A254D886}"/>
                </a:ext>
              </a:extLst>
            </p:cNvPr>
            <p:cNvSpPr txBox="1"/>
            <p:nvPr/>
          </p:nvSpPr>
          <p:spPr>
            <a:xfrm>
              <a:off x="4455606" y="5332779"/>
              <a:ext cx="36156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03546D"/>
                  </a:solidFill>
                </a:rPr>
                <a:t>But what's in this?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D903C62-EF6F-4CC4-A800-C0B0BA8CF10B}"/>
                </a:ext>
              </a:extLst>
            </p:cNvPr>
            <p:cNvCxnSpPr/>
            <p:nvPr/>
          </p:nvCxnSpPr>
          <p:spPr>
            <a:xfrm flipV="1">
              <a:off x="1285999" y="5707937"/>
              <a:ext cx="3141784" cy="1"/>
            </a:xfrm>
            <a:prstGeom prst="straightConnector1">
              <a:avLst/>
            </a:prstGeom>
            <a:ln w="635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8269BCF-7FE7-4742-BEC9-6505DAF6C9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89538" y="5332779"/>
              <a:ext cx="1" cy="405934"/>
            </a:xfrm>
            <a:prstGeom prst="straightConnector1">
              <a:avLst/>
            </a:prstGeom>
            <a:ln w="635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E96C691-42A2-48D0-86FB-89DB1A02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0D86-86F7-4ED7-BFEB-D3BEDE5CAB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B9F165-63DE-43CB-8A1B-E96CF8ABA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8031"/>
            <a:ext cx="12200709" cy="81338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182501-3620-4CD5-8900-5BA8D96013D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D5CCB-5BDA-435B-8D67-D8485414D2F3}"/>
              </a:ext>
            </a:extLst>
          </p:cNvPr>
          <p:cNvSpPr txBox="1"/>
          <p:nvPr/>
        </p:nvSpPr>
        <p:spPr>
          <a:xfrm>
            <a:off x="575869" y="96774"/>
            <a:ext cx="102022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3546D"/>
                </a:solidFill>
              </a:rPr>
              <a:t>Implementation of the Solution:</a:t>
            </a:r>
          </a:p>
          <a:p>
            <a:r>
              <a:rPr lang="en-US" sz="6000" dirty="0">
                <a:solidFill>
                  <a:srgbClr val="03546D"/>
                </a:solidFill>
              </a:rPr>
              <a:t>    </a:t>
            </a:r>
            <a:r>
              <a:rPr lang="en-US" sz="4800" dirty="0">
                <a:solidFill>
                  <a:srgbClr val="03546D"/>
                </a:solidFill>
              </a:rPr>
              <a:t>Python code</a:t>
            </a:r>
          </a:p>
        </p:txBody>
      </p:sp>
      <p:pic>
        <p:nvPicPr>
          <p:cNvPr id="17" name="Picture 16" descr="SMSbridge2PostGreSQL - [D:\SourceModules\Python\SMSbridge2PostGreSQL] - ...\BridgeMongo2PostGreSQL.py - PyCharm Community Edition 2017.2.2">
            <a:extLst>
              <a:ext uri="{FF2B5EF4-FFF2-40B4-BE49-F238E27FC236}">
                <a16:creationId xmlns:a16="http://schemas.microsoft.com/office/drawing/2014/main" id="{99FBFF78-6135-4B3B-8BE2-0559E9CEDE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4" t="29582" r="19029" b="33971"/>
          <a:stretch/>
        </p:blipFill>
        <p:spPr>
          <a:xfrm>
            <a:off x="114299" y="1961434"/>
            <a:ext cx="11767875" cy="42012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9094EB-6A4E-4CBB-97AF-90605EAE4E59}"/>
              </a:ext>
            </a:extLst>
          </p:cNvPr>
          <p:cNvSpPr txBox="1"/>
          <p:nvPr/>
        </p:nvSpPr>
        <p:spPr>
          <a:xfrm>
            <a:off x="9341286" y="3481562"/>
            <a:ext cx="2176621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3546D"/>
                </a:solidFill>
              </a:rPr>
              <a:t>1. Reads the file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8E2A0F-92B5-4EB3-8D77-E4A1A6D03591}"/>
              </a:ext>
            </a:extLst>
          </p:cNvPr>
          <p:cNvSpPr txBox="1"/>
          <p:nvPr/>
        </p:nvSpPr>
        <p:spPr>
          <a:xfrm>
            <a:off x="1650138" y="4406736"/>
            <a:ext cx="2455138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546D"/>
                </a:solidFill>
              </a:rPr>
              <a:t>2. Makes a Station for each line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C9B8E3-6A87-4E46-8AB1-530C2BA9B273}"/>
              </a:ext>
            </a:extLst>
          </p:cNvPr>
          <p:cNvSpPr txBox="1"/>
          <p:nvPr/>
        </p:nvSpPr>
        <p:spPr>
          <a:xfrm>
            <a:off x="7717563" y="5389023"/>
            <a:ext cx="362671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546D"/>
                </a:solidFill>
              </a:rPr>
              <a:t>3. Adds the new Station to the collection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19643F1-3E1A-4712-B8AF-835ED7211436}"/>
              </a:ext>
            </a:extLst>
          </p:cNvPr>
          <p:cNvGrpSpPr/>
          <p:nvPr/>
        </p:nvGrpSpPr>
        <p:grpSpPr>
          <a:xfrm>
            <a:off x="6848821" y="1044781"/>
            <a:ext cx="4505197" cy="3419132"/>
            <a:chOff x="6848821" y="1044781"/>
            <a:chExt cx="4505197" cy="34191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A1021D-04D9-4292-A2B4-1D41E1569BCD}"/>
                </a:ext>
              </a:extLst>
            </p:cNvPr>
            <p:cNvSpPr txBox="1"/>
            <p:nvPr/>
          </p:nvSpPr>
          <p:spPr>
            <a:xfrm>
              <a:off x="7738413" y="1044781"/>
              <a:ext cx="36156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03546D"/>
                  </a:solidFill>
                </a:rPr>
                <a:t>But what's in this?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C0C8AD8-E09E-414C-87C5-93444C8CD4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8821" y="1419939"/>
              <a:ext cx="861769" cy="0"/>
            </a:xfrm>
            <a:prstGeom prst="straightConnector1">
              <a:avLst/>
            </a:prstGeom>
            <a:ln w="635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75C4B7E-FD07-4EF0-A617-986E9EE20139}"/>
                </a:ext>
              </a:extLst>
            </p:cNvPr>
            <p:cNvCxnSpPr>
              <a:cxnSpLocks/>
            </p:cNvCxnSpPr>
            <p:nvPr/>
          </p:nvCxnSpPr>
          <p:spPr>
            <a:xfrm>
              <a:off x="6848821" y="1419939"/>
              <a:ext cx="1" cy="3043974"/>
            </a:xfrm>
            <a:prstGeom prst="straightConnector1">
              <a:avLst/>
            </a:prstGeom>
            <a:ln w="635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D7EFB7F9-BCA6-4844-AA64-D1BB157F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0D86-86F7-4ED7-BFEB-D3BEDE5CAB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1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B9F165-63DE-43CB-8A1B-E96CF8ABA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8031"/>
            <a:ext cx="12200709" cy="81338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182501-3620-4CD5-8900-5BA8D96013D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D5CCB-5BDA-435B-8D67-D8485414D2F3}"/>
              </a:ext>
            </a:extLst>
          </p:cNvPr>
          <p:cNvSpPr txBox="1"/>
          <p:nvPr/>
        </p:nvSpPr>
        <p:spPr>
          <a:xfrm>
            <a:off x="575869" y="96774"/>
            <a:ext cx="102022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3546D"/>
                </a:solidFill>
              </a:rPr>
              <a:t>Implementation of the Solution:</a:t>
            </a:r>
          </a:p>
          <a:p>
            <a:r>
              <a:rPr lang="en-US" sz="6000" dirty="0">
                <a:solidFill>
                  <a:srgbClr val="03546D"/>
                </a:solidFill>
              </a:rPr>
              <a:t>    </a:t>
            </a:r>
            <a:r>
              <a:rPr lang="en-US" sz="4800" dirty="0">
                <a:solidFill>
                  <a:srgbClr val="03546D"/>
                </a:solidFill>
              </a:rPr>
              <a:t>Python code</a:t>
            </a:r>
          </a:p>
        </p:txBody>
      </p:sp>
      <p:pic>
        <p:nvPicPr>
          <p:cNvPr id="6" name="Picture 5" descr="SMSbridge2PostGreSQL - [D:\SourceModules\Python\SMSbridge2PostGreSQL] - ...\station.py - PyCharm Community Edition 2017.2.2">
            <a:extLst>
              <a:ext uri="{FF2B5EF4-FFF2-40B4-BE49-F238E27FC236}">
                <a16:creationId xmlns:a16="http://schemas.microsoft.com/office/drawing/2014/main" id="{5A42749E-60E4-4882-BB24-CD067C916A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2" t="37871" r="6862" b="24381"/>
          <a:stretch/>
        </p:blipFill>
        <p:spPr>
          <a:xfrm>
            <a:off x="575869" y="2454865"/>
            <a:ext cx="9579947" cy="33363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9094EB-6A4E-4CBB-97AF-90605EAE4E59}"/>
              </a:ext>
            </a:extLst>
          </p:cNvPr>
          <p:cNvSpPr txBox="1"/>
          <p:nvPr/>
        </p:nvSpPr>
        <p:spPr>
          <a:xfrm>
            <a:off x="5805547" y="3233814"/>
            <a:ext cx="471430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3546D"/>
                </a:solidFill>
              </a:rPr>
              <a:t>1. json module parses the row string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5C0FF4-4BCF-451F-8C6E-D2C3BD1D6819}"/>
              </a:ext>
            </a:extLst>
          </p:cNvPr>
          <p:cNvSpPr txBox="1"/>
          <p:nvPr/>
        </p:nvSpPr>
        <p:spPr>
          <a:xfrm>
            <a:off x="288448" y="5141046"/>
            <a:ext cx="3416777" cy="1200329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546D"/>
                </a:solidFill>
              </a:rPr>
              <a:t>2. Each attribute of Station class populated from 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47AA8-115E-456F-988A-CE2D12BE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0D86-86F7-4ED7-BFEB-D3BEDE5CAB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8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B9F165-63DE-43CB-8A1B-E96CF8ABA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8031"/>
            <a:ext cx="12200709" cy="81338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182501-3620-4CD5-8900-5BA8D96013D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D5CCB-5BDA-435B-8D67-D8485414D2F3}"/>
              </a:ext>
            </a:extLst>
          </p:cNvPr>
          <p:cNvSpPr txBox="1"/>
          <p:nvPr/>
        </p:nvSpPr>
        <p:spPr>
          <a:xfrm>
            <a:off x="575869" y="96774"/>
            <a:ext cx="102022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3546D"/>
                </a:solidFill>
              </a:rPr>
              <a:t>Implementation of the Solution:</a:t>
            </a:r>
          </a:p>
          <a:p>
            <a:r>
              <a:rPr lang="en-US" sz="6000" dirty="0">
                <a:solidFill>
                  <a:srgbClr val="03546D"/>
                </a:solidFill>
              </a:rPr>
              <a:t>    </a:t>
            </a:r>
            <a:r>
              <a:rPr lang="en-US" sz="4800" dirty="0">
                <a:solidFill>
                  <a:srgbClr val="03546D"/>
                </a:solidFill>
              </a:rPr>
              <a:t>Python code</a:t>
            </a:r>
          </a:p>
        </p:txBody>
      </p:sp>
      <p:pic>
        <p:nvPicPr>
          <p:cNvPr id="7" name="Picture 6" descr="SMSbridge2PostGreSQL - [D:\SourceModules\Python\SMSbridge2PostGreSQL] - ...\station.py - PyCharm Community Edition 2017.2.2">
            <a:extLst>
              <a:ext uri="{FF2B5EF4-FFF2-40B4-BE49-F238E27FC236}">
                <a16:creationId xmlns:a16="http://schemas.microsoft.com/office/drawing/2014/main" id="{944680E5-EEFC-413B-AB69-3A187A8808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4" t="19851" r="16330" b="9927"/>
          <a:stretch/>
        </p:blipFill>
        <p:spPr>
          <a:xfrm>
            <a:off x="234711" y="1846106"/>
            <a:ext cx="6610570" cy="49151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9094EB-6A4E-4CBB-97AF-90605EAE4E59}"/>
              </a:ext>
            </a:extLst>
          </p:cNvPr>
          <p:cNvSpPr txBox="1"/>
          <p:nvPr/>
        </p:nvSpPr>
        <p:spPr>
          <a:xfrm>
            <a:off x="6329423" y="1658332"/>
            <a:ext cx="4681478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546D"/>
                </a:solidFill>
              </a:rPr>
              <a:t>If you ever need to add or remove</a:t>
            </a:r>
          </a:p>
          <a:p>
            <a:r>
              <a:rPr lang="en-US" sz="2400" dirty="0">
                <a:solidFill>
                  <a:srgbClr val="03546D"/>
                </a:solidFill>
              </a:rPr>
              <a:t>a table field, just add it or remove it</a:t>
            </a:r>
          </a:p>
          <a:p>
            <a:r>
              <a:rPr lang="en-US" sz="2400" dirty="0">
                <a:solidFill>
                  <a:srgbClr val="03546D"/>
                </a:solidFill>
              </a:rPr>
              <a:t>here, and it automatically follows </a:t>
            </a:r>
          </a:p>
          <a:p>
            <a:r>
              <a:rPr lang="en-US" sz="2400" dirty="0">
                <a:solidFill>
                  <a:srgbClr val="03546D"/>
                </a:solidFill>
              </a:rPr>
              <a:t>through everywhere.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968223-290F-4AD4-ACC5-CEF358C8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0D86-86F7-4ED7-BFEB-D3BEDE5CAB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76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B9F165-63DE-43CB-8A1B-E96CF8ABA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8031"/>
            <a:ext cx="12200709" cy="81338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182501-3620-4CD5-8900-5BA8D96013D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D5CCB-5BDA-435B-8D67-D8485414D2F3}"/>
              </a:ext>
            </a:extLst>
          </p:cNvPr>
          <p:cNvSpPr txBox="1"/>
          <p:nvPr/>
        </p:nvSpPr>
        <p:spPr>
          <a:xfrm>
            <a:off x="575869" y="96774"/>
            <a:ext cx="102022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3546D"/>
                </a:solidFill>
              </a:rPr>
              <a:t>Implementation of the Solution:</a:t>
            </a:r>
          </a:p>
          <a:p>
            <a:r>
              <a:rPr lang="en-US" sz="6000" dirty="0">
                <a:solidFill>
                  <a:srgbClr val="03546D"/>
                </a:solidFill>
              </a:rPr>
              <a:t>    </a:t>
            </a:r>
            <a:r>
              <a:rPr lang="en-US" sz="4800" dirty="0">
                <a:solidFill>
                  <a:srgbClr val="03546D"/>
                </a:solidFill>
              </a:rPr>
              <a:t>Python code</a:t>
            </a:r>
          </a:p>
        </p:txBody>
      </p:sp>
      <p:pic>
        <p:nvPicPr>
          <p:cNvPr id="7" name="Picture 6" descr="SMSbridge2PostGreSQL - [D:\SourceModules\Python\SMSbridge2PostGreSQL] - ...\BridgeMongo2PostGreSQL.py - PyCharm Community Edition 2017.2.2">
            <a:extLst>
              <a:ext uri="{FF2B5EF4-FFF2-40B4-BE49-F238E27FC236}">
                <a16:creationId xmlns:a16="http://schemas.microsoft.com/office/drawing/2014/main" id="{6FE017F9-49C4-432D-B0FA-BA3CE18141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1" t="23632" r="2966" b="14070"/>
          <a:stretch/>
        </p:blipFill>
        <p:spPr>
          <a:xfrm>
            <a:off x="246184" y="1946030"/>
            <a:ext cx="10386647" cy="481519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76263D1-6988-4936-8E11-8FF0BB7D1091}"/>
              </a:ext>
            </a:extLst>
          </p:cNvPr>
          <p:cNvGrpSpPr/>
          <p:nvPr/>
        </p:nvGrpSpPr>
        <p:grpSpPr>
          <a:xfrm>
            <a:off x="2284403" y="4405782"/>
            <a:ext cx="7551640" cy="646331"/>
            <a:chOff x="1285999" y="5332779"/>
            <a:chExt cx="7551640" cy="6463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B6A9F5-BBCF-4ADC-BE60-FEE3A254D886}"/>
                </a:ext>
              </a:extLst>
            </p:cNvPr>
            <p:cNvSpPr txBox="1"/>
            <p:nvPr/>
          </p:nvSpPr>
          <p:spPr>
            <a:xfrm>
              <a:off x="4455606" y="5332779"/>
              <a:ext cx="43820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03546D"/>
                  </a:solidFill>
                </a:rPr>
                <a:t>Let's visit this (quickly)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D903C62-EF6F-4CC4-A800-C0B0BA8CF10B}"/>
                </a:ext>
              </a:extLst>
            </p:cNvPr>
            <p:cNvCxnSpPr/>
            <p:nvPr/>
          </p:nvCxnSpPr>
          <p:spPr>
            <a:xfrm flipV="1">
              <a:off x="1285999" y="5707937"/>
              <a:ext cx="3141784" cy="1"/>
            </a:xfrm>
            <a:prstGeom prst="straightConnector1">
              <a:avLst/>
            </a:prstGeom>
            <a:ln w="635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8269BCF-7FE7-4742-BEC9-6505DAF6C9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89538" y="5332779"/>
              <a:ext cx="1" cy="405934"/>
            </a:xfrm>
            <a:prstGeom prst="straightConnector1">
              <a:avLst/>
            </a:prstGeom>
            <a:ln w="635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F580EA-9357-41B4-8963-24D1D43C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0D86-86F7-4ED7-BFEB-D3BEDE5CAB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4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B9F165-63DE-43CB-8A1B-E96CF8ABA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8031"/>
            <a:ext cx="12200709" cy="81338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182501-3620-4CD5-8900-5BA8D96013D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D5CCB-5BDA-435B-8D67-D8485414D2F3}"/>
              </a:ext>
            </a:extLst>
          </p:cNvPr>
          <p:cNvSpPr txBox="1"/>
          <p:nvPr/>
        </p:nvSpPr>
        <p:spPr>
          <a:xfrm>
            <a:off x="575869" y="96774"/>
            <a:ext cx="102022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3546D"/>
                </a:solidFill>
              </a:rPr>
              <a:t>Implementation of the Solution:</a:t>
            </a:r>
          </a:p>
          <a:p>
            <a:r>
              <a:rPr lang="en-US" sz="6000" dirty="0">
                <a:solidFill>
                  <a:srgbClr val="03546D"/>
                </a:solidFill>
              </a:rPr>
              <a:t>    </a:t>
            </a:r>
            <a:r>
              <a:rPr lang="en-US" sz="4800" dirty="0">
                <a:solidFill>
                  <a:srgbClr val="03546D"/>
                </a:solidFill>
              </a:rPr>
              <a:t>Python code</a:t>
            </a:r>
          </a:p>
        </p:txBody>
      </p:sp>
      <p:pic>
        <p:nvPicPr>
          <p:cNvPr id="8" name="Picture 7" descr="SMSbridge2PostGreSQL - [D:\SourceModules\Python\SMSbridge2PostGreSQL] - ...\BridgeMongo2PostGreSQL.py - PyCharm Community Edition 2017.2.2">
            <a:extLst>
              <a:ext uri="{FF2B5EF4-FFF2-40B4-BE49-F238E27FC236}">
                <a16:creationId xmlns:a16="http://schemas.microsoft.com/office/drawing/2014/main" id="{6282B8C0-2D89-4BFA-9D0C-679A8C3062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5" t="23683" r="3244" b="29024"/>
          <a:stretch/>
        </p:blipFill>
        <p:spPr>
          <a:xfrm>
            <a:off x="187519" y="1923727"/>
            <a:ext cx="10892950" cy="33140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9094EB-6A4E-4CBB-97AF-90605EAE4E59}"/>
              </a:ext>
            </a:extLst>
          </p:cNvPr>
          <p:cNvSpPr txBox="1"/>
          <p:nvPr/>
        </p:nvSpPr>
        <p:spPr>
          <a:xfrm>
            <a:off x="8343893" y="2025621"/>
            <a:ext cx="3141181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3546D"/>
                </a:solidFill>
              </a:rPr>
              <a:t>Makes sure all </a:t>
            </a:r>
          </a:p>
          <a:p>
            <a:r>
              <a:rPr lang="en-US" sz="2400" dirty="0">
                <a:solidFill>
                  <a:srgbClr val="03546D"/>
                </a:solidFill>
              </a:rPr>
              <a:t>          columns are there</a:t>
            </a:r>
          </a:p>
          <a:p>
            <a:r>
              <a:rPr lang="en-US" sz="2400" dirty="0">
                <a:solidFill>
                  <a:srgbClr val="03546D"/>
                </a:solidFill>
              </a:rPr>
              <a:t>2.  Removes all Rows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8E2A0F-92B5-4EB3-8D77-E4A1A6D03591}"/>
              </a:ext>
            </a:extLst>
          </p:cNvPr>
          <p:cNvSpPr txBox="1"/>
          <p:nvPr/>
        </p:nvSpPr>
        <p:spPr>
          <a:xfrm>
            <a:off x="964338" y="5607166"/>
            <a:ext cx="449463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546D"/>
                </a:solidFill>
              </a:rPr>
              <a:t>2. The Station class is responsible for knowing how to make the list.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C9B8E3-6A87-4E46-8AB1-530C2BA9B273}"/>
              </a:ext>
            </a:extLst>
          </p:cNvPr>
          <p:cNvSpPr txBox="1"/>
          <p:nvPr/>
        </p:nvSpPr>
        <p:spPr>
          <a:xfrm>
            <a:off x="6886067" y="4530577"/>
            <a:ext cx="391360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546D"/>
                </a:solidFill>
              </a:rPr>
              <a:t>3. Adds the row to the table.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19643F1-3E1A-4712-B8AF-835ED7211436}"/>
              </a:ext>
            </a:extLst>
          </p:cNvPr>
          <p:cNvGrpSpPr/>
          <p:nvPr/>
        </p:nvGrpSpPr>
        <p:grpSpPr>
          <a:xfrm>
            <a:off x="4727413" y="825325"/>
            <a:ext cx="4505197" cy="1098402"/>
            <a:chOff x="6848821" y="1044781"/>
            <a:chExt cx="4505197" cy="109840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A1021D-04D9-4292-A2B4-1D41E1569BCD}"/>
                </a:ext>
              </a:extLst>
            </p:cNvPr>
            <p:cNvSpPr txBox="1"/>
            <p:nvPr/>
          </p:nvSpPr>
          <p:spPr>
            <a:xfrm>
              <a:off x="7738413" y="1044781"/>
              <a:ext cx="361560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03546D"/>
                  </a:solidFill>
                </a:rPr>
                <a:t>Mxd</a:t>
              </a:r>
              <a:r>
                <a:rPr lang="en-US" sz="3200" dirty="0">
                  <a:solidFill>
                    <a:srgbClr val="03546D"/>
                  </a:solidFill>
                </a:rPr>
                <a:t> Layer links to </a:t>
              </a:r>
              <a:r>
                <a:rPr lang="en-US" sz="3200" dirty="0" err="1">
                  <a:solidFill>
                    <a:srgbClr val="03546D"/>
                  </a:solidFill>
                </a:rPr>
                <a:t>PostGres</a:t>
              </a:r>
              <a:r>
                <a:rPr lang="en-US" sz="3200" dirty="0">
                  <a:solidFill>
                    <a:srgbClr val="03546D"/>
                  </a:solidFill>
                </a:rPr>
                <a:t> table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C0C8AD8-E09E-414C-87C5-93444C8CD4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8821" y="1419939"/>
              <a:ext cx="861769" cy="0"/>
            </a:xfrm>
            <a:prstGeom prst="straightConnector1">
              <a:avLst/>
            </a:prstGeom>
            <a:ln w="635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75C4B7E-FD07-4EF0-A617-986E9EE20139}"/>
                </a:ext>
              </a:extLst>
            </p:cNvPr>
            <p:cNvCxnSpPr>
              <a:cxnSpLocks/>
            </p:cNvCxnSpPr>
            <p:nvPr/>
          </p:nvCxnSpPr>
          <p:spPr>
            <a:xfrm>
              <a:off x="6848821" y="1419939"/>
              <a:ext cx="0" cy="723244"/>
            </a:xfrm>
            <a:prstGeom prst="straightConnector1">
              <a:avLst/>
            </a:prstGeom>
            <a:ln w="635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0A5C90-97E3-4090-9EC1-45DE0A53AE05}"/>
              </a:ext>
            </a:extLst>
          </p:cNvPr>
          <p:cNvCxnSpPr>
            <a:cxnSpLocks/>
          </p:cNvCxnSpPr>
          <p:nvPr/>
        </p:nvCxnSpPr>
        <p:spPr>
          <a:xfrm>
            <a:off x="5115764" y="2203704"/>
            <a:ext cx="1623364" cy="1377024"/>
          </a:xfrm>
          <a:prstGeom prst="straightConnector1">
            <a:avLst/>
          </a:prstGeom>
          <a:ln w="635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035361-23CA-4A1A-9431-24BD96A24BB2}"/>
              </a:ext>
            </a:extLst>
          </p:cNvPr>
          <p:cNvGrpSpPr/>
          <p:nvPr/>
        </p:nvGrpSpPr>
        <p:grpSpPr>
          <a:xfrm>
            <a:off x="1737360" y="4374638"/>
            <a:ext cx="1304544" cy="1232528"/>
            <a:chOff x="1737360" y="4374638"/>
            <a:chExt cx="1304544" cy="1232528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1A8E390-AB4B-4F92-9EA3-B66857829A2A}"/>
                </a:ext>
              </a:extLst>
            </p:cNvPr>
            <p:cNvCxnSpPr>
              <a:cxnSpLocks/>
            </p:cNvCxnSpPr>
            <p:nvPr/>
          </p:nvCxnSpPr>
          <p:spPr>
            <a:xfrm>
              <a:off x="1737360" y="4374638"/>
              <a:ext cx="1304544" cy="0"/>
            </a:xfrm>
            <a:prstGeom prst="straightConnector1">
              <a:avLst/>
            </a:prstGeom>
            <a:ln w="635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FE3077A-3539-43DF-B03C-359C347C7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7360" y="4374638"/>
              <a:ext cx="0" cy="1232528"/>
            </a:xfrm>
            <a:prstGeom prst="straightConnector1">
              <a:avLst/>
            </a:prstGeom>
            <a:ln w="635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CB6614BB-CC0F-4CCD-8DE9-37819B48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0D86-86F7-4ED7-BFEB-D3BEDE5CAB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6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B9F165-63DE-43CB-8A1B-E96CF8ABA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8031"/>
            <a:ext cx="12200709" cy="81338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182501-3620-4CD5-8900-5BA8D96013D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D5CCB-5BDA-435B-8D67-D8485414D2F3}"/>
              </a:ext>
            </a:extLst>
          </p:cNvPr>
          <p:cNvSpPr txBox="1"/>
          <p:nvPr/>
        </p:nvSpPr>
        <p:spPr>
          <a:xfrm>
            <a:off x="1041623" y="1504950"/>
            <a:ext cx="10541219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rgbClr val="03546D"/>
                </a:solidFill>
              </a:rPr>
              <a:t>Bridging a Mongo DB to </a:t>
            </a:r>
            <a:r>
              <a:rPr lang="en-US" sz="6000" dirty="0" err="1">
                <a:solidFill>
                  <a:srgbClr val="03546D"/>
                </a:solidFill>
              </a:rPr>
              <a:t>PostGres</a:t>
            </a:r>
            <a:endParaRPr lang="en-US" sz="6000" dirty="0">
              <a:solidFill>
                <a:srgbClr val="03546D"/>
              </a:solidFill>
            </a:endParaRPr>
          </a:p>
          <a:p>
            <a:pPr algn="ctr"/>
            <a:r>
              <a:rPr lang="en-US" sz="4000" dirty="0">
                <a:solidFill>
                  <a:srgbClr val="03546D"/>
                </a:solidFill>
              </a:rPr>
              <a:t>Capstone Project for the Field Research Facility</a:t>
            </a:r>
          </a:p>
          <a:p>
            <a:pPr algn="ctr"/>
            <a:endParaRPr lang="en-US" sz="4000" dirty="0">
              <a:solidFill>
                <a:srgbClr val="03546D"/>
              </a:solidFill>
            </a:endParaRPr>
          </a:p>
          <a:p>
            <a:pPr algn="ctr"/>
            <a:endParaRPr lang="en-US" sz="4000" dirty="0">
              <a:solidFill>
                <a:srgbClr val="03546D"/>
              </a:solidFill>
            </a:endParaRPr>
          </a:p>
          <a:p>
            <a:pPr algn="ctr"/>
            <a:r>
              <a:rPr lang="en-US" sz="3200" dirty="0">
                <a:solidFill>
                  <a:srgbClr val="03546D"/>
                </a:solidFill>
              </a:rPr>
              <a:t>by Paul Schrum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57834-6BD2-42D9-8AF1-DFF1263D743B}"/>
              </a:ext>
            </a:extLst>
          </p:cNvPr>
          <p:cNvSpPr txBox="1"/>
          <p:nvPr/>
        </p:nvSpPr>
        <p:spPr>
          <a:xfrm>
            <a:off x="102653" y="6375654"/>
            <a:ext cx="4025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3546D"/>
                </a:solidFill>
              </a:rPr>
              <a:t>Image credit: Wikipedia, Wikimedia Commons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AD8A9C-7E86-4868-A586-02D04FA4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0D86-86F7-4ED7-BFEB-D3BEDE5CAB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7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B9F165-63DE-43CB-8A1B-E96CF8ABA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8031"/>
            <a:ext cx="12200709" cy="81338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182501-3620-4CD5-8900-5BA8D96013D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D5CCB-5BDA-435B-8D67-D8485414D2F3}"/>
              </a:ext>
            </a:extLst>
          </p:cNvPr>
          <p:cNvSpPr txBox="1"/>
          <p:nvPr/>
        </p:nvSpPr>
        <p:spPr>
          <a:xfrm>
            <a:off x="575869" y="96774"/>
            <a:ext cx="66447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3546D"/>
                </a:solidFill>
              </a:rPr>
              <a:t>Presentation Outline</a:t>
            </a:r>
            <a:endParaRPr lang="en-US" sz="3200" dirty="0">
              <a:solidFill>
                <a:srgbClr val="03546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46323-9D72-47BF-972B-679555696F4C}"/>
              </a:ext>
            </a:extLst>
          </p:cNvPr>
          <p:cNvSpPr txBox="1"/>
          <p:nvPr/>
        </p:nvSpPr>
        <p:spPr>
          <a:xfrm>
            <a:off x="371653" y="1200150"/>
            <a:ext cx="1069258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3546D"/>
                </a:solidFill>
              </a:rPr>
              <a:t>Client 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3546D"/>
                </a:solidFill>
              </a:rPr>
              <a:t>Problem Description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3546D"/>
                </a:solidFill>
              </a:rPr>
              <a:t>Proposed Solution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3546D"/>
                </a:solidFill>
              </a:rPr>
              <a:t>Implementation of the Solution</a:t>
            </a:r>
            <a:endParaRPr lang="en-US" sz="4000" dirty="0">
              <a:solidFill>
                <a:srgbClr val="03546D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3546D"/>
                </a:solidFill>
              </a:rPr>
              <a:t>Data Analysis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3546D"/>
                </a:solidFill>
              </a:rPr>
              <a:t>Postgres Database Design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3546D"/>
                </a:solidFill>
              </a:rPr>
              <a:t>Python code (implements bridge)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8CF312-A862-4A1A-A55A-DC90A8FE111D}"/>
              </a:ext>
            </a:extLst>
          </p:cNvPr>
          <p:cNvSpPr txBox="1"/>
          <p:nvPr/>
        </p:nvSpPr>
        <p:spPr>
          <a:xfrm>
            <a:off x="804716" y="5803252"/>
            <a:ext cx="504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3546D"/>
                </a:solidFill>
              </a:rPr>
              <a:t>Web Map Interface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EFF4E8-E64A-4BC8-92D1-2B4852AC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0D86-86F7-4ED7-BFEB-D3BEDE5CAB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3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B9F165-63DE-43CB-8A1B-E96CF8ABA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8031"/>
            <a:ext cx="12200709" cy="81338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182501-3620-4CD5-8900-5BA8D96013D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D5CCB-5BDA-435B-8D67-D8485414D2F3}"/>
              </a:ext>
            </a:extLst>
          </p:cNvPr>
          <p:cNvSpPr txBox="1"/>
          <p:nvPr/>
        </p:nvSpPr>
        <p:spPr>
          <a:xfrm>
            <a:off x="575869" y="96774"/>
            <a:ext cx="61950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3546D"/>
                </a:solidFill>
              </a:rPr>
              <a:t>Web Map Interface</a:t>
            </a:r>
            <a:endParaRPr lang="en-US" sz="3200" dirty="0">
              <a:solidFill>
                <a:srgbClr val="03546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46323-9D72-47BF-972B-679555696F4C}"/>
              </a:ext>
            </a:extLst>
          </p:cNvPr>
          <p:cNvSpPr txBox="1"/>
          <p:nvPr/>
        </p:nvSpPr>
        <p:spPr>
          <a:xfrm>
            <a:off x="371653" y="1200150"/>
            <a:ext cx="106925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3546D"/>
                </a:solidFill>
              </a:rPr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800" dirty="0">
              <a:solidFill>
                <a:srgbClr val="03546D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3546D"/>
                </a:solidFill>
              </a:rPr>
              <a:t>Over the next 2 ½ weeks: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3546D"/>
                </a:solidFill>
              </a:rPr>
              <a:t>Implement the Web Interface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3546D"/>
                </a:solidFill>
              </a:rPr>
              <a:t>Touch Up the Python Code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3546D"/>
                </a:solidFill>
              </a:rPr>
              <a:t>Update the Digital Poster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3546D"/>
                </a:solidFill>
              </a:rPr>
              <a:t>Complete All Documentation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3546D"/>
                </a:solidFill>
              </a:rPr>
              <a:t>Hand the Project to FRF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90F859-13B8-419B-9A77-510A5401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0D86-86F7-4ED7-BFEB-D3BEDE5CAB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B9F165-63DE-43CB-8A1B-E96CF8ABA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8031"/>
            <a:ext cx="12200709" cy="81338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182501-3620-4CD5-8900-5BA8D96013D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D5CCB-5BDA-435B-8D67-D8485414D2F3}"/>
              </a:ext>
            </a:extLst>
          </p:cNvPr>
          <p:cNvSpPr txBox="1"/>
          <p:nvPr/>
        </p:nvSpPr>
        <p:spPr>
          <a:xfrm>
            <a:off x="1041623" y="1504950"/>
            <a:ext cx="1054121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rgbClr val="03546D"/>
                </a:solidFill>
              </a:rPr>
              <a:t>Bridging a Mongo DB to </a:t>
            </a:r>
            <a:r>
              <a:rPr lang="en-US" sz="6000" dirty="0" err="1">
                <a:solidFill>
                  <a:srgbClr val="03546D"/>
                </a:solidFill>
              </a:rPr>
              <a:t>PostGres</a:t>
            </a:r>
            <a:endParaRPr lang="en-US" sz="6000" dirty="0">
              <a:solidFill>
                <a:srgbClr val="03546D"/>
              </a:solidFill>
            </a:endParaRPr>
          </a:p>
          <a:p>
            <a:pPr algn="ctr"/>
            <a:r>
              <a:rPr lang="en-US" sz="4000" dirty="0">
                <a:solidFill>
                  <a:srgbClr val="03546D"/>
                </a:solidFill>
              </a:rPr>
              <a:t>Capstone Project for the Field Research Facility</a:t>
            </a:r>
          </a:p>
          <a:p>
            <a:pPr algn="ctr"/>
            <a:endParaRPr lang="en-US" sz="4000" dirty="0">
              <a:solidFill>
                <a:srgbClr val="03546D"/>
              </a:solidFill>
            </a:endParaRPr>
          </a:p>
          <a:p>
            <a:pPr algn="ctr"/>
            <a:endParaRPr lang="en-US" sz="4000" dirty="0">
              <a:solidFill>
                <a:srgbClr val="03546D"/>
              </a:solidFill>
            </a:endParaRPr>
          </a:p>
          <a:p>
            <a:pPr algn="ctr"/>
            <a:r>
              <a:rPr lang="en-US" sz="5400" dirty="0">
                <a:solidFill>
                  <a:srgbClr val="03546D"/>
                </a:solidFill>
              </a:rPr>
              <a:t>Question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F973FB-4B77-4666-BC0B-500B01D9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0D86-86F7-4ED7-BFEB-D3BEDE5CAB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8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B9F165-63DE-43CB-8A1B-E96CF8ABA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8031"/>
            <a:ext cx="12200709" cy="81338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182501-3620-4CD5-8900-5BA8D96013D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D5CCB-5BDA-435B-8D67-D8485414D2F3}"/>
              </a:ext>
            </a:extLst>
          </p:cNvPr>
          <p:cNvSpPr txBox="1"/>
          <p:nvPr/>
        </p:nvSpPr>
        <p:spPr>
          <a:xfrm>
            <a:off x="1041623" y="1504950"/>
            <a:ext cx="1054121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rgbClr val="03546D"/>
                </a:solidFill>
              </a:rPr>
              <a:t>Bridging a Mongo DB to </a:t>
            </a:r>
            <a:r>
              <a:rPr lang="en-US" sz="6000" dirty="0" err="1">
                <a:solidFill>
                  <a:srgbClr val="03546D"/>
                </a:solidFill>
              </a:rPr>
              <a:t>PostGres</a:t>
            </a:r>
            <a:endParaRPr lang="en-US" sz="6000" dirty="0">
              <a:solidFill>
                <a:srgbClr val="03546D"/>
              </a:solidFill>
            </a:endParaRPr>
          </a:p>
          <a:p>
            <a:pPr algn="ctr"/>
            <a:r>
              <a:rPr lang="en-US" sz="4000" dirty="0">
                <a:solidFill>
                  <a:srgbClr val="03546D"/>
                </a:solidFill>
              </a:rPr>
              <a:t>Capstone Project for the Field Research Facility</a:t>
            </a:r>
          </a:p>
          <a:p>
            <a:pPr algn="ctr"/>
            <a:endParaRPr lang="en-US" sz="4000" dirty="0">
              <a:solidFill>
                <a:srgbClr val="03546D"/>
              </a:solidFill>
            </a:endParaRPr>
          </a:p>
          <a:p>
            <a:pPr algn="ctr"/>
            <a:endParaRPr lang="en-US" sz="4000" dirty="0">
              <a:solidFill>
                <a:srgbClr val="03546D"/>
              </a:solidFill>
            </a:endParaRPr>
          </a:p>
          <a:p>
            <a:pPr algn="ctr"/>
            <a:r>
              <a:rPr lang="en-US" sz="5400" dirty="0">
                <a:solidFill>
                  <a:srgbClr val="03546D"/>
                </a:solidFill>
              </a:rPr>
              <a:t>Question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A93DBA-3730-46F6-BF8A-5F466EC7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0D86-86F7-4ED7-BFEB-D3BEDE5CAB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9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B9F165-63DE-43CB-8A1B-E96CF8ABA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8031"/>
            <a:ext cx="12200709" cy="81338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182501-3620-4CD5-8900-5BA8D96013D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D5CCB-5BDA-435B-8D67-D8485414D2F3}"/>
              </a:ext>
            </a:extLst>
          </p:cNvPr>
          <p:cNvSpPr txBox="1"/>
          <p:nvPr/>
        </p:nvSpPr>
        <p:spPr>
          <a:xfrm>
            <a:off x="575869" y="96774"/>
            <a:ext cx="66447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3546D"/>
                </a:solidFill>
              </a:rPr>
              <a:t>Presentation Outline</a:t>
            </a:r>
            <a:endParaRPr lang="en-US" sz="3200" dirty="0">
              <a:solidFill>
                <a:srgbClr val="03546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46323-9D72-47BF-972B-679555696F4C}"/>
              </a:ext>
            </a:extLst>
          </p:cNvPr>
          <p:cNvSpPr txBox="1"/>
          <p:nvPr/>
        </p:nvSpPr>
        <p:spPr>
          <a:xfrm>
            <a:off x="371653" y="1200150"/>
            <a:ext cx="106925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3546D"/>
                </a:solidFill>
              </a:rPr>
              <a:t>Client 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3546D"/>
                </a:solidFill>
              </a:rPr>
              <a:t>Problem Description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3546D"/>
                </a:solidFill>
              </a:rPr>
              <a:t>Proposed Solution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3546D"/>
                </a:solidFill>
              </a:rPr>
              <a:t>Implementation of the Solution</a:t>
            </a:r>
            <a:endParaRPr lang="en-US" sz="4000" dirty="0">
              <a:solidFill>
                <a:srgbClr val="03546D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3546D"/>
                </a:solidFill>
              </a:rPr>
              <a:t>Data Analysis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3546D"/>
                </a:solidFill>
              </a:rPr>
              <a:t>Postgres Database Design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3546D"/>
                </a:solidFill>
              </a:rPr>
              <a:t>Python code (implements bridge)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3546D"/>
                </a:solidFill>
              </a:rPr>
              <a:t>Web Map Interface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EA0742-8AAF-44AA-8FFA-7BD86F3A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0D86-86F7-4ED7-BFEB-D3BEDE5CAB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3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B9F165-63DE-43CB-8A1B-E96CF8ABA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8031"/>
            <a:ext cx="12200709" cy="81338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182501-3620-4CD5-8900-5BA8D96013D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D5CCB-5BDA-435B-8D67-D8485414D2F3}"/>
              </a:ext>
            </a:extLst>
          </p:cNvPr>
          <p:cNvSpPr txBox="1"/>
          <p:nvPr/>
        </p:nvSpPr>
        <p:spPr>
          <a:xfrm>
            <a:off x="575869" y="96774"/>
            <a:ext cx="60474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3546D"/>
                </a:solidFill>
              </a:rPr>
              <a:t>Client Introduction</a:t>
            </a:r>
            <a:endParaRPr lang="en-US" sz="3200" dirty="0">
              <a:solidFill>
                <a:srgbClr val="03546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46323-9D72-47BF-972B-679555696F4C}"/>
              </a:ext>
            </a:extLst>
          </p:cNvPr>
          <p:cNvSpPr txBox="1"/>
          <p:nvPr/>
        </p:nvSpPr>
        <p:spPr>
          <a:xfrm>
            <a:off x="69901" y="1200150"/>
            <a:ext cx="118447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3546D"/>
                </a:solidFill>
              </a:rPr>
              <a:t>The Field Research Facility (FRF) in Duck, NC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3546D"/>
                </a:solidFill>
              </a:rPr>
              <a:t>Part of the US Army Corps of Engineers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3546D"/>
                </a:solidFill>
              </a:rPr>
              <a:t>A Coastal and Hydraulics Laboratory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3546D"/>
                </a:solidFill>
              </a:rPr>
              <a:t>Manages multiple sensor gages in the ocean and on land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3546D"/>
              </a:solidFill>
            </a:endParaRPr>
          </a:p>
        </p:txBody>
      </p:sp>
      <p:pic>
        <p:nvPicPr>
          <p:cNvPr id="6" name="Picture 5" descr="Testbed.mxd - ArcMap">
            <a:extLst>
              <a:ext uri="{FF2B5EF4-FFF2-40B4-BE49-F238E27FC236}">
                <a16:creationId xmlns:a16="http://schemas.microsoft.com/office/drawing/2014/main" id="{9262A790-68ED-44A0-8165-DE5AA39766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4" t="16526" r="31076" b="26897"/>
          <a:stretch/>
        </p:blipFill>
        <p:spPr>
          <a:xfrm>
            <a:off x="3465576" y="3620842"/>
            <a:ext cx="7603019" cy="31442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5B432A-038C-43D7-A80D-72FA5AB738D3}"/>
              </a:ext>
            </a:extLst>
          </p:cNvPr>
          <p:cNvSpPr txBox="1"/>
          <p:nvPr/>
        </p:nvSpPr>
        <p:spPr>
          <a:xfrm>
            <a:off x="1318805" y="6176451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3546D"/>
                </a:solidFill>
              </a:rPr>
              <a:t>Image credit: ESRI and</a:t>
            </a:r>
            <a:br>
              <a:rPr lang="en-US" sz="1600" dirty="0">
                <a:solidFill>
                  <a:srgbClr val="03546D"/>
                </a:solidFill>
              </a:rPr>
            </a:br>
            <a:r>
              <a:rPr lang="en-US" sz="1600" dirty="0">
                <a:solidFill>
                  <a:srgbClr val="03546D"/>
                </a:solidFill>
              </a:rPr>
              <a:t>National Geographic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F9C906-175B-4CC9-8168-6982E8F03789}"/>
              </a:ext>
            </a:extLst>
          </p:cNvPr>
          <p:cNvSpPr txBox="1"/>
          <p:nvPr/>
        </p:nvSpPr>
        <p:spPr>
          <a:xfrm>
            <a:off x="10020845" y="3805107"/>
            <a:ext cx="93807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3546D"/>
                </a:solidFill>
              </a:rPr>
              <a:t>Duck, NC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7F84A0-7C99-4D25-84E8-89472E45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0D86-86F7-4ED7-BFEB-D3BEDE5CAB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42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B9F165-63DE-43CB-8A1B-E96CF8ABA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8031"/>
            <a:ext cx="12200709" cy="81338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182501-3620-4CD5-8900-5BA8D96013D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D5CCB-5BDA-435B-8D67-D8485414D2F3}"/>
              </a:ext>
            </a:extLst>
          </p:cNvPr>
          <p:cNvSpPr txBox="1"/>
          <p:nvPr/>
        </p:nvSpPr>
        <p:spPr>
          <a:xfrm>
            <a:off x="575869" y="96774"/>
            <a:ext cx="65664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3546D"/>
                </a:solidFill>
              </a:rPr>
              <a:t>Problem Description</a:t>
            </a:r>
            <a:endParaRPr lang="en-US" sz="3200" dirty="0">
              <a:solidFill>
                <a:srgbClr val="03546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46323-9D72-47BF-972B-679555696F4C}"/>
              </a:ext>
            </a:extLst>
          </p:cNvPr>
          <p:cNvSpPr txBox="1"/>
          <p:nvPr/>
        </p:nvSpPr>
        <p:spPr>
          <a:xfrm>
            <a:off x="371653" y="1200150"/>
            <a:ext cx="1069258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3546D"/>
                </a:solidFill>
              </a:rPr>
              <a:t>Data on Stations and Gages kept in a MongoDB database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3546D"/>
                </a:solidFill>
              </a:rPr>
              <a:t>MongoDB is a Document Database, a different database style than RDBMS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3546D"/>
                </a:solidFill>
              </a:rPr>
              <a:t>Staff is already familiar with how to perform queries using SQL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3546D"/>
                </a:solidFill>
              </a:rPr>
              <a:t>Staff needs the data in a RDBMS such as </a:t>
            </a:r>
            <a:r>
              <a:rPr lang="en-US" sz="3600" dirty="0" err="1">
                <a:solidFill>
                  <a:srgbClr val="03546D"/>
                </a:solidFill>
              </a:rPr>
              <a:t>PostGres</a:t>
            </a:r>
            <a:endParaRPr lang="en-US" sz="3600" dirty="0">
              <a:solidFill>
                <a:srgbClr val="03546D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3546D"/>
                </a:solidFill>
              </a:rPr>
              <a:t>FRF seeks a way to bridge the data in MongoDB to </a:t>
            </a:r>
            <a:r>
              <a:rPr lang="en-US" sz="3600" dirty="0" err="1">
                <a:solidFill>
                  <a:srgbClr val="03546D"/>
                </a:solidFill>
              </a:rPr>
              <a:t>PostGres</a:t>
            </a:r>
            <a:endParaRPr lang="en-US" sz="3600" dirty="0">
              <a:solidFill>
                <a:srgbClr val="03546D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072B56-3136-4DC1-8E20-4588F814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0D86-86F7-4ED7-BFEB-D3BEDE5CAB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6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B9F165-63DE-43CB-8A1B-E96CF8ABA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8031"/>
            <a:ext cx="12200709" cy="81338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182501-3620-4CD5-8900-5BA8D96013D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D5CCB-5BDA-435B-8D67-D8485414D2F3}"/>
              </a:ext>
            </a:extLst>
          </p:cNvPr>
          <p:cNvSpPr txBox="1"/>
          <p:nvPr/>
        </p:nvSpPr>
        <p:spPr>
          <a:xfrm>
            <a:off x="575869" y="96774"/>
            <a:ext cx="110597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3546D"/>
                </a:solidFill>
              </a:rPr>
              <a:t>Proposed Solution: </a:t>
            </a:r>
            <a:r>
              <a:rPr lang="en-US" sz="4800" dirty="0">
                <a:solidFill>
                  <a:srgbClr val="03546D"/>
                </a:solidFill>
              </a:rPr>
              <a:t>Bridge with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BA6434-A4E9-4170-8496-944B2F0DA01C}"/>
              </a:ext>
            </a:extLst>
          </p:cNvPr>
          <p:cNvSpPr txBox="1"/>
          <p:nvPr/>
        </p:nvSpPr>
        <p:spPr>
          <a:xfrm>
            <a:off x="371653" y="1200150"/>
            <a:ext cx="1069258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3546D"/>
                </a:solidFill>
              </a:rPr>
              <a:t>FRF Personnel Perform Data Dump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3546D"/>
                </a:solidFill>
              </a:rPr>
              <a:t>Creates a text file where each row is a json object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3546D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3546D"/>
                </a:solidFill>
              </a:rPr>
              <a:t>The Bridge reads the .json text file and creates a collection of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3546D"/>
                </a:solidFill>
              </a:rPr>
              <a:t>Station Objects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3546D"/>
                </a:solidFill>
              </a:rPr>
              <a:t>Gage Objects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3546D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3546D"/>
                </a:solidFill>
              </a:rPr>
              <a:t>The Bridge puts the data in the </a:t>
            </a:r>
            <a:r>
              <a:rPr lang="en-US" sz="4400" dirty="0" err="1">
                <a:solidFill>
                  <a:srgbClr val="03546D"/>
                </a:solidFill>
              </a:rPr>
              <a:t>PostGres</a:t>
            </a:r>
            <a:r>
              <a:rPr lang="en-US" sz="4400" dirty="0">
                <a:solidFill>
                  <a:srgbClr val="03546D"/>
                </a:solidFill>
              </a:rPr>
              <a:t> database.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EDAD1B-1B0A-4957-ADD4-E5DA17C6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0D86-86F7-4ED7-BFEB-D3BEDE5CAB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5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B9F165-63DE-43CB-8A1B-E96CF8ABA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8031"/>
            <a:ext cx="12200709" cy="81338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182501-3620-4CD5-8900-5BA8D96013D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D5CCB-5BDA-435B-8D67-D8485414D2F3}"/>
              </a:ext>
            </a:extLst>
          </p:cNvPr>
          <p:cNvSpPr txBox="1"/>
          <p:nvPr/>
        </p:nvSpPr>
        <p:spPr>
          <a:xfrm>
            <a:off x="575869" y="96774"/>
            <a:ext cx="110597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3546D"/>
                </a:solidFill>
              </a:rPr>
              <a:t>Proposed Solution: </a:t>
            </a:r>
            <a:r>
              <a:rPr lang="en-US" sz="4800" dirty="0">
                <a:solidFill>
                  <a:srgbClr val="03546D"/>
                </a:solidFill>
              </a:rPr>
              <a:t>Bridge with Python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AA6C62F-85BF-4E39-BBC0-5D1702D3D290}"/>
              </a:ext>
            </a:extLst>
          </p:cNvPr>
          <p:cNvGrpSpPr/>
          <p:nvPr/>
        </p:nvGrpSpPr>
        <p:grpSpPr>
          <a:xfrm>
            <a:off x="353131" y="1279457"/>
            <a:ext cx="2601085" cy="1733375"/>
            <a:chOff x="458638" y="1560809"/>
            <a:chExt cx="2601085" cy="1733375"/>
          </a:xfrm>
        </p:grpSpPr>
        <p:sp>
          <p:nvSpPr>
            <p:cNvPr id="3" name="Flowchart: Multidocument 2">
              <a:extLst>
                <a:ext uri="{FF2B5EF4-FFF2-40B4-BE49-F238E27FC236}">
                  <a16:creationId xmlns:a16="http://schemas.microsoft.com/office/drawing/2014/main" id="{983EC813-086C-4A60-8EB1-40F32B3E064C}"/>
                </a:ext>
              </a:extLst>
            </p:cNvPr>
            <p:cNvSpPr/>
            <p:nvPr/>
          </p:nvSpPr>
          <p:spPr>
            <a:xfrm>
              <a:off x="458638" y="1560809"/>
              <a:ext cx="2601085" cy="1733375"/>
            </a:xfrm>
            <a:prstGeom prst="flowChartMultidocument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DFEA642-1032-4430-A177-046A5FC95931}"/>
                </a:ext>
              </a:extLst>
            </p:cNvPr>
            <p:cNvSpPr txBox="1"/>
            <p:nvPr/>
          </p:nvSpPr>
          <p:spPr>
            <a:xfrm>
              <a:off x="458638" y="1965360"/>
              <a:ext cx="22682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03546D"/>
                  </a:solidFill>
                </a:rPr>
                <a:t>MongoDB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45E4EF9-295B-40A9-AE63-9BFE02FAC8C4}"/>
              </a:ext>
            </a:extLst>
          </p:cNvPr>
          <p:cNvGrpSpPr/>
          <p:nvPr/>
        </p:nvGrpSpPr>
        <p:grpSpPr>
          <a:xfrm>
            <a:off x="4460630" y="2721395"/>
            <a:ext cx="3270739" cy="1868190"/>
            <a:chOff x="4771292" y="1560810"/>
            <a:chExt cx="3270739" cy="1868190"/>
          </a:xfrm>
        </p:grpSpPr>
        <p:sp>
          <p:nvSpPr>
            <p:cNvPr id="7" name="Flowchart: Internal Storage 6">
              <a:extLst>
                <a:ext uri="{FF2B5EF4-FFF2-40B4-BE49-F238E27FC236}">
                  <a16:creationId xmlns:a16="http://schemas.microsoft.com/office/drawing/2014/main" id="{9E2EFE1C-E8EF-4404-8429-F6810B8BEEC5}"/>
                </a:ext>
              </a:extLst>
            </p:cNvPr>
            <p:cNvSpPr/>
            <p:nvPr/>
          </p:nvSpPr>
          <p:spPr>
            <a:xfrm>
              <a:off x="4771292" y="1560810"/>
              <a:ext cx="3270739" cy="1868190"/>
            </a:xfrm>
            <a:prstGeom prst="flowChartInternalStorag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6831E7-36FB-4DDA-A942-EADEEA9774A7}"/>
                </a:ext>
              </a:extLst>
            </p:cNvPr>
            <p:cNvSpPr txBox="1"/>
            <p:nvPr/>
          </p:nvSpPr>
          <p:spPr>
            <a:xfrm>
              <a:off x="5194763" y="1695732"/>
              <a:ext cx="26486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err="1">
                  <a:solidFill>
                    <a:srgbClr val="03546D"/>
                  </a:solidFill>
                </a:rPr>
                <a:t>Station.json</a:t>
              </a:r>
              <a:endParaRPr lang="en-US" sz="4000" dirty="0">
                <a:solidFill>
                  <a:srgbClr val="03546D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D044F1-D12D-4675-8581-1E784ED12400}"/>
              </a:ext>
            </a:extLst>
          </p:cNvPr>
          <p:cNvGrpSpPr/>
          <p:nvPr/>
        </p:nvGrpSpPr>
        <p:grpSpPr>
          <a:xfrm>
            <a:off x="2954216" y="1407439"/>
            <a:ext cx="3185323" cy="1313956"/>
            <a:chOff x="2954216" y="1407439"/>
            <a:chExt cx="3185323" cy="1313956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18B94BE-807A-4714-BAD3-A91492C727D8}"/>
                </a:ext>
              </a:extLst>
            </p:cNvPr>
            <p:cNvCxnSpPr>
              <a:stCxn id="3" idx="3"/>
            </p:cNvCxnSpPr>
            <p:nvPr/>
          </p:nvCxnSpPr>
          <p:spPr>
            <a:xfrm flipV="1">
              <a:off x="2954216" y="2146144"/>
              <a:ext cx="3141784" cy="1"/>
            </a:xfrm>
            <a:prstGeom prst="straightConnector1">
              <a:avLst/>
            </a:prstGeom>
            <a:ln w="635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4F38D53-F849-4B5C-B0EE-13F03C2D95B3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6095999" y="2146146"/>
              <a:ext cx="1" cy="575249"/>
            </a:xfrm>
            <a:prstGeom prst="straightConnector1">
              <a:avLst/>
            </a:prstGeom>
            <a:ln w="635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BA5C-43D6-44A5-90C2-1B3502CB2B08}"/>
                </a:ext>
              </a:extLst>
            </p:cNvPr>
            <p:cNvSpPr txBox="1"/>
            <p:nvPr/>
          </p:nvSpPr>
          <p:spPr>
            <a:xfrm>
              <a:off x="3135575" y="1407439"/>
              <a:ext cx="300396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rgbClr val="03546D"/>
                  </a:solidFill>
                </a:rPr>
                <a:t>Data Dump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FDE234B-1696-4C1A-80E6-18B1882E0FDD}"/>
              </a:ext>
            </a:extLst>
          </p:cNvPr>
          <p:cNvGrpSpPr/>
          <p:nvPr/>
        </p:nvGrpSpPr>
        <p:grpSpPr>
          <a:xfrm>
            <a:off x="7731369" y="2998512"/>
            <a:ext cx="2825261" cy="1758356"/>
            <a:chOff x="7731369" y="2998512"/>
            <a:chExt cx="2825261" cy="1758356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48CA9D0-2E26-47EF-8161-96C06667A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1369" y="3737218"/>
              <a:ext cx="2825261" cy="1"/>
            </a:xfrm>
            <a:prstGeom prst="straightConnector1">
              <a:avLst/>
            </a:prstGeom>
            <a:ln w="635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AEEC32F-FEB7-4627-863C-A3EA41CD95F4}"/>
                </a:ext>
              </a:extLst>
            </p:cNvPr>
            <p:cNvCxnSpPr>
              <a:cxnSpLocks/>
            </p:cNvCxnSpPr>
            <p:nvPr/>
          </p:nvCxnSpPr>
          <p:spPr>
            <a:xfrm>
              <a:off x="10556630" y="3737217"/>
              <a:ext cx="0" cy="1019651"/>
            </a:xfrm>
            <a:prstGeom prst="straightConnector1">
              <a:avLst/>
            </a:prstGeom>
            <a:ln w="635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7B4190A-204B-4979-A162-E527787EC523}"/>
                </a:ext>
              </a:extLst>
            </p:cNvPr>
            <p:cNvSpPr txBox="1"/>
            <p:nvPr/>
          </p:nvSpPr>
          <p:spPr>
            <a:xfrm>
              <a:off x="8451986" y="2998512"/>
              <a:ext cx="17905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rgbClr val="03546D"/>
                  </a:solidFill>
                </a:rPr>
                <a:t>Bridge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DBAF453-3FEB-449C-9F71-9735038C01D4}"/>
              </a:ext>
            </a:extLst>
          </p:cNvPr>
          <p:cNvSpPr txBox="1"/>
          <p:nvPr/>
        </p:nvSpPr>
        <p:spPr>
          <a:xfrm>
            <a:off x="4823778" y="3529848"/>
            <a:ext cx="29899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354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"station" : "FRF – </a:t>
            </a:r>
            <a:r>
              <a:rPr lang="en-US" sz="1600" dirty="0" err="1">
                <a:solidFill>
                  <a:srgbClr val="0354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Atlan</a:t>
            </a:r>
            <a:endParaRPr lang="en-US" sz="1600" dirty="0">
              <a:solidFill>
                <a:srgbClr val="03546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354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"station" : "Wilmington </a:t>
            </a:r>
          </a:p>
          <a:p>
            <a:r>
              <a:rPr lang="en-US" sz="1600" dirty="0">
                <a:solidFill>
                  <a:srgbClr val="0354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"station" : "FRF - Pier"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60B541-F54B-4840-87FA-043A6277EC66}"/>
              </a:ext>
            </a:extLst>
          </p:cNvPr>
          <p:cNvGrpSpPr/>
          <p:nvPr/>
        </p:nvGrpSpPr>
        <p:grpSpPr>
          <a:xfrm>
            <a:off x="9034543" y="4772501"/>
            <a:ext cx="2601085" cy="1780810"/>
            <a:chOff x="9034543" y="4772501"/>
            <a:chExt cx="2601085" cy="1780810"/>
          </a:xfrm>
        </p:grpSpPr>
        <p:sp>
          <p:nvSpPr>
            <p:cNvPr id="15" name="Flowchart: Multidocument 14">
              <a:extLst>
                <a:ext uri="{FF2B5EF4-FFF2-40B4-BE49-F238E27FC236}">
                  <a16:creationId xmlns:a16="http://schemas.microsoft.com/office/drawing/2014/main" id="{46345F1A-35C1-49E2-92DE-27C88268617C}"/>
                </a:ext>
              </a:extLst>
            </p:cNvPr>
            <p:cNvSpPr/>
            <p:nvPr/>
          </p:nvSpPr>
          <p:spPr>
            <a:xfrm>
              <a:off x="9034543" y="4772501"/>
              <a:ext cx="2601085" cy="1733375"/>
            </a:xfrm>
            <a:prstGeom prst="flowChartMultidocument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D3D4C6-715D-44D2-AA58-FAE7AE1DCF08}"/>
                </a:ext>
              </a:extLst>
            </p:cNvPr>
            <p:cNvSpPr txBox="1"/>
            <p:nvPr/>
          </p:nvSpPr>
          <p:spPr>
            <a:xfrm>
              <a:off x="9034543" y="4966038"/>
              <a:ext cx="20277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err="1">
                  <a:solidFill>
                    <a:srgbClr val="03546D"/>
                  </a:solidFill>
                </a:rPr>
                <a:t>PostGres</a:t>
              </a:r>
              <a:endParaRPr lang="en-US" sz="4000" dirty="0">
                <a:solidFill>
                  <a:srgbClr val="03546D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95EC4B-3BCF-4314-A248-56908F47D17A}"/>
                </a:ext>
              </a:extLst>
            </p:cNvPr>
            <p:cNvSpPr txBox="1"/>
            <p:nvPr/>
          </p:nvSpPr>
          <p:spPr>
            <a:xfrm>
              <a:off x="9143999" y="5476093"/>
              <a:ext cx="164339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03546D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fc_stations</a:t>
              </a:r>
              <a:endParaRPr lang="en-US" sz="1600" dirty="0">
                <a:solidFill>
                  <a:srgbClr val="03546D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3546D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OBJECTID</a:t>
              </a:r>
            </a:p>
            <a:p>
              <a:r>
                <a:rPr lang="en-US" sz="1600" dirty="0">
                  <a:solidFill>
                    <a:srgbClr val="03546D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SHAPE@</a:t>
              </a:r>
            </a:p>
            <a:p>
              <a:r>
                <a:rPr lang="en-US" sz="1600" dirty="0">
                  <a:solidFill>
                    <a:srgbClr val="03546D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Description</a:t>
              </a:r>
            </a:p>
          </p:txBody>
        </p:sp>
      </p:grp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4638BD39-F24C-4E9D-BF3B-0B30F4A0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0D86-86F7-4ED7-BFEB-D3BEDE5CAB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1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B9F165-63DE-43CB-8A1B-E96CF8ABA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8031"/>
            <a:ext cx="12200709" cy="81338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182501-3620-4CD5-8900-5BA8D96013D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D5CCB-5BDA-435B-8D67-D8485414D2F3}"/>
              </a:ext>
            </a:extLst>
          </p:cNvPr>
          <p:cNvSpPr txBox="1"/>
          <p:nvPr/>
        </p:nvSpPr>
        <p:spPr>
          <a:xfrm>
            <a:off x="575869" y="96774"/>
            <a:ext cx="102022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3546D"/>
                </a:solidFill>
              </a:rPr>
              <a:t>Implementation of the Solution:</a:t>
            </a:r>
          </a:p>
          <a:p>
            <a:r>
              <a:rPr lang="en-US" sz="6000" dirty="0">
                <a:solidFill>
                  <a:srgbClr val="03546D"/>
                </a:solidFill>
              </a:rPr>
              <a:t>    </a:t>
            </a:r>
            <a:r>
              <a:rPr lang="en-US" sz="4800" dirty="0">
                <a:solidFill>
                  <a:srgbClr val="03546D"/>
                </a:solidFill>
              </a:rPr>
              <a:t>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46323-9D72-47BF-972B-679555696F4C}"/>
              </a:ext>
            </a:extLst>
          </p:cNvPr>
          <p:cNvSpPr txBox="1"/>
          <p:nvPr/>
        </p:nvSpPr>
        <p:spPr>
          <a:xfrm>
            <a:off x="371653" y="1949958"/>
            <a:ext cx="10692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3546D"/>
                </a:solidFill>
              </a:rPr>
              <a:t>What's in those .json files?</a:t>
            </a:r>
            <a:endParaRPr lang="en-US" sz="3600" dirty="0">
              <a:solidFill>
                <a:srgbClr val="03546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770DA-0050-494C-8D57-11D95C39EE44}"/>
              </a:ext>
            </a:extLst>
          </p:cNvPr>
          <p:cNvSpPr txBox="1"/>
          <p:nvPr/>
        </p:nvSpPr>
        <p:spPr>
          <a:xfrm>
            <a:off x="0" y="2978872"/>
            <a:ext cx="11957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"_id" : "A7QzX4X", "project" : "Test",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projectId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: "iAhodoYG9",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stationName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: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Wilming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"_id" : "QJeF8rQ", "project" : "USACE FRF",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projectId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: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xWPyqQ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stationNa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"_id" : "W3i4wTW", "project" : "Baltimore",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projectId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: "S2jpzQWD",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stationName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: "Mar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B37282-BBE9-4F13-BEA7-DDD8B71B4B0C}"/>
              </a:ext>
            </a:extLst>
          </p:cNvPr>
          <p:cNvSpPr/>
          <p:nvPr/>
        </p:nvSpPr>
        <p:spPr>
          <a:xfrm>
            <a:off x="5134708" y="2978872"/>
            <a:ext cx="3903784" cy="109817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F6214C-0DB1-487B-BB33-84125955D05F}"/>
              </a:ext>
            </a:extLst>
          </p:cNvPr>
          <p:cNvGrpSpPr/>
          <p:nvPr/>
        </p:nvGrpSpPr>
        <p:grpSpPr>
          <a:xfrm>
            <a:off x="4623012" y="3902203"/>
            <a:ext cx="5775357" cy="1659706"/>
            <a:chOff x="4623012" y="3902203"/>
            <a:chExt cx="5775357" cy="165970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7E892D7-7929-4A1B-A08B-A7CE53043841}"/>
                </a:ext>
              </a:extLst>
            </p:cNvPr>
            <p:cNvGrpSpPr/>
            <p:nvPr/>
          </p:nvGrpSpPr>
          <p:grpSpPr>
            <a:xfrm>
              <a:off x="4623012" y="3902203"/>
              <a:ext cx="1590219" cy="1611318"/>
              <a:chOff x="4623012" y="3902203"/>
              <a:chExt cx="1590219" cy="1611318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A9473BC0-A06D-4E95-9F63-BE834B3AD1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4000" y="3902203"/>
                <a:ext cx="879231" cy="780321"/>
              </a:xfrm>
              <a:prstGeom prst="straightConnector1">
                <a:avLst/>
              </a:prstGeom>
              <a:ln w="635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DF7975-CD0D-4821-B58C-110F9B853EBB}"/>
                  </a:ext>
                </a:extLst>
              </p:cNvPr>
              <p:cNvSpPr txBox="1"/>
              <p:nvPr/>
            </p:nvSpPr>
            <p:spPr>
              <a:xfrm>
                <a:off x="4623012" y="4682524"/>
                <a:ext cx="1222685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03546D"/>
                    </a:solidFill>
                  </a:rPr>
                  <a:t>Key</a:t>
                </a:r>
                <a:endParaRPr lang="en-US" sz="3600" dirty="0">
                  <a:solidFill>
                    <a:srgbClr val="03546D"/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77C42F4-6FB1-421C-83E6-DFD6FD1FB4A1}"/>
                </a:ext>
              </a:extLst>
            </p:cNvPr>
            <p:cNvGrpSpPr/>
            <p:nvPr/>
          </p:nvGrpSpPr>
          <p:grpSpPr>
            <a:xfrm>
              <a:off x="8264769" y="3937374"/>
              <a:ext cx="2133600" cy="1624535"/>
              <a:chOff x="8264769" y="3937374"/>
              <a:chExt cx="2133600" cy="1624535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418BC1-FB60-4623-840E-B8D14DC9EF94}"/>
                  </a:ext>
                </a:extLst>
              </p:cNvPr>
              <p:cNvSpPr txBox="1"/>
              <p:nvPr/>
            </p:nvSpPr>
            <p:spPr>
              <a:xfrm>
                <a:off x="8601260" y="4730912"/>
                <a:ext cx="179710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03546D"/>
                    </a:solidFill>
                  </a:rPr>
                  <a:t>Value</a:t>
                </a:r>
                <a:endParaRPr lang="en-US" sz="3600" dirty="0">
                  <a:solidFill>
                    <a:srgbClr val="03546D"/>
                  </a:solidFill>
                </a:endParaRP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5CFA9BF-DAF6-460C-B31E-C39AA43F1C2D}"/>
                  </a:ext>
                </a:extLst>
              </p:cNvPr>
              <p:cNvCxnSpPr>
                <a:cxnSpLocks/>
                <a:stCxn id="15" idx="0"/>
              </p:cNvCxnSpPr>
              <p:nvPr/>
            </p:nvCxnSpPr>
            <p:spPr>
              <a:xfrm flipH="1" flipV="1">
                <a:off x="8264769" y="3937374"/>
                <a:ext cx="1235046" cy="793538"/>
              </a:xfrm>
              <a:prstGeom prst="straightConnector1">
                <a:avLst/>
              </a:prstGeom>
              <a:ln w="635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09E76A7-C5E4-45FF-95C1-B4B37DE9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0D86-86F7-4ED7-BFEB-D3BEDE5CAB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B9F165-63DE-43CB-8A1B-E96CF8ABA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8031"/>
            <a:ext cx="12200709" cy="81338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182501-3620-4CD5-8900-5BA8D96013D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D5CCB-5BDA-435B-8D67-D8485414D2F3}"/>
              </a:ext>
            </a:extLst>
          </p:cNvPr>
          <p:cNvSpPr txBox="1"/>
          <p:nvPr/>
        </p:nvSpPr>
        <p:spPr>
          <a:xfrm>
            <a:off x="575869" y="96774"/>
            <a:ext cx="102022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3546D"/>
                </a:solidFill>
              </a:rPr>
              <a:t>Implementation of the Solution:</a:t>
            </a:r>
          </a:p>
          <a:p>
            <a:r>
              <a:rPr lang="en-US" sz="6000" dirty="0">
                <a:solidFill>
                  <a:srgbClr val="03546D"/>
                </a:solidFill>
              </a:rPr>
              <a:t>    </a:t>
            </a:r>
            <a:r>
              <a:rPr lang="en-US" sz="4800" dirty="0">
                <a:solidFill>
                  <a:srgbClr val="03546D"/>
                </a:solidFill>
              </a:rPr>
              <a:t>Postgres Database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46323-9D72-47BF-972B-679555696F4C}"/>
              </a:ext>
            </a:extLst>
          </p:cNvPr>
          <p:cNvSpPr txBox="1"/>
          <p:nvPr/>
        </p:nvSpPr>
        <p:spPr>
          <a:xfrm>
            <a:off x="371653" y="1949958"/>
            <a:ext cx="106925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3546D"/>
                </a:solidFill>
              </a:rPr>
              <a:t>What shall we make from that data?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3546D"/>
                </a:solidFill>
              </a:rPr>
              <a:t>A .json file maps to a </a:t>
            </a:r>
            <a:r>
              <a:rPr lang="en-US" sz="3600" dirty="0" err="1">
                <a:solidFill>
                  <a:srgbClr val="03546D"/>
                </a:solidFill>
              </a:rPr>
              <a:t>PostGres</a:t>
            </a:r>
            <a:r>
              <a:rPr lang="en-US" sz="3600" dirty="0">
                <a:solidFill>
                  <a:srgbClr val="03546D"/>
                </a:solidFill>
              </a:rPr>
              <a:t> table.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3546D"/>
                </a:solidFill>
              </a:rPr>
              <a:t>A key in the .json file maps to a field in the table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E9B739-92D9-4743-A67F-5A086850B0D2}"/>
              </a:ext>
            </a:extLst>
          </p:cNvPr>
          <p:cNvGrpSpPr/>
          <p:nvPr/>
        </p:nvGrpSpPr>
        <p:grpSpPr>
          <a:xfrm>
            <a:off x="2039816" y="3973999"/>
            <a:ext cx="2063261" cy="2431435"/>
            <a:chOff x="2039816" y="3973999"/>
            <a:chExt cx="2063261" cy="24314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B28F4D-24D2-4C58-B923-B1B21D1D47E1}"/>
                </a:ext>
              </a:extLst>
            </p:cNvPr>
            <p:cNvSpPr txBox="1"/>
            <p:nvPr/>
          </p:nvSpPr>
          <p:spPr>
            <a:xfrm>
              <a:off x="2063260" y="3973999"/>
              <a:ext cx="2039817" cy="2431435"/>
            </a:xfrm>
            <a:prstGeom prst="rect">
              <a:avLst/>
            </a:prstGeom>
            <a:noFill/>
            <a:ln w="63500">
              <a:solidFill>
                <a:srgbClr val="03546D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rgbClr val="03546D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fc_stations</a:t>
              </a:r>
              <a:endParaRPr lang="en-US" sz="1600" dirty="0">
                <a:solidFill>
                  <a:srgbClr val="03546D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800" dirty="0">
                <a:solidFill>
                  <a:srgbClr val="03546D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3546D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OBJECTID</a:t>
              </a:r>
            </a:p>
            <a:p>
              <a:r>
                <a:rPr lang="en-US" sz="1600" dirty="0">
                  <a:solidFill>
                    <a:srgbClr val="03546D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SHAPE@</a:t>
              </a:r>
            </a:p>
            <a:p>
              <a:r>
                <a:rPr lang="en-US" sz="1600" dirty="0">
                  <a:solidFill>
                    <a:srgbClr val="03546D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_id</a:t>
              </a:r>
            </a:p>
            <a:p>
              <a:r>
                <a:rPr lang="en-US" sz="1600" dirty="0">
                  <a:solidFill>
                    <a:srgbClr val="03546D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600" dirty="0" err="1">
                  <a:solidFill>
                    <a:srgbClr val="03546D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stationName</a:t>
              </a:r>
              <a:endParaRPr lang="en-US" sz="1600" dirty="0">
                <a:solidFill>
                  <a:srgbClr val="03546D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3546D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status</a:t>
              </a:r>
            </a:p>
            <a:p>
              <a:r>
                <a:rPr lang="en-US" sz="1600" dirty="0">
                  <a:solidFill>
                    <a:srgbClr val="03546D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600" dirty="0" err="1">
                  <a:solidFill>
                    <a:srgbClr val="03546D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lat</a:t>
              </a:r>
              <a:endParaRPr lang="en-US" sz="1600" dirty="0">
                <a:solidFill>
                  <a:srgbClr val="03546D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3546D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600" dirty="0" err="1">
                  <a:solidFill>
                    <a:srgbClr val="03546D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lon</a:t>
              </a:r>
              <a:endParaRPr lang="en-US" sz="1600" dirty="0">
                <a:solidFill>
                  <a:srgbClr val="03546D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3546D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description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2B03CE-1CBE-4B6F-9CA8-B7ED38CA1E69}"/>
                </a:ext>
              </a:extLst>
            </p:cNvPr>
            <p:cNvCxnSpPr>
              <a:cxnSpLocks/>
            </p:cNvCxnSpPr>
            <p:nvPr/>
          </p:nvCxnSpPr>
          <p:spPr>
            <a:xfrm>
              <a:off x="2039816" y="4314092"/>
              <a:ext cx="20632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A9BA62-21EF-49F1-A5FE-82B3CA7E3C7F}"/>
              </a:ext>
            </a:extLst>
          </p:cNvPr>
          <p:cNvGrpSpPr/>
          <p:nvPr/>
        </p:nvGrpSpPr>
        <p:grpSpPr>
          <a:xfrm>
            <a:off x="7022121" y="3974000"/>
            <a:ext cx="2063261" cy="2677656"/>
            <a:chOff x="3692766" y="3973999"/>
            <a:chExt cx="2063261" cy="26776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60759E-D658-42A7-9C7B-BE952DDC4533}"/>
                </a:ext>
              </a:extLst>
            </p:cNvPr>
            <p:cNvSpPr txBox="1"/>
            <p:nvPr/>
          </p:nvSpPr>
          <p:spPr>
            <a:xfrm>
              <a:off x="3716210" y="3973999"/>
              <a:ext cx="2039817" cy="2677656"/>
            </a:xfrm>
            <a:prstGeom prst="rect">
              <a:avLst/>
            </a:prstGeom>
            <a:noFill/>
            <a:ln w="63500">
              <a:solidFill>
                <a:srgbClr val="03546D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rgbClr val="03546D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fc_gages</a:t>
              </a:r>
              <a:endParaRPr lang="en-US" sz="1600" dirty="0">
                <a:solidFill>
                  <a:srgbClr val="03546D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800" dirty="0">
                <a:solidFill>
                  <a:srgbClr val="03546D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3546D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OBJECTID</a:t>
              </a:r>
            </a:p>
            <a:p>
              <a:r>
                <a:rPr lang="en-US" sz="1600" dirty="0">
                  <a:solidFill>
                    <a:srgbClr val="03546D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SHAPE@</a:t>
              </a:r>
            </a:p>
            <a:p>
              <a:r>
                <a:rPr lang="en-US" sz="1600" dirty="0">
                  <a:solidFill>
                    <a:srgbClr val="03546D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_id</a:t>
              </a:r>
            </a:p>
            <a:p>
              <a:r>
                <a:rPr lang="en-US" sz="1600" dirty="0">
                  <a:solidFill>
                    <a:srgbClr val="03546D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600" dirty="0" err="1">
                  <a:solidFill>
                    <a:srgbClr val="03546D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stationId</a:t>
              </a:r>
              <a:endParaRPr lang="en-US" sz="1600" dirty="0">
                <a:solidFill>
                  <a:srgbClr val="03546D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3546D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600" dirty="0" err="1">
                  <a:solidFill>
                    <a:srgbClr val="03546D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gageNumber</a:t>
              </a:r>
              <a:endParaRPr lang="en-US" sz="1600" dirty="0">
                <a:solidFill>
                  <a:srgbClr val="03546D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3546D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600" dirty="0" err="1">
                  <a:solidFill>
                    <a:srgbClr val="03546D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lat</a:t>
              </a:r>
              <a:endParaRPr lang="en-US" sz="1600" dirty="0">
                <a:solidFill>
                  <a:srgbClr val="03546D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3546D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600" dirty="0" err="1">
                  <a:solidFill>
                    <a:srgbClr val="03546D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lon</a:t>
              </a:r>
              <a:endParaRPr lang="en-US" sz="1600" dirty="0">
                <a:solidFill>
                  <a:srgbClr val="03546D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3546D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depth</a:t>
              </a:r>
            </a:p>
            <a:p>
              <a:r>
                <a:rPr lang="en-US" sz="1600" dirty="0">
                  <a:solidFill>
                    <a:srgbClr val="03546D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description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2B2EB46-CBB9-4F0E-BEC3-0DD04D65DE80}"/>
                </a:ext>
              </a:extLst>
            </p:cNvPr>
            <p:cNvCxnSpPr>
              <a:cxnSpLocks/>
            </p:cNvCxnSpPr>
            <p:nvPr/>
          </p:nvCxnSpPr>
          <p:spPr>
            <a:xfrm>
              <a:off x="3692766" y="4314092"/>
              <a:ext cx="20632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C1F0376-CE5D-45F8-9F72-116AC2B146F2}"/>
              </a:ext>
            </a:extLst>
          </p:cNvPr>
          <p:cNvCxnSpPr>
            <a:cxnSpLocks/>
          </p:cNvCxnSpPr>
          <p:nvPr/>
        </p:nvCxnSpPr>
        <p:spPr>
          <a:xfrm rot="10800000">
            <a:off x="3083172" y="4976982"/>
            <a:ext cx="4149967" cy="274956"/>
          </a:xfrm>
          <a:prstGeom prst="bent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AAEF77-2B0B-415B-94EC-B85485C522D7}"/>
              </a:ext>
            </a:extLst>
          </p:cNvPr>
          <p:cNvSpPr txBox="1"/>
          <p:nvPr/>
        </p:nvSpPr>
        <p:spPr>
          <a:xfrm>
            <a:off x="4303808" y="5243202"/>
            <a:ext cx="2571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3546D"/>
                </a:solidFill>
              </a:rPr>
              <a:t>Join on these fields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6886AC5-E7D9-4B01-B974-676633E3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0D86-86F7-4ED7-BFEB-D3BEDE5CAB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0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847</Words>
  <Application>Microsoft Office PowerPoint</Application>
  <PresentationFormat>Widescreen</PresentationFormat>
  <Paragraphs>193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Schrum</dc:creator>
  <cp:lastModifiedBy>Paul Schrum</cp:lastModifiedBy>
  <cp:revision>38</cp:revision>
  <cp:lastPrinted>2018-04-16T03:44:58Z</cp:lastPrinted>
  <dcterms:created xsi:type="dcterms:W3CDTF">2018-04-15T21:25:20Z</dcterms:created>
  <dcterms:modified xsi:type="dcterms:W3CDTF">2018-04-16T14:24:48Z</dcterms:modified>
</cp:coreProperties>
</file>