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30175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A97FFF"/>
    <a:srgbClr val="EB9D51"/>
    <a:srgbClr val="90C840"/>
    <a:srgbClr val="7FD5FF"/>
    <a:srgbClr val="AB7942"/>
    <a:srgbClr val="BFEE3E"/>
    <a:srgbClr val="EB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7"/>
    <p:restoredTop sz="89551"/>
  </p:normalViewPr>
  <p:slideViewPr>
    <p:cSldViewPr snapToGrid="0" snapToObjects="1" showGuides="1">
      <p:cViewPr>
        <p:scale>
          <a:sx n="77" d="100"/>
          <a:sy n="77" d="100"/>
        </p:scale>
        <p:origin x="-1528" y="-2568"/>
      </p:cViewPr>
      <p:guideLst>
        <p:guide orient="horz" pos="5760"/>
        <p:guide pos="95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D478-5DA4-9E48-A18E-691F19DD540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7847-32B7-3448-9BE9-A1A83FF4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2992968"/>
            <a:ext cx="22631400" cy="6366933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9605435"/>
            <a:ext cx="22631400" cy="4415365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973667"/>
            <a:ext cx="650652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973667"/>
            <a:ext cx="1914239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4559303"/>
            <a:ext cx="26026110" cy="7607299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12238569"/>
            <a:ext cx="26026110" cy="4000499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973668"/>
            <a:ext cx="2602611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4483101"/>
            <a:ext cx="12765523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6680200"/>
            <a:ext cx="1276552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4483101"/>
            <a:ext cx="12828390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6680200"/>
            <a:ext cx="1282839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633135"/>
            <a:ext cx="15276195" cy="12996333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633135"/>
            <a:ext cx="15276195" cy="12996333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973668"/>
            <a:ext cx="260261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4868333"/>
            <a:ext cx="260261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6950268"/>
            <a:ext cx="101841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ulscotti.com/navigateFMR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ulscotti.com/flowchart.pdf" TargetMode="External"/><Relationship Id="rId4" Type="http://schemas.openxmlformats.org/officeDocument/2006/relationships/hyperlink" Target="https://www.ncbi.nlm.nih.gov/pmc/articles/PMC691064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2C3C6EA-D8F8-E347-8730-B1CB3DDD5CDE}"/>
              </a:ext>
            </a:extLst>
          </p:cNvPr>
          <p:cNvSpPr/>
          <p:nvPr/>
        </p:nvSpPr>
        <p:spPr>
          <a:xfrm>
            <a:off x="10324275" y="555890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7F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64AD36E-96D4-E64F-ADE3-A6CA1D3ACEF8}"/>
              </a:ext>
            </a:extLst>
          </p:cNvPr>
          <p:cNvSpPr/>
          <p:nvPr/>
        </p:nvSpPr>
        <p:spPr>
          <a:xfrm>
            <a:off x="23555355" y="5652346"/>
            <a:ext cx="4015270" cy="19401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neural_network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5B7253B-C160-7844-BD0F-4BAB376801FC}"/>
              </a:ext>
            </a:extLst>
          </p:cNvPr>
          <p:cNvSpPr/>
          <p:nvPr/>
        </p:nvSpPr>
        <p:spPr>
          <a:xfrm>
            <a:off x="10324275" y="2713974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90C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9C0118A6-FAB1-7444-A220-B3B2BAB99B37}"/>
              </a:ext>
            </a:extLst>
          </p:cNvPr>
          <p:cNvSpPr/>
          <p:nvPr/>
        </p:nvSpPr>
        <p:spPr>
          <a:xfrm>
            <a:off x="20987626" y="2825690"/>
            <a:ext cx="37291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A96CEA8-EF9E-F444-8692-6D34E149ABBF}"/>
              </a:ext>
            </a:extLst>
          </p:cNvPr>
          <p:cNvSpPr/>
          <p:nvPr/>
        </p:nvSpPr>
        <p:spPr>
          <a:xfrm>
            <a:off x="10324275" y="-13095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EB9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E4A4801-E84D-EB41-B3CF-3613BF98F345}"/>
              </a:ext>
            </a:extLst>
          </p:cNvPr>
          <p:cNvSpPr/>
          <p:nvPr/>
        </p:nvSpPr>
        <p:spPr>
          <a:xfrm>
            <a:off x="10324275" y="8403842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A9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37CA65-80D5-2143-AA15-9B92BF593373}"/>
              </a:ext>
            </a:extLst>
          </p:cNvPr>
          <p:cNvSpPr/>
          <p:nvPr/>
        </p:nvSpPr>
        <p:spPr>
          <a:xfrm>
            <a:off x="1282710" y="5052684"/>
            <a:ext cx="388635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E3556D-D295-894D-80C4-19CEE23F05E3}"/>
              </a:ext>
            </a:extLst>
          </p:cNvPr>
          <p:cNvSpPr/>
          <p:nvPr/>
        </p:nvSpPr>
        <p:spPr>
          <a:xfrm>
            <a:off x="6387803" y="672344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046D51D-95A6-1B4F-AC5D-0A0866CA3C37}"/>
              </a:ext>
            </a:extLst>
          </p:cNvPr>
          <p:cNvSpPr/>
          <p:nvPr/>
        </p:nvSpPr>
        <p:spPr>
          <a:xfrm>
            <a:off x="6387803" y="367050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region(s)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909460-E71C-E143-8F65-C11E275CB5DC}"/>
              </a:ext>
            </a:extLst>
          </p:cNvPr>
          <p:cNvSpPr/>
          <p:nvPr/>
        </p:nvSpPr>
        <p:spPr>
          <a:xfrm>
            <a:off x="6387803" y="6515439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4F64A5-B66E-9743-98B3-940E27A542A9}"/>
              </a:ext>
            </a:extLst>
          </p:cNvPr>
          <p:cNvSpPr/>
          <p:nvPr/>
        </p:nvSpPr>
        <p:spPr>
          <a:xfrm>
            <a:off x="6387803" y="9360373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A00FB44-CBBB-7843-8B0C-830BD5B4B67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5169066" y="4027915"/>
            <a:ext cx="1218730" cy="13482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0FCFC82-9B02-D14E-96F6-63D1B3804F2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169066" y="5376184"/>
            <a:ext cx="1218730" cy="14966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9C4BE5-6667-DD4B-A3A9-F0BB7B42FC5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169066" y="5376184"/>
            <a:ext cx="1218730" cy="43415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66DD40-1DA9-E848-A3CD-D2F0740E88EF}"/>
              </a:ext>
            </a:extLst>
          </p:cNvPr>
          <p:cNvSpPr/>
          <p:nvPr/>
        </p:nvSpPr>
        <p:spPr>
          <a:xfrm>
            <a:off x="10533257" y="3656426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F497C-FE03-2447-93D3-DEA7F6B116EC}"/>
              </a:ext>
            </a:extLst>
          </p:cNvPr>
          <p:cNvSpPr txBox="1"/>
          <p:nvPr/>
        </p:nvSpPr>
        <p:spPr>
          <a:xfrm>
            <a:off x="1282716" y="5816048"/>
            <a:ext cx="3879641" cy="1000082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6D6513-0F3A-7240-9807-413812F8B522}"/>
              </a:ext>
            </a:extLst>
          </p:cNvPr>
          <p:cNvSpPr/>
          <p:nvPr/>
        </p:nvSpPr>
        <p:spPr>
          <a:xfrm>
            <a:off x="17143341" y="2891827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BB9D1C-14AE-3045-BB34-B2733AE88CB2}"/>
              </a:ext>
            </a:extLst>
          </p:cNvPr>
          <p:cNvSpPr/>
          <p:nvPr/>
        </p:nvSpPr>
        <p:spPr>
          <a:xfrm>
            <a:off x="11557835" y="2854754"/>
            <a:ext cx="3963641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repetition_suppression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EB78A7F-D96A-804E-897B-0BAC7CEE5F7A}"/>
              </a:ext>
            </a:extLst>
          </p:cNvPr>
          <p:cNvSpPr/>
          <p:nvPr/>
        </p:nvSpPr>
        <p:spPr>
          <a:xfrm>
            <a:off x="15396709" y="4480264"/>
            <a:ext cx="33418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D25BD83-4642-9B4A-B6E6-A13221B74308}"/>
              </a:ext>
            </a:extLst>
          </p:cNvPr>
          <p:cNvSpPr/>
          <p:nvPr/>
        </p:nvSpPr>
        <p:spPr>
          <a:xfrm>
            <a:off x="19480673" y="3241610"/>
            <a:ext cx="28553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 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8C4B85-32E0-0948-8394-71C162EFC370}"/>
              </a:ext>
            </a:extLst>
          </p:cNvPr>
          <p:cNvSpPr/>
          <p:nvPr/>
        </p:nvSpPr>
        <p:spPr>
          <a:xfrm>
            <a:off x="21832586" y="3867412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1DC022-51BF-4C47-B092-C01E4D910EAE}"/>
              </a:ext>
            </a:extLst>
          </p:cNvPr>
          <p:cNvSpPr/>
          <p:nvPr/>
        </p:nvSpPr>
        <p:spPr>
          <a:xfrm>
            <a:off x="19337100" y="4594859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69CD1CF-4E64-1A46-AC9F-03ADD348101D}"/>
              </a:ext>
            </a:extLst>
          </p:cNvPr>
          <p:cNvSpPr/>
          <p:nvPr/>
        </p:nvSpPr>
        <p:spPr>
          <a:xfrm>
            <a:off x="13963828" y="3662487"/>
            <a:ext cx="3217818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8444DC1-28F5-7140-83FF-4405F81542D4}"/>
              </a:ext>
            </a:extLst>
          </p:cNvPr>
          <p:cNvSpPr/>
          <p:nvPr/>
        </p:nvSpPr>
        <p:spPr>
          <a:xfrm>
            <a:off x="20357076" y="6364"/>
            <a:ext cx="226339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15844FE-0CC9-E740-9F65-12C9683E8F4C}"/>
              </a:ext>
            </a:extLst>
          </p:cNvPr>
          <p:cNvSpPr/>
          <p:nvPr/>
        </p:nvSpPr>
        <p:spPr>
          <a:xfrm>
            <a:off x="13963835" y="1505980"/>
            <a:ext cx="26967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D7F0A35-DFE4-8846-BA70-4D3CC20C4120}"/>
              </a:ext>
            </a:extLst>
          </p:cNvPr>
          <p:cNvSpPr/>
          <p:nvPr/>
        </p:nvSpPr>
        <p:spPr>
          <a:xfrm>
            <a:off x="21173457" y="9698852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Connectome fingerprinting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#fingerprinting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9E01926-E997-4549-8D4A-4FD91E221DA3}"/>
              </a:ext>
            </a:extLst>
          </p:cNvPr>
          <p:cNvSpPr/>
          <p:nvPr/>
        </p:nvSpPr>
        <p:spPr>
          <a:xfrm>
            <a:off x="12606831" y="9494534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Shared response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srm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0408FF2-D50E-614C-8830-654B0CBB6AA5}"/>
              </a:ext>
            </a:extLst>
          </p:cNvPr>
          <p:cNvSpPr/>
          <p:nvPr/>
        </p:nvSpPr>
        <p:spPr>
          <a:xfrm>
            <a:off x="19296968" y="11616091"/>
            <a:ext cx="36886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61099C-D4DE-D64F-B877-10D149FF7296}"/>
              </a:ext>
            </a:extLst>
          </p:cNvPr>
          <p:cNvSpPr/>
          <p:nvPr/>
        </p:nvSpPr>
        <p:spPr>
          <a:xfrm>
            <a:off x="16893370" y="10067353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20B209A-D4EA-DF41-A724-DC45D7A8695C}"/>
              </a:ext>
            </a:extLst>
          </p:cNvPr>
          <p:cNvSpPr/>
          <p:nvPr/>
        </p:nvSpPr>
        <p:spPr>
          <a:xfrm>
            <a:off x="23174521" y="8633229"/>
            <a:ext cx="31914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A02353-FC29-D948-960B-D297C47905CF}"/>
              </a:ext>
            </a:extLst>
          </p:cNvPr>
          <p:cNvSpPr/>
          <p:nvPr/>
        </p:nvSpPr>
        <p:spPr>
          <a:xfrm>
            <a:off x="31146021" y="10424897"/>
            <a:ext cx="363007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Multivariate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41D72B-3C96-F54B-8599-92C3E895BDA5}"/>
              </a:ext>
            </a:extLst>
          </p:cNvPr>
          <p:cNvSpPr/>
          <p:nvPr/>
        </p:nvSpPr>
        <p:spPr>
          <a:xfrm>
            <a:off x="23731199" y="6517417"/>
            <a:ext cx="3684105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Convolutional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D23D902-F354-424F-B504-28BC10406EFF}"/>
              </a:ext>
            </a:extLst>
          </p:cNvPr>
          <p:cNvSpPr/>
          <p:nvPr/>
        </p:nvSpPr>
        <p:spPr>
          <a:xfrm>
            <a:off x="23731192" y="6929242"/>
            <a:ext cx="368410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Reinforcement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DB7692-748F-5246-9212-0F03D0771989}"/>
              </a:ext>
            </a:extLst>
          </p:cNvPr>
          <p:cNvSpPr txBox="1"/>
          <p:nvPr/>
        </p:nvSpPr>
        <p:spPr>
          <a:xfrm>
            <a:off x="16482892" y="11375465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129DC2-517D-5146-95F7-98C1A34678DB}"/>
              </a:ext>
            </a:extLst>
          </p:cNvPr>
          <p:cNvCxnSpPr/>
          <p:nvPr/>
        </p:nvCxnSpPr>
        <p:spPr>
          <a:xfrm>
            <a:off x="10799213" y="11247980"/>
            <a:ext cx="1681376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B014C88C-AC40-0847-BC18-A7C347C5C8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169066" y="1182903"/>
            <a:ext cx="1218730" cy="41932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5F974D4-6A60-3E49-8EF8-021D2DDEA25D}"/>
              </a:ext>
            </a:extLst>
          </p:cNvPr>
          <p:cNvCxnSpPr>
            <a:stCxn id="18" idx="3"/>
            <a:endCxn id="76" idx="1"/>
          </p:cNvCxnSpPr>
          <p:nvPr/>
        </p:nvCxnSpPr>
        <p:spPr>
          <a:xfrm>
            <a:off x="9839195" y="9717783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939794-81C3-9149-A4F7-BC971C9BC691}"/>
              </a:ext>
            </a:extLst>
          </p:cNvPr>
          <p:cNvCxnSpPr>
            <a:stCxn id="17" idx="3"/>
            <a:endCxn id="75" idx="1"/>
          </p:cNvCxnSpPr>
          <p:nvPr/>
        </p:nvCxnSpPr>
        <p:spPr>
          <a:xfrm>
            <a:off x="9839195" y="6872842"/>
            <a:ext cx="485080" cy="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1E1D9-56F1-3340-BF7A-748BB8E71DD9}"/>
              </a:ext>
            </a:extLst>
          </p:cNvPr>
          <p:cNvCxnSpPr>
            <a:stCxn id="16" idx="3"/>
            <a:endCxn id="74" idx="1"/>
          </p:cNvCxnSpPr>
          <p:nvPr/>
        </p:nvCxnSpPr>
        <p:spPr>
          <a:xfrm>
            <a:off x="9839195" y="4027915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530016-2452-B74C-A9C0-21510141F2FF}"/>
              </a:ext>
            </a:extLst>
          </p:cNvPr>
          <p:cNvCxnSpPr>
            <a:stCxn id="8" idx="3"/>
            <a:endCxn id="73" idx="1"/>
          </p:cNvCxnSpPr>
          <p:nvPr/>
        </p:nvCxnSpPr>
        <p:spPr>
          <a:xfrm>
            <a:off x="9839195" y="1182910"/>
            <a:ext cx="485080" cy="2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A29CFA8-95A1-B645-8B49-65A813DDA082}"/>
              </a:ext>
            </a:extLst>
          </p:cNvPr>
          <p:cNvSpPr/>
          <p:nvPr/>
        </p:nvSpPr>
        <p:spPr>
          <a:xfrm>
            <a:off x="12930314" y="243019"/>
            <a:ext cx="7651699" cy="98722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analysis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Repeated analyses across spheres of voxels all over the brain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8CFA68-6894-4A4E-8868-7780F5AB7A1A}"/>
              </a:ext>
            </a:extLst>
          </p:cNvPr>
          <p:cNvSpPr/>
          <p:nvPr/>
        </p:nvSpPr>
        <p:spPr>
          <a:xfrm>
            <a:off x="21922235" y="4516480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B9B4A0-A4D6-6F45-8831-BBEBA4E34080}"/>
              </a:ext>
            </a:extLst>
          </p:cNvPr>
          <p:cNvSpPr/>
          <p:nvPr/>
        </p:nvSpPr>
        <p:spPr>
          <a:xfrm>
            <a:off x="21922235" y="4903608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D75C157-2956-C24F-9E77-F1FA0F55D9F1}"/>
              </a:ext>
            </a:extLst>
          </p:cNvPr>
          <p:cNvSpPr/>
          <p:nvPr/>
        </p:nvSpPr>
        <p:spPr>
          <a:xfrm>
            <a:off x="23265153" y="4506022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A06D8E0-2101-094D-A2AD-4C1F65E79EFA}"/>
              </a:ext>
            </a:extLst>
          </p:cNvPr>
          <p:cNvSpPr/>
          <p:nvPr/>
        </p:nvSpPr>
        <p:spPr>
          <a:xfrm>
            <a:off x="17181645" y="5698196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ACF418B-ECB8-E14C-A9B3-3CEC48F046E4}"/>
              </a:ext>
            </a:extLst>
          </p:cNvPr>
          <p:cNvSpPr/>
          <p:nvPr/>
        </p:nvSpPr>
        <p:spPr>
          <a:xfrm>
            <a:off x="21832586" y="6760614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9A00E33-8FEF-AF4E-8D7E-483D5E1F3997}"/>
              </a:ext>
            </a:extLst>
          </p:cNvPr>
          <p:cNvSpPr/>
          <p:nvPr/>
        </p:nvSpPr>
        <p:spPr>
          <a:xfrm>
            <a:off x="19337100" y="7488061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005CAE-A2E0-5B49-8633-567922FD0655}"/>
              </a:ext>
            </a:extLst>
          </p:cNvPr>
          <p:cNvSpPr/>
          <p:nvPr/>
        </p:nvSpPr>
        <p:spPr>
          <a:xfrm>
            <a:off x="21925522" y="7415311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B7E921-3530-0845-8CF2-0260E732E295}"/>
              </a:ext>
            </a:extLst>
          </p:cNvPr>
          <p:cNvSpPr/>
          <p:nvPr/>
        </p:nvSpPr>
        <p:spPr>
          <a:xfrm>
            <a:off x="21925522" y="7802439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2083A04-6E64-2A40-8412-F101C0DC02AA}"/>
              </a:ext>
            </a:extLst>
          </p:cNvPr>
          <p:cNvSpPr/>
          <p:nvPr/>
        </p:nvSpPr>
        <p:spPr>
          <a:xfrm>
            <a:off x="23268439" y="7404854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04E63C3A-142F-A14F-87E8-014537C37FD8}"/>
              </a:ext>
            </a:extLst>
          </p:cNvPr>
          <p:cNvSpPr/>
          <p:nvPr/>
        </p:nvSpPr>
        <p:spPr>
          <a:xfrm>
            <a:off x="21269478" y="1344479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0E84452E-7552-0040-BFD4-E16FD46ED995}"/>
              </a:ext>
            </a:extLst>
          </p:cNvPr>
          <p:cNvSpPr/>
          <p:nvPr/>
        </p:nvSpPr>
        <p:spPr>
          <a:xfrm>
            <a:off x="13893874" y="15903762"/>
            <a:ext cx="217374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</a:p>
        </p:txBody>
      </p:sp>
      <p:cxnSp>
        <p:nvCxnSpPr>
          <p:cNvPr id="514" name="Curved Connector 513">
            <a:extLst>
              <a:ext uri="{FF2B5EF4-FFF2-40B4-BE49-F238E27FC236}">
                <a16:creationId xmlns:a16="http://schemas.microsoft.com/office/drawing/2014/main" id="{312B3BE5-AC79-9A4B-9707-59AFC6DD77A3}"/>
              </a:ext>
            </a:extLst>
          </p:cNvPr>
          <p:cNvCxnSpPr>
            <a:cxnSpLocks/>
            <a:stCxn id="12" idx="3"/>
            <a:endCxn id="513" idx="1"/>
          </p:cNvCxnSpPr>
          <p:nvPr/>
        </p:nvCxnSpPr>
        <p:spPr>
          <a:xfrm flipV="1">
            <a:off x="9370816" y="5699441"/>
            <a:ext cx="2304433" cy="1823728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505">
            <a:extLst>
              <a:ext uri="{FF2B5EF4-FFF2-40B4-BE49-F238E27FC236}">
                <a16:creationId xmlns:a16="http://schemas.microsoft.com/office/drawing/2014/main" id="{91C8B0D8-EDDC-7B4E-A72D-01141D8AE772}"/>
              </a:ext>
            </a:extLst>
          </p:cNvPr>
          <p:cNvCxnSpPr>
            <a:cxnSpLocks/>
            <a:stCxn id="471" idx="3"/>
          </p:cNvCxnSpPr>
          <p:nvPr/>
        </p:nvCxnSpPr>
        <p:spPr>
          <a:xfrm>
            <a:off x="21457067" y="11234146"/>
            <a:ext cx="6441774" cy="1958619"/>
          </a:xfrm>
          <a:prstGeom prst="curvedConnector3">
            <a:avLst>
              <a:gd name="adj1" fmla="val 95712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C610A5AC-7DF0-5C42-871B-A7EDE4135A8A}"/>
              </a:ext>
            </a:extLst>
          </p:cNvPr>
          <p:cNvSpPr/>
          <p:nvPr/>
        </p:nvSpPr>
        <p:spPr>
          <a:xfrm>
            <a:off x="15037677" y="1316792"/>
            <a:ext cx="411333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maps / T-maps / F-maps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</p:txBody>
      </p:sp>
      <p:cxnSp>
        <p:nvCxnSpPr>
          <p:cNvPr id="258" name="Curved Connector 257">
            <a:extLst>
              <a:ext uri="{FF2B5EF4-FFF2-40B4-BE49-F238E27FC236}">
                <a16:creationId xmlns:a16="http://schemas.microsoft.com/office/drawing/2014/main" id="{00CD8511-52E3-E940-BDE3-C1D222858C04}"/>
              </a:ext>
            </a:extLst>
          </p:cNvPr>
          <p:cNvCxnSpPr>
            <a:cxnSpLocks/>
            <a:stCxn id="208" idx="2"/>
            <a:endCxn id="12" idx="0"/>
          </p:cNvCxnSpPr>
          <p:nvPr/>
        </p:nvCxnSpPr>
        <p:spPr>
          <a:xfrm rot="5400000">
            <a:off x="9802640" y="-125932"/>
            <a:ext cx="5134168" cy="9449228"/>
          </a:xfrm>
          <a:prstGeom prst="curvedConnector3">
            <a:avLst>
              <a:gd name="adj1" fmla="val 62048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0FD03A89-77D2-A74B-A100-7C5526A8A137}"/>
              </a:ext>
            </a:extLst>
          </p:cNvPr>
          <p:cNvCxnSpPr>
            <a:cxnSpLocks/>
            <a:stCxn id="513" idx="3"/>
            <a:endCxn id="679" idx="1"/>
          </p:cNvCxnSpPr>
          <p:nvPr/>
        </p:nvCxnSpPr>
        <p:spPr>
          <a:xfrm>
            <a:off x="15309976" y="5699441"/>
            <a:ext cx="8427995" cy="7373965"/>
          </a:xfrm>
          <a:prstGeom prst="curvedConnector3">
            <a:avLst>
              <a:gd name="adj1" fmla="val 3709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urved Connector 786">
            <a:extLst>
              <a:ext uri="{FF2B5EF4-FFF2-40B4-BE49-F238E27FC236}">
                <a16:creationId xmlns:a16="http://schemas.microsoft.com/office/drawing/2014/main" id="{4CD34941-8AED-D244-A7CD-F73F6B58298E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9370802" y="7679503"/>
            <a:ext cx="9308565" cy="3810226"/>
          </a:xfrm>
          <a:prstGeom prst="curvedConnector3">
            <a:avLst>
              <a:gd name="adj1" fmla="val -2456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urved Connector 589">
            <a:extLst>
              <a:ext uri="{FF2B5EF4-FFF2-40B4-BE49-F238E27FC236}">
                <a16:creationId xmlns:a16="http://schemas.microsoft.com/office/drawing/2014/main" id="{0E5FBADF-908D-AA42-9E62-F059D3FB14D7}"/>
              </a:ext>
            </a:extLst>
          </p:cNvPr>
          <p:cNvCxnSpPr>
            <a:cxnSpLocks/>
            <a:stCxn id="599" idx="3"/>
            <a:endCxn id="519" idx="1"/>
          </p:cNvCxnSpPr>
          <p:nvPr/>
        </p:nvCxnSpPr>
        <p:spPr>
          <a:xfrm flipV="1">
            <a:off x="17887450" y="6043787"/>
            <a:ext cx="2202463" cy="34417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2374CBE6-10D1-1949-A3C1-6776A713D378}"/>
              </a:ext>
            </a:extLst>
          </p:cNvPr>
          <p:cNvCxnSpPr>
            <a:cxnSpLocks/>
            <a:stCxn id="272" idx="3"/>
          </p:cNvCxnSpPr>
          <p:nvPr/>
        </p:nvCxnSpPr>
        <p:spPr>
          <a:xfrm flipV="1">
            <a:off x="16067618" y="14081760"/>
            <a:ext cx="4448193" cy="2332568"/>
          </a:xfrm>
          <a:prstGeom prst="curvedConnector3">
            <a:avLst>
              <a:gd name="adj1" fmla="val 18978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EB836EB3-9982-2648-9583-E038A0DDBFC7}"/>
              </a:ext>
            </a:extLst>
          </p:cNvPr>
          <p:cNvCxnSpPr>
            <a:cxnSpLocks/>
            <a:stCxn id="404" idx="2"/>
          </p:cNvCxnSpPr>
          <p:nvPr/>
        </p:nvCxnSpPr>
        <p:spPr>
          <a:xfrm rot="5400000">
            <a:off x="7363607" y="11709859"/>
            <a:ext cx="6061491" cy="217374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29CDEE8F-E505-E944-9672-CAFBCF4F49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553132" y="8958116"/>
            <a:ext cx="5469411" cy="3631452"/>
          </a:xfrm>
          <a:prstGeom prst="curvedConnector3">
            <a:avLst>
              <a:gd name="adj1" fmla="val 3197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640AE04D-FDEC-D84B-91C5-C4AB518DFBA1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908784" y="10998188"/>
            <a:ext cx="8" cy="2194577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E1C7D3-26D2-064C-AC06-312A69C50FCD}"/>
              </a:ext>
            </a:extLst>
          </p:cNvPr>
          <p:cNvSpPr/>
          <p:nvPr/>
        </p:nvSpPr>
        <p:spPr>
          <a:xfrm>
            <a:off x="442365" y="8479841"/>
            <a:ext cx="425831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0813C2-A686-2A43-A90B-24A3900E3E9E}"/>
              </a:ext>
            </a:extLst>
          </p:cNvPr>
          <p:cNvSpPr/>
          <p:nvPr/>
        </p:nvSpPr>
        <p:spPr>
          <a:xfrm>
            <a:off x="5919417" y="466075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B7C460-0519-7946-BBC8-598C8C53257F}"/>
              </a:ext>
            </a:extLst>
          </p:cNvPr>
          <p:cNvSpPr/>
          <p:nvPr/>
        </p:nvSpPr>
        <p:spPr>
          <a:xfrm>
            <a:off x="5919417" y="7165766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01C57-446F-A94A-A66A-011728EFEF6F}"/>
              </a:ext>
            </a:extLst>
          </p:cNvPr>
          <p:cNvSpPr/>
          <p:nvPr/>
        </p:nvSpPr>
        <p:spPr>
          <a:xfrm>
            <a:off x="5919417" y="1141126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A6636-09BC-254F-A5F6-2419CB0A6919}"/>
              </a:ext>
            </a:extLst>
          </p:cNvPr>
          <p:cNvSpPr/>
          <p:nvPr/>
        </p:nvSpPr>
        <p:spPr>
          <a:xfrm>
            <a:off x="5952974" y="1341724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 </a:t>
            </a:r>
            <a:r>
              <a:rPr lang="en-US" sz="1799" b="1" dirty="0">
                <a:latin typeface="Helvetica" pitchFamily="2" charset="0"/>
              </a:rPr>
              <a:t>or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b="1" dirty="0">
                <a:latin typeface="Helvetica" pitchFamily="2" charset="0"/>
              </a:rPr>
              <a:t>groups of participants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8373FE4-347F-D94D-9D7E-367721362F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700688" y="7523176"/>
            <a:ext cx="1218729" cy="12801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8780FEA-D34F-0A40-9D30-4E7EA909A86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00688" y="8803334"/>
            <a:ext cx="1218729" cy="29653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5584B77-D419-7A4C-A488-C7D2C2A21AC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00681" y="8803334"/>
            <a:ext cx="1252286" cy="51244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E0E65C-8CDA-064C-8889-567DA4C03BA0}"/>
              </a:ext>
            </a:extLst>
          </p:cNvPr>
          <p:cNvSpPr txBox="1"/>
          <p:nvPr/>
        </p:nvSpPr>
        <p:spPr>
          <a:xfrm>
            <a:off x="442369" y="9279512"/>
            <a:ext cx="4258315" cy="1492524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technique, along with practical implementation of the technique in simulated data (using Python)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1171E-AE81-4547-A03E-B19FE2AB3CCD}"/>
              </a:ext>
            </a:extLst>
          </p:cNvPr>
          <p:cNvSpPr txBox="1"/>
          <p:nvPr/>
        </p:nvSpPr>
        <p:spPr>
          <a:xfrm>
            <a:off x="18534562" y="236538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F1F69-AB44-A544-8602-8AA41F962F47}"/>
              </a:ext>
            </a:extLst>
          </p:cNvPr>
          <p:cNvCxnSpPr>
            <a:cxnSpLocks/>
          </p:cNvCxnSpPr>
          <p:nvPr/>
        </p:nvCxnSpPr>
        <p:spPr>
          <a:xfrm>
            <a:off x="11675241" y="818017"/>
            <a:ext cx="1746657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4F5577-CEFB-A248-8A72-734E17228B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700688" y="5171318"/>
            <a:ext cx="1218729" cy="36320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210FE5-CC85-D141-9FF1-27E018BC7FAF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>
          <a:xfrm>
            <a:off x="9370816" y="7523169"/>
            <a:ext cx="787613" cy="6158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3C4958A-0DA4-2E4C-A2FD-815EECCA3DBD}"/>
              </a:ext>
            </a:extLst>
          </p:cNvPr>
          <p:cNvCxnSpPr>
            <a:cxnSpLocks/>
            <a:stCxn id="12" idx="3"/>
            <a:endCxn id="109" idx="0"/>
          </p:cNvCxnSpPr>
          <p:nvPr/>
        </p:nvCxnSpPr>
        <p:spPr>
          <a:xfrm>
            <a:off x="9370809" y="7523176"/>
            <a:ext cx="537976" cy="2760213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3801CAC-1759-4644-8294-1D4BCC470F2F}"/>
              </a:ext>
            </a:extLst>
          </p:cNvPr>
          <p:cNvSpPr/>
          <p:nvPr/>
        </p:nvSpPr>
        <p:spPr>
          <a:xfrm>
            <a:off x="13295867" y="7021833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5F50209-6123-9849-91E3-07B814F1335E}"/>
              </a:ext>
            </a:extLst>
          </p:cNvPr>
          <p:cNvSpPr/>
          <p:nvPr/>
        </p:nvSpPr>
        <p:spPr>
          <a:xfrm>
            <a:off x="14161443" y="9217191"/>
            <a:ext cx="3026073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FMRI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962410-6A11-B34B-82A4-7DCC89A6A334}"/>
              </a:ext>
            </a:extLst>
          </p:cNvPr>
          <p:cNvSpPr/>
          <p:nvPr/>
        </p:nvSpPr>
        <p:spPr>
          <a:xfrm>
            <a:off x="14033651" y="10264537"/>
            <a:ext cx="3307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repeated stimuli and new stimuli (i.e., measuring priming)</a:t>
            </a:r>
            <a:endParaRPr lang="en-US" sz="16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22B89A-9728-7F4D-A949-D990786657D1}"/>
              </a:ext>
            </a:extLst>
          </p:cNvPr>
          <p:cNvSpPr/>
          <p:nvPr/>
        </p:nvSpPr>
        <p:spPr>
          <a:xfrm>
            <a:off x="10158429" y="7018768"/>
            <a:ext cx="260044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in response to </a:t>
            </a:r>
            <a:r>
              <a:rPr lang="en-US" sz="1799" i="1" dirty="0">
                <a:latin typeface="Helvetica" pitchFamily="2" charset="0"/>
              </a:rPr>
              <a:t>a task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95875D-4E98-3549-BEAA-3CF107183AF3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12758876" y="7529334"/>
            <a:ext cx="536991" cy="3065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9782B2A-5A19-1E4C-B8BD-3DAFEFE22D0F}"/>
              </a:ext>
            </a:extLst>
          </p:cNvPr>
          <p:cNvSpPr/>
          <p:nvPr/>
        </p:nvSpPr>
        <p:spPr>
          <a:xfrm>
            <a:off x="5871230" y="14468956"/>
            <a:ext cx="3614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Group fMRI analyses are notoriously underpowered, be aware that you’ll likely need over 100 subjects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Poldrack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2017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559CE15-77C9-9C44-AAC3-2AD934AE2C3C}"/>
              </a:ext>
            </a:extLst>
          </p:cNvPr>
          <p:cNvSpPr/>
          <p:nvPr/>
        </p:nvSpPr>
        <p:spPr>
          <a:xfrm>
            <a:off x="16975201" y="7168937"/>
            <a:ext cx="17041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sensitive test?</a:t>
            </a:r>
            <a:endParaRPr lang="en-US" sz="1799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E231896-9526-E043-931D-E7A5E979A6D7}"/>
              </a:ext>
            </a:extLst>
          </p:cNvPr>
          <p:cNvCxnSpPr>
            <a:cxnSpLocks/>
            <a:stCxn id="67" idx="3"/>
            <a:endCxn id="87" idx="1"/>
          </p:cNvCxnSpPr>
          <p:nvPr/>
        </p:nvCxnSpPr>
        <p:spPr>
          <a:xfrm>
            <a:off x="15309975" y="7532392"/>
            <a:ext cx="1665226" cy="147104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73B9ACF-92C8-0A46-8824-E1D8C3A4FF86}"/>
              </a:ext>
            </a:extLst>
          </p:cNvPr>
          <p:cNvCxnSpPr>
            <a:cxnSpLocks/>
            <a:stCxn id="71" idx="3"/>
            <a:endCxn id="87" idx="2"/>
          </p:cNvCxnSpPr>
          <p:nvPr/>
        </p:nvCxnSpPr>
        <p:spPr>
          <a:xfrm flipV="1">
            <a:off x="17187516" y="8190068"/>
            <a:ext cx="639775" cy="1537689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7C260C-F95D-1F4A-9D54-7A2E3B65265B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8679367" y="6494653"/>
            <a:ext cx="1418428" cy="1184850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5C48F8A-C503-604F-9E8F-CEE30573A47B}"/>
              </a:ext>
            </a:extLst>
          </p:cNvPr>
          <p:cNvSpPr/>
          <p:nvPr/>
        </p:nvSpPr>
        <p:spPr>
          <a:xfrm>
            <a:off x="8498902" y="10283382"/>
            <a:ext cx="281977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</a:t>
            </a:r>
            <a:r>
              <a:rPr lang="en-US" sz="1799" i="1" dirty="0">
                <a:latin typeface="Helvetica" pitchFamily="2" charset="0"/>
              </a:rPr>
              <a:t>at rest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56B7D7CB-1ECF-8F4F-8578-006DAED98593}"/>
              </a:ext>
            </a:extLst>
          </p:cNvPr>
          <p:cNvCxnSpPr>
            <a:cxnSpLocks/>
            <a:stCxn id="77" idx="3"/>
            <a:endCxn id="71" idx="1"/>
          </p:cNvCxnSpPr>
          <p:nvPr/>
        </p:nvCxnSpPr>
        <p:spPr>
          <a:xfrm>
            <a:off x="12758876" y="7529334"/>
            <a:ext cx="1402567" cy="219842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12B63715-3AB0-9D42-A757-911B976D5358}"/>
              </a:ext>
            </a:extLst>
          </p:cNvPr>
          <p:cNvSpPr/>
          <p:nvPr/>
        </p:nvSpPr>
        <p:spPr>
          <a:xfrm>
            <a:off x="22648263" y="8851047"/>
            <a:ext cx="372443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 / Support vector machine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mvpc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CB0AF5-3823-4044-91EB-3524EA44CF83}"/>
              </a:ext>
            </a:extLst>
          </p:cNvPr>
          <p:cNvSpPr/>
          <p:nvPr/>
        </p:nvSpPr>
        <p:spPr>
          <a:xfrm>
            <a:off x="13103697" y="8070455"/>
            <a:ext cx="2398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your ROI and a control region</a:t>
            </a:r>
            <a:endParaRPr lang="en-US" sz="1600" dirty="0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C342FA9F-6137-D445-BEAD-898A7D863E80}"/>
              </a:ext>
            </a:extLst>
          </p:cNvPr>
          <p:cNvSpPr/>
          <p:nvPr/>
        </p:nvSpPr>
        <p:spPr>
          <a:xfrm>
            <a:off x="11180087" y="12806786"/>
            <a:ext cx="361487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the functioning of a specific brain region in response to a task 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F87F3523-1E4C-6941-B0E1-2DF8CB8F5C12}"/>
              </a:ext>
            </a:extLst>
          </p:cNvPr>
          <p:cNvCxnSpPr>
            <a:cxnSpLocks/>
            <a:stCxn id="14" idx="3"/>
            <a:endCxn id="193" idx="1"/>
          </p:cNvCxnSpPr>
          <p:nvPr/>
        </p:nvCxnSpPr>
        <p:spPr>
          <a:xfrm flipV="1">
            <a:off x="9404373" y="13470514"/>
            <a:ext cx="1775714" cy="4573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D1DE18AE-9AE8-0642-9293-FBCF145E1573}"/>
              </a:ext>
            </a:extLst>
          </p:cNvPr>
          <p:cNvCxnSpPr>
            <a:cxnSpLocks/>
          </p:cNvCxnSpPr>
          <p:nvPr/>
        </p:nvCxnSpPr>
        <p:spPr>
          <a:xfrm>
            <a:off x="14794961" y="13437264"/>
            <a:ext cx="5716456" cy="410362"/>
          </a:xfrm>
          <a:prstGeom prst="straightConnector1">
            <a:avLst/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0488CC43-7FE8-DE4C-B735-0AFEFA1429D1}"/>
              </a:ext>
            </a:extLst>
          </p:cNvPr>
          <p:cNvSpPr/>
          <p:nvPr/>
        </p:nvSpPr>
        <p:spPr>
          <a:xfrm>
            <a:off x="11211803" y="14613750"/>
            <a:ext cx="361487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differences in brain connectivity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16" name="Curved Connector 215">
            <a:extLst>
              <a:ext uri="{FF2B5EF4-FFF2-40B4-BE49-F238E27FC236}">
                <a16:creationId xmlns:a16="http://schemas.microsoft.com/office/drawing/2014/main" id="{E088252B-1A22-3A47-98B5-9E239DF6C30E}"/>
              </a:ext>
            </a:extLst>
          </p:cNvPr>
          <p:cNvCxnSpPr>
            <a:cxnSpLocks/>
            <a:stCxn id="14" idx="3"/>
            <a:endCxn id="215" idx="1"/>
          </p:cNvCxnSpPr>
          <p:nvPr/>
        </p:nvCxnSpPr>
        <p:spPr>
          <a:xfrm>
            <a:off x="9404373" y="13927815"/>
            <a:ext cx="1807437" cy="11965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6CE9E7E2-11DC-8542-9B74-EB1706E72013}"/>
              </a:ext>
            </a:extLst>
          </p:cNvPr>
          <p:cNvSpPr/>
          <p:nvPr/>
        </p:nvSpPr>
        <p:spPr>
          <a:xfrm>
            <a:off x="20511417" y="13217148"/>
            <a:ext cx="2836532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Mixed effects modeling / Hierarchical modeling / Multilevel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mixed_model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245" name="Curved Connector 244">
            <a:extLst>
              <a:ext uri="{FF2B5EF4-FFF2-40B4-BE49-F238E27FC236}">
                <a16:creationId xmlns:a16="http://schemas.microsoft.com/office/drawing/2014/main" id="{7526AC98-1DC8-9548-8306-3D27C93BD942}"/>
              </a:ext>
            </a:extLst>
          </p:cNvPr>
          <p:cNvCxnSpPr>
            <a:cxnSpLocks/>
            <a:stCxn id="471" idx="3"/>
            <a:endCxn id="145" idx="1"/>
          </p:cNvCxnSpPr>
          <p:nvPr/>
        </p:nvCxnSpPr>
        <p:spPr>
          <a:xfrm flipV="1">
            <a:off x="21457067" y="9361613"/>
            <a:ext cx="1191196" cy="187253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E63299E9-FE8E-F844-A7AA-174B29C9070B}"/>
              </a:ext>
            </a:extLst>
          </p:cNvPr>
          <p:cNvCxnSpPr>
            <a:cxnSpLocks/>
            <a:stCxn id="215" idx="3"/>
            <a:endCxn id="272" idx="0"/>
          </p:cNvCxnSpPr>
          <p:nvPr/>
        </p:nvCxnSpPr>
        <p:spPr>
          <a:xfrm>
            <a:off x="14826677" y="15124316"/>
            <a:ext cx="154069" cy="779446"/>
          </a:xfrm>
          <a:prstGeom prst="curvedConnector2">
            <a:avLst/>
          </a:prstGeom>
          <a:ln w="28575">
            <a:solidFill>
              <a:srgbClr val="A97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26072FB-602A-164C-8410-09A7C37433D7}"/>
              </a:ext>
            </a:extLst>
          </p:cNvPr>
          <p:cNvSpPr/>
          <p:nvPr/>
        </p:nvSpPr>
        <p:spPr>
          <a:xfrm>
            <a:off x="13663150" y="16924893"/>
            <a:ext cx="26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time series across brain regions</a:t>
            </a:r>
            <a:endParaRPr lang="en-US" sz="1600" dirty="0"/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60528B09-368E-6242-8B67-DA930E53BA9E}"/>
              </a:ext>
            </a:extLst>
          </p:cNvPr>
          <p:cNvCxnSpPr>
            <a:cxnSpLocks/>
            <a:stCxn id="272" idx="3"/>
            <a:endCxn id="371" idx="1"/>
          </p:cNvCxnSpPr>
          <p:nvPr/>
        </p:nvCxnSpPr>
        <p:spPr>
          <a:xfrm>
            <a:off x="16067618" y="16414328"/>
            <a:ext cx="1648198" cy="66773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BE4D8CBE-64C4-2A4A-A78E-DD2F52BAAA7B}"/>
              </a:ext>
            </a:extLst>
          </p:cNvPr>
          <p:cNvSpPr/>
          <p:nvPr/>
        </p:nvSpPr>
        <p:spPr>
          <a:xfrm>
            <a:off x="17715816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</a:t>
            </a:r>
            <a:r>
              <a:rPr lang="en-US" sz="1799" i="1" dirty="0">
                <a:latin typeface="Helvetica" pitchFamily="2" charset="0"/>
              </a:rPr>
              <a:t>causal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i="1" dirty="0">
                <a:latin typeface="Helvetica" pitchFamily="2" charset="0"/>
              </a:rPr>
              <a:t>relationships</a:t>
            </a:r>
            <a:r>
              <a:rPr lang="en-US" sz="1799" dirty="0">
                <a:latin typeface="Helvetica" pitchFamily="2" charset="0"/>
              </a:rPr>
              <a:t> for how brain regions interact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1E35A5E0-CBBA-9B47-BDBF-5A03A0463160}"/>
              </a:ext>
            </a:extLst>
          </p:cNvPr>
          <p:cNvSpPr/>
          <p:nvPr/>
        </p:nvSpPr>
        <p:spPr>
          <a:xfrm>
            <a:off x="26724019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A97A5650-9837-0840-A51F-684B272EA7EC}"/>
              </a:ext>
            </a:extLst>
          </p:cNvPr>
          <p:cNvCxnSpPr>
            <a:cxnSpLocks/>
            <a:stCxn id="371" idx="3"/>
            <a:endCxn id="373" idx="1"/>
          </p:cNvCxnSpPr>
          <p:nvPr/>
        </p:nvCxnSpPr>
        <p:spPr>
          <a:xfrm>
            <a:off x="20666350" y="17082058"/>
            <a:ext cx="6057669" cy="0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9B489FCC-DF69-9A49-9AAB-3E4A71BC8070}"/>
              </a:ext>
            </a:extLst>
          </p:cNvPr>
          <p:cNvSpPr/>
          <p:nvPr/>
        </p:nvSpPr>
        <p:spPr>
          <a:xfrm>
            <a:off x="5952974" y="15818890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connectivity </a:t>
            </a:r>
            <a:r>
              <a:rPr lang="en-US" sz="1799" dirty="0">
                <a:latin typeface="Helvetica" pitchFamily="2" charset="0"/>
              </a:rPr>
              <a:t>between brain regions</a:t>
            </a:r>
          </a:p>
        </p:txBody>
      </p: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155239A4-FC1A-2E42-8208-BBA172B522FE}"/>
              </a:ext>
            </a:extLst>
          </p:cNvPr>
          <p:cNvCxnSpPr>
            <a:cxnSpLocks/>
            <a:stCxn id="10" idx="3"/>
            <a:endCxn id="390" idx="1"/>
          </p:cNvCxnSpPr>
          <p:nvPr/>
        </p:nvCxnSpPr>
        <p:spPr>
          <a:xfrm>
            <a:off x="4700681" y="8803341"/>
            <a:ext cx="1252286" cy="73729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E65558D0-2618-CC46-B682-D0653BBF6FDA}"/>
              </a:ext>
            </a:extLst>
          </p:cNvPr>
          <p:cNvCxnSpPr>
            <a:cxnSpLocks/>
            <a:stCxn id="390" idx="3"/>
            <a:endCxn id="272" idx="1"/>
          </p:cNvCxnSpPr>
          <p:nvPr/>
        </p:nvCxnSpPr>
        <p:spPr>
          <a:xfrm>
            <a:off x="9404373" y="16176293"/>
            <a:ext cx="4489501" cy="238035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01FD6939-D1A4-A542-89C1-811E849E0D9F}"/>
              </a:ext>
            </a:extLst>
          </p:cNvPr>
          <p:cNvSpPr/>
          <p:nvPr/>
        </p:nvSpPr>
        <p:spPr>
          <a:xfrm>
            <a:off x="10180999" y="8438522"/>
            <a:ext cx="260044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one brain region interacts with another brain region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55FB56D7-8125-C948-A935-66C158ACD61B}"/>
              </a:ext>
            </a:extLst>
          </p:cNvPr>
          <p:cNvCxnSpPr>
            <a:cxnSpLocks/>
            <a:stCxn id="12" idx="3"/>
            <a:endCxn id="404" idx="1"/>
          </p:cNvCxnSpPr>
          <p:nvPr/>
        </p:nvCxnSpPr>
        <p:spPr>
          <a:xfrm>
            <a:off x="9370816" y="7523176"/>
            <a:ext cx="810183" cy="1579081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69E33F5-F1FD-AB43-B9F0-33A18DF57910}"/>
              </a:ext>
            </a:extLst>
          </p:cNvPr>
          <p:cNvSpPr/>
          <p:nvPr/>
        </p:nvSpPr>
        <p:spPr>
          <a:xfrm>
            <a:off x="5859248" y="16576547"/>
            <a:ext cx="3614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AB7942"/>
                </a:solidFill>
                <a:latin typeface="Helvetica" pitchFamily="2" charset="0"/>
              </a:rPr>
              <a:t>The same methods can be applied to resting state connectivity and task-based connectivity studies</a:t>
            </a:r>
            <a:endParaRPr lang="en-US" sz="1600" dirty="0">
              <a:solidFill>
                <a:srgbClr val="AB7942"/>
              </a:solidFill>
            </a:endParaRP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E0C16853-D33E-D54B-8A0F-9A6F7F14039D}"/>
              </a:ext>
            </a:extLst>
          </p:cNvPr>
          <p:cNvSpPr/>
          <p:nvPr/>
        </p:nvSpPr>
        <p:spPr>
          <a:xfrm>
            <a:off x="26724019" y="14892250"/>
            <a:ext cx="29616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CB15E0E-DAD0-B64B-9452-6E028C47D82A}"/>
              </a:ext>
            </a:extLst>
          </p:cNvPr>
          <p:cNvSpPr/>
          <p:nvPr/>
        </p:nvSpPr>
        <p:spPr>
          <a:xfrm>
            <a:off x="17715816" y="1533108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the brain can be represented as a specialized network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E2B25923-C193-AC4C-BD5F-60C358E82760}"/>
              </a:ext>
            </a:extLst>
          </p:cNvPr>
          <p:cNvCxnSpPr>
            <a:cxnSpLocks/>
            <a:stCxn id="272" idx="3"/>
            <a:endCxn id="440" idx="1"/>
          </p:cNvCxnSpPr>
          <p:nvPr/>
        </p:nvCxnSpPr>
        <p:spPr>
          <a:xfrm flipV="1">
            <a:off x="16067618" y="15841648"/>
            <a:ext cx="1648198" cy="57268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17106DD1-CFD4-4C44-B5CF-70410C1E44AF}"/>
              </a:ext>
            </a:extLst>
          </p:cNvPr>
          <p:cNvSpPr/>
          <p:nvPr/>
        </p:nvSpPr>
        <p:spPr>
          <a:xfrm>
            <a:off x="18005668" y="10723580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one of several experimental conditions</a:t>
            </a:r>
          </a:p>
        </p:txBody>
      </p: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5410BF15-9FE1-5940-9C97-BEC6CB9F92E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370816" y="11611510"/>
            <a:ext cx="8634853" cy="157158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>
            <a:extLst>
              <a:ext uri="{FF2B5EF4-FFF2-40B4-BE49-F238E27FC236}">
                <a16:creationId xmlns:a16="http://schemas.microsoft.com/office/drawing/2014/main" id="{B4FC062D-89DC-D742-ABBC-ACFE373644D6}"/>
              </a:ext>
            </a:extLst>
          </p:cNvPr>
          <p:cNvCxnSpPr>
            <a:cxnSpLocks/>
            <a:stCxn id="13" idx="3"/>
            <a:endCxn id="511" idx="1"/>
          </p:cNvCxnSpPr>
          <p:nvPr/>
        </p:nvCxnSpPr>
        <p:spPr>
          <a:xfrm>
            <a:off x="9370816" y="11768668"/>
            <a:ext cx="11023703" cy="457301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ounded Rectangle 510">
            <a:extLst>
              <a:ext uri="{FF2B5EF4-FFF2-40B4-BE49-F238E27FC236}">
                <a16:creationId xmlns:a16="http://schemas.microsoft.com/office/drawing/2014/main" id="{B54437B5-6EE6-664A-9BA9-0CEF3FCE7E2A}"/>
              </a:ext>
            </a:extLst>
          </p:cNvPr>
          <p:cNvSpPr/>
          <p:nvPr/>
        </p:nvSpPr>
        <p:spPr>
          <a:xfrm>
            <a:off x="20394519" y="11868566"/>
            <a:ext cx="382800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</a:t>
            </a:r>
            <a:r>
              <a:rPr lang="en-US" sz="1799" i="1" dirty="0">
                <a:latin typeface="Helvetica" pitchFamily="2" charset="0"/>
              </a:rPr>
              <a:t>any</a:t>
            </a:r>
            <a:r>
              <a:rPr lang="en-US" sz="1799" dirty="0">
                <a:latin typeface="Helvetica" pitchFamily="2" charset="0"/>
              </a:rPr>
              <a:t> stimulus in my stimulus space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BF561720-7847-F542-BED2-32DE4732319A}"/>
              </a:ext>
            </a:extLst>
          </p:cNvPr>
          <p:cNvSpPr/>
          <p:nvPr/>
        </p:nvSpPr>
        <p:spPr>
          <a:xfrm>
            <a:off x="11675242" y="5342038"/>
            <a:ext cx="363473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the </a:t>
            </a:r>
            <a:r>
              <a:rPr lang="en-US" sz="1799" i="1" dirty="0">
                <a:latin typeface="Helvetica" pitchFamily="2" charset="0"/>
              </a:rPr>
              <a:t>representation</a:t>
            </a:r>
            <a:r>
              <a:rPr lang="en-US" sz="1799" dirty="0">
                <a:latin typeface="Helvetica" pitchFamily="2" charset="0"/>
              </a:rPr>
              <a:t> of a brain region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F6ECA9F1-62CB-EF49-A0A9-50A0E0E6F70C}"/>
              </a:ext>
            </a:extLst>
          </p:cNvPr>
          <p:cNvSpPr/>
          <p:nvPr/>
        </p:nvSpPr>
        <p:spPr>
          <a:xfrm>
            <a:off x="20089913" y="5533221"/>
            <a:ext cx="206866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E22695E-7063-2444-AB2E-2B71848D50EE}"/>
              </a:ext>
            </a:extLst>
          </p:cNvPr>
          <p:cNvSpPr/>
          <p:nvPr/>
        </p:nvSpPr>
        <p:spPr>
          <a:xfrm>
            <a:off x="11518999" y="6065985"/>
            <a:ext cx="3969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A </a:t>
            </a:r>
            <a:r>
              <a:rPr lang="en-US" sz="1600" i="1" dirty="0">
                <a:solidFill>
                  <a:srgbClr val="00B050"/>
                </a:solidFill>
                <a:latin typeface="Helvetica" pitchFamily="2" charset="0"/>
              </a:rPr>
              <a:t>representation </a:t>
            </a:r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be loosely defined as the system or format by which the brain region codes information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B6CA74FF-35FA-2B4B-B1EE-5FA25E1C8416}"/>
              </a:ext>
            </a:extLst>
          </p:cNvPr>
          <p:cNvSpPr/>
          <p:nvPr/>
        </p:nvSpPr>
        <p:spPr>
          <a:xfrm>
            <a:off x="20097795" y="7243600"/>
            <a:ext cx="3449198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Second-level RSA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</a:p>
        </p:txBody>
      </p:sp>
      <p:cxnSp>
        <p:nvCxnSpPr>
          <p:cNvPr id="554" name="Curved Connector 553">
            <a:extLst>
              <a:ext uri="{FF2B5EF4-FFF2-40B4-BE49-F238E27FC236}">
                <a16:creationId xmlns:a16="http://schemas.microsoft.com/office/drawing/2014/main" id="{F93F00CB-4612-C741-830A-841E082A736B}"/>
              </a:ext>
            </a:extLst>
          </p:cNvPr>
          <p:cNvCxnSpPr>
            <a:cxnSpLocks/>
            <a:stCxn id="519" idx="3"/>
            <a:endCxn id="647" idx="1"/>
          </p:cNvCxnSpPr>
          <p:nvPr/>
        </p:nvCxnSpPr>
        <p:spPr>
          <a:xfrm>
            <a:off x="22158574" y="6043787"/>
            <a:ext cx="808533" cy="807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2BA1CA94-770E-0241-A314-B1995234C77A}"/>
              </a:ext>
            </a:extLst>
          </p:cNvPr>
          <p:cNvSpPr/>
          <p:nvPr/>
        </p:nvSpPr>
        <p:spPr>
          <a:xfrm>
            <a:off x="19679691" y="6575915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Pairwise correlations of conditions</a:t>
            </a:r>
            <a:endParaRPr lang="en-US" sz="1600" dirty="0"/>
          </a:p>
        </p:txBody>
      </p:sp>
      <p:sp>
        <p:nvSpPr>
          <p:cNvPr id="566" name="Rounded Rectangle 565">
            <a:extLst>
              <a:ext uri="{FF2B5EF4-FFF2-40B4-BE49-F238E27FC236}">
                <a16:creationId xmlns:a16="http://schemas.microsoft.com/office/drawing/2014/main" id="{90A34E8A-E193-A144-9097-C5CBF9BAC1B9}"/>
              </a:ext>
            </a:extLst>
          </p:cNvPr>
          <p:cNvSpPr/>
          <p:nvPr/>
        </p:nvSpPr>
        <p:spPr>
          <a:xfrm>
            <a:off x="17495647" y="3921286"/>
            <a:ext cx="302607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567" name="Curved Connector 566">
            <a:extLst>
              <a:ext uri="{FF2B5EF4-FFF2-40B4-BE49-F238E27FC236}">
                <a16:creationId xmlns:a16="http://schemas.microsoft.com/office/drawing/2014/main" id="{F95EFB10-1C6F-3642-918B-3A9360F63B42}"/>
              </a:ext>
            </a:extLst>
          </p:cNvPr>
          <p:cNvCxnSpPr>
            <a:cxnSpLocks/>
            <a:stCxn id="513" idx="3"/>
            <a:endCxn id="598" idx="1"/>
          </p:cNvCxnSpPr>
          <p:nvPr/>
        </p:nvCxnSpPr>
        <p:spPr>
          <a:xfrm flipV="1">
            <a:off x="15309976" y="4615748"/>
            <a:ext cx="207469" cy="108369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C0CF973-7CBA-2646-845E-7D3A27890732}"/>
              </a:ext>
            </a:extLst>
          </p:cNvPr>
          <p:cNvSpPr/>
          <p:nvPr/>
        </p:nvSpPr>
        <p:spPr>
          <a:xfrm>
            <a:off x="16874736" y="4657143"/>
            <a:ext cx="4581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Reduce data into components that explain the most data variability/independence</a:t>
            </a:r>
            <a:endParaRPr lang="en-US" sz="1600" dirty="0"/>
          </a:p>
        </p:txBody>
      </p:sp>
      <p:sp>
        <p:nvSpPr>
          <p:cNvPr id="574" name="Rounded Rectangle 573">
            <a:extLst>
              <a:ext uri="{FF2B5EF4-FFF2-40B4-BE49-F238E27FC236}">
                <a16:creationId xmlns:a16="http://schemas.microsoft.com/office/drawing/2014/main" id="{30BF97D9-D847-EA4A-BF58-DA6784D5CB75}"/>
              </a:ext>
            </a:extLst>
          </p:cNvPr>
          <p:cNvSpPr/>
          <p:nvPr/>
        </p:nvSpPr>
        <p:spPr>
          <a:xfrm>
            <a:off x="18582768" y="5257219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PCA</a:t>
            </a:r>
          </a:p>
        </p:txBody>
      </p:sp>
      <p:sp>
        <p:nvSpPr>
          <p:cNvPr id="577" name="Rounded Rectangle 576">
            <a:extLst>
              <a:ext uri="{FF2B5EF4-FFF2-40B4-BE49-F238E27FC236}">
                <a16:creationId xmlns:a16="http://schemas.microsoft.com/office/drawing/2014/main" id="{53B0B2A3-06BF-AB49-9DD3-7C7753BE8809}"/>
              </a:ext>
            </a:extLst>
          </p:cNvPr>
          <p:cNvSpPr/>
          <p:nvPr/>
        </p:nvSpPr>
        <p:spPr>
          <a:xfrm>
            <a:off x="18579579" y="5710082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ICA</a:t>
            </a:r>
          </a:p>
        </p:txBody>
      </p: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D457CD13-08BD-0D48-8866-41D197806B57}"/>
              </a:ext>
            </a:extLst>
          </p:cNvPr>
          <p:cNvSpPr/>
          <p:nvPr/>
        </p:nvSpPr>
        <p:spPr>
          <a:xfrm>
            <a:off x="18579579" y="6168626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LDA</a:t>
            </a:r>
          </a:p>
        </p:txBody>
      </p:sp>
      <p:cxnSp>
        <p:nvCxnSpPr>
          <p:cNvPr id="583" name="Curved Connector 582">
            <a:extLst>
              <a:ext uri="{FF2B5EF4-FFF2-40B4-BE49-F238E27FC236}">
                <a16:creationId xmlns:a16="http://schemas.microsoft.com/office/drawing/2014/main" id="{5013B27C-6E3B-3F4A-BB92-0F1E87CBB88D}"/>
              </a:ext>
            </a:extLst>
          </p:cNvPr>
          <p:cNvCxnSpPr>
            <a:cxnSpLocks/>
            <a:stCxn id="566" idx="3"/>
          </p:cNvCxnSpPr>
          <p:nvPr/>
        </p:nvCxnSpPr>
        <p:spPr>
          <a:xfrm flipH="1">
            <a:off x="19699842" y="4278689"/>
            <a:ext cx="821877" cy="1248290"/>
          </a:xfrm>
          <a:prstGeom prst="curvedConnector4">
            <a:avLst>
              <a:gd name="adj1" fmla="val -92169"/>
              <a:gd name="adj2" fmla="val 92324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Rounded Rectangle 597">
            <a:extLst>
              <a:ext uri="{FF2B5EF4-FFF2-40B4-BE49-F238E27FC236}">
                <a16:creationId xmlns:a16="http://schemas.microsoft.com/office/drawing/2014/main" id="{6495D32E-2D07-E848-B719-73820DCEE3EF}"/>
              </a:ext>
            </a:extLst>
          </p:cNvPr>
          <p:cNvSpPr/>
          <p:nvPr/>
        </p:nvSpPr>
        <p:spPr>
          <a:xfrm>
            <a:off x="15517445" y="3952020"/>
            <a:ext cx="14783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Visualize higher-level structure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99" name="Rounded Rectangle 598">
            <a:extLst>
              <a:ext uri="{FF2B5EF4-FFF2-40B4-BE49-F238E27FC236}">
                <a16:creationId xmlns:a16="http://schemas.microsoft.com/office/drawing/2014/main" id="{8151AFAB-1466-7C47-8AF6-A43AFB0ED2BA}"/>
              </a:ext>
            </a:extLst>
          </p:cNvPr>
          <p:cNvSpPr/>
          <p:nvPr/>
        </p:nvSpPr>
        <p:spPr>
          <a:xfrm>
            <a:off x="15703831" y="5414476"/>
            <a:ext cx="21836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Calculate similarity of activity across conditions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05" name="Curved Connector 604">
            <a:extLst>
              <a:ext uri="{FF2B5EF4-FFF2-40B4-BE49-F238E27FC236}">
                <a16:creationId xmlns:a16="http://schemas.microsoft.com/office/drawing/2014/main" id="{D7B83305-4B04-F141-8A22-BF45E141EE7C}"/>
              </a:ext>
            </a:extLst>
          </p:cNvPr>
          <p:cNvCxnSpPr>
            <a:cxnSpLocks/>
            <a:stCxn id="513" idx="3"/>
            <a:endCxn id="599" idx="1"/>
          </p:cNvCxnSpPr>
          <p:nvPr/>
        </p:nvCxnSpPr>
        <p:spPr>
          <a:xfrm>
            <a:off x="15309976" y="5699441"/>
            <a:ext cx="393855" cy="37876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urved Connector 607">
            <a:extLst>
              <a:ext uri="{FF2B5EF4-FFF2-40B4-BE49-F238E27FC236}">
                <a16:creationId xmlns:a16="http://schemas.microsoft.com/office/drawing/2014/main" id="{3AED282D-183C-2E41-9BD0-44901C5FA7DC}"/>
              </a:ext>
            </a:extLst>
          </p:cNvPr>
          <p:cNvCxnSpPr>
            <a:cxnSpLocks/>
            <a:stCxn id="598" idx="3"/>
            <a:endCxn id="566" idx="1"/>
          </p:cNvCxnSpPr>
          <p:nvPr/>
        </p:nvCxnSpPr>
        <p:spPr>
          <a:xfrm flipV="1">
            <a:off x="16995764" y="4278689"/>
            <a:ext cx="499883" cy="33705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>
            <a:extLst>
              <a:ext uri="{FF2B5EF4-FFF2-40B4-BE49-F238E27FC236}">
                <a16:creationId xmlns:a16="http://schemas.microsoft.com/office/drawing/2014/main" id="{9DF4EB83-9FBB-804F-9060-8DBD263C4C09}"/>
              </a:ext>
            </a:extLst>
          </p:cNvPr>
          <p:cNvSpPr/>
          <p:nvPr/>
        </p:nvSpPr>
        <p:spPr>
          <a:xfrm>
            <a:off x="23428746" y="7367520"/>
            <a:ext cx="21631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representational similarity analyses to each other</a:t>
            </a:r>
            <a:endParaRPr lang="en-US" sz="1600" dirty="0"/>
          </a:p>
        </p:txBody>
      </p:sp>
      <p:sp>
        <p:nvSpPr>
          <p:cNvPr id="647" name="Rounded Rectangle 646">
            <a:extLst>
              <a:ext uri="{FF2B5EF4-FFF2-40B4-BE49-F238E27FC236}">
                <a16:creationId xmlns:a16="http://schemas.microsoft.com/office/drawing/2014/main" id="{7FDCC867-71D1-2B4F-9BD3-FB85349468BE}"/>
              </a:ext>
            </a:extLst>
          </p:cNvPr>
          <p:cNvSpPr/>
          <p:nvPr/>
        </p:nvSpPr>
        <p:spPr>
          <a:xfrm>
            <a:off x="22967107" y="5388138"/>
            <a:ext cx="2250101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Compare similarity structure across modalities / regions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49" name="Curved Connector 648">
            <a:extLst>
              <a:ext uri="{FF2B5EF4-FFF2-40B4-BE49-F238E27FC236}">
                <a16:creationId xmlns:a16="http://schemas.microsoft.com/office/drawing/2014/main" id="{2BBE10B0-7FC4-AD4F-A070-DDD976A8BF69}"/>
              </a:ext>
            </a:extLst>
          </p:cNvPr>
          <p:cNvCxnSpPr>
            <a:cxnSpLocks/>
            <a:stCxn id="647" idx="2"/>
          </p:cNvCxnSpPr>
          <p:nvPr/>
        </p:nvCxnSpPr>
        <p:spPr>
          <a:xfrm flipH="1">
            <a:off x="23467180" y="6715594"/>
            <a:ext cx="624978" cy="585634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658">
            <a:extLst>
              <a:ext uri="{FF2B5EF4-FFF2-40B4-BE49-F238E27FC236}">
                <a16:creationId xmlns:a16="http://schemas.microsoft.com/office/drawing/2014/main" id="{C467BC8E-C8BB-3941-87ED-F03F0D9E6D57}"/>
              </a:ext>
            </a:extLst>
          </p:cNvPr>
          <p:cNvSpPr/>
          <p:nvPr/>
        </p:nvSpPr>
        <p:spPr>
          <a:xfrm>
            <a:off x="5644762" y="12134300"/>
            <a:ext cx="4029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Helvetica" pitchFamily="2" charset="0"/>
              </a:rPr>
              <a:t>A more specific means to understanding brain region(s) functions, demonstrating above-chance prediction can also serve distinct interpretational benefits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668" name="Curved Connector 505">
            <a:extLst>
              <a:ext uri="{FF2B5EF4-FFF2-40B4-BE49-F238E27FC236}">
                <a16:creationId xmlns:a16="http://schemas.microsoft.com/office/drawing/2014/main" id="{EE924519-9865-F545-A27A-AB6163FC256C}"/>
              </a:ext>
            </a:extLst>
          </p:cNvPr>
          <p:cNvCxnSpPr>
            <a:cxnSpLocks/>
            <a:stCxn id="511" idx="3"/>
            <a:endCxn id="719" idx="1"/>
          </p:cNvCxnSpPr>
          <p:nvPr/>
        </p:nvCxnSpPr>
        <p:spPr>
          <a:xfrm>
            <a:off x="24222519" y="12225969"/>
            <a:ext cx="3676322" cy="1279527"/>
          </a:xfrm>
          <a:prstGeom prst="curvedConnector3">
            <a:avLst>
              <a:gd name="adj1" fmla="val 84569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ounded Rectangle 678">
            <a:extLst>
              <a:ext uri="{FF2B5EF4-FFF2-40B4-BE49-F238E27FC236}">
                <a16:creationId xmlns:a16="http://schemas.microsoft.com/office/drawing/2014/main" id="{26644819-F4BE-0B43-BE10-50BDB076C285}"/>
              </a:ext>
            </a:extLst>
          </p:cNvPr>
          <p:cNvSpPr/>
          <p:nvPr/>
        </p:nvSpPr>
        <p:spPr>
          <a:xfrm>
            <a:off x="23737971" y="12716003"/>
            <a:ext cx="315238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682" name="Curved Connector 681">
            <a:extLst>
              <a:ext uri="{FF2B5EF4-FFF2-40B4-BE49-F238E27FC236}">
                <a16:creationId xmlns:a16="http://schemas.microsoft.com/office/drawing/2014/main" id="{09EE0210-22F8-D44D-997B-30A2E8628836}"/>
              </a:ext>
            </a:extLst>
          </p:cNvPr>
          <p:cNvCxnSpPr>
            <a:cxnSpLocks/>
            <a:stCxn id="440" idx="3"/>
            <a:endCxn id="439" idx="1"/>
          </p:cNvCxnSpPr>
          <p:nvPr/>
        </p:nvCxnSpPr>
        <p:spPr>
          <a:xfrm flipV="1">
            <a:off x="20666350" y="15402816"/>
            <a:ext cx="6057669" cy="438832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urved Connector 686">
            <a:extLst>
              <a:ext uri="{FF2B5EF4-FFF2-40B4-BE49-F238E27FC236}">
                <a16:creationId xmlns:a16="http://schemas.microsoft.com/office/drawing/2014/main" id="{AF693CB7-6532-0E48-9798-255DC17203EE}"/>
              </a:ext>
            </a:extLst>
          </p:cNvPr>
          <p:cNvCxnSpPr>
            <a:cxnSpLocks/>
            <a:stCxn id="511" idx="3"/>
            <a:endCxn id="679" idx="0"/>
          </p:cNvCxnSpPr>
          <p:nvPr/>
        </p:nvCxnSpPr>
        <p:spPr>
          <a:xfrm>
            <a:off x="24222519" y="12225969"/>
            <a:ext cx="1091645" cy="490034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DE75531-F1FB-164C-ACE3-73F562051C0C}"/>
              </a:ext>
            </a:extLst>
          </p:cNvPr>
          <p:cNvSpPr/>
          <p:nvPr/>
        </p:nvSpPr>
        <p:spPr>
          <a:xfrm>
            <a:off x="23912961" y="13420055"/>
            <a:ext cx="2836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An encoder models how the brain represents stimuli, a decoder predicts stimuli given brain activity</a:t>
            </a:r>
            <a:endParaRPr lang="en-US" sz="1600" dirty="0"/>
          </a:p>
        </p:txBody>
      </p:sp>
      <p:sp>
        <p:nvSpPr>
          <p:cNvPr id="719" name="Rounded Rectangle 718">
            <a:extLst>
              <a:ext uri="{FF2B5EF4-FFF2-40B4-BE49-F238E27FC236}">
                <a16:creationId xmlns:a16="http://schemas.microsoft.com/office/drawing/2014/main" id="{FFAC790F-4D7B-A644-B56D-47FB4FEBC23D}"/>
              </a:ext>
            </a:extLst>
          </p:cNvPr>
          <p:cNvSpPr/>
          <p:nvPr/>
        </p:nvSpPr>
        <p:spPr>
          <a:xfrm>
            <a:off x="27898841" y="12994930"/>
            <a:ext cx="176021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23" name="Rounded Rectangle 722">
            <a:extLst>
              <a:ext uri="{FF2B5EF4-FFF2-40B4-BE49-F238E27FC236}">
                <a16:creationId xmlns:a16="http://schemas.microsoft.com/office/drawing/2014/main" id="{301A352E-AE05-2941-B8B8-CFEC4C4858AE}"/>
              </a:ext>
            </a:extLst>
          </p:cNvPr>
          <p:cNvSpPr/>
          <p:nvPr/>
        </p:nvSpPr>
        <p:spPr>
          <a:xfrm>
            <a:off x="27929837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CNN</a:t>
            </a: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4305E93A-3226-9043-8E88-D7F788BD1923}"/>
              </a:ext>
            </a:extLst>
          </p:cNvPr>
          <p:cNvSpPr/>
          <p:nvPr/>
        </p:nvSpPr>
        <p:spPr>
          <a:xfrm>
            <a:off x="28840161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RNN</a:t>
            </a:r>
          </a:p>
        </p:txBody>
      </p:sp>
      <p:cxnSp>
        <p:nvCxnSpPr>
          <p:cNvPr id="740" name="Curved Connector 505">
            <a:extLst>
              <a:ext uri="{FF2B5EF4-FFF2-40B4-BE49-F238E27FC236}">
                <a16:creationId xmlns:a16="http://schemas.microsoft.com/office/drawing/2014/main" id="{D9E297D1-FC31-8E44-8B7F-3B95A683EEE3}"/>
              </a:ext>
            </a:extLst>
          </p:cNvPr>
          <p:cNvCxnSpPr>
            <a:cxnSpLocks/>
            <a:stCxn id="471" idx="3"/>
            <a:endCxn id="767" idx="1"/>
          </p:cNvCxnSpPr>
          <p:nvPr/>
        </p:nvCxnSpPr>
        <p:spPr>
          <a:xfrm flipV="1">
            <a:off x="21457067" y="10908743"/>
            <a:ext cx="2021831" cy="32540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AC066365-40A8-ED43-87C9-E54A1D4C8833}"/>
              </a:ext>
            </a:extLst>
          </p:cNvPr>
          <p:cNvSpPr/>
          <p:nvPr/>
        </p:nvSpPr>
        <p:spPr>
          <a:xfrm>
            <a:off x="26539894" y="9289061"/>
            <a:ext cx="1130021" cy="13042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Hidden Markov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#hmm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92348436-776F-9641-823D-838F30661A2A}"/>
              </a:ext>
            </a:extLst>
          </p:cNvPr>
          <p:cNvSpPr/>
          <p:nvPr/>
        </p:nvSpPr>
        <p:spPr>
          <a:xfrm>
            <a:off x="23478898" y="10551340"/>
            <a:ext cx="279294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Are your classes temporally segmented?</a:t>
            </a:r>
          </a:p>
        </p:txBody>
      </p:sp>
      <p:cxnSp>
        <p:nvCxnSpPr>
          <p:cNvPr id="776" name="Curved Connector 505">
            <a:extLst>
              <a:ext uri="{FF2B5EF4-FFF2-40B4-BE49-F238E27FC236}">
                <a16:creationId xmlns:a16="http://schemas.microsoft.com/office/drawing/2014/main" id="{84A0B816-9E7B-0B45-B6CB-FCAB68B542DD}"/>
              </a:ext>
            </a:extLst>
          </p:cNvPr>
          <p:cNvCxnSpPr>
            <a:cxnSpLocks/>
            <a:stCxn id="767" idx="3"/>
            <a:endCxn id="743" idx="1"/>
          </p:cNvCxnSpPr>
          <p:nvPr/>
        </p:nvCxnSpPr>
        <p:spPr>
          <a:xfrm flipV="1">
            <a:off x="26271843" y="9941185"/>
            <a:ext cx="268051" cy="967558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227F9B-4B8A-EA42-B994-09346151F507}"/>
              </a:ext>
            </a:extLst>
          </p:cNvPr>
          <p:cNvSpPr/>
          <p:nvPr/>
        </p:nvSpPr>
        <p:spPr>
          <a:xfrm>
            <a:off x="12355991" y="3284878"/>
            <a:ext cx="300615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mapping the different visual areas of the brain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15BABF4-35D2-3D4B-A775-6CE6686EB11E}"/>
              </a:ext>
            </a:extLst>
          </p:cNvPr>
          <p:cNvSpPr/>
          <p:nvPr/>
        </p:nvSpPr>
        <p:spPr>
          <a:xfrm>
            <a:off x="21114461" y="3035183"/>
            <a:ext cx="289779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8EBABB40-A0E1-DB49-88F2-8E634040C6B9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9370816" y="3795444"/>
            <a:ext cx="2985175" cy="1375881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495F561F-079C-3C44-813A-A727986115C0}"/>
              </a:ext>
            </a:extLst>
          </p:cNvPr>
          <p:cNvCxnSpPr>
            <a:cxnSpLocks/>
            <a:stCxn id="128" idx="3"/>
            <a:endCxn id="134" idx="1"/>
          </p:cNvCxnSpPr>
          <p:nvPr/>
        </p:nvCxnSpPr>
        <p:spPr>
          <a:xfrm flipV="1">
            <a:off x="15362150" y="3545749"/>
            <a:ext cx="5752311" cy="249695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0C234F49-77F0-0246-B7E9-90C6AF2FF6E1}"/>
              </a:ext>
            </a:extLst>
          </p:cNvPr>
          <p:cNvSpPr/>
          <p:nvPr/>
        </p:nvSpPr>
        <p:spPr>
          <a:xfrm>
            <a:off x="22539475" y="1865018"/>
            <a:ext cx="211693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</a:t>
            </a:r>
            <a:r>
              <a:rPr lang="en-US" sz="1799" dirty="0" err="1">
                <a:latin typeface="Helvetica" pitchFamily="2" charset="0"/>
              </a:rPr>
              <a:t>voxelwise</a:t>
            </a:r>
            <a:r>
              <a:rPr lang="en-US" sz="1799" dirty="0">
                <a:latin typeface="Helvetica" pitchFamily="2" charset="0"/>
              </a:rPr>
              <a:t> receptive fields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78174E3D-7DA2-2340-85D5-3E9B451A672F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24012257" y="2608652"/>
            <a:ext cx="298987" cy="937097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F09F8ADA-77C3-B842-A702-13252F2C8206}"/>
              </a:ext>
            </a:extLst>
          </p:cNvPr>
          <p:cNvSpPr/>
          <p:nvPr/>
        </p:nvSpPr>
        <p:spPr>
          <a:xfrm>
            <a:off x="24399434" y="3049735"/>
            <a:ext cx="268408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5636AC07-2562-D64B-BCBC-693975EE65CD}"/>
              </a:ext>
            </a:extLst>
          </p:cNvPr>
          <p:cNvCxnSpPr>
            <a:cxnSpLocks/>
            <a:stCxn id="144" idx="3"/>
            <a:endCxn id="155" idx="0"/>
          </p:cNvCxnSpPr>
          <p:nvPr/>
        </p:nvCxnSpPr>
        <p:spPr>
          <a:xfrm>
            <a:off x="24656405" y="2222421"/>
            <a:ext cx="1085072" cy="827314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69F87C15-FAFE-9144-861F-C1C77D5A5966}"/>
              </a:ext>
            </a:extLst>
          </p:cNvPr>
          <p:cNvCxnSpPr>
            <a:cxnSpLocks/>
            <a:stCxn id="11" idx="3"/>
            <a:endCxn id="144" idx="1"/>
          </p:cNvCxnSpPr>
          <p:nvPr/>
        </p:nvCxnSpPr>
        <p:spPr>
          <a:xfrm flipV="1">
            <a:off x="9370816" y="2222421"/>
            <a:ext cx="13168659" cy="2948904"/>
          </a:xfrm>
          <a:prstGeom prst="curvedConnector3">
            <a:avLst>
              <a:gd name="adj1" fmla="val 10997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BC799E27-EFBE-E54F-8919-7113F99165B6}"/>
              </a:ext>
            </a:extLst>
          </p:cNvPr>
          <p:cNvSpPr/>
          <p:nvPr/>
        </p:nvSpPr>
        <p:spPr>
          <a:xfrm>
            <a:off x="11037138" y="1329147"/>
            <a:ext cx="31514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exploring where the brain is responsive to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D82C3D23-042A-AD4D-B499-A5DB53923646}"/>
              </a:ext>
            </a:extLst>
          </p:cNvPr>
          <p:cNvCxnSpPr>
            <a:cxnSpLocks/>
            <a:stCxn id="11" idx="3"/>
            <a:endCxn id="182" idx="1"/>
          </p:cNvCxnSpPr>
          <p:nvPr/>
        </p:nvCxnSpPr>
        <p:spPr>
          <a:xfrm flipV="1">
            <a:off x="9370816" y="1839713"/>
            <a:ext cx="1666322" cy="3331612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4C3788B-3DE9-9941-81F3-0CAB2D0F3D23}"/>
              </a:ext>
            </a:extLst>
          </p:cNvPr>
          <p:cNvCxnSpPr>
            <a:cxnSpLocks/>
            <a:stCxn id="182" idx="3"/>
            <a:endCxn id="208" idx="1"/>
          </p:cNvCxnSpPr>
          <p:nvPr/>
        </p:nvCxnSpPr>
        <p:spPr>
          <a:xfrm flipV="1">
            <a:off x="14188574" y="1674195"/>
            <a:ext cx="849103" cy="165518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479FE60-BC6A-2041-AC28-C238F8DD8F0F}"/>
              </a:ext>
            </a:extLst>
          </p:cNvPr>
          <p:cNvSpPr/>
          <p:nvPr/>
        </p:nvSpPr>
        <p:spPr>
          <a:xfrm>
            <a:off x="15036752" y="2050968"/>
            <a:ext cx="4113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Repeated analyses across the brain</a:t>
            </a:r>
            <a:endParaRPr lang="en-US" sz="16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B8E14FE-986B-F54F-B302-33A5169341C7}"/>
              </a:ext>
            </a:extLst>
          </p:cNvPr>
          <p:cNvSpPr/>
          <p:nvPr/>
        </p:nvSpPr>
        <p:spPr>
          <a:xfrm>
            <a:off x="5644762" y="7902399"/>
            <a:ext cx="4029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also be more exploratory where numerous brain regions are separately analyzed and compared to each other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27" name="Diamond 326">
            <a:extLst>
              <a:ext uri="{FF2B5EF4-FFF2-40B4-BE49-F238E27FC236}">
                <a16:creationId xmlns:a16="http://schemas.microsoft.com/office/drawing/2014/main" id="{16EC3F0E-3FCA-C34F-B12F-6A9616994EF5}"/>
              </a:ext>
            </a:extLst>
          </p:cNvPr>
          <p:cNvSpPr/>
          <p:nvPr/>
        </p:nvSpPr>
        <p:spPr>
          <a:xfrm>
            <a:off x="845239" y="1480614"/>
            <a:ext cx="6480819" cy="3118068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Flowchart of fMRI analysis techniques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9EA8EDF-5072-C147-A17E-FC783113297F}"/>
              </a:ext>
            </a:extLst>
          </p:cNvPr>
          <p:cNvSpPr txBox="1"/>
          <p:nvPr/>
        </p:nvSpPr>
        <p:spPr>
          <a:xfrm rot="10800000" flipV="1">
            <a:off x="442364" y="236538"/>
            <a:ext cx="69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Paul Scotti, </a:t>
            </a:r>
            <a:r>
              <a:rPr lang="en-US" dirty="0" err="1">
                <a:latin typeface="Helvetica" pitchFamily="2" charset="0"/>
              </a:rPr>
              <a:t>Xiaoli</a:t>
            </a:r>
            <a:r>
              <a:rPr lang="en-US" dirty="0">
                <a:latin typeface="Helvetica" pitchFamily="2" charset="0"/>
              </a:rPr>
              <a:t> Zhang, </a:t>
            </a:r>
            <a:r>
              <a:rPr lang="en-US" dirty="0" err="1">
                <a:latin typeface="Helvetica" pitchFamily="2" charset="0"/>
              </a:rPr>
              <a:t>Jiageng</a:t>
            </a:r>
            <a:r>
              <a:rPr lang="en-US" dirty="0">
                <a:latin typeface="Helvetica" pitchFamily="2" charset="0"/>
              </a:rPr>
              <a:t> Chen, &amp; Julie </a:t>
            </a:r>
            <a:r>
              <a:rPr lang="en-US" dirty="0" err="1">
                <a:latin typeface="Helvetica" pitchFamily="2" charset="0"/>
              </a:rPr>
              <a:t>Golomb</a:t>
            </a:r>
            <a:r>
              <a:rPr lang="en-US" dirty="0">
                <a:latin typeface="Helvetica" pitchFamily="2" charset="0"/>
              </a:rPr>
              <a:t> (in-prep)</a:t>
            </a:r>
          </a:p>
          <a:p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dirty="0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flowchart.pdf</a:t>
            </a:r>
            <a:endParaRPr lang="en-US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8DADD19-C740-EA40-875A-E5D448991849}"/>
              </a:ext>
            </a:extLst>
          </p:cNvPr>
          <p:cNvSpPr/>
          <p:nvPr/>
        </p:nvSpPr>
        <p:spPr>
          <a:xfrm>
            <a:off x="21071119" y="4058654"/>
            <a:ext cx="2936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Show rings/wedges across visual field to map retinotopy</a:t>
            </a:r>
            <a:endParaRPr lang="en-US" sz="16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A98B5B5-FDFC-7247-AC4D-F6355FF49334}"/>
              </a:ext>
            </a:extLst>
          </p:cNvPr>
          <p:cNvSpPr/>
          <p:nvPr/>
        </p:nvSpPr>
        <p:spPr>
          <a:xfrm>
            <a:off x="24100447" y="4062972"/>
            <a:ext cx="334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Encoding model estimates voxel preferences to presented stimuli</a:t>
            </a:r>
            <a:endParaRPr lang="en-US" sz="16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AF80CBA-1FC0-0542-B9E6-767E93ED1F7D}"/>
              </a:ext>
            </a:extLst>
          </p:cNvPr>
          <p:cNvSpPr/>
          <p:nvPr/>
        </p:nvSpPr>
        <p:spPr>
          <a:xfrm>
            <a:off x="27669907" y="9582706"/>
            <a:ext cx="2380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Statistical model describes observations based on latent conditional probabilities</a:t>
            </a:r>
            <a:endParaRPr lang="en-US" sz="1600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19890D7-9A89-1A46-B552-7D2606740BA7}"/>
              </a:ext>
            </a:extLst>
          </p:cNvPr>
          <p:cNvSpPr/>
          <p:nvPr/>
        </p:nvSpPr>
        <p:spPr>
          <a:xfrm>
            <a:off x="20304346" y="14550138"/>
            <a:ext cx="3172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 participants as random effects to generalize inferences to population</a:t>
            </a:r>
            <a:endParaRPr lang="en-US" sz="1600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0E298D7-531F-B342-9179-1B795AC9B6E6}"/>
              </a:ext>
            </a:extLst>
          </p:cNvPr>
          <p:cNvSpPr/>
          <p:nvPr/>
        </p:nvSpPr>
        <p:spPr>
          <a:xfrm>
            <a:off x="26330824" y="15915296"/>
            <a:ext cx="333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connectivity as a network of nodes and edges</a:t>
            </a:r>
            <a:endParaRPr lang="en-US" sz="1600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2119932-CDA3-3648-8432-8A6AC39C13F6}"/>
              </a:ext>
            </a:extLst>
          </p:cNvPr>
          <p:cNvSpPr/>
          <p:nvPr/>
        </p:nvSpPr>
        <p:spPr>
          <a:xfrm>
            <a:off x="27810851" y="14026295"/>
            <a:ext cx="1964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Predictive modeling using networks of artificial neurons</a:t>
            </a:r>
            <a:endParaRPr lang="en-US" sz="16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765DAB7-13D0-0741-BCD1-7F33BF58FEE7}"/>
              </a:ext>
            </a:extLst>
          </p:cNvPr>
          <p:cNvSpPr/>
          <p:nvPr/>
        </p:nvSpPr>
        <p:spPr>
          <a:xfrm>
            <a:off x="26735137" y="17592623"/>
            <a:ext cx="2950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correlations as causal relations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BA2B2-ECE7-0F4E-8BF6-04CE59CDCEA4}"/>
              </a:ext>
            </a:extLst>
          </p:cNvPr>
          <p:cNvSpPr txBox="1"/>
          <p:nvPr/>
        </p:nvSpPr>
        <p:spPr>
          <a:xfrm>
            <a:off x="442364" y="10841974"/>
            <a:ext cx="4617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these are all fMRI </a:t>
            </a:r>
            <a:r>
              <a:rPr lang="en-US" b="1" i="1" dirty="0"/>
              <a:t>post-processing </a:t>
            </a:r>
            <a:r>
              <a:rPr lang="en-US" i="1" dirty="0"/>
              <a:t>methods, meaning that they would be performed after standard data pre-processing (e.g., motion correction) and processing (e.g., general linear model estimation) steps!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364F65-BC15-EA4F-8F67-5ACC72F58186}"/>
              </a:ext>
            </a:extLst>
          </p:cNvPr>
          <p:cNvSpPr txBox="1"/>
          <p:nvPr/>
        </p:nvSpPr>
        <p:spPr>
          <a:xfrm>
            <a:off x="425734" y="12637999"/>
            <a:ext cx="4438010" cy="175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u="sng" dirty="0"/>
              <a:t>Glossary</a:t>
            </a:r>
          </a:p>
          <a:p>
            <a:r>
              <a:rPr lang="en-US" sz="1799" dirty="0"/>
              <a:t>fMRI: functional magnetic resonance imaging</a:t>
            </a:r>
          </a:p>
          <a:p>
            <a:r>
              <a:rPr lang="en-US" sz="1799" dirty="0"/>
              <a:t>resting state: fMRI data obtained while </a:t>
            </a:r>
          </a:p>
          <a:p>
            <a:r>
              <a:rPr lang="en-US" sz="1799" dirty="0"/>
              <a:t>		        participant does nothing</a:t>
            </a:r>
          </a:p>
          <a:p>
            <a:r>
              <a:rPr lang="en-US" sz="1799" dirty="0"/>
              <a:t>ROI: brain region of interest</a:t>
            </a:r>
          </a:p>
          <a:p>
            <a:r>
              <a:rPr lang="en-US" sz="1799" dirty="0"/>
              <a:t>voxel: a 3D pixel of the brain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D09C288-663D-E441-8518-22137B7BC88C}"/>
              </a:ext>
            </a:extLst>
          </p:cNvPr>
          <p:cNvSpPr/>
          <p:nvPr/>
        </p:nvSpPr>
        <p:spPr>
          <a:xfrm>
            <a:off x="22648264" y="9859971"/>
            <a:ext cx="372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Machine learning to find optimal boundary between conditions/classes</a:t>
            </a:r>
            <a:endParaRPr lang="en-US" sz="1600" dirty="0"/>
          </a:p>
        </p:txBody>
      </p:sp>
      <p:cxnSp>
        <p:nvCxnSpPr>
          <p:cNvPr id="143" name="Curved Connector 505">
            <a:extLst>
              <a:ext uri="{FF2B5EF4-FFF2-40B4-BE49-F238E27FC236}">
                <a16:creationId xmlns:a16="http://schemas.microsoft.com/office/drawing/2014/main" id="{F94FC7A7-6FA1-8348-95D5-4B275E69FD8F}"/>
              </a:ext>
            </a:extLst>
          </p:cNvPr>
          <p:cNvCxnSpPr>
            <a:cxnSpLocks/>
            <a:stCxn id="767" idx="3"/>
            <a:endCxn id="724" idx="0"/>
          </p:cNvCxnSpPr>
          <p:nvPr/>
        </p:nvCxnSpPr>
        <p:spPr>
          <a:xfrm>
            <a:off x="26271843" y="10908743"/>
            <a:ext cx="2977765" cy="1588587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05">
            <a:extLst>
              <a:ext uri="{FF2B5EF4-FFF2-40B4-BE49-F238E27FC236}">
                <a16:creationId xmlns:a16="http://schemas.microsoft.com/office/drawing/2014/main" id="{EC32A0C0-0DA7-CD46-BFC0-963D26AD2FE0}"/>
              </a:ext>
            </a:extLst>
          </p:cNvPr>
          <p:cNvCxnSpPr>
            <a:cxnSpLocks/>
            <a:stCxn id="87" idx="3"/>
            <a:endCxn id="145" idx="1"/>
          </p:cNvCxnSpPr>
          <p:nvPr/>
        </p:nvCxnSpPr>
        <p:spPr>
          <a:xfrm>
            <a:off x="18679367" y="7679503"/>
            <a:ext cx="3968896" cy="1682110"/>
          </a:xfrm>
          <a:prstGeom prst="curvedConnector3">
            <a:avLst>
              <a:gd name="adj1" fmla="val 24029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9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2111</TotalTime>
  <Words>935</Words>
  <Application>Microsoft Macintosh PowerPoint</Application>
  <PresentationFormat>Custom</PresentationFormat>
  <Paragraphs>162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Scotti, Paul S.</dc:creator>
  <cp:lastModifiedBy>Scotti, Paul S.</cp:lastModifiedBy>
  <cp:revision>431</cp:revision>
  <cp:lastPrinted>2021-02-19T16:36:10Z</cp:lastPrinted>
  <dcterms:created xsi:type="dcterms:W3CDTF">2021-02-08T17:46:02Z</dcterms:created>
  <dcterms:modified xsi:type="dcterms:W3CDTF">2021-02-19T16:37:27Z</dcterms:modified>
</cp:coreProperties>
</file>