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0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68"/>
  </p:normalViewPr>
  <p:slideViewPr>
    <p:cSldViewPr snapToGrid="0" snapToObjects="1">
      <p:cViewPr varScale="1">
        <p:scale>
          <a:sx n="112" d="100"/>
          <a:sy n="112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77DBC-F13A-8348-AC07-F03E56A4CA3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D810F-61B6-C74F-B66D-72C0C8F9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1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518047" y="473273"/>
            <a:ext cx="9148140" cy="41523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90625" y="573285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1"/>
            </a:lvl1pPr>
            <a:lvl2pPr marL="0" indent="0" algn="ctr">
              <a:spcBef>
                <a:spcPts val="0"/>
              </a:spcBef>
              <a:buClrTx/>
              <a:buSzTx/>
              <a:buNone/>
              <a:defRPr sz="2601"/>
            </a:lvl2pPr>
            <a:lvl3pPr marL="0" indent="0" algn="ctr">
              <a:spcBef>
                <a:spcPts val="0"/>
              </a:spcBef>
              <a:buClrTx/>
              <a:buSzTx/>
              <a:buNone/>
              <a:defRPr sz="2601"/>
            </a:lvl3pPr>
            <a:lvl4pPr marL="0" indent="0" algn="ctr">
              <a:spcBef>
                <a:spcPts val="0"/>
              </a:spcBef>
              <a:buClrTx/>
              <a:buSzTx/>
              <a:buNone/>
              <a:defRPr sz="2601"/>
            </a:lvl4pPr>
            <a:lvl5pPr marL="0" indent="0" algn="ctr">
              <a:spcBef>
                <a:spcPts val="0"/>
              </a:spcBef>
              <a:buClrTx/>
              <a:buSzTx/>
              <a:buNone/>
              <a:defRPr sz="26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70657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6733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6320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298407" y="449240"/>
            <a:ext cx="5000626" cy="577750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892969" y="3321844"/>
            <a:ext cx="5000625" cy="2893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2601"/>
            </a:lvl1pPr>
            <a:lvl2pPr marL="0" indent="0" algn="ctr">
              <a:spcBef>
                <a:spcPts val="0"/>
              </a:spcBef>
              <a:buClrTx/>
              <a:buSzTx/>
              <a:buNone/>
              <a:defRPr sz="2601"/>
            </a:lvl2pPr>
            <a:lvl3pPr marL="0" indent="0" algn="ctr">
              <a:spcBef>
                <a:spcPts val="0"/>
              </a:spcBef>
              <a:buClrTx/>
              <a:buSzTx/>
              <a:buNone/>
              <a:defRPr sz="2601"/>
            </a:lvl3pPr>
            <a:lvl4pPr marL="0" indent="0" algn="ctr">
              <a:spcBef>
                <a:spcPts val="0"/>
              </a:spcBef>
              <a:buClrTx/>
              <a:buSzTx/>
              <a:buNone/>
              <a:defRPr sz="2601"/>
            </a:lvl4pPr>
            <a:lvl5pPr marL="0" indent="0" algn="ctr">
              <a:spcBef>
                <a:spcPts val="0"/>
              </a:spcBef>
              <a:buClrTx/>
              <a:buSzTx/>
              <a:buNone/>
              <a:defRPr sz="260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87309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031862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46469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298406" y="182165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buClrTx/>
              <a:defRPr sz="1969"/>
            </a:lvl1pPr>
            <a:lvl2pPr marL="482186" indent="-241093">
              <a:spcBef>
                <a:spcPts val="2250"/>
              </a:spcBef>
              <a:buClrTx/>
              <a:defRPr sz="1969"/>
            </a:lvl2pPr>
            <a:lvl3pPr marL="723279" indent="-241093">
              <a:spcBef>
                <a:spcPts val="2250"/>
              </a:spcBef>
              <a:buClrTx/>
              <a:defRPr sz="1969"/>
            </a:lvl3pPr>
            <a:lvl4pPr marL="964372" indent="-241093">
              <a:spcBef>
                <a:spcPts val="2250"/>
              </a:spcBef>
              <a:buClrTx/>
              <a:defRPr sz="1969"/>
            </a:lvl4pPr>
            <a:lvl5pPr marL="1205465" indent="-241093">
              <a:spcBef>
                <a:spcPts val="2250"/>
              </a:spcBef>
              <a:buClrTx/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255203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233595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310313" y="3491508"/>
            <a:ext cx="5000625" cy="274141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310313" y="446484"/>
            <a:ext cx="5000625" cy="274141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892969" y="446484"/>
            <a:ext cx="5000625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871842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190625" y="4473773"/>
            <a:ext cx="9810750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i="1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190625" y="3008602"/>
            <a:ext cx="9810750" cy="4705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39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5727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69" y="178594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33329" y="6536531"/>
            <a:ext cx="256480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125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1926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60729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21457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482186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42915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03643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964372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125101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285829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28470" y="5617240"/>
            <a:ext cx="5890312" cy="851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1969" b="1" kern="0" dirty="0">
                <a:solidFill>
                  <a:srgbClr val="3DB8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 memory test </a:t>
            </a:r>
          </a:p>
          <a:p>
            <a:pPr defTabSz="410751" hangingPunct="0"/>
            <a:r>
              <a:rPr lang="en-US" sz="1687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Use All images (180 objects) from entire triplets</a:t>
            </a:r>
          </a:p>
          <a:p>
            <a:pPr defTabSz="410751" hangingPunct="0"/>
            <a:r>
              <a:rPr lang="en-US" sz="1406" b="1" kern="0" dirty="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“Have you seen this pic today? Yes / No (Sure/Unsure)” </a:t>
            </a:r>
          </a:p>
        </p:txBody>
      </p:sp>
      <p:sp>
        <p:nvSpPr>
          <p:cNvPr id="3" name="Shape 368"/>
          <p:cNvSpPr>
            <a:spLocks noGrp="1"/>
          </p:cNvSpPr>
          <p:nvPr>
            <p:ph type="title" idx="4294967295"/>
          </p:nvPr>
        </p:nvSpPr>
        <p:spPr>
          <a:xfrm>
            <a:off x="2618630" y="168451"/>
            <a:ext cx="8049370" cy="65782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800"/>
            </a:lvl1pPr>
          </a:lstStyle>
          <a:p>
            <a:r>
              <a:rPr lang="en-US" sz="2800" dirty="0"/>
              <a:t>Testing Source Memory </a:t>
            </a:r>
            <a:br>
              <a:rPr lang="en-US" sz="2800" dirty="0"/>
            </a:br>
            <a:r>
              <a:rPr lang="en-US" sz="2800" dirty="0"/>
              <a:t>(Plan for Preregistration – </a:t>
            </a:r>
            <a:r>
              <a:rPr lang="en-US" sz="2800" dirty="0" err="1"/>
              <a:t>mTurk</a:t>
            </a:r>
            <a:r>
              <a:rPr lang="en-US" sz="2800" dirty="0"/>
              <a:t>)  </a:t>
            </a:r>
            <a:endParaRPr sz="2800" dirty="0"/>
          </a:p>
        </p:txBody>
      </p:sp>
      <p:sp>
        <p:nvSpPr>
          <p:cNvPr id="4" name="Shape 369"/>
          <p:cNvSpPr/>
          <p:nvPr/>
        </p:nvSpPr>
        <p:spPr>
          <a:xfrm>
            <a:off x="1523999" y="278381"/>
            <a:ext cx="955274" cy="437961"/>
          </a:xfrm>
          <a:prstGeom prst="rect">
            <a:avLst/>
          </a:prstGeom>
          <a:solidFill>
            <a:srgbClr val="797979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b="0">
                <a:solidFill>
                  <a:srgbClr val="797979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87" kern="0">
              <a:solidFill>
                <a:srgbClr val="797979"/>
              </a:solidFill>
              <a:latin typeface="Helvetica Light"/>
              <a:sym typeface="Helvetica Light"/>
            </a:endParaRPr>
          </a:p>
        </p:txBody>
      </p:sp>
      <p:grpSp>
        <p:nvGrpSpPr>
          <p:cNvPr id="5" name="Group 918"/>
          <p:cNvGrpSpPr/>
          <p:nvPr/>
        </p:nvGrpSpPr>
        <p:grpSpPr>
          <a:xfrm>
            <a:off x="2483001" y="1158639"/>
            <a:ext cx="1993920" cy="1621563"/>
            <a:chOff x="0" y="-297154"/>
            <a:chExt cx="2905655" cy="2427788"/>
          </a:xfrm>
        </p:grpSpPr>
        <p:sp>
          <p:nvSpPr>
            <p:cNvPr id="7" name="Shape 917"/>
            <p:cNvSpPr/>
            <p:nvPr/>
          </p:nvSpPr>
          <p:spPr>
            <a:xfrm>
              <a:off x="50800" y="50800"/>
              <a:ext cx="2804055" cy="2029034"/>
            </a:xfrm>
            <a:prstGeom prst="roundRect">
              <a:avLst>
                <a:gd name="adj" fmla="val 11607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algn="ctr" defTabSz="410751" hangingPunct="0">
                <a:defRPr sz="2200" b="0"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266" kern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297154"/>
              <a:ext cx="2905655" cy="2427788"/>
            </a:xfrm>
            <a:prstGeom prst="rect">
              <a:avLst/>
            </a:prstGeom>
            <a:effectLst/>
          </p:spPr>
        </p:pic>
      </p:grpSp>
      <p:sp>
        <p:nvSpPr>
          <p:cNvPr id="10" name="Shape 927"/>
          <p:cNvSpPr/>
          <p:nvPr/>
        </p:nvSpPr>
        <p:spPr>
          <a:xfrm>
            <a:off x="2536464" y="1791690"/>
            <a:ext cx="1940456" cy="317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3700"/>
            </a:lvl1pPr>
          </a:lstStyle>
          <a:p>
            <a:pPr algn="ctr" defTabSz="410751" hangingPunct="0"/>
            <a:r>
              <a:rPr lang="en-US" sz="1969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STUDY</a:t>
            </a:r>
          </a:p>
        </p:txBody>
      </p:sp>
      <p:pic>
        <p:nvPicPr>
          <p:cNvPr id="21" name="anifigur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17668" y="1874048"/>
            <a:ext cx="414517" cy="336417"/>
          </a:xfrm>
          <a:prstGeom prst="rect">
            <a:avLst/>
          </a:prstGeom>
          <a:ln w="50800" cap="flat">
            <a:solidFill>
              <a:schemeClr val="accent4"/>
            </a:solidFill>
            <a:prstDash val="solid"/>
            <a:miter lim="400000"/>
          </a:ln>
          <a:effectLst/>
        </p:spPr>
      </p:pic>
      <p:pic>
        <p:nvPicPr>
          <p:cNvPr id="22" name="abacus.jpg"/>
          <p:cNvPicPr>
            <a:picLocks noChangeAspect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>
          <a:xfrm>
            <a:off x="4674798" y="1874048"/>
            <a:ext cx="410750" cy="333360"/>
          </a:xfrm>
          <a:prstGeom prst="rect">
            <a:avLst/>
          </a:prstGeom>
          <a:ln w="50800" cap="flat">
            <a:solidFill>
              <a:schemeClr val="accent6"/>
            </a:solidFill>
            <a:prstDash val="solid"/>
            <a:miter lim="400000"/>
          </a:ln>
          <a:effectLst/>
        </p:spPr>
      </p:pic>
      <p:pic>
        <p:nvPicPr>
          <p:cNvPr id="23" name="aeiffel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764359" y="1874049"/>
            <a:ext cx="422444" cy="342850"/>
          </a:xfrm>
          <a:prstGeom prst="rect">
            <a:avLst/>
          </a:prstGeom>
          <a:ln w="50800" cap="flat">
            <a:solidFill>
              <a:schemeClr val="accent6"/>
            </a:solidFill>
            <a:prstDash val="solid"/>
            <a:miter lim="400000"/>
          </a:ln>
          <a:effectLst/>
        </p:spPr>
      </p:pic>
      <p:sp>
        <p:nvSpPr>
          <p:cNvPr id="26" name="Shape 985"/>
          <p:cNvSpPr/>
          <p:nvPr/>
        </p:nvSpPr>
        <p:spPr>
          <a:xfrm>
            <a:off x="5113520" y="2129238"/>
            <a:ext cx="629981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3200">
                <a:solidFill>
                  <a:schemeClr val="accent4">
                    <a:hueOff val="-624705"/>
                    <a:lumOff val="1372"/>
                  </a:schemeClr>
                </a:solidFill>
              </a:defRPr>
            </a:lvl1pPr>
          </a:lstStyle>
          <a:p>
            <a:pPr algn="ctr" defTabSz="410751" hangingPunct="0"/>
            <a:r>
              <a:rPr sz="2250" b="1" kern="0" dirty="0">
                <a:solidFill>
                  <a:srgbClr val="F8BA00">
                    <a:hueOff val="-624705"/>
                    <a:lumOff val="1372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Rp+</a:t>
            </a:r>
          </a:p>
        </p:txBody>
      </p:sp>
      <p:sp>
        <p:nvSpPr>
          <p:cNvPr id="27" name="Shape 986"/>
          <p:cNvSpPr/>
          <p:nvPr/>
        </p:nvSpPr>
        <p:spPr>
          <a:xfrm>
            <a:off x="4581666" y="2129238"/>
            <a:ext cx="573876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algn="ctr" defTabSz="410751" hangingPunct="0"/>
            <a:r>
              <a:rPr sz="2250" b="1" kern="0" dirty="0">
                <a:solidFill>
                  <a:srgbClr val="CB29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Rp-</a:t>
            </a:r>
            <a:endParaRPr sz="2531" b="1" kern="0" dirty="0">
              <a:solidFill>
                <a:srgbClr val="CB297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Shape 987"/>
          <p:cNvSpPr/>
          <p:nvPr/>
        </p:nvSpPr>
        <p:spPr>
          <a:xfrm>
            <a:off x="5717957" y="2138592"/>
            <a:ext cx="573876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3200">
                <a:solidFill>
                  <a:schemeClr val="accent6"/>
                </a:solidFill>
              </a:defRPr>
            </a:lvl1pPr>
          </a:lstStyle>
          <a:p>
            <a:pPr algn="ctr" defTabSz="410751" hangingPunct="0"/>
            <a:r>
              <a:rPr sz="2250" b="1" kern="0" dirty="0">
                <a:solidFill>
                  <a:srgbClr val="CB297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Rp-</a:t>
            </a:r>
          </a:p>
        </p:txBody>
      </p:sp>
      <p:sp>
        <p:nvSpPr>
          <p:cNvPr id="29" name="Shape 988"/>
          <p:cNvSpPr/>
          <p:nvPr/>
        </p:nvSpPr>
        <p:spPr>
          <a:xfrm>
            <a:off x="5674165" y="988564"/>
            <a:ext cx="573876" cy="4183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3500">
                <a:solidFill>
                  <a:schemeClr val="accent2">
                    <a:hueOff val="-177681"/>
                    <a:satOff val="-17391"/>
                    <a:lumOff val="16666"/>
                  </a:schemeClr>
                </a:solidFill>
              </a:defRPr>
            </a:lvl1pPr>
          </a:lstStyle>
          <a:p>
            <a:pPr algn="ctr" defTabSz="410751" hangingPunct="0"/>
            <a:r>
              <a:rPr sz="2250" b="1" kern="0" dirty="0">
                <a:solidFill>
                  <a:srgbClr val="00A89D">
                    <a:hueOff val="-177681"/>
                    <a:satOff val="-17391"/>
                    <a:lumOff val="16666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Nrp</a:t>
            </a:r>
            <a:endParaRPr sz="2531" b="1" kern="0" dirty="0">
              <a:solidFill>
                <a:srgbClr val="00A89D">
                  <a:hueOff val="-177681"/>
                  <a:satOff val="-17391"/>
                  <a:lumOff val="16666"/>
                </a:srgb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" name="barrel.jpg"/>
          <p:cNvPicPr>
            <a:picLocks noChangeAspect="1"/>
          </p:cNvPicPr>
          <p:nvPr/>
        </p:nvPicPr>
        <p:blipFill>
          <a:blip r:embed="rId7">
            <a:extLst/>
          </a:blip>
          <a:srcRect/>
          <a:stretch>
            <a:fillRect/>
          </a:stretch>
        </p:blipFill>
        <p:spPr>
          <a:xfrm>
            <a:off x="4654128" y="1433061"/>
            <a:ext cx="433257" cy="351626"/>
          </a:xfrm>
          <a:prstGeom prst="rect">
            <a:avLst/>
          </a:prstGeom>
          <a:ln w="50800" cap="flat">
            <a:solidFill>
              <a:schemeClr val="accent2">
                <a:hueOff val="-177681"/>
                <a:satOff val="-17391"/>
                <a:lumOff val="16666"/>
              </a:schemeClr>
            </a:solidFill>
            <a:prstDash val="solid"/>
            <a:miter lim="400000"/>
          </a:ln>
          <a:effectLst/>
        </p:spPr>
      </p:pic>
      <p:pic>
        <p:nvPicPr>
          <p:cNvPr id="31" name="bone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22119" y="1440681"/>
            <a:ext cx="414518" cy="336417"/>
          </a:xfrm>
          <a:prstGeom prst="rect">
            <a:avLst/>
          </a:prstGeom>
          <a:ln w="50800" cap="flat">
            <a:solidFill>
              <a:schemeClr val="accent2">
                <a:hueOff val="-177681"/>
                <a:satOff val="-17391"/>
                <a:lumOff val="16666"/>
              </a:schemeClr>
            </a:solidFill>
            <a:prstDash val="solid"/>
            <a:miter lim="400000"/>
          </a:ln>
          <a:effectLst/>
        </p:spPr>
      </p:pic>
      <p:pic>
        <p:nvPicPr>
          <p:cNvPr id="32" name="bread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73525" y="1446660"/>
            <a:ext cx="399788" cy="324463"/>
          </a:xfrm>
          <a:prstGeom prst="rect">
            <a:avLst/>
          </a:prstGeom>
          <a:ln w="50800" cap="flat">
            <a:solidFill>
              <a:schemeClr val="accent2">
                <a:hueOff val="-177681"/>
                <a:satOff val="-17391"/>
                <a:lumOff val="16666"/>
              </a:schemeClr>
            </a:solidFill>
            <a:prstDash val="solid"/>
            <a:miter lim="400000"/>
          </a:ln>
          <a:effectLst/>
        </p:spPr>
      </p:pic>
      <p:sp>
        <p:nvSpPr>
          <p:cNvPr id="34" name="Shape 998"/>
          <p:cNvSpPr/>
          <p:nvPr/>
        </p:nvSpPr>
        <p:spPr>
          <a:xfrm>
            <a:off x="5691060" y="2479356"/>
            <a:ext cx="4870565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700"/>
            </a:lvl1pPr>
          </a:lstStyle>
          <a:p>
            <a:pPr marL="200911" indent="-200911" algn="ctr" defTabSz="410751" hangingPunct="0">
              <a:buFont typeface="Arial"/>
              <a:buChar char="•"/>
            </a:pPr>
            <a:r>
              <a:rPr lang="en-US" sz="1266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60 Entire triplets = 30 triplets Day1 only</a:t>
            </a:r>
            <a:r>
              <a:rPr sz="1266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266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 triplets Day1 &amp; 2</a:t>
            </a:r>
            <a:endParaRPr sz="1266" b="1" kern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Shape 1027"/>
          <p:cNvSpPr/>
          <p:nvPr/>
        </p:nvSpPr>
        <p:spPr>
          <a:xfrm>
            <a:off x="6356210" y="1477279"/>
            <a:ext cx="3938054" cy="1154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1700">
                <a:solidFill>
                  <a:schemeClr val="accent2">
                    <a:hueOff val="-177681"/>
                    <a:satOff val="-17391"/>
                    <a:lumOff val="16666"/>
                  </a:schemeClr>
                </a:solidFill>
              </a:defRPr>
            </a:lvl1pPr>
          </a:lstStyle>
          <a:p>
            <a:pPr defTabSz="410751" hangingPunct="0"/>
            <a:r>
              <a:rPr lang="en-US" sz="1969" b="1" kern="0" dirty="0">
                <a:solidFill>
                  <a:srgbClr val="F8BA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Entire triplets encoding </a:t>
            </a:r>
          </a:p>
          <a:p>
            <a:pPr defTabSz="410751" hangingPunct="0"/>
            <a:r>
              <a:rPr lang="en-US" sz="1687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Memorize visual details of objects</a:t>
            </a:r>
          </a:p>
          <a:p>
            <a:pPr defTabSz="410751" hangingPunct="0"/>
            <a:r>
              <a:rPr lang="en-US" sz="1687" b="1" u="sng" kern="0" dirty="0">
                <a:solidFill>
                  <a:srgbClr val="00A89D">
                    <a:hueOff val="-177681"/>
                    <a:satOff val="-17391"/>
                    <a:lumOff val="16666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5 REPETITIONS (TRAINING)</a:t>
            </a:r>
          </a:p>
          <a:p>
            <a:pPr defTabSz="410751" hangingPunct="0"/>
            <a:endParaRPr sz="1687" b="1" kern="0" dirty="0">
              <a:solidFill>
                <a:srgbClr val="00A89D">
                  <a:hueOff val="-177681"/>
                  <a:satOff val="-17391"/>
                  <a:lumOff val="16666"/>
                </a:srgb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998"/>
          <p:cNvSpPr/>
          <p:nvPr/>
        </p:nvSpPr>
        <p:spPr>
          <a:xfrm>
            <a:off x="4442061" y="3463144"/>
            <a:ext cx="4459271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spAutoFit/>
          </a:bodyPr>
          <a:lstStyle>
            <a:lvl1pPr>
              <a:defRPr sz="1700"/>
            </a:lvl1pPr>
          </a:lstStyle>
          <a:p>
            <a:pPr marL="200911" indent="-200911" algn="ctr" defTabSz="410751" hangingPunct="0">
              <a:buFont typeface="Arial"/>
              <a:buChar char="•"/>
            </a:pPr>
            <a:r>
              <a:rPr lang="en-US" sz="1266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 triplets Day1 &amp; 2 :15 </a:t>
            </a:r>
            <a:r>
              <a:rPr sz="1266" b="1" kern="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Rp</a:t>
            </a:r>
            <a:r>
              <a:rPr sz="1266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266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r>
              <a:rPr sz="1266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Nrp</a:t>
            </a:r>
          </a:p>
        </p:txBody>
      </p:sp>
      <p:sp>
        <p:nvSpPr>
          <p:cNvPr id="90" name="Shape 1027"/>
          <p:cNvSpPr/>
          <p:nvPr/>
        </p:nvSpPr>
        <p:spPr>
          <a:xfrm>
            <a:off x="4705523" y="2881752"/>
            <a:ext cx="3938054" cy="894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1700">
                <a:solidFill>
                  <a:schemeClr val="accent2">
                    <a:hueOff val="-177681"/>
                    <a:satOff val="-17391"/>
                    <a:lumOff val="16666"/>
                  </a:schemeClr>
                </a:solidFill>
              </a:defRPr>
            </a:lvl1pPr>
          </a:lstStyle>
          <a:p>
            <a:pPr defTabSz="410751" hangingPunct="0"/>
            <a:r>
              <a:rPr lang="en-US" sz="1969" b="1" kern="0" dirty="0">
                <a:solidFill>
                  <a:srgbClr val="0076BA">
                    <a:lumMod val="60000"/>
                    <a:lumOff val="4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Half of Day1 triplets encoding </a:t>
            </a:r>
          </a:p>
          <a:p>
            <a:pPr defTabSz="410751" hangingPunct="0"/>
            <a:r>
              <a:rPr lang="en-US" sz="1687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Memorize visual details of objects</a:t>
            </a:r>
          </a:p>
          <a:p>
            <a:pPr defTabSz="410751" hangingPunct="0"/>
            <a:endParaRPr lang="en-US" sz="1687" b="1" kern="0" dirty="0">
              <a:solidFill>
                <a:srgbClr val="00A89D">
                  <a:hueOff val="-177681"/>
                  <a:satOff val="-17391"/>
                  <a:lumOff val="16666"/>
                </a:srgbClr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Shape 1027"/>
          <p:cNvSpPr/>
          <p:nvPr/>
        </p:nvSpPr>
        <p:spPr>
          <a:xfrm>
            <a:off x="4705523" y="4048342"/>
            <a:ext cx="5785829" cy="1110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1700">
                <a:solidFill>
                  <a:schemeClr val="accent2">
                    <a:hueOff val="-177681"/>
                    <a:satOff val="-17391"/>
                    <a:lumOff val="16666"/>
                  </a:schemeClr>
                </a:solidFill>
              </a:defRPr>
            </a:lvl1pPr>
          </a:lstStyle>
          <a:p>
            <a:pPr defTabSz="410751" hangingPunct="0"/>
            <a:r>
              <a:rPr lang="en-US" sz="1969" b="1" kern="0" dirty="0">
                <a:solidFill>
                  <a:srgbClr val="3DB8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Recognition practice </a:t>
            </a:r>
          </a:p>
          <a:p>
            <a:pPr defTabSz="410751" hangingPunct="0"/>
            <a:r>
              <a:rPr lang="en-US" sz="1687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Use the half of images (15 </a:t>
            </a:r>
            <a:r>
              <a:rPr lang="en-US" sz="1687" b="1" kern="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Rp</a:t>
            </a:r>
            <a:r>
              <a:rPr lang="en-US" sz="1687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presented on the 2</a:t>
            </a:r>
            <a:r>
              <a:rPr lang="en-US" sz="1687" b="1" kern="0" baseline="30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</a:t>
            </a:r>
            <a:r>
              <a:rPr lang="en-US" sz="1687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position from Day2 list. (2 blocks</a:t>
            </a:r>
            <a:r>
              <a:rPr lang="en-US" sz="1266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</a:p>
          <a:p>
            <a:pPr defTabSz="410751" hangingPunct="0"/>
            <a:r>
              <a:rPr lang="en-US" sz="1406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406" b="1" kern="0" dirty="0">
                <a:solidFill>
                  <a:srgbClr val="A9A9A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“Have you seen this pic today? Yes(1) or No(2)”</a:t>
            </a:r>
            <a:endParaRPr lang="en-US" sz="1969" b="1" kern="0" dirty="0">
              <a:solidFill>
                <a:srgbClr val="A9A9A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8" name="Picture 97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3000" y="2860365"/>
            <a:ext cx="1993920" cy="915831"/>
          </a:xfrm>
          <a:prstGeom prst="rect">
            <a:avLst/>
          </a:prstGeom>
          <a:effectLst/>
        </p:spPr>
      </p:pic>
      <p:sp>
        <p:nvSpPr>
          <p:cNvPr id="99" name="Shape 927"/>
          <p:cNvSpPr/>
          <p:nvPr/>
        </p:nvSpPr>
        <p:spPr>
          <a:xfrm>
            <a:off x="2517861" y="3180715"/>
            <a:ext cx="1920107" cy="317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3700"/>
            </a:lvl1pPr>
          </a:lstStyle>
          <a:p>
            <a:pPr algn="ctr" defTabSz="410751" hangingPunct="0"/>
            <a:r>
              <a:rPr lang="en-US" sz="1969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STUDY</a:t>
            </a:r>
          </a:p>
        </p:txBody>
      </p:sp>
      <p:pic>
        <p:nvPicPr>
          <p:cNvPr id="100" name="Picture 99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3000" y="4158391"/>
            <a:ext cx="1993920" cy="969465"/>
          </a:xfrm>
          <a:prstGeom prst="rect">
            <a:avLst/>
          </a:prstGeom>
          <a:effectLst/>
        </p:spPr>
      </p:pic>
      <p:sp>
        <p:nvSpPr>
          <p:cNvPr id="101" name="Shape 927"/>
          <p:cNvSpPr/>
          <p:nvPr/>
        </p:nvSpPr>
        <p:spPr>
          <a:xfrm>
            <a:off x="2536464" y="4503667"/>
            <a:ext cx="1940456" cy="317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3700"/>
            </a:lvl1pPr>
          </a:lstStyle>
          <a:p>
            <a:pPr algn="ctr" defTabSz="410751" hangingPunct="0"/>
            <a:r>
              <a:rPr lang="en-US" sz="1969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PRACTICE</a:t>
            </a:r>
          </a:p>
        </p:txBody>
      </p:sp>
      <p:pic>
        <p:nvPicPr>
          <p:cNvPr id="102" name="Picture 101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3000" y="5470592"/>
            <a:ext cx="1993920" cy="1205044"/>
          </a:xfrm>
          <a:prstGeom prst="rect">
            <a:avLst/>
          </a:prstGeom>
          <a:effectLst/>
        </p:spPr>
      </p:pic>
      <p:sp>
        <p:nvSpPr>
          <p:cNvPr id="103" name="Shape 927"/>
          <p:cNvSpPr/>
          <p:nvPr/>
        </p:nvSpPr>
        <p:spPr>
          <a:xfrm>
            <a:off x="2517861" y="5930168"/>
            <a:ext cx="1902608" cy="317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3700"/>
            </a:lvl1pPr>
          </a:lstStyle>
          <a:p>
            <a:pPr algn="ctr" defTabSz="410751" hangingPunct="0"/>
            <a:r>
              <a:rPr lang="en-US" sz="1969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</a:t>
            </a:r>
          </a:p>
        </p:txBody>
      </p:sp>
      <p:sp>
        <p:nvSpPr>
          <p:cNvPr id="105" name="Shape 927"/>
          <p:cNvSpPr/>
          <p:nvPr/>
        </p:nvSpPr>
        <p:spPr>
          <a:xfrm rot="16200000">
            <a:off x="1239032" y="1604164"/>
            <a:ext cx="1621562" cy="730513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3700"/>
            </a:lvl1pPr>
          </a:lstStyle>
          <a:p>
            <a:pPr algn="ctr" defTabSz="410751" hangingPunct="0"/>
            <a:r>
              <a:rPr lang="en-US" sz="3375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DAY1</a:t>
            </a:r>
          </a:p>
        </p:txBody>
      </p:sp>
      <p:sp>
        <p:nvSpPr>
          <p:cNvPr id="106" name="Shape 927"/>
          <p:cNvSpPr/>
          <p:nvPr/>
        </p:nvSpPr>
        <p:spPr>
          <a:xfrm rot="16200000">
            <a:off x="147370" y="4379590"/>
            <a:ext cx="3804886" cy="73051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numCol="1" anchor="ctr">
            <a:noAutofit/>
          </a:bodyPr>
          <a:lstStyle>
            <a:lvl1pPr>
              <a:defRPr sz="3700"/>
            </a:lvl1pPr>
          </a:lstStyle>
          <a:p>
            <a:pPr algn="ctr" defTabSz="410751" hangingPunct="0"/>
            <a:r>
              <a:rPr lang="en-US" sz="3375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DAY2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517861" y="3799606"/>
            <a:ext cx="8020801" cy="319215"/>
          </a:xfrm>
          <a:prstGeom prst="roundRect">
            <a:avLst>
              <a:gd name="adj" fmla="val 5061"/>
            </a:avLst>
          </a:prstGeom>
          <a:solidFill>
            <a:schemeClr val="bg1">
              <a:alpha val="26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1547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8" name="Shape 998"/>
          <p:cNvSpPr/>
          <p:nvPr/>
        </p:nvSpPr>
        <p:spPr>
          <a:xfrm>
            <a:off x="2490976" y="3823253"/>
            <a:ext cx="2632773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700"/>
            </a:lvl1pPr>
          </a:lstStyle>
          <a:p>
            <a:pPr marL="200911" indent="-200911" algn="ctr" defTabSz="410751" hangingPunct="0">
              <a:buFont typeface="Arial"/>
              <a:buChar char="•"/>
            </a:pPr>
            <a:r>
              <a:rPr lang="en-US" sz="1266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3mins T among </a:t>
            </a:r>
            <a:r>
              <a:rPr lang="en-US" sz="1266" b="1" kern="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Ls</a:t>
            </a:r>
            <a:r>
              <a:rPr lang="en-US" sz="1266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search task</a:t>
            </a:r>
            <a:endParaRPr sz="1266" b="1" kern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Shape 998"/>
          <p:cNvSpPr/>
          <p:nvPr/>
        </p:nvSpPr>
        <p:spPr>
          <a:xfrm>
            <a:off x="2518337" y="5143432"/>
            <a:ext cx="2632773" cy="266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numCol="1" anchor="ctr">
            <a:spAutoFit/>
          </a:bodyPr>
          <a:lstStyle>
            <a:lvl1pPr>
              <a:defRPr sz="1700"/>
            </a:lvl1pPr>
          </a:lstStyle>
          <a:p>
            <a:pPr marL="200911" indent="-200911" algn="ctr" defTabSz="410751" hangingPunct="0">
              <a:buFont typeface="Arial"/>
              <a:buChar char="•"/>
            </a:pPr>
            <a:r>
              <a:rPr lang="en-US" sz="1266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3mins T among </a:t>
            </a:r>
            <a:r>
              <a:rPr lang="en-US" sz="1266" b="1" kern="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Ls</a:t>
            </a:r>
            <a:r>
              <a:rPr lang="en-US" sz="1266" b="1" kern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search task</a:t>
            </a:r>
            <a:endParaRPr sz="1266" b="1" kern="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055827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150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Helvetica Light</vt:lpstr>
      <vt:lpstr>Helvetica Neue</vt:lpstr>
      <vt:lpstr>Helvetica Neue Light</vt:lpstr>
      <vt:lpstr>Helvetica Neue Medium</vt:lpstr>
      <vt:lpstr>Black</vt:lpstr>
      <vt:lpstr>Testing Source Memory  (Plan for Preregistration – mTurk)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Source Memory  (Plan for Preregistration – mTurk)  </dc:title>
  <dc:creator>Hong, Yoolim</dc:creator>
  <cp:lastModifiedBy>Hong, Yoolim</cp:lastModifiedBy>
  <cp:revision>2</cp:revision>
  <dcterms:created xsi:type="dcterms:W3CDTF">2019-03-01T19:00:44Z</dcterms:created>
  <dcterms:modified xsi:type="dcterms:W3CDTF">2019-03-27T19:26:03Z</dcterms:modified>
</cp:coreProperties>
</file>