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sz="2400"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sz="24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  <a:endParaRPr sz="13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lsr.stanford.edu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to Avoid MTurk’s Extra 20% Price Gouge: A Click-by-Click Guide for Academic Requesters</a:t>
            </a:r>
            <a:endParaRPr sz="2400"/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Compiled by Charles Foster of Stanford's Laboratory for Social Research (</a:t>
            </a:r>
            <a:r>
              <a:rPr lang="en" sz="1400" u="sng">
                <a:solidFill>
                  <a:srgbClr val="FFFFFF"/>
                </a:solidFill>
                <a:hlinkClick r:id="rId3"/>
              </a:rPr>
              <a:t>lsr.stanford.edu</a:t>
            </a:r>
            <a:r>
              <a:rPr lang="en" sz="1400">
                <a:solidFill>
                  <a:srgbClr val="FFFFFF"/>
                </a:solidFill>
              </a:rPr>
              <a:t>)</a:t>
            </a:r>
            <a:endParaRPr sz="14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5327525" y="3662550"/>
            <a:ext cx="13968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Copy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776050" y="1895625"/>
            <a:ext cx="22572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Paste at the top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896350" y="4406300"/>
            <a:ext cx="38577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Then go to the bottom of the source code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1725100" y="3507650"/>
            <a:ext cx="1761000" cy="110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587075" y="3261850"/>
            <a:ext cx="37218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All we’re doing here is adding a comment at the end of the code so that we’ll be able to create multiple HITs at once. It won’t have any effect on the layout. I chose to call it “filler”, but you can replace that label if you’d like.</a:t>
            </a:r>
            <a:endParaRPr b="1" sz="800" u="sng">
              <a:solidFill>
                <a:srgbClr val="FF0000"/>
              </a:solidFill>
            </a:endParaRPr>
          </a:p>
        </p:txBody>
      </p:sp>
      <p:cxnSp>
        <p:nvCxnSpPr>
          <p:cNvPr id="136" name="Shape 136"/>
          <p:cNvCxnSpPr>
            <a:stCxn id="135" idx="0"/>
          </p:cNvCxnSpPr>
          <p:nvPr/>
        </p:nvCxnSpPr>
        <p:spPr>
          <a:xfrm rot="10800000">
            <a:off x="4661375" y="933550"/>
            <a:ext cx="786600" cy="232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4865750" y="1265700"/>
            <a:ext cx="1470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Then, click on source again.</a:t>
            </a:r>
            <a:endParaRPr b="1" sz="800" u="sng">
              <a:solidFill>
                <a:srgbClr val="FF0000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946725" y="3913100"/>
            <a:ext cx="1719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&lt;!--${filler}--&gt;</a:t>
            </a:r>
            <a:endParaRPr b="1" sz="18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4176150" y="1386675"/>
            <a:ext cx="645600" cy="21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4951925" y="1386675"/>
            <a:ext cx="2949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After the sample downloads, open it up in Excel or an equivalent program</a:t>
            </a:r>
            <a:endParaRPr b="1" sz="8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1121900" y="1246625"/>
            <a:ext cx="1761000" cy="110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2992875" y="1122550"/>
            <a:ext cx="2949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It really doesn’t matter what you put here, but for sake of convenience I use a 0.</a:t>
            </a:r>
            <a:endParaRPr b="1" sz="8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077800" y="1269300"/>
            <a:ext cx="2949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Drag from the bottom right corner of the cell downwards to populate the cells below</a:t>
            </a:r>
            <a:endParaRPr b="1" sz="8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/>
          <p:nvPr/>
        </p:nvSpPr>
        <p:spPr>
          <a:xfrm>
            <a:off x="1811575" y="2736125"/>
            <a:ext cx="1298700" cy="19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1055775" y="4189575"/>
            <a:ext cx="4043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IMPORTANT STEP HERE:</a:t>
            </a:r>
            <a:endParaRPr b="1" sz="8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rgbClr val="FF0000"/>
                </a:solidFill>
              </a:rPr>
              <a:t>Drag it all the way down to the number of participants you want to have, divided by 9 (or whatever number of participants you assigned per HIT), plus 1</a:t>
            </a:r>
            <a:endParaRPr b="1" sz="800" u="sng">
              <a:solidFill>
                <a:srgbClr val="FF0000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3315750" y="1437400"/>
            <a:ext cx="2054400" cy="2597400"/>
          </a:xfrm>
          <a:prstGeom prst="star4">
            <a:avLst>
              <a:gd fmla="val 12500" name="adj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457200" y="231195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that mean?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2036097"/>
            <a:ext cx="8229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that I’d like approximately 1,000 participants in my study: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we’re doing HITs with 9 participants each, we’ll need 111 HITs.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so I populate the cells from 2 down to 112.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3097200" y="2663400"/>
            <a:ext cx="2949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Save the file with an appropriate name and return to MTurk.</a:t>
            </a:r>
            <a:endParaRPr b="1" sz="800">
              <a:solidFill>
                <a:srgbClr val="FF0000"/>
              </a:solidFill>
            </a:endParaRPr>
          </a:p>
        </p:txBody>
      </p:sp>
      <p:cxnSp>
        <p:nvCxnSpPr>
          <p:cNvPr id="193" name="Shape 193"/>
          <p:cNvCxnSpPr/>
          <p:nvPr/>
        </p:nvCxnSpPr>
        <p:spPr>
          <a:xfrm>
            <a:off x="3851375" y="1298000"/>
            <a:ext cx="1687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4" name="Shape 194"/>
          <p:cNvSpPr txBox="1"/>
          <p:nvPr/>
        </p:nvSpPr>
        <p:spPr>
          <a:xfrm>
            <a:off x="3888000" y="1437400"/>
            <a:ext cx="2949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Make sure to save it as a .csv file and remember</a:t>
            </a:r>
            <a:endParaRPr b="1" sz="8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where it’s saved</a:t>
            </a:r>
            <a:endParaRPr b="1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/>
          <p:nvPr/>
        </p:nvSpPr>
        <p:spPr>
          <a:xfrm>
            <a:off x="7729025" y="3499725"/>
            <a:ext cx="432900" cy="21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4966675" y="2604700"/>
            <a:ext cx="851100" cy="21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/>
          <p:nvPr/>
        </p:nvSpPr>
        <p:spPr>
          <a:xfrm>
            <a:off x="3036950" y="1474725"/>
            <a:ext cx="799800" cy="21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4027425" y="1658175"/>
            <a:ext cx="2949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Wherever you saved the .csv file earlier, find and open it now</a:t>
            </a:r>
            <a:endParaRPr b="1" sz="800">
              <a:solidFill>
                <a:srgbClr val="FF0000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6602900" y="2151375"/>
            <a:ext cx="484200" cy="21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/>
          <p:nvPr/>
        </p:nvSpPr>
        <p:spPr>
          <a:xfrm>
            <a:off x="5487625" y="1460075"/>
            <a:ext cx="630900" cy="21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>
            <a:off x="6302075" y="4541300"/>
            <a:ext cx="975900" cy="24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7669350" y="4775825"/>
            <a:ext cx="509700" cy="219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457200" y="231195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5729725" y="2325150"/>
            <a:ext cx="15555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Fill in the usual study specifics here</a:t>
            </a:r>
            <a:endParaRPr b="1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2714100" y="1334700"/>
            <a:ext cx="557700" cy="242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7439675" y="3745550"/>
            <a:ext cx="718500" cy="19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5714925" y="865175"/>
            <a:ext cx="1900500" cy="2003100"/>
          </a:xfrm>
          <a:prstGeom prst="star4">
            <a:avLst>
              <a:gd fmla="val 12500" name="adj"/>
            </a:avLst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3367075" y="1209150"/>
            <a:ext cx="2949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THIS STEP IS ABSOLUTELY, POSITIVELY CRUCIAL:</a:t>
            </a:r>
            <a:endParaRPr b="1" sz="8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rgbClr val="FF0000"/>
                </a:solidFill>
              </a:rPr>
              <a:t>Set the number of assignments to 9 (or less)</a:t>
            </a:r>
            <a:endParaRPr sz="8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4401675" y="2002450"/>
            <a:ext cx="447600" cy="183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2607800" y="152750"/>
            <a:ext cx="29496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0000"/>
                </a:solidFill>
              </a:rPr>
              <a:t>Navigate to this website</a:t>
            </a:r>
            <a:endParaRPr sz="800" u="sng">
              <a:solidFill>
                <a:srgbClr val="FF0000"/>
              </a:solidFill>
            </a:endParaRPr>
          </a:p>
        </p:txBody>
      </p:sp>
      <p:sp>
        <p:nvSpPr>
          <p:cNvPr id="87" name="Shape 87"/>
          <p:cNvSpPr/>
          <p:nvPr/>
        </p:nvSpPr>
        <p:spPr>
          <a:xfrm>
            <a:off x="5338600" y="3849275"/>
            <a:ext cx="876600" cy="294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3484625" y="1772550"/>
            <a:ext cx="3614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rgbClr val="FF0000"/>
                </a:solidFill>
              </a:rPr>
              <a:t>For each distinct survey, make sure you use a different unique identifier, or else workers will be barred from other surveys of yours!</a:t>
            </a:r>
            <a:endParaRPr sz="800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