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2A7A"/>
    <a:srgbClr val="3584BC"/>
    <a:srgbClr val="FFE45A"/>
    <a:srgbClr val="922492"/>
    <a:srgbClr val="257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3" autoAdjust="0"/>
  </p:normalViewPr>
  <p:slideViewPr>
    <p:cSldViewPr snapToGrid="0" showGuides="1">
      <p:cViewPr>
        <p:scale>
          <a:sx n="95" d="100"/>
          <a:sy n="95" d="100"/>
        </p:scale>
        <p:origin x="25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r>
              <a:rPr lang="ru-RU" sz="18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торгов 07.21 – 12.22 (Прибыль на 1 акцию</a:t>
            </a:r>
            <a:r>
              <a:rPr lang="en-US" sz="18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ru-RU" sz="18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1627337598425197"/>
          <c:y val="0.168749989619218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7187500000000001E-2"/>
          <c:y val="0.17906248898483704"/>
          <c:w val="0.96562499999999996"/>
          <c:h val="0.68156891722632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Газ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119531242646946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CB-4542-B553-DCDCCCB956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CB-4542-B553-DCDCCCB9566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Нефть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729100483608997E-17"/>
                  <c:y val="0.21328123687984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CB-4542-B553-DCDCCCB956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CB-4542-B553-DCDCCCB9566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Золото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625000000001146E-3"/>
                  <c:y val="4.687684258877691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3CB-4542-B553-DCDCCCB956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</c:f>
              <c:strCache>
                <c:ptCount val="1"/>
                <c:pt idx="0">
                  <c:v>Категория 1</c:v>
                </c:pt>
              </c:strCache>
            </c:strRef>
          </c:cat>
          <c:val>
            <c:numRef>
              <c:f>Лист1!$D$2</c:f>
              <c:numCache>
                <c:formatCode>General</c:formatCode>
                <c:ptCount val="1"/>
                <c:pt idx="0">
                  <c:v>-0.82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CB-4542-B553-DCDCCCB956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3068928"/>
        <c:axId val="223078080"/>
      </c:barChart>
      <c:catAx>
        <c:axId val="223068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078080"/>
        <c:crosses val="autoZero"/>
        <c:auto val="1"/>
        <c:lblAlgn val="ctr"/>
        <c:lblOffset val="100"/>
        <c:noMultiLvlLbl val="0"/>
      </c:catAx>
      <c:valAx>
        <c:axId val="2230780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306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366572342519685"/>
          <c:y val="0.83330900385648354"/>
          <c:w val="0.42704343011811025"/>
          <c:h val="6.5909752343150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925D-2927-408D-ABE6-A5D70005F203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41469-D48F-4937-AE0A-12472615E5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7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8AB02-58C4-446C-9C17-42CE6964F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A757F8-B69B-4888-931B-2C9E9F0DA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1F21AB-4DE6-465F-A39E-DE787C72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225-FB88-410F-AE46-F59E0FF59640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DC25A-9B08-4CDA-A863-0F60510A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33AAD-F9F5-44B2-9AB7-BFF6A5C1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256-30D7-45E6-98CF-8B8F1425B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30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B1E79-0433-4E82-9A0E-6168CC96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3ED518-D37E-4B29-B0D6-43B965F9A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70847-8561-4835-9D40-3C435397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225-FB88-410F-AE46-F59E0FF59640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95CB5B-4ABE-435F-849A-7019AA62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644B1C-9E59-4E07-BE2F-FF2CDD68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256-30D7-45E6-98CF-8B8F1425B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57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8D7158-4888-4997-A0E0-2987E6FE7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813A0D-36F8-4DAD-800D-91DB86D85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E9190-88A1-4864-B819-C1D6F586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225-FB88-410F-AE46-F59E0FF59640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BFD224-23BD-473D-A7D3-06DAF2E3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D4F445-3CD8-479C-9CCC-8F78AB83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256-30D7-45E6-98CF-8B8F1425B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27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F1771-DBFB-4C08-B0EA-BE9AECB3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B73540-4379-4364-A092-F18A48DB1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A6266-5786-4FD8-BE8F-F7CF9508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225-FB88-410F-AE46-F59E0FF59640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593567-0921-477E-B3DB-7C991535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EEB47-35FB-4A6F-97CC-C9E189EC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256-30D7-45E6-98CF-8B8F1425B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29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A8E41-F727-4235-94FC-E6A9BB31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31F7A4-1013-4B26-8392-99CE0BA1B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4107C-9B08-417C-BA5A-7A1FE358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225-FB88-410F-AE46-F59E0FF59640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C9149-19BB-49BF-888F-365F7A5C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56189-BA55-4A77-BC44-6DAE677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256-30D7-45E6-98CF-8B8F1425B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8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29303-B695-42F3-AAAF-45600742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CB18D-8D79-4B24-AED0-1D3E2299F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9002E8-9D53-453D-83FF-C50C59CE1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6DC2D8-6DF4-453F-ADBC-3F5991DD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225-FB88-410F-AE46-F59E0FF59640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5C2295-D737-43CC-893B-99D107D7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9D574F-A304-46E7-85D4-33D9D858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256-30D7-45E6-98CF-8B8F1425B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6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6CC58-F984-4096-834C-C3655230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572BC1-21B1-4E3A-B6FB-699354663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1082C9-BEED-419E-8ED5-3CAD2FD14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4707E8-6BC4-4B6C-91B8-2204CE2E0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5D16F0-0320-43B1-A6EB-17AC8D395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DFA11D-74A4-4D0E-A47F-64F9E008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225-FB88-410F-AE46-F59E0FF59640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DF97A5-CAF2-4E77-B17C-9E19E9AE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FF3F94-DAF7-4A7F-8F1F-7FB3D031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256-30D7-45E6-98CF-8B8F1425B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58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A3D5E-7653-44C4-A2FE-EF49700B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7E5536-2236-4B59-B426-A6921C2C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225-FB88-410F-AE46-F59E0FF59640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755506-940D-4526-8A3E-C517F316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0A17E3-9108-4EAF-B558-E1E298AA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256-30D7-45E6-98CF-8B8F1425B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1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D92541-FBAA-4258-8F27-27A2467F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225-FB88-410F-AE46-F59E0FF59640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318B1A-1744-4EC2-B1E8-43ED3A57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9917DD-73C7-42A9-8E49-120E2F9F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256-30D7-45E6-98CF-8B8F1425B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9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E5717-7D22-4C44-A588-1F3DB78D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0405D-80BA-4B7E-8DEC-9284F3CD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10A1F5-4A53-4514-9FD3-C5E79841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75C285-6F1E-40A5-A865-9FA5EC43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225-FB88-410F-AE46-F59E0FF59640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483862-04E9-4F54-8F1C-F4713C0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472486-C84A-4C7C-AC66-82C04CED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256-30D7-45E6-98CF-8B8F1425B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7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455B0-AFA5-4278-8387-7A9AE854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6C6CC2-2DEF-4301-A136-895629EA1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D43CBC-7B74-4C52-95DF-3E3A45A1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D52982-F835-4E27-92F6-413A5092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225-FB88-410F-AE46-F59E0FF59640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08174C-CEA0-48C9-9845-7649FF86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381588-DCFE-4CD3-A3A2-0EF66E53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8B256-30D7-45E6-98CF-8B8F1425B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04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D7231-F331-4877-8633-71C65C9B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0FDE67-AB3F-4437-872A-B76F174FE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5545E7-C9DD-4002-BD84-043EB3D70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D225-FB88-410F-AE46-F59E0FF59640}" type="datetimeFigureOut">
              <a:rPr lang="ru-RU" smtClean="0"/>
              <a:t>03.01.2023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55DC5F-778A-4D82-96CD-1ED31BA6B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B0A9B-261F-40CF-8FDA-A4A0F8890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B256-30D7-45E6-98CF-8B8F1425B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4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3C707F-C827-418E-9ABD-FC6CA323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495425"/>
            <a:ext cx="7572375" cy="3867150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2732A098-C07F-47EB-8EA9-801789EF1931}"/>
              </a:ext>
            </a:extLst>
          </p:cNvPr>
          <p:cNvSpPr/>
          <p:nvPr/>
        </p:nvSpPr>
        <p:spPr>
          <a:xfrm>
            <a:off x="3545114" y="1779038"/>
            <a:ext cx="317760" cy="55361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00B050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CEC3086-890B-4F52-9E5B-51970D133A50}"/>
              </a:ext>
            </a:extLst>
          </p:cNvPr>
          <p:cNvCxnSpPr>
            <a:cxnSpLocks/>
          </p:cNvCxnSpPr>
          <p:nvPr/>
        </p:nvCxnSpPr>
        <p:spPr>
          <a:xfrm>
            <a:off x="3703030" y="2785786"/>
            <a:ext cx="0" cy="16479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A093090D-06A6-4775-B538-A38B1D9F8BB4}"/>
              </a:ext>
            </a:extLst>
          </p:cNvPr>
          <p:cNvSpPr/>
          <p:nvPr/>
        </p:nvSpPr>
        <p:spPr>
          <a:xfrm>
            <a:off x="5372412" y="4424122"/>
            <a:ext cx="253999" cy="25939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D0ED1-3590-45C3-912B-39E94817DD05}"/>
              </a:ext>
            </a:extLst>
          </p:cNvPr>
          <p:cNvSpPr txBox="1"/>
          <p:nvPr/>
        </p:nvSpPr>
        <p:spPr>
          <a:xfrm>
            <a:off x="5625575" y="4362806"/>
            <a:ext cx="38209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/>
              <a:t>Случаи, когда обособленное использование индекса Бриза привело бы к </a:t>
            </a:r>
            <a:r>
              <a:rPr lang="ru-RU" sz="900" b="1" dirty="0">
                <a:solidFill>
                  <a:srgbClr val="00B050"/>
                </a:solidFill>
              </a:rPr>
              <a:t>ПРАВИЛЬНОЙ</a:t>
            </a:r>
            <a:r>
              <a:rPr lang="ru-RU" sz="900" b="1" dirty="0"/>
              <a:t> трактовке краткосрочного изменения тренда (в течение 1-3 недель после фиксации </a:t>
            </a:r>
            <a:r>
              <a:rPr lang="en-US" sz="900" b="1" dirty="0"/>
              <a:t>movement index </a:t>
            </a:r>
            <a:r>
              <a:rPr lang="ru-RU" sz="900" b="1" dirty="0"/>
              <a:t>предельного значения)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C431A5-F096-47D9-A245-75FE107F5BE3}"/>
              </a:ext>
            </a:extLst>
          </p:cNvPr>
          <p:cNvSpPr/>
          <p:nvPr/>
        </p:nvSpPr>
        <p:spPr>
          <a:xfrm>
            <a:off x="5600959" y="1632859"/>
            <a:ext cx="177800" cy="25814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00B050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9EC5E1A-274E-4E5F-9FF4-EB07D64E102A}"/>
              </a:ext>
            </a:extLst>
          </p:cNvPr>
          <p:cNvSpPr/>
          <p:nvPr/>
        </p:nvSpPr>
        <p:spPr>
          <a:xfrm>
            <a:off x="5734698" y="2177145"/>
            <a:ext cx="177800" cy="25814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00B050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B182241-551C-49CE-8AF7-67DD668D4152}"/>
              </a:ext>
            </a:extLst>
          </p:cNvPr>
          <p:cNvCxnSpPr>
            <a:cxnSpLocks/>
          </p:cNvCxnSpPr>
          <p:nvPr/>
        </p:nvCxnSpPr>
        <p:spPr>
          <a:xfrm flipH="1">
            <a:off x="5859624" y="2481943"/>
            <a:ext cx="6221" cy="11880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C89C1B5-599D-4D7A-8E5F-648E17AB7E97}"/>
              </a:ext>
            </a:extLst>
          </p:cNvPr>
          <p:cNvCxnSpPr>
            <a:cxnSpLocks/>
          </p:cNvCxnSpPr>
          <p:nvPr/>
        </p:nvCxnSpPr>
        <p:spPr>
          <a:xfrm>
            <a:off x="5685453" y="1934547"/>
            <a:ext cx="143069" cy="17354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7822844B-9C61-4BA1-BD6F-1C7F6CA52E82}"/>
              </a:ext>
            </a:extLst>
          </p:cNvPr>
          <p:cNvSpPr/>
          <p:nvPr/>
        </p:nvSpPr>
        <p:spPr>
          <a:xfrm>
            <a:off x="5992845" y="1931439"/>
            <a:ext cx="177800" cy="25814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00B050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89D85FF-65CD-4CB5-A0C1-1C0A76A7515E}"/>
              </a:ext>
            </a:extLst>
          </p:cNvPr>
          <p:cNvCxnSpPr>
            <a:cxnSpLocks/>
          </p:cNvCxnSpPr>
          <p:nvPr/>
        </p:nvCxnSpPr>
        <p:spPr>
          <a:xfrm>
            <a:off x="6111552" y="2248678"/>
            <a:ext cx="9330" cy="14275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BCF2C4AF-2C77-4D56-9B4D-E3BA2CC5257D}"/>
              </a:ext>
            </a:extLst>
          </p:cNvPr>
          <p:cNvSpPr/>
          <p:nvPr/>
        </p:nvSpPr>
        <p:spPr>
          <a:xfrm>
            <a:off x="3849949" y="4239945"/>
            <a:ext cx="56969" cy="11603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90660EF-6392-485F-B51F-A9884B40B9F8}"/>
              </a:ext>
            </a:extLst>
          </p:cNvPr>
          <p:cNvSpPr/>
          <p:nvPr/>
        </p:nvSpPr>
        <p:spPr>
          <a:xfrm>
            <a:off x="3920971" y="4165792"/>
            <a:ext cx="60252" cy="13395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F3E97B-1004-4986-AD8B-4B5391AB663A}"/>
              </a:ext>
            </a:extLst>
          </p:cNvPr>
          <p:cNvSpPr txBox="1"/>
          <p:nvPr/>
        </p:nvSpPr>
        <p:spPr>
          <a:xfrm>
            <a:off x="3225792" y="4597500"/>
            <a:ext cx="1463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00" dirty="0">
                <a:solidFill>
                  <a:srgbClr val="00B050"/>
                </a:solidFill>
              </a:rPr>
              <a:t>Индекс хорошо интерпретировал локальные развороты тренда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71677196-FFB7-4207-AD18-8F049D5253A7}"/>
              </a:ext>
            </a:extLst>
          </p:cNvPr>
          <p:cNvCxnSpPr>
            <a:cxnSpLocks/>
          </p:cNvCxnSpPr>
          <p:nvPr/>
        </p:nvCxnSpPr>
        <p:spPr>
          <a:xfrm flipH="1" flipV="1">
            <a:off x="3967257" y="4459066"/>
            <a:ext cx="121280" cy="1911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27B70B2-EDF6-4630-A95C-8E79C0E332BB}"/>
              </a:ext>
            </a:extLst>
          </p:cNvPr>
          <p:cNvCxnSpPr>
            <a:cxnSpLocks/>
          </p:cNvCxnSpPr>
          <p:nvPr/>
        </p:nvCxnSpPr>
        <p:spPr>
          <a:xfrm flipV="1">
            <a:off x="3774178" y="4510069"/>
            <a:ext cx="76502" cy="1311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>
            <a:extLst>
              <a:ext uri="{FF2B5EF4-FFF2-40B4-BE49-F238E27FC236}">
                <a16:creationId xmlns:a16="http://schemas.microsoft.com/office/drawing/2014/main" id="{1D23B994-BBE9-4983-BC62-65CCCB40ECB7}"/>
              </a:ext>
            </a:extLst>
          </p:cNvPr>
          <p:cNvSpPr/>
          <p:nvPr/>
        </p:nvSpPr>
        <p:spPr>
          <a:xfrm>
            <a:off x="4635629" y="4269629"/>
            <a:ext cx="158596" cy="11900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4B04668-9A9B-4ECD-A596-E865581F4C56}"/>
              </a:ext>
            </a:extLst>
          </p:cNvPr>
          <p:cNvCxnSpPr>
            <a:cxnSpLocks/>
          </p:cNvCxnSpPr>
          <p:nvPr/>
        </p:nvCxnSpPr>
        <p:spPr>
          <a:xfrm flipV="1">
            <a:off x="4765533" y="4154219"/>
            <a:ext cx="43264" cy="1129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>
            <a:extLst>
              <a:ext uri="{FF2B5EF4-FFF2-40B4-BE49-F238E27FC236}">
                <a16:creationId xmlns:a16="http://schemas.microsoft.com/office/drawing/2014/main" id="{6BDB92F0-A67C-4332-BF26-DA8276F44096}"/>
              </a:ext>
            </a:extLst>
          </p:cNvPr>
          <p:cNvSpPr/>
          <p:nvPr/>
        </p:nvSpPr>
        <p:spPr>
          <a:xfrm>
            <a:off x="5184016" y="2147569"/>
            <a:ext cx="177800" cy="25814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00B050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6FB86D4-4996-401A-B3A7-5067F8CB7695}"/>
              </a:ext>
            </a:extLst>
          </p:cNvPr>
          <p:cNvCxnSpPr>
            <a:cxnSpLocks/>
          </p:cNvCxnSpPr>
          <p:nvPr/>
        </p:nvCxnSpPr>
        <p:spPr>
          <a:xfrm>
            <a:off x="5304668" y="2443605"/>
            <a:ext cx="20706" cy="18120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7ED4302E-776F-4890-B17B-15BFFE94B9FA}"/>
              </a:ext>
            </a:extLst>
          </p:cNvPr>
          <p:cNvSpPr/>
          <p:nvPr/>
        </p:nvSpPr>
        <p:spPr>
          <a:xfrm>
            <a:off x="7416210" y="4145984"/>
            <a:ext cx="158596" cy="11900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00B050"/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8374CC04-ECC5-453B-97C2-27EB8D2A1639}"/>
              </a:ext>
            </a:extLst>
          </p:cNvPr>
          <p:cNvCxnSpPr>
            <a:cxnSpLocks/>
          </p:cNvCxnSpPr>
          <p:nvPr/>
        </p:nvCxnSpPr>
        <p:spPr>
          <a:xfrm flipV="1">
            <a:off x="7510155" y="3168770"/>
            <a:ext cx="23581" cy="9454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>
            <a:extLst>
              <a:ext uri="{FF2B5EF4-FFF2-40B4-BE49-F238E27FC236}">
                <a16:creationId xmlns:a16="http://schemas.microsoft.com/office/drawing/2014/main" id="{B1F31A82-0B4B-4065-B3FC-30F01ADBDC4B}"/>
              </a:ext>
            </a:extLst>
          </p:cNvPr>
          <p:cNvSpPr/>
          <p:nvPr/>
        </p:nvSpPr>
        <p:spPr>
          <a:xfrm>
            <a:off x="8234341" y="1751642"/>
            <a:ext cx="177800" cy="25814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00B050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BAFE4006-416C-4894-B89D-A92C7B9FE2AE}"/>
              </a:ext>
            </a:extLst>
          </p:cNvPr>
          <p:cNvCxnSpPr>
            <a:cxnSpLocks/>
          </p:cNvCxnSpPr>
          <p:nvPr/>
        </p:nvCxnSpPr>
        <p:spPr>
          <a:xfrm flipH="1">
            <a:off x="8323729" y="2064847"/>
            <a:ext cx="11009" cy="12296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173F1ADE-5233-44A8-9BD3-4A18B8AE0D2F}"/>
              </a:ext>
            </a:extLst>
          </p:cNvPr>
          <p:cNvSpPr/>
          <p:nvPr/>
        </p:nvSpPr>
        <p:spPr>
          <a:xfrm>
            <a:off x="8427082" y="2099024"/>
            <a:ext cx="177800" cy="25814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rgbClr val="00B050">
                  <a:alpha val="52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40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D7973FA6-AC4D-4E0C-8529-B9C8AFEF2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7052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567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A72EF6-7A61-418F-B150-A11C1910C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62" t="21851" r="44375" b="17731"/>
          <a:stretch/>
        </p:blipFill>
        <p:spPr>
          <a:xfrm>
            <a:off x="3238500" y="1498599"/>
            <a:ext cx="3543300" cy="414344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8C8ED3-CF87-493E-A817-FDC628E72FB0}"/>
              </a:ext>
            </a:extLst>
          </p:cNvPr>
          <p:cNvSpPr/>
          <p:nvPr/>
        </p:nvSpPr>
        <p:spPr>
          <a:xfrm>
            <a:off x="6536987" y="1332689"/>
            <a:ext cx="894945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65FC394-01B5-48A9-A529-AAD910B769A0}"/>
              </a:ext>
            </a:extLst>
          </p:cNvPr>
          <p:cNvSpPr/>
          <p:nvPr/>
        </p:nvSpPr>
        <p:spPr>
          <a:xfrm>
            <a:off x="2438400" y="1397540"/>
            <a:ext cx="894945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BD3748-66AB-403D-B7CE-AA244DB6B69D}"/>
              </a:ext>
            </a:extLst>
          </p:cNvPr>
          <p:cNvSpPr/>
          <p:nvPr/>
        </p:nvSpPr>
        <p:spPr>
          <a:xfrm>
            <a:off x="3417652" y="5107021"/>
            <a:ext cx="881974" cy="311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9B04024-17B3-43FA-8310-A08963101F66}"/>
              </a:ext>
            </a:extLst>
          </p:cNvPr>
          <p:cNvCxnSpPr/>
          <p:nvPr/>
        </p:nvCxnSpPr>
        <p:spPr>
          <a:xfrm>
            <a:off x="3375498" y="5369668"/>
            <a:ext cx="276265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B2B02D-02B7-4986-97EC-0114781A3B32}"/>
              </a:ext>
            </a:extLst>
          </p:cNvPr>
          <p:cNvSpPr txBox="1"/>
          <p:nvPr/>
        </p:nvSpPr>
        <p:spPr>
          <a:xfrm>
            <a:off x="4474723" y="50583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2022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010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91CB65-9EBC-4FDB-AFD3-EE850DCB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462087"/>
            <a:ext cx="7448550" cy="393382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15ADF6D-D82C-4D65-B8C6-7C4D82C7C7DF}"/>
              </a:ext>
            </a:extLst>
          </p:cNvPr>
          <p:cNvSpPr/>
          <p:nvPr/>
        </p:nvSpPr>
        <p:spPr>
          <a:xfrm>
            <a:off x="5973510" y="3170490"/>
            <a:ext cx="1358782" cy="357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AACE0-22A0-40F6-8FCE-D8983B65BADE}"/>
              </a:ext>
            </a:extLst>
          </p:cNvPr>
          <p:cNvSpPr txBox="1"/>
          <p:nvPr/>
        </p:nvSpPr>
        <p:spPr>
          <a:xfrm>
            <a:off x="6537533" y="3153396"/>
            <a:ext cx="1649338" cy="39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200" b="1" dirty="0">
                <a:solidFill>
                  <a:srgbClr val="257BB6"/>
                </a:solidFill>
              </a:rPr>
              <a:t>К. Корреляции (</a:t>
            </a:r>
            <a:r>
              <a:rPr lang="en-US" sz="1200" b="1" dirty="0" err="1">
                <a:solidFill>
                  <a:srgbClr val="257BB6"/>
                </a:solidFill>
              </a:rPr>
              <a:t>Brent_Oil</a:t>
            </a:r>
            <a:r>
              <a:rPr lang="en-US" sz="1200" b="1" dirty="0">
                <a:solidFill>
                  <a:srgbClr val="257BB6"/>
                </a:solidFill>
              </a:rPr>
              <a:t>) – Exxon </a:t>
            </a:r>
            <a:endParaRPr lang="ru-RU" sz="1200" b="1" dirty="0">
              <a:solidFill>
                <a:srgbClr val="257BB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7D7C4-5C01-4A04-A280-6D3892B926F6}"/>
              </a:ext>
            </a:extLst>
          </p:cNvPr>
          <p:cNvSpPr txBox="1"/>
          <p:nvPr/>
        </p:nvSpPr>
        <p:spPr>
          <a:xfrm>
            <a:off x="5896598" y="310212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257BB6"/>
                </a:solidFill>
              </a:rPr>
              <a:t>0.37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81D577-C5C0-4DBC-9717-5043A4023982}"/>
              </a:ext>
            </a:extLst>
          </p:cNvPr>
          <p:cNvSpPr/>
          <p:nvPr/>
        </p:nvSpPr>
        <p:spPr>
          <a:xfrm>
            <a:off x="4331294" y="4211652"/>
            <a:ext cx="1358782" cy="357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12E33-2A46-4309-AEC4-05FBAEC4DF85}"/>
              </a:ext>
            </a:extLst>
          </p:cNvPr>
          <p:cNvSpPr txBox="1"/>
          <p:nvPr/>
        </p:nvSpPr>
        <p:spPr>
          <a:xfrm>
            <a:off x="4895317" y="4194558"/>
            <a:ext cx="1649338" cy="39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200" b="1" dirty="0">
                <a:solidFill>
                  <a:srgbClr val="922492"/>
                </a:solidFill>
              </a:rPr>
              <a:t>К. Корреляции (</a:t>
            </a:r>
            <a:r>
              <a:rPr lang="en-US" sz="1200" b="1" dirty="0" err="1">
                <a:solidFill>
                  <a:srgbClr val="922492"/>
                </a:solidFill>
              </a:rPr>
              <a:t>Brent_Oil</a:t>
            </a:r>
            <a:r>
              <a:rPr lang="en-US" sz="1200" b="1" dirty="0">
                <a:solidFill>
                  <a:srgbClr val="922492"/>
                </a:solidFill>
              </a:rPr>
              <a:t>) – Shell </a:t>
            </a:r>
            <a:endParaRPr lang="ru-RU" sz="1200" b="1" dirty="0">
              <a:solidFill>
                <a:srgbClr val="92249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5E88D-41D3-430B-80DB-9A2CC6887AAA}"/>
              </a:ext>
            </a:extLst>
          </p:cNvPr>
          <p:cNvSpPr txBox="1"/>
          <p:nvPr/>
        </p:nvSpPr>
        <p:spPr>
          <a:xfrm>
            <a:off x="4271474" y="416037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922492"/>
                </a:solidFill>
              </a:rPr>
              <a:t>0.28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5C7F0-EFFB-4464-9B87-ED3DEF802F2A}"/>
              </a:ext>
            </a:extLst>
          </p:cNvPr>
          <p:cNvSpPr txBox="1"/>
          <p:nvPr/>
        </p:nvSpPr>
        <p:spPr>
          <a:xfrm>
            <a:off x="2726109" y="5215783"/>
            <a:ext cx="4732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100" b="1" dirty="0"/>
              <a:t>2010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50BBF-6568-4A2B-9C7A-EEBB803418C2}"/>
              </a:ext>
            </a:extLst>
          </p:cNvPr>
          <p:cNvSpPr txBox="1"/>
          <p:nvPr/>
        </p:nvSpPr>
        <p:spPr>
          <a:xfrm>
            <a:off x="3758726" y="5215783"/>
            <a:ext cx="4732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100" b="1" dirty="0"/>
              <a:t>2011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077C8-205A-463D-A18A-6E2AC0C1B641}"/>
              </a:ext>
            </a:extLst>
          </p:cNvPr>
          <p:cNvSpPr txBox="1"/>
          <p:nvPr/>
        </p:nvSpPr>
        <p:spPr>
          <a:xfrm>
            <a:off x="4816981" y="5215783"/>
            <a:ext cx="4732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100" b="1" dirty="0"/>
              <a:t>2012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2D646-A480-4DA7-9BAA-5669466EFDB9}"/>
              </a:ext>
            </a:extLst>
          </p:cNvPr>
          <p:cNvSpPr txBox="1"/>
          <p:nvPr/>
        </p:nvSpPr>
        <p:spPr>
          <a:xfrm>
            <a:off x="5841052" y="5215783"/>
            <a:ext cx="4732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100" b="1" dirty="0"/>
              <a:t>2013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4A1555-9F92-416F-AF46-03E2547F0713}"/>
              </a:ext>
            </a:extLst>
          </p:cNvPr>
          <p:cNvSpPr txBox="1"/>
          <p:nvPr/>
        </p:nvSpPr>
        <p:spPr>
          <a:xfrm>
            <a:off x="6873669" y="5215783"/>
            <a:ext cx="4732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100" b="1" dirty="0"/>
              <a:t>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0CF55-4666-4E75-9EA5-7C47DA669239}"/>
              </a:ext>
            </a:extLst>
          </p:cNvPr>
          <p:cNvSpPr txBox="1"/>
          <p:nvPr/>
        </p:nvSpPr>
        <p:spPr>
          <a:xfrm>
            <a:off x="7974652" y="5215783"/>
            <a:ext cx="4732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100" b="1" dirty="0"/>
              <a:t>2015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87FD50-0FDE-4086-895C-A8BC23DA8D4A}"/>
              </a:ext>
            </a:extLst>
          </p:cNvPr>
          <p:cNvSpPr txBox="1"/>
          <p:nvPr/>
        </p:nvSpPr>
        <p:spPr>
          <a:xfrm>
            <a:off x="8964540" y="5215783"/>
            <a:ext cx="4732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100" b="1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01418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29D5A8-9FCE-4B2A-8212-E36CB9F3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447800"/>
            <a:ext cx="7581900" cy="39624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C78C5D-258C-479F-8B8D-983EDE23865D}"/>
              </a:ext>
            </a:extLst>
          </p:cNvPr>
          <p:cNvSpPr/>
          <p:nvPr/>
        </p:nvSpPr>
        <p:spPr>
          <a:xfrm>
            <a:off x="7093008" y="2196269"/>
            <a:ext cx="1734797" cy="357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1205B-2BD7-4FA5-B610-4582029750DE}"/>
              </a:ext>
            </a:extLst>
          </p:cNvPr>
          <p:cNvSpPr txBox="1"/>
          <p:nvPr/>
        </p:nvSpPr>
        <p:spPr>
          <a:xfrm>
            <a:off x="7657032" y="2179175"/>
            <a:ext cx="1649338" cy="36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100" b="1" dirty="0">
                <a:solidFill>
                  <a:srgbClr val="257BB6"/>
                </a:solidFill>
              </a:rPr>
              <a:t>К. Корреляции (</a:t>
            </a:r>
            <a:r>
              <a:rPr lang="en-US" sz="1100" b="1" dirty="0" err="1">
                <a:solidFill>
                  <a:srgbClr val="257BB6"/>
                </a:solidFill>
              </a:rPr>
              <a:t>Brent_Oil</a:t>
            </a:r>
            <a:r>
              <a:rPr lang="en-US" sz="1100" b="1" dirty="0">
                <a:solidFill>
                  <a:srgbClr val="257BB6"/>
                </a:solidFill>
              </a:rPr>
              <a:t>) – Exxon </a:t>
            </a:r>
            <a:endParaRPr lang="ru-RU" sz="1100" b="1" dirty="0">
              <a:solidFill>
                <a:srgbClr val="257BB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23E81-935E-4E18-9F59-3604471A9F7A}"/>
              </a:ext>
            </a:extLst>
          </p:cNvPr>
          <p:cNvSpPr txBox="1"/>
          <p:nvPr/>
        </p:nvSpPr>
        <p:spPr>
          <a:xfrm>
            <a:off x="7093009" y="2153539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257BB6"/>
                </a:solidFill>
              </a:rPr>
              <a:t>0.3</a:t>
            </a:r>
            <a:r>
              <a:rPr lang="en-US" sz="2000" b="1" dirty="0">
                <a:solidFill>
                  <a:srgbClr val="257BB6"/>
                </a:solidFill>
              </a:rPr>
              <a:t>6</a:t>
            </a:r>
            <a:endParaRPr lang="ru-RU" sz="2000" b="1" dirty="0">
              <a:solidFill>
                <a:srgbClr val="257BB6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B701094-C692-45BC-9F9F-C044297EAFFC}"/>
              </a:ext>
            </a:extLst>
          </p:cNvPr>
          <p:cNvSpPr/>
          <p:nvPr/>
        </p:nvSpPr>
        <p:spPr>
          <a:xfrm>
            <a:off x="4544939" y="4673125"/>
            <a:ext cx="1358782" cy="357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76A6F-5157-4620-9097-1E22084EFBFE}"/>
              </a:ext>
            </a:extLst>
          </p:cNvPr>
          <p:cNvSpPr txBox="1"/>
          <p:nvPr/>
        </p:nvSpPr>
        <p:spPr>
          <a:xfrm>
            <a:off x="5108962" y="4656031"/>
            <a:ext cx="1649338" cy="36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100" b="1" dirty="0">
                <a:solidFill>
                  <a:srgbClr val="922492"/>
                </a:solidFill>
              </a:rPr>
              <a:t>К. Корреляции (</a:t>
            </a:r>
            <a:r>
              <a:rPr lang="en-US" sz="1100" b="1" dirty="0" err="1">
                <a:solidFill>
                  <a:srgbClr val="922492"/>
                </a:solidFill>
              </a:rPr>
              <a:t>Brent_Oil</a:t>
            </a:r>
            <a:r>
              <a:rPr lang="en-US" sz="1100" b="1" dirty="0">
                <a:solidFill>
                  <a:srgbClr val="922492"/>
                </a:solidFill>
              </a:rPr>
              <a:t>) – Shell </a:t>
            </a:r>
            <a:endParaRPr lang="ru-RU" sz="1100" b="1" dirty="0">
              <a:solidFill>
                <a:srgbClr val="92249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1B9C7-6832-4471-BD07-2F85C983C9E2}"/>
              </a:ext>
            </a:extLst>
          </p:cNvPr>
          <p:cNvSpPr txBox="1"/>
          <p:nvPr/>
        </p:nvSpPr>
        <p:spPr>
          <a:xfrm>
            <a:off x="4544939" y="4630395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922492"/>
                </a:solidFill>
              </a:rPr>
              <a:t>0.</a:t>
            </a:r>
            <a:r>
              <a:rPr lang="en-US" sz="2000" b="1" dirty="0">
                <a:solidFill>
                  <a:srgbClr val="922492"/>
                </a:solidFill>
              </a:rPr>
              <a:t>67</a:t>
            </a:r>
            <a:endParaRPr lang="ru-RU" sz="2000" b="1" dirty="0">
              <a:solidFill>
                <a:srgbClr val="92249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034CD9-B593-4BE0-8BEB-A40D6A87AFA1}"/>
              </a:ext>
            </a:extLst>
          </p:cNvPr>
          <p:cNvSpPr txBox="1"/>
          <p:nvPr/>
        </p:nvSpPr>
        <p:spPr>
          <a:xfrm>
            <a:off x="2726109" y="5258513"/>
            <a:ext cx="4732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100" b="1" dirty="0"/>
              <a:t>2016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71AE5-0855-49BA-A17D-4AC69D2EE1ED}"/>
              </a:ext>
            </a:extLst>
          </p:cNvPr>
          <p:cNvSpPr txBox="1"/>
          <p:nvPr/>
        </p:nvSpPr>
        <p:spPr>
          <a:xfrm>
            <a:off x="3886915" y="5258513"/>
            <a:ext cx="4732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100" b="1" dirty="0"/>
              <a:t>2017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D96EE-FA60-43EB-B470-825186AA8970}"/>
              </a:ext>
            </a:extLst>
          </p:cNvPr>
          <p:cNvSpPr txBox="1"/>
          <p:nvPr/>
        </p:nvSpPr>
        <p:spPr>
          <a:xfrm>
            <a:off x="5039174" y="5258513"/>
            <a:ext cx="4732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100" b="1" dirty="0"/>
              <a:t>2018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381D17-F1F2-4BE7-B54A-553E0E192764}"/>
              </a:ext>
            </a:extLst>
          </p:cNvPr>
          <p:cNvSpPr txBox="1"/>
          <p:nvPr/>
        </p:nvSpPr>
        <p:spPr>
          <a:xfrm>
            <a:off x="6208523" y="5258513"/>
            <a:ext cx="4732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100" b="1" dirty="0"/>
              <a:t>2019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0A57B-5293-4733-B3F6-F95BFC27789F}"/>
              </a:ext>
            </a:extLst>
          </p:cNvPr>
          <p:cNvSpPr txBox="1"/>
          <p:nvPr/>
        </p:nvSpPr>
        <p:spPr>
          <a:xfrm>
            <a:off x="7377873" y="5258513"/>
            <a:ext cx="4732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100" b="1" dirty="0"/>
              <a:t>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1C122-5C98-4FEE-A4FA-06CCB3562819}"/>
              </a:ext>
            </a:extLst>
          </p:cNvPr>
          <p:cNvSpPr txBox="1"/>
          <p:nvPr/>
        </p:nvSpPr>
        <p:spPr>
          <a:xfrm>
            <a:off x="8572860" y="5258513"/>
            <a:ext cx="4732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1100" b="1" dirty="0"/>
              <a:t>2021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7AA2F57-C22E-4746-97A2-45F6AF5BEB51}"/>
              </a:ext>
            </a:extLst>
          </p:cNvPr>
          <p:cNvSpPr/>
          <p:nvPr/>
        </p:nvSpPr>
        <p:spPr>
          <a:xfrm>
            <a:off x="5903721" y="5266412"/>
            <a:ext cx="304802" cy="253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14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CADE4-D053-4E05-B8E2-7AE88CCB14DC}"/>
              </a:ext>
            </a:extLst>
          </p:cNvPr>
          <p:cNvSpPr txBox="1"/>
          <p:nvPr/>
        </p:nvSpPr>
        <p:spPr>
          <a:xfrm>
            <a:off x="1227604" y="965675"/>
            <a:ext cx="389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Методология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D2B10-BAEC-486A-BA5B-542F0B4C1459}"/>
              </a:ext>
            </a:extLst>
          </p:cNvPr>
          <p:cNvSpPr txBox="1"/>
          <p:nvPr/>
        </p:nvSpPr>
        <p:spPr>
          <a:xfrm>
            <a:off x="837081" y="1957476"/>
            <a:ext cx="65216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Выбираем те фьючерсы, к которым удалось найти хорошие «зеркальные» активы на фондовом рынке. Зеркальные – то есть стоимость акций обладают высокой по модулю корреляцией со стоимостью фьючерса.</a:t>
            </a:r>
          </a:p>
          <a:p>
            <a:pPr marL="342900" indent="-342900">
              <a:buAutoNum type="arabicPeriod"/>
            </a:pPr>
            <a:r>
              <a:rPr lang="ru-RU" dirty="0"/>
              <a:t>На основе отчетов </a:t>
            </a:r>
            <a:r>
              <a:rPr lang="en-US" dirty="0"/>
              <a:t>CFTC </a:t>
            </a:r>
            <a:r>
              <a:rPr lang="ru-RU" dirty="0"/>
              <a:t>отслеживаем динамику изменения открытых позиций по фьючерсам, выбранным в пункте 1.</a:t>
            </a:r>
          </a:p>
          <a:p>
            <a:pPr marL="342900" indent="-342900">
              <a:buAutoNum type="arabicPeriod"/>
            </a:pPr>
            <a:r>
              <a:rPr lang="ru-RU" dirty="0"/>
              <a:t>Используя индексы </a:t>
            </a:r>
            <a:r>
              <a:rPr lang="ru-RU" dirty="0" err="1"/>
              <a:t>Ульямса</a:t>
            </a:r>
            <a:r>
              <a:rPr lang="ru-RU" dirty="0"/>
              <a:t>, Бриза разрабатываем алгоритм, который бы помогал отследить предстоящий разворот рынка. Цель данного этапа – создать методологию выбора точки входа и точки выхода в рамках инвестиционной стратегии на фондовом рынке.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07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D19061-167C-4F5B-9D16-3CF817297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690687"/>
            <a:ext cx="6838950" cy="34766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D577E5-9EB5-4785-93B1-D13A0D2A7F41}"/>
              </a:ext>
            </a:extLst>
          </p:cNvPr>
          <p:cNvSpPr/>
          <p:nvPr/>
        </p:nvSpPr>
        <p:spPr>
          <a:xfrm>
            <a:off x="2625250" y="3307222"/>
            <a:ext cx="95695" cy="239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06772-BE16-41A6-936C-0CDBDC42F305}"/>
              </a:ext>
            </a:extLst>
          </p:cNvPr>
          <p:cNvSpPr txBox="1"/>
          <p:nvPr/>
        </p:nvSpPr>
        <p:spPr>
          <a:xfrm>
            <a:off x="3535679" y="4671788"/>
            <a:ext cx="6238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Превышение жёлтым графиком этой отметки означает предстоящий разворот и РОСТ рынка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9E106-C792-4AC0-AE77-1E97B7693CFF}"/>
              </a:ext>
            </a:extLst>
          </p:cNvPr>
          <p:cNvSpPr txBox="1"/>
          <p:nvPr/>
        </p:nvSpPr>
        <p:spPr>
          <a:xfrm>
            <a:off x="3579223" y="2116365"/>
            <a:ext cx="6238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Превышение жёлтым графиком этой отметки означает предстоящий разворот и СПАД рынка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46EA143-A86F-4280-A306-F6E41672F6E6}"/>
              </a:ext>
            </a:extLst>
          </p:cNvPr>
          <p:cNvCxnSpPr/>
          <p:nvPr/>
        </p:nvCxnSpPr>
        <p:spPr>
          <a:xfrm>
            <a:off x="9152709" y="2351314"/>
            <a:ext cx="0" cy="435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63DE445-29AC-4489-8731-BD144DA98357}"/>
              </a:ext>
            </a:extLst>
          </p:cNvPr>
          <p:cNvCxnSpPr>
            <a:cxnSpLocks/>
          </p:cNvCxnSpPr>
          <p:nvPr/>
        </p:nvCxnSpPr>
        <p:spPr>
          <a:xfrm flipV="1">
            <a:off x="9096103" y="4537166"/>
            <a:ext cx="0" cy="211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138D375-A89D-456C-A294-F37760EBF811}"/>
              </a:ext>
            </a:extLst>
          </p:cNvPr>
          <p:cNvCxnSpPr/>
          <p:nvPr/>
        </p:nvCxnSpPr>
        <p:spPr>
          <a:xfrm>
            <a:off x="2969623" y="1898469"/>
            <a:ext cx="191588" cy="0"/>
          </a:xfrm>
          <a:prstGeom prst="line">
            <a:avLst/>
          </a:prstGeom>
          <a:ln w="31750">
            <a:solidFill>
              <a:srgbClr val="FFE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B036C8F-7674-4EE2-ABBC-8284746FA087}"/>
              </a:ext>
            </a:extLst>
          </p:cNvPr>
          <p:cNvCxnSpPr>
            <a:cxnSpLocks/>
          </p:cNvCxnSpPr>
          <p:nvPr/>
        </p:nvCxnSpPr>
        <p:spPr>
          <a:xfrm>
            <a:off x="3104941" y="1969477"/>
            <a:ext cx="90435" cy="432079"/>
          </a:xfrm>
          <a:prstGeom prst="straightConnector1">
            <a:avLst/>
          </a:prstGeom>
          <a:ln w="15875">
            <a:solidFill>
              <a:srgbClr val="FFE4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6276FC8-25AD-4B33-823B-5A3D8ECF5DE2}"/>
              </a:ext>
            </a:extLst>
          </p:cNvPr>
          <p:cNvCxnSpPr>
            <a:cxnSpLocks/>
          </p:cNvCxnSpPr>
          <p:nvPr/>
        </p:nvCxnSpPr>
        <p:spPr>
          <a:xfrm flipH="1">
            <a:off x="8410470" y="1979525"/>
            <a:ext cx="200968" cy="472273"/>
          </a:xfrm>
          <a:prstGeom prst="straightConnector1">
            <a:avLst/>
          </a:prstGeom>
          <a:ln w="15875">
            <a:solidFill>
              <a:srgbClr val="3584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3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7AA8AA-07E0-468B-BC23-00EA2C00A43D}"/>
              </a:ext>
            </a:extLst>
          </p:cNvPr>
          <p:cNvSpPr txBox="1"/>
          <p:nvPr/>
        </p:nvSpPr>
        <p:spPr>
          <a:xfrm>
            <a:off x="7911650" y="-285599"/>
            <a:ext cx="536587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Выбираем фьючерсы, отчетность по которым фигурирует в данных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CFTC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и которые имеют на фондовом рынке удобные «зеркальные» активы в виде крупных игроков рынка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ECE775-A4D5-49C1-86F9-7E29A05BA0C4}"/>
              </a:ext>
            </a:extLst>
          </p:cNvPr>
          <p:cNvSpPr/>
          <p:nvPr/>
        </p:nvSpPr>
        <p:spPr>
          <a:xfrm>
            <a:off x="2701045" y="1765771"/>
            <a:ext cx="1073835" cy="386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Нефть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F87E80-BC54-481B-BC59-6336BF0C7F9A}"/>
              </a:ext>
            </a:extLst>
          </p:cNvPr>
          <p:cNvSpPr/>
          <p:nvPr/>
        </p:nvSpPr>
        <p:spPr>
          <a:xfrm>
            <a:off x="2705399" y="2349549"/>
            <a:ext cx="1073835" cy="3866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Газ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E672F2-BDC7-4790-9B42-6D54BC6CE44B}"/>
              </a:ext>
            </a:extLst>
          </p:cNvPr>
          <p:cNvSpPr/>
          <p:nvPr/>
        </p:nvSpPr>
        <p:spPr>
          <a:xfrm>
            <a:off x="2707074" y="2933327"/>
            <a:ext cx="1073835" cy="3866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Золото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43D247F0-25DC-4304-BDFA-55C23DED6DB2}"/>
              </a:ext>
            </a:extLst>
          </p:cNvPr>
          <p:cNvSpPr/>
          <p:nvPr/>
        </p:nvSpPr>
        <p:spPr>
          <a:xfrm>
            <a:off x="3941683" y="1760430"/>
            <a:ext cx="120580" cy="9580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5A013-E1B2-4741-813F-3F10636B9E58}"/>
              </a:ext>
            </a:extLst>
          </p:cNvPr>
          <p:cNvSpPr txBox="1"/>
          <p:nvPr/>
        </p:nvSpPr>
        <p:spPr>
          <a:xfrm>
            <a:off x="4441524" y="1743835"/>
            <a:ext cx="1375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PetroChina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Shell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Exxonmobil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8002C-0B9D-4C64-81CD-A03207A51CA8}"/>
              </a:ext>
            </a:extLst>
          </p:cNvPr>
          <p:cNvSpPr txBox="1"/>
          <p:nvPr/>
        </p:nvSpPr>
        <p:spPr>
          <a:xfrm>
            <a:off x="6101841" y="1574390"/>
            <a:ext cx="1223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Будут фигурировать как в паре с фьючерсом на нефть, так и в паре с фьючерсом на газ)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F141E8DE-EC3F-4BFF-8432-FB9CEEE8A9B2}"/>
              </a:ext>
            </a:extLst>
          </p:cNvPr>
          <p:cNvSpPr/>
          <p:nvPr/>
        </p:nvSpPr>
        <p:spPr>
          <a:xfrm>
            <a:off x="3963454" y="2919491"/>
            <a:ext cx="98809" cy="42370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30CD6-5585-4F2B-B425-DFFD8FEE9C8B}"/>
              </a:ext>
            </a:extLst>
          </p:cNvPr>
          <p:cNvSpPr txBox="1"/>
          <p:nvPr/>
        </p:nvSpPr>
        <p:spPr>
          <a:xfrm>
            <a:off x="4431322" y="2819007"/>
            <a:ext cx="1560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Barrick Gold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Newport Gold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459984E-27C1-40E9-B46A-85D9592C35C2}"/>
              </a:ext>
            </a:extLst>
          </p:cNvPr>
          <p:cNvSpPr/>
          <p:nvPr/>
        </p:nvSpPr>
        <p:spPr>
          <a:xfrm>
            <a:off x="8634897" y="1268211"/>
            <a:ext cx="636370" cy="663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Goldman" pitchFamily="2" charset="0"/>
              </a:rPr>
              <a:t>1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15" name="Правая фигурная скобка 14">
            <a:extLst>
              <a:ext uri="{FF2B5EF4-FFF2-40B4-BE49-F238E27FC236}">
                <a16:creationId xmlns:a16="http://schemas.microsoft.com/office/drawing/2014/main" id="{8DF0C773-1868-4FD3-B3C2-531CFCACB65C}"/>
              </a:ext>
            </a:extLst>
          </p:cNvPr>
          <p:cNvSpPr/>
          <p:nvPr/>
        </p:nvSpPr>
        <p:spPr>
          <a:xfrm>
            <a:off x="5902786" y="1814244"/>
            <a:ext cx="45719" cy="850467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B380C5B-A81C-46DF-9A8D-455ABDFFF316}"/>
              </a:ext>
            </a:extLst>
          </p:cNvPr>
          <p:cNvSpPr/>
          <p:nvPr/>
        </p:nvSpPr>
        <p:spPr>
          <a:xfrm>
            <a:off x="8953082" y="3830925"/>
            <a:ext cx="773722" cy="553451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D4750A1-353D-4387-9C3D-D7AB6C16A629}"/>
              </a:ext>
            </a:extLst>
          </p:cNvPr>
          <p:cNvSpPr/>
          <p:nvPr/>
        </p:nvSpPr>
        <p:spPr>
          <a:xfrm>
            <a:off x="6694740" y="3721185"/>
            <a:ext cx="636370" cy="663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Goldman" pitchFamily="2" charset="0"/>
              </a:rPr>
              <a:t>2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B940E1-6244-47C6-ADC2-269B03C4CECA}"/>
              </a:ext>
            </a:extLst>
          </p:cNvPr>
          <p:cNvSpPr txBox="1"/>
          <p:nvPr/>
        </p:nvSpPr>
        <p:spPr>
          <a:xfrm>
            <a:off x="1297269" y="3659094"/>
            <a:ext cx="495218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Между соответствующими фьючерсами и котировками соответствующих им активов рассчитывается </a:t>
            </a:r>
            <a:r>
              <a:rPr lang="ru-RU" sz="1100" b="1" dirty="0">
                <a:latin typeface="Arial" panose="020B0604020202020204" pitchFamily="34" charset="0"/>
                <a:cs typeface="Arial" panose="020B0604020202020204" pitchFamily="34" charset="0"/>
              </a:rPr>
              <a:t>365-ти дневная оконная функция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, рассчитывающая к-т корреляции Пирсона в динамике.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датафрейм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соответствующей акции помещаются также столбцы с расчетом индексов Уильямса и Бриза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чтобы показать, в какие дни эти индексы сигнализировали о сильных «медвежьих» или «бычьих» настроениях.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Также создается столбец, где и столбец с и. Уильямса, и столбец с и. Бриза НЕПУСТЫЕ. Для дальнейшей стратегии для точек «входа» и «выхода» будут использоваться только те даты, когда индексы </a:t>
            </a:r>
            <a:r>
              <a:rPr lang="ru-RU" sz="1100" dirty="0" err="1">
                <a:latin typeface="Arial" panose="020B0604020202020204" pitchFamily="34" charset="0"/>
                <a:cs typeface="Arial" panose="020B0604020202020204" pitchFamily="34" charset="0"/>
              </a:rPr>
              <a:t>Ульямса</a:t>
            </a: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 и Бриза превышали критические значения (Критические значения будут варьироваться и будут приведены ниже).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70FB9-1056-4D5D-84ED-D5B856974D1C}"/>
              </a:ext>
            </a:extLst>
          </p:cNvPr>
          <p:cNvSpPr txBox="1"/>
          <p:nvPr/>
        </p:nvSpPr>
        <p:spPr>
          <a:xfrm>
            <a:off x="4709016" y="1282996"/>
            <a:ext cx="118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Эмитенты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6CD074-975D-43E8-8FBD-7B78345C55C3}"/>
              </a:ext>
            </a:extLst>
          </p:cNvPr>
          <p:cNvSpPr txBox="1"/>
          <p:nvPr/>
        </p:nvSpPr>
        <p:spPr>
          <a:xfrm>
            <a:off x="2650332" y="127236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Фьючерсы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DB9270A-5E6A-4386-AC55-C638C1220A86}"/>
              </a:ext>
            </a:extLst>
          </p:cNvPr>
          <p:cNvCxnSpPr>
            <a:cxnSpLocks/>
          </p:cNvCxnSpPr>
          <p:nvPr/>
        </p:nvCxnSpPr>
        <p:spPr>
          <a:xfrm>
            <a:off x="4105961" y="1474382"/>
            <a:ext cx="4784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1164880-D8AE-434E-A8EF-F7F1FB68F265}"/>
              </a:ext>
            </a:extLst>
          </p:cNvPr>
          <p:cNvSpPr txBox="1"/>
          <p:nvPr/>
        </p:nvSpPr>
        <p:spPr>
          <a:xfrm>
            <a:off x="3285460" y="426783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дальнейших действий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C8D6A40-7594-4B1C-9120-FD8DA15C48FB}"/>
              </a:ext>
            </a:extLst>
          </p:cNvPr>
          <p:cNvSpPr/>
          <p:nvPr/>
        </p:nvSpPr>
        <p:spPr>
          <a:xfrm>
            <a:off x="1137684" y="1403498"/>
            <a:ext cx="833725" cy="193872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CFTC</a:t>
            </a:r>
            <a:endParaRPr lang="ru-RU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BA194F7-370A-4840-8711-00CA447DC64E}"/>
              </a:ext>
            </a:extLst>
          </p:cNvPr>
          <p:cNvCxnSpPr>
            <a:cxnSpLocks/>
          </p:cNvCxnSpPr>
          <p:nvPr/>
        </p:nvCxnSpPr>
        <p:spPr>
          <a:xfrm>
            <a:off x="2142482" y="1474382"/>
            <a:ext cx="345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24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F22DCE5-49D8-4878-B994-52CB1EFF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41" y="1706602"/>
            <a:ext cx="5002765" cy="3398825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131F893-C947-4585-8247-A6D4E0A671DB}"/>
              </a:ext>
            </a:extLst>
          </p:cNvPr>
          <p:cNvSpPr/>
          <p:nvPr/>
        </p:nvSpPr>
        <p:spPr>
          <a:xfrm>
            <a:off x="7862366" y="1555336"/>
            <a:ext cx="871437" cy="3522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BA83920-CF07-4532-8588-3648FA6326C1}"/>
              </a:ext>
            </a:extLst>
          </p:cNvPr>
          <p:cNvSpPr/>
          <p:nvPr/>
        </p:nvSpPr>
        <p:spPr>
          <a:xfrm>
            <a:off x="4069053" y="1634669"/>
            <a:ext cx="1316920" cy="3522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2AC97F-60CA-4DA9-B7CB-C7EF3D11D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5" y="1678874"/>
            <a:ext cx="4792407" cy="3398825"/>
          </a:xfrm>
          <a:prstGeom prst="rect">
            <a:avLst/>
          </a:prstGeom>
        </p:spPr>
      </p:pic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9677EAA-B224-433A-AF54-9302703D46C2}"/>
              </a:ext>
            </a:extLst>
          </p:cNvPr>
          <p:cNvCxnSpPr/>
          <p:nvPr/>
        </p:nvCxnSpPr>
        <p:spPr>
          <a:xfrm>
            <a:off x="2326179" y="3107811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BEDC216-D258-47B1-BF08-EA431E8362B3}"/>
              </a:ext>
            </a:extLst>
          </p:cNvPr>
          <p:cNvCxnSpPr/>
          <p:nvPr/>
        </p:nvCxnSpPr>
        <p:spPr>
          <a:xfrm>
            <a:off x="2317635" y="3333604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FCD991CE-AF22-4647-956E-ED8A7A33AB84}"/>
              </a:ext>
            </a:extLst>
          </p:cNvPr>
          <p:cNvCxnSpPr/>
          <p:nvPr/>
        </p:nvCxnSpPr>
        <p:spPr>
          <a:xfrm>
            <a:off x="2316415" y="3552074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0606D5C-AAAD-4268-99B2-365C3C259099}"/>
              </a:ext>
            </a:extLst>
          </p:cNvPr>
          <p:cNvCxnSpPr/>
          <p:nvPr/>
        </p:nvCxnSpPr>
        <p:spPr>
          <a:xfrm>
            <a:off x="2307871" y="3785190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4826717-839C-4EEB-BD5E-AF98C0E74DCF}"/>
              </a:ext>
            </a:extLst>
          </p:cNvPr>
          <p:cNvCxnSpPr/>
          <p:nvPr/>
        </p:nvCxnSpPr>
        <p:spPr>
          <a:xfrm>
            <a:off x="2292006" y="4018305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5290D10-A0F5-4C2E-8815-54F32BC1285C}"/>
              </a:ext>
            </a:extLst>
          </p:cNvPr>
          <p:cNvCxnSpPr/>
          <p:nvPr/>
        </p:nvCxnSpPr>
        <p:spPr>
          <a:xfrm>
            <a:off x="2334724" y="4244097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7419FCF4-1742-494A-BB66-C50DC7076418}"/>
              </a:ext>
            </a:extLst>
          </p:cNvPr>
          <p:cNvCxnSpPr/>
          <p:nvPr/>
        </p:nvCxnSpPr>
        <p:spPr>
          <a:xfrm>
            <a:off x="2311534" y="4469890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D1BF23A1-76CE-40A8-8BB1-551410B91F87}"/>
              </a:ext>
            </a:extLst>
          </p:cNvPr>
          <p:cNvCxnSpPr/>
          <p:nvPr/>
        </p:nvCxnSpPr>
        <p:spPr>
          <a:xfrm>
            <a:off x="2339605" y="4688360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81C8747-87D3-4F9D-A12A-CAEFFE43FE62}"/>
              </a:ext>
            </a:extLst>
          </p:cNvPr>
          <p:cNvCxnSpPr/>
          <p:nvPr/>
        </p:nvCxnSpPr>
        <p:spPr>
          <a:xfrm>
            <a:off x="2338385" y="2871035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F7F9F66-5487-4C1C-BE97-30FDAFFE055D}"/>
              </a:ext>
            </a:extLst>
          </p:cNvPr>
          <p:cNvCxnSpPr/>
          <p:nvPr/>
        </p:nvCxnSpPr>
        <p:spPr>
          <a:xfrm>
            <a:off x="2344487" y="2657448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5BA08432-F0B6-46D9-BA0A-3A6663B710F2}"/>
              </a:ext>
            </a:extLst>
          </p:cNvPr>
          <p:cNvCxnSpPr/>
          <p:nvPr/>
        </p:nvCxnSpPr>
        <p:spPr>
          <a:xfrm>
            <a:off x="2321297" y="2429215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4AE30D2-EFCB-415D-99E0-35CCAE537834}"/>
              </a:ext>
            </a:extLst>
          </p:cNvPr>
          <p:cNvCxnSpPr/>
          <p:nvPr/>
        </p:nvCxnSpPr>
        <p:spPr>
          <a:xfrm>
            <a:off x="2312754" y="2193658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23EBBCD-8CAC-4B42-979F-6C2B7D76494C}"/>
              </a:ext>
            </a:extLst>
          </p:cNvPr>
          <p:cNvCxnSpPr/>
          <p:nvPr/>
        </p:nvCxnSpPr>
        <p:spPr>
          <a:xfrm>
            <a:off x="2318857" y="1965424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0C307136-5AB3-421A-8F8C-031C184E8E64}"/>
              </a:ext>
            </a:extLst>
          </p:cNvPr>
          <p:cNvCxnSpPr>
            <a:cxnSpLocks/>
          </p:cNvCxnSpPr>
          <p:nvPr/>
        </p:nvCxnSpPr>
        <p:spPr>
          <a:xfrm>
            <a:off x="2818272" y="1555336"/>
            <a:ext cx="2672" cy="35003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010FC54E-951A-437E-9380-ABE4EAD8770D}"/>
              </a:ext>
            </a:extLst>
          </p:cNvPr>
          <p:cNvCxnSpPr>
            <a:cxnSpLocks/>
          </p:cNvCxnSpPr>
          <p:nvPr/>
        </p:nvCxnSpPr>
        <p:spPr>
          <a:xfrm>
            <a:off x="3293047" y="1634669"/>
            <a:ext cx="2672" cy="35003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6E040E0-169E-49EC-90DD-322AA305B527}"/>
              </a:ext>
            </a:extLst>
          </p:cNvPr>
          <p:cNvCxnSpPr>
            <a:cxnSpLocks/>
          </p:cNvCxnSpPr>
          <p:nvPr/>
        </p:nvCxnSpPr>
        <p:spPr>
          <a:xfrm>
            <a:off x="3767821" y="1684709"/>
            <a:ext cx="2672" cy="35003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FF7D93AE-2A6A-472D-9142-CB1307298B13}"/>
              </a:ext>
            </a:extLst>
          </p:cNvPr>
          <p:cNvCxnSpPr>
            <a:cxnSpLocks/>
          </p:cNvCxnSpPr>
          <p:nvPr/>
        </p:nvCxnSpPr>
        <p:spPr>
          <a:xfrm>
            <a:off x="4236493" y="1670064"/>
            <a:ext cx="2672" cy="35003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AD678080-0D93-4F5A-84CD-1DC90B1114CB}"/>
              </a:ext>
            </a:extLst>
          </p:cNvPr>
          <p:cNvCxnSpPr>
            <a:cxnSpLocks/>
          </p:cNvCxnSpPr>
          <p:nvPr/>
        </p:nvCxnSpPr>
        <p:spPr>
          <a:xfrm>
            <a:off x="5379869" y="3121237"/>
            <a:ext cx="24666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59AC805-2115-439B-84B8-BDC8AA40EDC6}"/>
              </a:ext>
            </a:extLst>
          </p:cNvPr>
          <p:cNvCxnSpPr>
            <a:cxnSpLocks/>
          </p:cNvCxnSpPr>
          <p:nvPr/>
        </p:nvCxnSpPr>
        <p:spPr>
          <a:xfrm>
            <a:off x="5401838" y="3347030"/>
            <a:ext cx="2436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DC206665-7C93-4E5A-A2B0-A440D90DDB0C}"/>
              </a:ext>
            </a:extLst>
          </p:cNvPr>
          <p:cNvCxnSpPr/>
          <p:nvPr/>
        </p:nvCxnSpPr>
        <p:spPr>
          <a:xfrm>
            <a:off x="5405500" y="3572823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ED27D2D-F7A5-4049-A9C6-ECE14D037421}"/>
              </a:ext>
            </a:extLst>
          </p:cNvPr>
          <p:cNvCxnSpPr>
            <a:cxnSpLocks/>
          </p:cNvCxnSpPr>
          <p:nvPr/>
        </p:nvCxnSpPr>
        <p:spPr>
          <a:xfrm>
            <a:off x="5306639" y="3805939"/>
            <a:ext cx="2521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4CDE516D-0FE2-4E00-8F38-D130A9BE0859}"/>
              </a:ext>
            </a:extLst>
          </p:cNvPr>
          <p:cNvCxnSpPr>
            <a:cxnSpLocks/>
          </p:cNvCxnSpPr>
          <p:nvPr/>
        </p:nvCxnSpPr>
        <p:spPr>
          <a:xfrm>
            <a:off x="5335931" y="4039054"/>
            <a:ext cx="24763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10CB6AD2-5BC5-497A-9BBB-06A3FFF20D50}"/>
              </a:ext>
            </a:extLst>
          </p:cNvPr>
          <p:cNvCxnSpPr>
            <a:cxnSpLocks/>
          </p:cNvCxnSpPr>
          <p:nvPr/>
        </p:nvCxnSpPr>
        <p:spPr>
          <a:xfrm>
            <a:off x="5387192" y="4264846"/>
            <a:ext cx="24678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5FDF1620-3EB8-4F91-90D2-3DB7B050D5AA}"/>
              </a:ext>
            </a:extLst>
          </p:cNvPr>
          <p:cNvCxnSpPr>
            <a:cxnSpLocks/>
          </p:cNvCxnSpPr>
          <p:nvPr/>
        </p:nvCxnSpPr>
        <p:spPr>
          <a:xfrm>
            <a:off x="5313962" y="4490639"/>
            <a:ext cx="25178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36976809-ECF7-4A3C-A80B-801BC926FCCF}"/>
              </a:ext>
            </a:extLst>
          </p:cNvPr>
          <p:cNvCxnSpPr>
            <a:cxnSpLocks/>
          </p:cNvCxnSpPr>
          <p:nvPr/>
        </p:nvCxnSpPr>
        <p:spPr>
          <a:xfrm>
            <a:off x="5343254" y="4723756"/>
            <a:ext cx="25166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3BF52919-F626-4766-86B4-F3A5563EE023}"/>
              </a:ext>
            </a:extLst>
          </p:cNvPr>
          <p:cNvCxnSpPr>
            <a:cxnSpLocks/>
          </p:cNvCxnSpPr>
          <p:nvPr/>
        </p:nvCxnSpPr>
        <p:spPr>
          <a:xfrm>
            <a:off x="5394515" y="2884461"/>
            <a:ext cx="24641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DB628E1A-185B-4C65-8CCD-33DD7F8BEE75}"/>
              </a:ext>
            </a:extLst>
          </p:cNvPr>
          <p:cNvCxnSpPr>
            <a:cxnSpLocks/>
          </p:cNvCxnSpPr>
          <p:nvPr/>
        </p:nvCxnSpPr>
        <p:spPr>
          <a:xfrm>
            <a:off x="5372546" y="2670874"/>
            <a:ext cx="2492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A303AFCD-208A-45AB-ADD5-65E2D1D8A3D7}"/>
              </a:ext>
            </a:extLst>
          </p:cNvPr>
          <p:cNvCxnSpPr>
            <a:cxnSpLocks/>
          </p:cNvCxnSpPr>
          <p:nvPr/>
        </p:nvCxnSpPr>
        <p:spPr>
          <a:xfrm>
            <a:off x="5394515" y="2442641"/>
            <a:ext cx="2447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8F60F2C8-B2BE-44F2-921E-69894A49CFC1}"/>
              </a:ext>
            </a:extLst>
          </p:cNvPr>
          <p:cNvCxnSpPr/>
          <p:nvPr/>
        </p:nvCxnSpPr>
        <p:spPr>
          <a:xfrm>
            <a:off x="5401839" y="2207084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E3BA9B9-4659-4E8F-AC3C-926359799A52}"/>
              </a:ext>
            </a:extLst>
          </p:cNvPr>
          <p:cNvCxnSpPr/>
          <p:nvPr/>
        </p:nvCxnSpPr>
        <p:spPr>
          <a:xfrm>
            <a:off x="5407942" y="1978850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309E0ECE-ACF4-442E-94D6-7F09A7EB4365}"/>
              </a:ext>
            </a:extLst>
          </p:cNvPr>
          <p:cNvCxnSpPr>
            <a:cxnSpLocks/>
          </p:cNvCxnSpPr>
          <p:nvPr/>
        </p:nvCxnSpPr>
        <p:spPr>
          <a:xfrm>
            <a:off x="5885388" y="1568762"/>
            <a:ext cx="2672" cy="35003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6B2A6F57-8E8A-48EE-BF7B-CA2CD6FD5CF7}"/>
              </a:ext>
            </a:extLst>
          </p:cNvPr>
          <p:cNvCxnSpPr>
            <a:cxnSpLocks/>
          </p:cNvCxnSpPr>
          <p:nvPr/>
        </p:nvCxnSpPr>
        <p:spPr>
          <a:xfrm>
            <a:off x="6367485" y="1648095"/>
            <a:ext cx="2672" cy="35003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759C41BE-4E50-47B6-A40C-1E83B513EAF2}"/>
              </a:ext>
            </a:extLst>
          </p:cNvPr>
          <p:cNvCxnSpPr>
            <a:cxnSpLocks/>
          </p:cNvCxnSpPr>
          <p:nvPr/>
        </p:nvCxnSpPr>
        <p:spPr>
          <a:xfrm>
            <a:off x="6849583" y="1698135"/>
            <a:ext cx="2672" cy="35003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33179D3F-BD81-4428-82ED-EDECF2962B30}"/>
              </a:ext>
            </a:extLst>
          </p:cNvPr>
          <p:cNvCxnSpPr>
            <a:cxnSpLocks/>
          </p:cNvCxnSpPr>
          <p:nvPr/>
        </p:nvCxnSpPr>
        <p:spPr>
          <a:xfrm>
            <a:off x="7334124" y="1683490"/>
            <a:ext cx="2672" cy="35003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D8E35150-3EDF-48FA-BFAB-2A211B279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084" y="1695562"/>
            <a:ext cx="2478056" cy="3452926"/>
          </a:xfrm>
          <a:prstGeom prst="rect">
            <a:avLst/>
          </a:prstGeom>
        </p:spPr>
      </p:pic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FD03C7AD-6083-4780-8B09-FA1C70F8D023}"/>
              </a:ext>
            </a:extLst>
          </p:cNvPr>
          <p:cNvCxnSpPr>
            <a:cxnSpLocks/>
          </p:cNvCxnSpPr>
          <p:nvPr/>
        </p:nvCxnSpPr>
        <p:spPr>
          <a:xfrm>
            <a:off x="7899454" y="3350549"/>
            <a:ext cx="24666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74916CD3-B226-45A4-88FB-8A51C450FD7D}"/>
              </a:ext>
            </a:extLst>
          </p:cNvPr>
          <p:cNvCxnSpPr>
            <a:cxnSpLocks/>
          </p:cNvCxnSpPr>
          <p:nvPr/>
        </p:nvCxnSpPr>
        <p:spPr>
          <a:xfrm>
            <a:off x="7921423" y="3576342"/>
            <a:ext cx="2436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AB579E7A-C8EF-4459-A818-B3B5A9369817}"/>
              </a:ext>
            </a:extLst>
          </p:cNvPr>
          <p:cNvCxnSpPr/>
          <p:nvPr/>
        </p:nvCxnSpPr>
        <p:spPr>
          <a:xfrm>
            <a:off x="7925085" y="3812566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710D665B-6703-41FF-905F-A160E929C1CC}"/>
              </a:ext>
            </a:extLst>
          </p:cNvPr>
          <p:cNvCxnSpPr>
            <a:cxnSpLocks/>
          </p:cNvCxnSpPr>
          <p:nvPr/>
        </p:nvCxnSpPr>
        <p:spPr>
          <a:xfrm>
            <a:off x="7826224" y="4042205"/>
            <a:ext cx="25215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5D30C0ED-317F-430C-A4EB-9B1EEA005A57}"/>
              </a:ext>
            </a:extLst>
          </p:cNvPr>
          <p:cNvCxnSpPr>
            <a:cxnSpLocks/>
          </p:cNvCxnSpPr>
          <p:nvPr/>
        </p:nvCxnSpPr>
        <p:spPr>
          <a:xfrm>
            <a:off x="7855516" y="4268366"/>
            <a:ext cx="24763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0FC2B766-49F3-451D-A487-78CADD0BDDF8}"/>
              </a:ext>
            </a:extLst>
          </p:cNvPr>
          <p:cNvCxnSpPr>
            <a:cxnSpLocks/>
          </p:cNvCxnSpPr>
          <p:nvPr/>
        </p:nvCxnSpPr>
        <p:spPr>
          <a:xfrm>
            <a:off x="7906777" y="4494158"/>
            <a:ext cx="24678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5646F468-D53B-4DDB-8AAF-FB4B60804277}"/>
              </a:ext>
            </a:extLst>
          </p:cNvPr>
          <p:cNvCxnSpPr>
            <a:cxnSpLocks/>
          </p:cNvCxnSpPr>
          <p:nvPr/>
        </p:nvCxnSpPr>
        <p:spPr>
          <a:xfrm>
            <a:off x="7833547" y="4719951"/>
            <a:ext cx="25178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5A28AA3A-89A6-405A-8CC3-D9E404B42456}"/>
              </a:ext>
            </a:extLst>
          </p:cNvPr>
          <p:cNvCxnSpPr>
            <a:cxnSpLocks/>
          </p:cNvCxnSpPr>
          <p:nvPr/>
        </p:nvCxnSpPr>
        <p:spPr>
          <a:xfrm>
            <a:off x="7862839" y="4953068"/>
            <a:ext cx="25166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8FC8E095-523B-4C8D-99AD-C9C4154AE23D}"/>
              </a:ext>
            </a:extLst>
          </p:cNvPr>
          <p:cNvCxnSpPr>
            <a:cxnSpLocks/>
          </p:cNvCxnSpPr>
          <p:nvPr/>
        </p:nvCxnSpPr>
        <p:spPr>
          <a:xfrm>
            <a:off x="7914100" y="3113773"/>
            <a:ext cx="24641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BB499951-CEE1-4859-9F20-BF906093F3EF}"/>
              </a:ext>
            </a:extLst>
          </p:cNvPr>
          <p:cNvCxnSpPr>
            <a:cxnSpLocks/>
          </p:cNvCxnSpPr>
          <p:nvPr/>
        </p:nvCxnSpPr>
        <p:spPr>
          <a:xfrm>
            <a:off x="7892131" y="2900186"/>
            <a:ext cx="24922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46C8DA48-2CBA-4D3E-87EE-ABE34A248878}"/>
              </a:ext>
            </a:extLst>
          </p:cNvPr>
          <p:cNvCxnSpPr>
            <a:cxnSpLocks/>
          </p:cNvCxnSpPr>
          <p:nvPr/>
        </p:nvCxnSpPr>
        <p:spPr>
          <a:xfrm>
            <a:off x="7914100" y="2654861"/>
            <a:ext cx="24471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2A6CDFCC-9E11-4173-A181-1FDA39664194}"/>
              </a:ext>
            </a:extLst>
          </p:cNvPr>
          <p:cNvCxnSpPr/>
          <p:nvPr/>
        </p:nvCxnSpPr>
        <p:spPr>
          <a:xfrm>
            <a:off x="7921424" y="2427850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>
            <a:extLst>
              <a:ext uri="{FF2B5EF4-FFF2-40B4-BE49-F238E27FC236}">
                <a16:creationId xmlns:a16="http://schemas.microsoft.com/office/drawing/2014/main" id="{3FEFE6BA-2D68-4E85-B57A-409A13AE45CA}"/>
              </a:ext>
            </a:extLst>
          </p:cNvPr>
          <p:cNvCxnSpPr/>
          <p:nvPr/>
        </p:nvCxnSpPr>
        <p:spPr>
          <a:xfrm>
            <a:off x="7927527" y="2199616"/>
            <a:ext cx="24312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D01BAFEE-B2C8-4049-BFB0-33F89B612AB4}"/>
              </a:ext>
            </a:extLst>
          </p:cNvPr>
          <p:cNvCxnSpPr>
            <a:cxnSpLocks/>
          </p:cNvCxnSpPr>
          <p:nvPr/>
        </p:nvCxnSpPr>
        <p:spPr>
          <a:xfrm>
            <a:off x="8404973" y="1592975"/>
            <a:ext cx="2672" cy="35003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86D8B731-4B00-40A5-AAB3-EF13BDD8241E}"/>
              </a:ext>
            </a:extLst>
          </p:cNvPr>
          <p:cNvCxnSpPr>
            <a:cxnSpLocks/>
          </p:cNvCxnSpPr>
          <p:nvPr/>
        </p:nvCxnSpPr>
        <p:spPr>
          <a:xfrm>
            <a:off x="8887070" y="1672308"/>
            <a:ext cx="2672" cy="35003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4FD9C361-7BAF-43B8-B7E7-0C6433780A29}"/>
              </a:ext>
            </a:extLst>
          </p:cNvPr>
          <p:cNvCxnSpPr>
            <a:cxnSpLocks/>
          </p:cNvCxnSpPr>
          <p:nvPr/>
        </p:nvCxnSpPr>
        <p:spPr>
          <a:xfrm>
            <a:off x="9369168" y="1722348"/>
            <a:ext cx="2672" cy="35003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>
            <a:extLst>
              <a:ext uri="{FF2B5EF4-FFF2-40B4-BE49-F238E27FC236}">
                <a16:creationId xmlns:a16="http://schemas.microsoft.com/office/drawing/2014/main" id="{63A4A526-C150-47A2-9A47-8B6C15BF9490}"/>
              </a:ext>
            </a:extLst>
          </p:cNvPr>
          <p:cNvCxnSpPr>
            <a:cxnSpLocks/>
          </p:cNvCxnSpPr>
          <p:nvPr/>
        </p:nvCxnSpPr>
        <p:spPr>
          <a:xfrm>
            <a:off x="9853709" y="1707703"/>
            <a:ext cx="2672" cy="35003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35A0E899-BFDA-415F-AE67-8F5D226D28A3}"/>
              </a:ext>
            </a:extLst>
          </p:cNvPr>
          <p:cNvSpPr/>
          <p:nvPr/>
        </p:nvSpPr>
        <p:spPr>
          <a:xfrm>
            <a:off x="8092868" y="3153398"/>
            <a:ext cx="139137" cy="13913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!</a:t>
            </a:r>
            <a:endParaRPr lang="ru-RU" sz="1000" dirty="0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48418CAC-9C03-4271-AAAA-405C127E4509}"/>
              </a:ext>
            </a:extLst>
          </p:cNvPr>
          <p:cNvSpPr/>
          <p:nvPr/>
        </p:nvSpPr>
        <p:spPr>
          <a:xfrm>
            <a:off x="8099433" y="3617726"/>
            <a:ext cx="139137" cy="13913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!</a:t>
            </a:r>
            <a:endParaRPr lang="ru-RU" sz="1000" dirty="0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570185AC-4DD5-4C9B-A557-34F434B7D642}"/>
              </a:ext>
            </a:extLst>
          </p:cNvPr>
          <p:cNvSpPr/>
          <p:nvPr/>
        </p:nvSpPr>
        <p:spPr>
          <a:xfrm>
            <a:off x="10035158" y="3159883"/>
            <a:ext cx="139137" cy="13913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!</a:t>
            </a:r>
            <a:endParaRPr lang="ru-RU" sz="1000" dirty="0"/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1F1BE6BD-4D5E-4B65-B147-69DC9E111F5C}"/>
              </a:ext>
            </a:extLst>
          </p:cNvPr>
          <p:cNvSpPr/>
          <p:nvPr/>
        </p:nvSpPr>
        <p:spPr>
          <a:xfrm>
            <a:off x="10031916" y="3399831"/>
            <a:ext cx="139137" cy="13913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!</a:t>
            </a:r>
            <a:endParaRPr lang="ru-RU" sz="1000" dirty="0"/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3AE11062-335D-4346-A99E-4369C3D06E0F}"/>
              </a:ext>
            </a:extLst>
          </p:cNvPr>
          <p:cNvSpPr/>
          <p:nvPr/>
        </p:nvSpPr>
        <p:spPr>
          <a:xfrm>
            <a:off x="10038401" y="3620325"/>
            <a:ext cx="139137" cy="13913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!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00860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5C6E0BF-2614-41BF-95ED-08F1F0A69D36}"/>
              </a:ext>
            </a:extLst>
          </p:cNvPr>
          <p:cNvGrpSpPr/>
          <p:nvPr/>
        </p:nvGrpSpPr>
        <p:grpSpPr>
          <a:xfrm>
            <a:off x="2092085" y="939810"/>
            <a:ext cx="8177476" cy="4548354"/>
            <a:chOff x="2092085" y="939810"/>
            <a:chExt cx="8177476" cy="4548354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714874AD-724E-435D-AC7C-4FD415496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5221" y="1318038"/>
              <a:ext cx="7654721" cy="3540786"/>
            </a:xfrm>
            <a:prstGeom prst="rect">
              <a:avLst/>
            </a:prstGeom>
          </p:spPr>
        </p:pic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464F64E4-E05C-42C3-9A8F-C9C173E7CB31}"/>
                </a:ext>
              </a:extLst>
            </p:cNvPr>
            <p:cNvSpPr/>
            <p:nvPr/>
          </p:nvSpPr>
          <p:spPr>
            <a:xfrm>
              <a:off x="2141383" y="1368351"/>
              <a:ext cx="105772" cy="34904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2B2E8B07-D728-41F2-AFF3-036D0E73A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901060" y="1101873"/>
              <a:ext cx="266726" cy="771556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E2988A-C0D9-441B-BDA2-E004836544A4}"/>
                </a:ext>
              </a:extLst>
            </p:cNvPr>
            <p:cNvSpPr txBox="1"/>
            <p:nvPr/>
          </p:nvSpPr>
          <p:spPr>
            <a:xfrm>
              <a:off x="2828899" y="950084"/>
              <a:ext cx="1220561" cy="529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b="1" dirty="0"/>
                <a:t>НЕФТЬ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D0E3011-B555-4585-B4C1-194D498A0343}"/>
                </a:ext>
              </a:extLst>
            </p:cNvPr>
            <p:cNvSpPr txBox="1"/>
            <p:nvPr/>
          </p:nvSpPr>
          <p:spPr>
            <a:xfrm>
              <a:off x="5579287" y="939810"/>
              <a:ext cx="703299" cy="529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b="1" dirty="0"/>
                <a:t>ГАЗ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1916CB-3FE4-471C-8470-A24DC47B1D70}"/>
                </a:ext>
              </a:extLst>
            </p:cNvPr>
            <p:cNvSpPr txBox="1"/>
            <p:nvPr/>
          </p:nvSpPr>
          <p:spPr>
            <a:xfrm>
              <a:off x="7782238" y="950084"/>
              <a:ext cx="1492178" cy="529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b="1" dirty="0"/>
                <a:t>ЗОЛОТО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0C170784-B767-42F3-9477-20B16825D68F}"/>
                </a:ext>
              </a:extLst>
            </p:cNvPr>
            <p:cNvSpPr/>
            <p:nvPr/>
          </p:nvSpPr>
          <p:spPr>
            <a:xfrm>
              <a:off x="2176641" y="4792738"/>
              <a:ext cx="7563928" cy="655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87686F-A743-4A7E-8AA3-DAA2BDE40D42}"/>
                </a:ext>
              </a:extLst>
            </p:cNvPr>
            <p:cNvSpPr txBox="1"/>
            <p:nvPr/>
          </p:nvSpPr>
          <p:spPr>
            <a:xfrm>
              <a:off x="4595843" y="4822503"/>
              <a:ext cx="2692230" cy="250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>
                  <a:solidFill>
                    <a:schemeClr val="bg1"/>
                  </a:solidFill>
                </a:rPr>
                <a:t>КОЭФФИЦИЕНТ КОРРЕЛЯЦИИ СПИРМЕНА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9D4900-9FCD-44EA-AC9B-DBD1D6B16996}"/>
                </a:ext>
              </a:extLst>
            </p:cNvPr>
            <p:cNvSpPr txBox="1"/>
            <p:nvPr/>
          </p:nvSpPr>
          <p:spPr>
            <a:xfrm>
              <a:off x="2234301" y="4790945"/>
              <a:ext cx="354700" cy="30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b="1" dirty="0"/>
                <a:t>+1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FDB71A4-0DE6-40BE-84FD-3A57690ED64A}"/>
                </a:ext>
              </a:extLst>
            </p:cNvPr>
            <p:cNvSpPr txBox="1"/>
            <p:nvPr/>
          </p:nvSpPr>
          <p:spPr>
            <a:xfrm>
              <a:off x="9406403" y="4790945"/>
              <a:ext cx="318387" cy="306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solidFill>
                    <a:schemeClr val="bg1"/>
                  </a:solidFill>
                </a:rPr>
                <a:t>-1</a:t>
              </a: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D2BD2F1-54C3-4DA9-8BFE-3B0773827572}"/>
                </a:ext>
              </a:extLst>
            </p:cNvPr>
            <p:cNvCxnSpPr>
              <a:cxnSpLocks/>
            </p:cNvCxnSpPr>
            <p:nvPr/>
          </p:nvCxnSpPr>
          <p:spPr>
            <a:xfrm>
              <a:off x="8232630" y="4958273"/>
              <a:ext cx="72497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E3C45671-ED05-41F3-B8AD-01544ECA55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307" y="4958273"/>
              <a:ext cx="7336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1F3D97E6-0F30-438A-9528-D599B71B4595}"/>
                </a:ext>
              </a:extLst>
            </p:cNvPr>
            <p:cNvCxnSpPr/>
            <p:nvPr/>
          </p:nvCxnSpPr>
          <p:spPr>
            <a:xfrm>
              <a:off x="2092085" y="4392898"/>
              <a:ext cx="8116819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A7FEB990-702B-4701-971B-287880B8B122}"/>
                </a:ext>
              </a:extLst>
            </p:cNvPr>
            <p:cNvCxnSpPr/>
            <p:nvPr/>
          </p:nvCxnSpPr>
          <p:spPr>
            <a:xfrm>
              <a:off x="2152742" y="4159305"/>
              <a:ext cx="8116819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CB0EB4D7-4AF6-4817-B681-AF9A2F506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715" y="1149462"/>
              <a:ext cx="0" cy="3640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D540B71C-6D5C-468B-B281-71BD3EB89631}"/>
                </a:ext>
              </a:extLst>
            </p:cNvPr>
            <p:cNvCxnSpPr/>
            <p:nvPr/>
          </p:nvCxnSpPr>
          <p:spPr>
            <a:xfrm>
              <a:off x="2096145" y="4638739"/>
              <a:ext cx="811681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A929853B-9B73-440D-9B0C-5727F86D2997}"/>
                </a:ext>
              </a:extLst>
            </p:cNvPr>
            <p:cNvSpPr/>
            <p:nvPr/>
          </p:nvSpPr>
          <p:spPr>
            <a:xfrm>
              <a:off x="8940346" y="2359963"/>
              <a:ext cx="146722" cy="14672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!</a:t>
              </a:r>
              <a:endParaRPr lang="ru-RU" sz="1200" dirty="0"/>
            </a:p>
          </p:txBody>
        </p:sp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7B8F200A-B8D7-48DF-9FA4-0137510400B8}"/>
                </a:ext>
              </a:extLst>
            </p:cNvPr>
            <p:cNvSpPr/>
            <p:nvPr/>
          </p:nvSpPr>
          <p:spPr>
            <a:xfrm>
              <a:off x="9376498" y="2142640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A3DD0F2C-F126-4055-A630-084AA8ACBBF7}"/>
                </a:ext>
              </a:extLst>
            </p:cNvPr>
            <p:cNvSpPr/>
            <p:nvPr/>
          </p:nvSpPr>
          <p:spPr>
            <a:xfrm>
              <a:off x="4310574" y="2142640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94" name="Прямоугольник 93">
              <a:extLst>
                <a:ext uri="{FF2B5EF4-FFF2-40B4-BE49-F238E27FC236}">
                  <a16:creationId xmlns:a16="http://schemas.microsoft.com/office/drawing/2014/main" id="{69A2E2FB-1798-483E-AEF6-22194E638455}"/>
                </a:ext>
              </a:extLst>
            </p:cNvPr>
            <p:cNvSpPr/>
            <p:nvPr/>
          </p:nvSpPr>
          <p:spPr>
            <a:xfrm>
              <a:off x="6831899" y="2142640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35" name="Прямоугольник 134">
              <a:extLst>
                <a:ext uri="{FF2B5EF4-FFF2-40B4-BE49-F238E27FC236}">
                  <a16:creationId xmlns:a16="http://schemas.microsoft.com/office/drawing/2014/main" id="{30F0043B-D69C-431A-BE38-29298697D156}"/>
                </a:ext>
              </a:extLst>
            </p:cNvPr>
            <p:cNvSpPr/>
            <p:nvPr/>
          </p:nvSpPr>
          <p:spPr>
            <a:xfrm>
              <a:off x="2917978" y="1906187"/>
              <a:ext cx="146722" cy="14672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!</a:t>
              </a:r>
              <a:endParaRPr lang="ru-RU" sz="1200" dirty="0"/>
            </a:p>
          </p:txBody>
        </p:sp>
        <p:sp>
          <p:nvSpPr>
            <p:cNvPr id="136" name="Прямоугольник 135">
              <a:extLst>
                <a:ext uri="{FF2B5EF4-FFF2-40B4-BE49-F238E27FC236}">
                  <a16:creationId xmlns:a16="http://schemas.microsoft.com/office/drawing/2014/main" id="{3F401857-1FB9-469D-BD5D-A728D8145777}"/>
                </a:ext>
              </a:extLst>
            </p:cNvPr>
            <p:cNvSpPr/>
            <p:nvPr/>
          </p:nvSpPr>
          <p:spPr>
            <a:xfrm>
              <a:off x="8980465" y="1680610"/>
              <a:ext cx="125877" cy="1258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!</a:t>
              </a:r>
              <a:endParaRPr lang="ru-RU" sz="1000" dirty="0"/>
            </a:p>
          </p:txBody>
        </p:sp>
        <p:sp>
          <p:nvSpPr>
            <p:cNvPr id="137" name="Прямоугольник 136">
              <a:extLst>
                <a:ext uri="{FF2B5EF4-FFF2-40B4-BE49-F238E27FC236}">
                  <a16:creationId xmlns:a16="http://schemas.microsoft.com/office/drawing/2014/main" id="{95F28289-CE83-44B1-98D4-048A1115775B}"/>
                </a:ext>
              </a:extLst>
            </p:cNvPr>
            <p:cNvSpPr/>
            <p:nvPr/>
          </p:nvSpPr>
          <p:spPr>
            <a:xfrm>
              <a:off x="6911201" y="1923312"/>
              <a:ext cx="146722" cy="14672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!</a:t>
              </a:r>
              <a:endParaRPr lang="ru-RU" sz="1200" dirty="0"/>
            </a:p>
          </p:txBody>
        </p:sp>
        <p:sp>
          <p:nvSpPr>
            <p:cNvPr id="139" name="Прямоугольник 138">
              <a:extLst>
                <a:ext uri="{FF2B5EF4-FFF2-40B4-BE49-F238E27FC236}">
                  <a16:creationId xmlns:a16="http://schemas.microsoft.com/office/drawing/2014/main" id="{D15888D2-C2FE-4213-8AB9-CFAE5924BBA8}"/>
                </a:ext>
              </a:extLst>
            </p:cNvPr>
            <p:cNvSpPr/>
            <p:nvPr/>
          </p:nvSpPr>
          <p:spPr>
            <a:xfrm>
              <a:off x="4969385" y="3279501"/>
              <a:ext cx="146722" cy="14672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!</a:t>
              </a:r>
              <a:endParaRPr lang="ru-RU" sz="1200" dirty="0"/>
            </a:p>
          </p:txBody>
        </p:sp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7C4FB821-8AED-4488-B6BD-3C31B568E372}"/>
                </a:ext>
              </a:extLst>
            </p:cNvPr>
            <p:cNvSpPr/>
            <p:nvPr/>
          </p:nvSpPr>
          <p:spPr>
            <a:xfrm>
              <a:off x="4361497" y="3277789"/>
              <a:ext cx="146722" cy="14672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!</a:t>
              </a:r>
              <a:endParaRPr lang="ru-RU" sz="1200" dirty="0"/>
            </a:p>
          </p:txBody>
        </p:sp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40FBF572-39D5-43F4-B16F-DBA8FFC289CC}"/>
                </a:ext>
              </a:extLst>
            </p:cNvPr>
            <p:cNvSpPr/>
            <p:nvPr/>
          </p:nvSpPr>
          <p:spPr>
            <a:xfrm>
              <a:off x="6909489" y="2363388"/>
              <a:ext cx="146722" cy="14672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!</a:t>
              </a:r>
              <a:endParaRPr lang="ru-RU" sz="1200" dirty="0"/>
            </a:p>
          </p:txBody>
        </p:sp>
        <p:sp>
          <p:nvSpPr>
            <p:cNvPr id="142" name="Прямоугольник 141">
              <a:extLst>
                <a:ext uri="{FF2B5EF4-FFF2-40B4-BE49-F238E27FC236}">
                  <a16:creationId xmlns:a16="http://schemas.microsoft.com/office/drawing/2014/main" id="{EC286712-0086-4271-9611-C834DF325CAD}"/>
                </a:ext>
              </a:extLst>
            </p:cNvPr>
            <p:cNvSpPr/>
            <p:nvPr/>
          </p:nvSpPr>
          <p:spPr>
            <a:xfrm>
              <a:off x="2926540" y="2356538"/>
              <a:ext cx="146722" cy="14672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!</a:t>
              </a:r>
              <a:endParaRPr lang="ru-RU" sz="1200" dirty="0"/>
            </a:p>
          </p:txBody>
        </p:sp>
        <p:sp>
          <p:nvSpPr>
            <p:cNvPr id="143" name="Прямоугольник 142">
              <a:extLst>
                <a:ext uri="{FF2B5EF4-FFF2-40B4-BE49-F238E27FC236}">
                  <a16:creationId xmlns:a16="http://schemas.microsoft.com/office/drawing/2014/main" id="{2E37931A-851A-47CC-946B-4429FC8A1909}"/>
                </a:ext>
              </a:extLst>
            </p:cNvPr>
            <p:cNvSpPr/>
            <p:nvPr/>
          </p:nvSpPr>
          <p:spPr>
            <a:xfrm>
              <a:off x="2431668" y="2591131"/>
              <a:ext cx="146722" cy="14672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!</a:t>
              </a:r>
              <a:endParaRPr lang="ru-RU" sz="1200" dirty="0"/>
            </a:p>
          </p:txBody>
        </p:sp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B23299EE-C4DD-4D84-ABC5-B3B1BA48182C}"/>
                </a:ext>
              </a:extLst>
            </p:cNvPr>
            <p:cNvSpPr/>
            <p:nvPr/>
          </p:nvSpPr>
          <p:spPr>
            <a:xfrm>
              <a:off x="6826795" y="1680331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8D1E59F9-E29E-4938-AF17-4EA564546F99}"/>
                </a:ext>
              </a:extLst>
            </p:cNvPr>
            <p:cNvSpPr/>
            <p:nvPr/>
          </p:nvSpPr>
          <p:spPr>
            <a:xfrm>
              <a:off x="6825083" y="1452587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46" name="Прямоугольник 145">
              <a:extLst>
                <a:ext uri="{FF2B5EF4-FFF2-40B4-BE49-F238E27FC236}">
                  <a16:creationId xmlns:a16="http://schemas.microsoft.com/office/drawing/2014/main" id="{565D5C71-D730-427D-BD92-BA6E2A21CDB3}"/>
                </a:ext>
              </a:extLst>
            </p:cNvPr>
            <p:cNvSpPr/>
            <p:nvPr/>
          </p:nvSpPr>
          <p:spPr>
            <a:xfrm>
              <a:off x="4306202" y="1676906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E2E035A6-6D6F-4E11-8970-3C060958056D}"/>
                </a:ext>
              </a:extLst>
            </p:cNvPr>
            <p:cNvSpPr/>
            <p:nvPr/>
          </p:nvSpPr>
          <p:spPr>
            <a:xfrm>
              <a:off x="4294215" y="1438888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C7B6436A-DF43-45D9-A378-8E8C94A744FA}"/>
                </a:ext>
              </a:extLst>
            </p:cNvPr>
            <p:cNvSpPr/>
            <p:nvPr/>
          </p:nvSpPr>
          <p:spPr>
            <a:xfrm>
              <a:off x="9367936" y="1663208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1DCAE62B-D006-43CB-9648-A446F3E50E52}"/>
                </a:ext>
              </a:extLst>
            </p:cNvPr>
            <p:cNvSpPr/>
            <p:nvPr/>
          </p:nvSpPr>
          <p:spPr>
            <a:xfrm>
              <a:off x="9366224" y="1456013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50" name="Прямоугольник 149">
              <a:extLst>
                <a:ext uri="{FF2B5EF4-FFF2-40B4-BE49-F238E27FC236}">
                  <a16:creationId xmlns:a16="http://schemas.microsoft.com/office/drawing/2014/main" id="{10133976-FFF5-4658-96F6-57E73256AAF9}"/>
                </a:ext>
              </a:extLst>
            </p:cNvPr>
            <p:cNvSpPr/>
            <p:nvPr/>
          </p:nvSpPr>
          <p:spPr>
            <a:xfrm>
              <a:off x="9343964" y="2603265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51" name="Прямоугольник 150">
              <a:extLst>
                <a:ext uri="{FF2B5EF4-FFF2-40B4-BE49-F238E27FC236}">
                  <a16:creationId xmlns:a16="http://schemas.microsoft.com/office/drawing/2014/main" id="{310B4333-43B4-4F6C-A5CB-84B1D70CAD39}"/>
                </a:ext>
              </a:extLst>
            </p:cNvPr>
            <p:cNvSpPr/>
            <p:nvPr/>
          </p:nvSpPr>
          <p:spPr>
            <a:xfrm>
              <a:off x="4298588" y="2603265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52" name="Прямоугольник 151">
              <a:extLst>
                <a:ext uri="{FF2B5EF4-FFF2-40B4-BE49-F238E27FC236}">
                  <a16:creationId xmlns:a16="http://schemas.microsoft.com/office/drawing/2014/main" id="{9324CC52-9FBE-46E7-B35B-EE54B223FA58}"/>
                </a:ext>
              </a:extLst>
            </p:cNvPr>
            <p:cNvSpPr/>
            <p:nvPr/>
          </p:nvSpPr>
          <p:spPr>
            <a:xfrm>
              <a:off x="6819913" y="2603265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F85ED87F-1803-4C8F-B2CE-A3D7BF2A9716}"/>
                </a:ext>
              </a:extLst>
            </p:cNvPr>
            <p:cNvSpPr/>
            <p:nvPr/>
          </p:nvSpPr>
          <p:spPr>
            <a:xfrm>
              <a:off x="7446758" y="2796858"/>
              <a:ext cx="230156" cy="174172"/>
            </a:xfrm>
            <a:prstGeom prst="rect">
              <a:avLst/>
            </a:prstGeom>
            <a:solidFill>
              <a:srgbClr val="472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Прямоугольник 152">
              <a:extLst>
                <a:ext uri="{FF2B5EF4-FFF2-40B4-BE49-F238E27FC236}">
                  <a16:creationId xmlns:a16="http://schemas.microsoft.com/office/drawing/2014/main" id="{EC1B29CC-BB78-4B10-8798-011C4CDB52B5}"/>
                </a:ext>
              </a:extLst>
            </p:cNvPr>
            <p:cNvSpPr/>
            <p:nvPr/>
          </p:nvSpPr>
          <p:spPr>
            <a:xfrm>
              <a:off x="7420635" y="2824090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54" name="Прямоугольник 153">
              <a:extLst>
                <a:ext uri="{FF2B5EF4-FFF2-40B4-BE49-F238E27FC236}">
                  <a16:creationId xmlns:a16="http://schemas.microsoft.com/office/drawing/2014/main" id="{02BD0885-625A-4497-A6B1-6170F80D04AE}"/>
                </a:ext>
              </a:extLst>
            </p:cNvPr>
            <p:cNvSpPr/>
            <p:nvPr/>
          </p:nvSpPr>
          <p:spPr>
            <a:xfrm>
              <a:off x="4892039" y="2827200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2F156E9C-40C7-44FD-8E48-323367F2163A}"/>
                </a:ext>
              </a:extLst>
            </p:cNvPr>
            <p:cNvSpPr/>
            <p:nvPr/>
          </p:nvSpPr>
          <p:spPr>
            <a:xfrm>
              <a:off x="2352609" y="2835762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56" name="Прямоугольник 155">
              <a:extLst>
                <a:ext uri="{FF2B5EF4-FFF2-40B4-BE49-F238E27FC236}">
                  <a16:creationId xmlns:a16="http://schemas.microsoft.com/office/drawing/2014/main" id="{9AEB428C-A139-40A0-BBBB-88F2D7DBFE89}"/>
                </a:ext>
              </a:extLst>
            </p:cNvPr>
            <p:cNvSpPr/>
            <p:nvPr/>
          </p:nvSpPr>
          <p:spPr>
            <a:xfrm>
              <a:off x="2361170" y="3748450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57" name="Прямоугольник 156">
              <a:extLst>
                <a:ext uri="{FF2B5EF4-FFF2-40B4-BE49-F238E27FC236}">
                  <a16:creationId xmlns:a16="http://schemas.microsoft.com/office/drawing/2014/main" id="{457E9AD7-1558-418C-9788-EC87873FED95}"/>
                </a:ext>
              </a:extLst>
            </p:cNvPr>
            <p:cNvSpPr/>
            <p:nvPr/>
          </p:nvSpPr>
          <p:spPr>
            <a:xfrm>
              <a:off x="2842343" y="3972769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58" name="Прямоугольник 157">
              <a:extLst>
                <a:ext uri="{FF2B5EF4-FFF2-40B4-BE49-F238E27FC236}">
                  <a16:creationId xmlns:a16="http://schemas.microsoft.com/office/drawing/2014/main" id="{4697766B-CDE0-4DA8-B386-CECCE4066A4B}"/>
                </a:ext>
              </a:extLst>
            </p:cNvPr>
            <p:cNvSpPr/>
            <p:nvPr/>
          </p:nvSpPr>
          <p:spPr>
            <a:xfrm>
              <a:off x="3323516" y="4207363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59" name="Прямоугольник 158">
              <a:extLst>
                <a:ext uri="{FF2B5EF4-FFF2-40B4-BE49-F238E27FC236}">
                  <a16:creationId xmlns:a16="http://schemas.microsoft.com/office/drawing/2014/main" id="{F837A20C-33AA-4EC5-9E4B-8A58C307925F}"/>
                </a:ext>
              </a:extLst>
            </p:cNvPr>
            <p:cNvSpPr/>
            <p:nvPr/>
          </p:nvSpPr>
          <p:spPr>
            <a:xfrm>
              <a:off x="3804689" y="4441956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60" name="Прямоугольник 159">
              <a:extLst>
                <a:ext uri="{FF2B5EF4-FFF2-40B4-BE49-F238E27FC236}">
                  <a16:creationId xmlns:a16="http://schemas.microsoft.com/office/drawing/2014/main" id="{6D62041D-E024-4822-BDB8-83DBF301B9AF}"/>
                </a:ext>
              </a:extLst>
            </p:cNvPr>
            <p:cNvSpPr/>
            <p:nvPr/>
          </p:nvSpPr>
          <p:spPr>
            <a:xfrm>
              <a:off x="4296136" y="3525843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61" name="Прямоугольник 160">
              <a:extLst>
                <a:ext uri="{FF2B5EF4-FFF2-40B4-BE49-F238E27FC236}">
                  <a16:creationId xmlns:a16="http://schemas.microsoft.com/office/drawing/2014/main" id="{B1E86D38-A064-467B-BE38-E9AB6F323E92}"/>
                </a:ext>
              </a:extLst>
            </p:cNvPr>
            <p:cNvSpPr/>
            <p:nvPr/>
          </p:nvSpPr>
          <p:spPr>
            <a:xfrm>
              <a:off x="4897175" y="3746738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62" name="Прямоугольник 161">
              <a:extLst>
                <a:ext uri="{FF2B5EF4-FFF2-40B4-BE49-F238E27FC236}">
                  <a16:creationId xmlns:a16="http://schemas.microsoft.com/office/drawing/2014/main" id="{11A7C04A-C9B5-4B72-8B96-0E9B310AC022}"/>
                </a:ext>
              </a:extLst>
            </p:cNvPr>
            <p:cNvSpPr/>
            <p:nvPr/>
          </p:nvSpPr>
          <p:spPr>
            <a:xfrm>
              <a:off x="5378348" y="3971057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63" name="Прямоугольник 162">
              <a:extLst>
                <a:ext uri="{FF2B5EF4-FFF2-40B4-BE49-F238E27FC236}">
                  <a16:creationId xmlns:a16="http://schemas.microsoft.com/office/drawing/2014/main" id="{C8696F4F-0CD2-4BA4-A22E-565420524442}"/>
                </a:ext>
              </a:extLst>
            </p:cNvPr>
            <p:cNvSpPr/>
            <p:nvPr/>
          </p:nvSpPr>
          <p:spPr>
            <a:xfrm>
              <a:off x="5849247" y="4205651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D17C9A81-A444-42CE-AA81-710EE41EAE49}"/>
                </a:ext>
              </a:extLst>
            </p:cNvPr>
            <p:cNvSpPr/>
            <p:nvPr/>
          </p:nvSpPr>
          <p:spPr>
            <a:xfrm>
              <a:off x="6340694" y="4440244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65" name="Прямоугольник 164">
              <a:extLst>
                <a:ext uri="{FF2B5EF4-FFF2-40B4-BE49-F238E27FC236}">
                  <a16:creationId xmlns:a16="http://schemas.microsoft.com/office/drawing/2014/main" id="{846DB3F9-1995-4CAD-BEB2-9DCA5CE2576B}"/>
                </a:ext>
              </a:extLst>
            </p:cNvPr>
            <p:cNvSpPr/>
            <p:nvPr/>
          </p:nvSpPr>
          <p:spPr>
            <a:xfrm>
              <a:off x="6832141" y="3513857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66" name="Прямоугольник 165">
              <a:extLst>
                <a:ext uri="{FF2B5EF4-FFF2-40B4-BE49-F238E27FC236}">
                  <a16:creationId xmlns:a16="http://schemas.microsoft.com/office/drawing/2014/main" id="{4E6B9E3E-21C8-4E3F-A01B-8A38FA5F6B96}"/>
                </a:ext>
              </a:extLst>
            </p:cNvPr>
            <p:cNvSpPr/>
            <p:nvPr/>
          </p:nvSpPr>
          <p:spPr>
            <a:xfrm>
              <a:off x="7412631" y="3755300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257C4850-424B-48D1-BDAA-25E762600730}"/>
                </a:ext>
              </a:extLst>
            </p:cNvPr>
            <p:cNvSpPr/>
            <p:nvPr/>
          </p:nvSpPr>
          <p:spPr>
            <a:xfrm>
              <a:off x="7893804" y="3979619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68" name="Прямоугольник 167">
              <a:extLst>
                <a:ext uri="{FF2B5EF4-FFF2-40B4-BE49-F238E27FC236}">
                  <a16:creationId xmlns:a16="http://schemas.microsoft.com/office/drawing/2014/main" id="{F107AF81-A84E-4163-9881-A4BA337C3151}"/>
                </a:ext>
              </a:extLst>
            </p:cNvPr>
            <p:cNvSpPr/>
            <p:nvPr/>
          </p:nvSpPr>
          <p:spPr>
            <a:xfrm>
              <a:off x="8364703" y="4214213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69" name="Прямоугольник 168">
              <a:extLst>
                <a:ext uri="{FF2B5EF4-FFF2-40B4-BE49-F238E27FC236}">
                  <a16:creationId xmlns:a16="http://schemas.microsoft.com/office/drawing/2014/main" id="{9A6D97D5-B2FC-45D3-A2B0-2A2D26C20536}"/>
                </a:ext>
              </a:extLst>
            </p:cNvPr>
            <p:cNvSpPr/>
            <p:nvPr/>
          </p:nvSpPr>
          <p:spPr>
            <a:xfrm>
              <a:off x="8856150" y="4448806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170" name="Прямоугольник 169">
              <a:extLst>
                <a:ext uri="{FF2B5EF4-FFF2-40B4-BE49-F238E27FC236}">
                  <a16:creationId xmlns:a16="http://schemas.microsoft.com/office/drawing/2014/main" id="{810F23B6-D428-42F3-ACDD-CB390679539F}"/>
                </a:ext>
              </a:extLst>
            </p:cNvPr>
            <p:cNvSpPr/>
            <p:nvPr/>
          </p:nvSpPr>
          <p:spPr>
            <a:xfrm>
              <a:off x="9347597" y="3522419"/>
              <a:ext cx="297168" cy="12834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/>
                <a:t>OK</a:t>
              </a:r>
              <a:endParaRPr lang="ru-RU" sz="700" b="1" dirty="0"/>
            </a:p>
          </p:txBody>
        </p:sp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3B3F437A-6F43-4FF1-A05B-F151B9CE9227}"/>
                </a:ext>
              </a:extLst>
            </p:cNvPr>
            <p:cNvSpPr/>
            <p:nvPr/>
          </p:nvSpPr>
          <p:spPr>
            <a:xfrm>
              <a:off x="8947468" y="2127802"/>
              <a:ext cx="146722" cy="14672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!</a:t>
              </a:r>
              <a:endParaRPr lang="ru-RU" sz="1200" dirty="0"/>
            </a:p>
          </p:txBody>
        </p: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C130F6AE-B57B-4C5D-9F0B-750C16A733BB}"/>
                </a:ext>
              </a:extLst>
            </p:cNvPr>
            <p:cNvSpPr/>
            <p:nvPr/>
          </p:nvSpPr>
          <p:spPr>
            <a:xfrm>
              <a:off x="2300584" y="5160569"/>
              <a:ext cx="285858" cy="28585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!</a:t>
              </a:r>
              <a:endParaRPr lang="ru-RU" sz="1400" b="1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FA26761-0D9D-49B9-9750-E10637C20CA7}"/>
                </a:ext>
              </a:extLst>
            </p:cNvPr>
            <p:cNvSpPr txBox="1"/>
            <p:nvPr/>
          </p:nvSpPr>
          <p:spPr>
            <a:xfrm>
              <a:off x="2613924" y="5118832"/>
              <a:ext cx="391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Для данного актива аналитическая функция данного индекса</a:t>
              </a: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 (c</a:t>
              </a:r>
              <a:r>
                <a:rPr lang="ru-RU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м. по столбцу) существенно отличается от остальных активов</a:t>
              </a:r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541A9653-999E-41E1-8606-8614395EB929}"/>
                </a:ext>
              </a:extLst>
            </p:cNvPr>
            <p:cNvSpPr/>
            <p:nvPr/>
          </p:nvSpPr>
          <p:spPr>
            <a:xfrm>
              <a:off x="6649669" y="5152894"/>
              <a:ext cx="390188" cy="30120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OK</a:t>
              </a:r>
              <a:endParaRPr lang="ru-RU" sz="12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57A0F9-B3A0-4400-A66D-F0CDD409B987}"/>
                </a:ext>
              </a:extLst>
            </p:cNvPr>
            <p:cNvSpPr txBox="1"/>
            <p:nvPr/>
          </p:nvSpPr>
          <p:spPr>
            <a:xfrm>
              <a:off x="7152536" y="5118832"/>
              <a:ext cx="2740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Данный индекс (см. по столбцу) описывает все активы аналогичным образом</a:t>
              </a: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761F3C26-6D19-435B-A575-4531EBA9ECD5}"/>
                </a:ext>
              </a:extLst>
            </p:cNvPr>
            <p:cNvSpPr/>
            <p:nvPr/>
          </p:nvSpPr>
          <p:spPr>
            <a:xfrm>
              <a:off x="2299587" y="1428368"/>
              <a:ext cx="896983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844457-D3DD-4C0B-8BF7-918E756D1F0A}"/>
                </a:ext>
              </a:extLst>
            </p:cNvPr>
            <p:cNvSpPr txBox="1"/>
            <p:nvPr/>
          </p:nvSpPr>
          <p:spPr>
            <a:xfrm>
              <a:off x="2225157" y="1388739"/>
              <a:ext cx="10406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Сделок всего</a:t>
              </a:r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0BFBF225-98EC-4385-9B71-479E36C2C614}"/>
                </a:ext>
              </a:extLst>
            </p:cNvPr>
            <p:cNvSpPr/>
            <p:nvPr/>
          </p:nvSpPr>
          <p:spPr>
            <a:xfrm>
              <a:off x="2312352" y="1659146"/>
              <a:ext cx="1461579" cy="152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EDC480A-B3B8-45E5-B91A-4818C5B9C471}"/>
                </a:ext>
              </a:extLst>
            </p:cNvPr>
            <p:cNvSpPr txBox="1"/>
            <p:nvPr/>
          </p:nvSpPr>
          <p:spPr>
            <a:xfrm>
              <a:off x="2218204" y="1618967"/>
              <a:ext cx="16321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Рекомендаций в 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FDEBD28F-438B-4F8C-9AA2-8FE58265B6C9}"/>
                </a:ext>
              </a:extLst>
            </p:cNvPr>
            <p:cNvSpPr/>
            <p:nvPr/>
          </p:nvSpPr>
          <p:spPr>
            <a:xfrm>
              <a:off x="2312650" y="2120699"/>
              <a:ext cx="1313534" cy="1785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B3C31DF-EBF9-4C19-BD50-FECD5C8A06D7}"/>
                </a:ext>
              </a:extLst>
            </p:cNvPr>
            <p:cNvSpPr txBox="1"/>
            <p:nvPr/>
          </p:nvSpPr>
          <p:spPr>
            <a:xfrm>
              <a:off x="2231368" y="2079423"/>
              <a:ext cx="1462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Profit_LONG_21days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C4DF1721-454B-465F-823B-F7A049F777D9}"/>
                </a:ext>
              </a:extLst>
            </p:cNvPr>
            <p:cNvSpPr/>
            <p:nvPr/>
          </p:nvSpPr>
          <p:spPr>
            <a:xfrm>
              <a:off x="4842490" y="1898630"/>
              <a:ext cx="1344014" cy="174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A52E0B-EEE3-4607-97D8-0853E2C26A53}"/>
                </a:ext>
              </a:extLst>
            </p:cNvPr>
            <p:cNvSpPr txBox="1"/>
            <p:nvPr/>
          </p:nvSpPr>
          <p:spPr>
            <a:xfrm>
              <a:off x="4782565" y="1849195"/>
              <a:ext cx="1462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Profit_LONG_14days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B37009B1-0BD6-491A-B397-6E121571CFA3}"/>
                </a:ext>
              </a:extLst>
            </p:cNvPr>
            <p:cNvSpPr/>
            <p:nvPr/>
          </p:nvSpPr>
          <p:spPr>
            <a:xfrm>
              <a:off x="4846844" y="2355829"/>
              <a:ext cx="1344014" cy="174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7B027C-090F-414B-94B3-2AA638D98769}"/>
                </a:ext>
              </a:extLst>
            </p:cNvPr>
            <p:cNvSpPr txBox="1"/>
            <p:nvPr/>
          </p:nvSpPr>
          <p:spPr>
            <a:xfrm>
              <a:off x="4774272" y="2309651"/>
              <a:ext cx="1462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Profit_LONG_28days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Прямоугольник 84">
              <a:extLst>
                <a:ext uri="{FF2B5EF4-FFF2-40B4-BE49-F238E27FC236}">
                  <a16:creationId xmlns:a16="http://schemas.microsoft.com/office/drawing/2014/main" id="{F61746FF-4160-4186-BA46-0D852C01B97D}"/>
                </a:ext>
              </a:extLst>
            </p:cNvPr>
            <p:cNvSpPr/>
            <p:nvPr/>
          </p:nvSpPr>
          <p:spPr>
            <a:xfrm>
              <a:off x="4842489" y="2577898"/>
              <a:ext cx="1579146" cy="165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0DD144C-42B7-4A56-A77C-A3535B50E3FF}"/>
                </a:ext>
              </a:extLst>
            </p:cNvPr>
            <p:cNvSpPr txBox="1"/>
            <p:nvPr/>
          </p:nvSpPr>
          <p:spPr>
            <a:xfrm>
              <a:off x="4769215" y="2539879"/>
              <a:ext cx="1745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Рекомендаций в 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SHORT 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Прямоугольник 85">
              <a:extLst>
                <a:ext uri="{FF2B5EF4-FFF2-40B4-BE49-F238E27FC236}">
                  <a16:creationId xmlns:a16="http://schemas.microsoft.com/office/drawing/2014/main" id="{F788244A-FC47-4A4B-BAA8-0064906EAA84}"/>
                </a:ext>
              </a:extLst>
            </p:cNvPr>
            <p:cNvSpPr/>
            <p:nvPr/>
          </p:nvSpPr>
          <p:spPr>
            <a:xfrm>
              <a:off x="2778556" y="2804320"/>
              <a:ext cx="1396266" cy="174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E8C6807-9009-4ED3-986A-B59D7F39081E}"/>
                </a:ext>
              </a:extLst>
            </p:cNvPr>
            <p:cNvSpPr txBox="1"/>
            <p:nvPr/>
          </p:nvSpPr>
          <p:spPr>
            <a:xfrm>
              <a:off x="2737112" y="2778817"/>
              <a:ext cx="14093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Profit_SHORT_14days</a:t>
              </a:r>
              <a:endParaRPr lang="ru-RU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Прямоугольник 86">
              <a:extLst>
                <a:ext uri="{FF2B5EF4-FFF2-40B4-BE49-F238E27FC236}">
                  <a16:creationId xmlns:a16="http://schemas.microsoft.com/office/drawing/2014/main" id="{7F4CD77A-C2E0-4677-AB7B-E3810B35AC49}"/>
                </a:ext>
              </a:extLst>
            </p:cNvPr>
            <p:cNvSpPr/>
            <p:nvPr/>
          </p:nvSpPr>
          <p:spPr>
            <a:xfrm>
              <a:off x="2778556" y="3039452"/>
              <a:ext cx="1396266" cy="156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43542C9-BAE6-4C84-AFE6-11BB6371F614}"/>
                </a:ext>
              </a:extLst>
            </p:cNvPr>
            <p:cNvSpPr txBox="1"/>
            <p:nvPr/>
          </p:nvSpPr>
          <p:spPr>
            <a:xfrm>
              <a:off x="2728403" y="2991627"/>
              <a:ext cx="14093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Profit_SHORT_21days</a:t>
              </a:r>
              <a:endParaRPr lang="ru-RU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Прямоугольник 87">
              <a:extLst>
                <a:ext uri="{FF2B5EF4-FFF2-40B4-BE49-F238E27FC236}">
                  <a16:creationId xmlns:a16="http://schemas.microsoft.com/office/drawing/2014/main" id="{68DF472B-8469-4A74-BB3D-377A510933F0}"/>
                </a:ext>
              </a:extLst>
            </p:cNvPr>
            <p:cNvSpPr/>
            <p:nvPr/>
          </p:nvSpPr>
          <p:spPr>
            <a:xfrm>
              <a:off x="2787265" y="3257166"/>
              <a:ext cx="1396265" cy="1828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73E745-55C7-4186-A3DD-B76FC5EA3BA2}"/>
                </a:ext>
              </a:extLst>
            </p:cNvPr>
            <p:cNvSpPr txBox="1"/>
            <p:nvPr/>
          </p:nvSpPr>
          <p:spPr>
            <a:xfrm>
              <a:off x="2737113" y="3230563"/>
              <a:ext cx="14093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Profit_SHORT_28days</a:t>
              </a:r>
              <a:endParaRPr lang="ru-RU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8E467235-D576-4E0C-A7A1-2D53C8816E80}"/>
                </a:ext>
              </a:extLst>
            </p:cNvPr>
            <p:cNvSpPr/>
            <p:nvPr/>
          </p:nvSpPr>
          <p:spPr>
            <a:xfrm>
              <a:off x="2459234" y="3501006"/>
              <a:ext cx="1619793" cy="165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D1EE647-7958-4E29-A95D-3AC50592EC57}"/>
                </a:ext>
              </a:extLst>
            </p:cNvPr>
            <p:cNvSpPr txBox="1"/>
            <p:nvPr/>
          </p:nvSpPr>
          <p:spPr>
            <a:xfrm>
              <a:off x="2388567" y="3460791"/>
              <a:ext cx="174919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CORR_STOCK_TO_FUTURE</a:t>
              </a:r>
              <a:endParaRPr lang="ru-RU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Прямоугольник 90">
              <a:extLst>
                <a:ext uri="{FF2B5EF4-FFF2-40B4-BE49-F238E27FC236}">
                  <a16:creationId xmlns:a16="http://schemas.microsoft.com/office/drawing/2014/main" id="{17960165-72F2-4880-A069-BD82E566E9ED}"/>
                </a:ext>
              </a:extLst>
            </p:cNvPr>
            <p:cNvSpPr/>
            <p:nvPr/>
          </p:nvSpPr>
          <p:spPr>
            <a:xfrm>
              <a:off x="3042708" y="3727427"/>
              <a:ext cx="1027611" cy="1828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7A6F4B4-3983-4348-B805-DCE63B4E790C}"/>
                </a:ext>
              </a:extLst>
            </p:cNvPr>
            <p:cNvSpPr txBox="1"/>
            <p:nvPr/>
          </p:nvSpPr>
          <p:spPr>
            <a:xfrm>
              <a:off x="2978212" y="3691018"/>
              <a:ext cx="11160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Max(Index Will)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8E398620-D039-4FF5-A3AA-F2D974373E03}"/>
                </a:ext>
              </a:extLst>
            </p:cNvPr>
            <p:cNvSpPr/>
            <p:nvPr/>
          </p:nvSpPr>
          <p:spPr>
            <a:xfrm>
              <a:off x="3431702" y="3953853"/>
              <a:ext cx="978254" cy="174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F3155B2-5863-4520-BD9D-DEC31C48AB33}"/>
                </a:ext>
              </a:extLst>
            </p:cNvPr>
            <p:cNvSpPr txBox="1"/>
            <p:nvPr/>
          </p:nvSpPr>
          <p:spPr>
            <a:xfrm>
              <a:off x="3379931" y="3912538"/>
              <a:ext cx="1088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Min(Index Will)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AE2290CD-09C5-4332-9834-65DA775FDFC9}"/>
                </a:ext>
              </a:extLst>
            </p:cNvPr>
            <p:cNvSpPr/>
            <p:nvPr/>
          </p:nvSpPr>
          <p:spPr>
            <a:xfrm>
              <a:off x="3739394" y="4188983"/>
              <a:ext cx="992777" cy="1828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66F5AA4-59C3-4D1D-B3B2-C7846B3821F2}"/>
                </a:ext>
              </a:extLst>
            </p:cNvPr>
            <p:cNvSpPr txBox="1"/>
            <p:nvPr/>
          </p:nvSpPr>
          <p:spPr>
            <a:xfrm>
              <a:off x="3716335" y="4151475"/>
              <a:ext cx="1031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Max(Index Br)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076C4093-473F-4AEB-AA83-8475A20B55D1}"/>
                </a:ext>
              </a:extLst>
            </p:cNvPr>
            <p:cNvSpPr/>
            <p:nvPr/>
          </p:nvSpPr>
          <p:spPr>
            <a:xfrm>
              <a:off x="2450526" y="4432823"/>
              <a:ext cx="862149" cy="174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2F3DB6E-D560-4C05-B945-CA2C77243B3E}"/>
                </a:ext>
              </a:extLst>
            </p:cNvPr>
            <p:cNvSpPr txBox="1"/>
            <p:nvPr/>
          </p:nvSpPr>
          <p:spPr>
            <a:xfrm>
              <a:off x="2367612" y="4399119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Min(Index Br)</a:t>
              </a:r>
              <a:endParaRPr lang="ru-RU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D9622F3D-4DEA-4D00-8EE5-5FA54366A950}"/>
                </a:ext>
              </a:extLst>
            </p:cNvPr>
            <p:cNvSpPr/>
            <p:nvPr/>
          </p:nvSpPr>
          <p:spPr>
            <a:xfrm>
              <a:off x="7980472" y="2792219"/>
              <a:ext cx="1079862" cy="7610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НАДПИСИ В БЕЛЫХ РАМКАХ ЧИТАЕМ ПО СТРОКАМ ПО ВСЕМ АКТИВАМ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35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2E824C-3A73-4680-8535-BEBBF0D0B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77" y="4853089"/>
            <a:ext cx="6000750" cy="1296936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9E3BC2E-484B-40F6-8DA6-6AB781AF5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304" y="713384"/>
            <a:ext cx="6003713" cy="162877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54692F-A5A0-4870-8039-62DBEE53F19A}"/>
              </a:ext>
            </a:extLst>
          </p:cNvPr>
          <p:cNvSpPr txBox="1"/>
          <p:nvPr/>
        </p:nvSpPr>
        <p:spPr>
          <a:xfrm>
            <a:off x="2972553" y="1430448"/>
            <a:ext cx="51610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/>
              <a:t>ГАЗ</a:t>
            </a:r>
            <a:endParaRPr lang="en-US" b="1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0469398-B428-48D8-92AE-0174A8960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552" y="2381815"/>
            <a:ext cx="5999514" cy="243840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00AD879C-03F4-4D64-B5E0-F02BC50378ED}"/>
              </a:ext>
            </a:extLst>
          </p:cNvPr>
          <p:cNvSpPr txBox="1"/>
          <p:nvPr/>
        </p:nvSpPr>
        <p:spPr>
          <a:xfrm rot="16200000">
            <a:off x="2825154" y="3420701"/>
            <a:ext cx="83715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/>
              <a:t>НЕФТЬ</a:t>
            </a:r>
            <a:endParaRPr lang="en-US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44AA38-B72B-4DC5-A6BA-05F8C66BB9E0}"/>
              </a:ext>
            </a:extLst>
          </p:cNvPr>
          <p:cNvSpPr txBox="1"/>
          <p:nvPr/>
        </p:nvSpPr>
        <p:spPr>
          <a:xfrm rot="16200000">
            <a:off x="2803893" y="5455907"/>
            <a:ext cx="824521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ru-RU" sz="1400" b="1" dirty="0"/>
              <a:t>ЗОЛОТО</a:t>
            </a:r>
            <a:endParaRPr lang="en-US" sz="1400" b="1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A749C37-31A6-46D2-AE72-673BBC81BDD2}"/>
              </a:ext>
            </a:extLst>
          </p:cNvPr>
          <p:cNvSpPr/>
          <p:nvPr/>
        </p:nvSpPr>
        <p:spPr>
          <a:xfrm>
            <a:off x="5444055" y="2999359"/>
            <a:ext cx="339698" cy="207917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6BDA92CC-4C6D-4E29-8E88-CE0753A655CF}"/>
              </a:ext>
            </a:extLst>
          </p:cNvPr>
          <p:cNvSpPr/>
          <p:nvPr/>
        </p:nvSpPr>
        <p:spPr>
          <a:xfrm>
            <a:off x="5446133" y="3592943"/>
            <a:ext cx="339053" cy="19050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30D1DCCA-9BBD-4482-BB0A-FC05851F675F}"/>
              </a:ext>
            </a:extLst>
          </p:cNvPr>
          <p:cNvSpPr/>
          <p:nvPr/>
        </p:nvSpPr>
        <p:spPr>
          <a:xfrm>
            <a:off x="5448322" y="3801550"/>
            <a:ext cx="335808" cy="18801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06D5428A-9FCF-41A9-96D1-B735FA6C9EDE}"/>
              </a:ext>
            </a:extLst>
          </p:cNvPr>
          <p:cNvSpPr/>
          <p:nvPr/>
        </p:nvSpPr>
        <p:spPr>
          <a:xfrm>
            <a:off x="5043205" y="2636930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8689429B-0C30-444F-A941-1F8855537044}"/>
              </a:ext>
            </a:extLst>
          </p:cNvPr>
          <p:cNvSpPr/>
          <p:nvPr/>
        </p:nvSpPr>
        <p:spPr>
          <a:xfrm>
            <a:off x="5049609" y="2820066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A7044EAD-62AD-419C-BF13-A4D5CC265477}"/>
              </a:ext>
            </a:extLst>
          </p:cNvPr>
          <p:cNvSpPr/>
          <p:nvPr/>
        </p:nvSpPr>
        <p:spPr>
          <a:xfrm>
            <a:off x="5056013" y="3226039"/>
            <a:ext cx="316325" cy="1549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559D026D-9F77-4B80-9666-7485A4F6CDEC}"/>
              </a:ext>
            </a:extLst>
          </p:cNvPr>
          <p:cNvSpPr/>
          <p:nvPr/>
        </p:nvSpPr>
        <p:spPr>
          <a:xfrm>
            <a:off x="5054733" y="3409175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25440E0-93C0-40D2-9559-BEF0290E277E}"/>
              </a:ext>
            </a:extLst>
          </p:cNvPr>
          <p:cNvSpPr/>
          <p:nvPr/>
        </p:nvSpPr>
        <p:spPr>
          <a:xfrm>
            <a:off x="5045769" y="4007249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97B55984-3E3B-495C-9176-78E58FC254A3}"/>
              </a:ext>
            </a:extLst>
          </p:cNvPr>
          <p:cNvSpPr/>
          <p:nvPr/>
        </p:nvSpPr>
        <p:spPr>
          <a:xfrm>
            <a:off x="5052173" y="4205753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3D73FC9F-B0F4-4EC5-B839-774277CB5198}"/>
              </a:ext>
            </a:extLst>
          </p:cNvPr>
          <p:cNvSpPr/>
          <p:nvPr/>
        </p:nvSpPr>
        <p:spPr>
          <a:xfrm>
            <a:off x="5043209" y="4388889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3A9F292F-9423-4B15-8312-BADAF750CB42}"/>
              </a:ext>
            </a:extLst>
          </p:cNvPr>
          <p:cNvSpPr/>
          <p:nvPr/>
        </p:nvSpPr>
        <p:spPr>
          <a:xfrm>
            <a:off x="5050893" y="4580990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28AEA-D821-46F8-891C-CD0147A0F223}"/>
              </a:ext>
            </a:extLst>
          </p:cNvPr>
          <p:cNvSpPr txBox="1"/>
          <p:nvPr/>
        </p:nvSpPr>
        <p:spPr>
          <a:xfrm>
            <a:off x="1506756" y="2487091"/>
            <a:ext cx="120494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10/11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b="1" dirty="0">
                <a:latin typeface="Arial" panose="020B0604020202020204" pitchFamily="34" charset="0"/>
                <a:cs typeface="Arial" panose="020B0604020202020204" pitchFamily="34" charset="0"/>
              </a:rPr>
              <a:t>правильных фиксаций разворота рынка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E39A572-B581-4E46-AA73-BD019FF2AB55}"/>
              </a:ext>
            </a:extLst>
          </p:cNvPr>
          <p:cNvSpPr txBox="1"/>
          <p:nvPr/>
        </p:nvSpPr>
        <p:spPr>
          <a:xfrm>
            <a:off x="1353076" y="4997635"/>
            <a:ext cx="12958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ru-RU" sz="900" b="1" dirty="0">
                <a:latin typeface="Arial" panose="020B0604020202020204" pitchFamily="34" charset="0"/>
                <a:cs typeface="Arial" panose="020B0604020202020204" pitchFamily="34" charset="0"/>
              </a:rPr>
              <a:t>правильных фиксаций разворота рынка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DB74EFA-F53E-44D4-B113-1690044A0E04}"/>
              </a:ext>
            </a:extLst>
          </p:cNvPr>
          <p:cNvSpPr txBox="1"/>
          <p:nvPr/>
        </p:nvSpPr>
        <p:spPr>
          <a:xfrm>
            <a:off x="1513160" y="612613"/>
            <a:ext cx="1204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4/7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b="1" dirty="0">
                <a:latin typeface="Arial" panose="020B0604020202020204" pitchFamily="34" charset="0"/>
                <a:cs typeface="Arial" panose="020B0604020202020204" pitchFamily="34" charset="0"/>
              </a:rPr>
              <a:t>правильных фиксаций разворота рынка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C87DE154-1EC8-4525-91E8-8A55C9F27B11}"/>
              </a:ext>
            </a:extLst>
          </p:cNvPr>
          <p:cNvSpPr/>
          <p:nvPr/>
        </p:nvSpPr>
        <p:spPr>
          <a:xfrm>
            <a:off x="5844394" y="1328083"/>
            <a:ext cx="316325" cy="1549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17D60085-6CA7-4E13-8498-16DD56D99699}"/>
              </a:ext>
            </a:extLst>
          </p:cNvPr>
          <p:cNvSpPr/>
          <p:nvPr/>
        </p:nvSpPr>
        <p:spPr>
          <a:xfrm>
            <a:off x="5835430" y="1150069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5936CD1A-7F13-4EBF-B691-61D5EB88B548}"/>
              </a:ext>
            </a:extLst>
          </p:cNvPr>
          <p:cNvSpPr/>
          <p:nvPr/>
        </p:nvSpPr>
        <p:spPr>
          <a:xfrm>
            <a:off x="5850798" y="1949209"/>
            <a:ext cx="316325" cy="1549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FD3CBC3E-5176-49CA-8276-4C94B3C22908}"/>
              </a:ext>
            </a:extLst>
          </p:cNvPr>
          <p:cNvSpPr/>
          <p:nvPr/>
        </p:nvSpPr>
        <p:spPr>
          <a:xfrm>
            <a:off x="5841835" y="1548358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CBDBA236-8DBB-4630-B05C-AA436268441D}"/>
              </a:ext>
            </a:extLst>
          </p:cNvPr>
          <p:cNvSpPr/>
          <p:nvPr/>
        </p:nvSpPr>
        <p:spPr>
          <a:xfrm>
            <a:off x="5840554" y="963091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CB4D74AE-411A-4FF7-8548-1CDD90EFDFB6}"/>
              </a:ext>
            </a:extLst>
          </p:cNvPr>
          <p:cNvSpPr/>
          <p:nvPr/>
        </p:nvSpPr>
        <p:spPr>
          <a:xfrm>
            <a:off x="5854642" y="1722529"/>
            <a:ext cx="316325" cy="1549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BFC4ECBF-0172-4CE1-9189-3C9A0639CCDA}"/>
              </a:ext>
            </a:extLst>
          </p:cNvPr>
          <p:cNvSpPr/>
          <p:nvPr/>
        </p:nvSpPr>
        <p:spPr>
          <a:xfrm>
            <a:off x="5861046" y="2128502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DA9AB75-5FAF-4F1D-9EC6-106BF53000AF}"/>
              </a:ext>
            </a:extLst>
          </p:cNvPr>
          <p:cNvSpPr txBox="1"/>
          <p:nvPr/>
        </p:nvSpPr>
        <p:spPr>
          <a:xfrm>
            <a:off x="1493171" y="1636724"/>
            <a:ext cx="1204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13.29$</a:t>
            </a:r>
          </a:p>
          <a:p>
            <a:pPr algn="r"/>
            <a:r>
              <a:rPr lang="ru-RU" sz="1000" b="1" dirty="0">
                <a:latin typeface="Arial" panose="020B0604020202020204" pitchFamily="34" charset="0"/>
                <a:cs typeface="Arial" panose="020B0604020202020204" pitchFamily="34" charset="0"/>
              </a:rPr>
              <a:t>Итоговая прибыль на 1 акцию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b="1" dirty="0">
                <a:latin typeface="Arial" panose="020B0604020202020204" pitchFamily="34" charset="0"/>
                <a:cs typeface="Arial" panose="020B0604020202020204" pitchFamily="34" charset="0"/>
              </a:rPr>
              <a:t>по ГАЗУ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8BDD003-2F08-4A66-9FC4-4541FC67E7C1}"/>
              </a:ext>
            </a:extLst>
          </p:cNvPr>
          <p:cNvSpPr txBox="1"/>
          <p:nvPr/>
        </p:nvSpPr>
        <p:spPr>
          <a:xfrm>
            <a:off x="1491891" y="3829951"/>
            <a:ext cx="12049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63</a:t>
            </a: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</a:p>
          <a:p>
            <a:pPr algn="r"/>
            <a:r>
              <a:rPr lang="ru-RU" sz="1000" b="1" dirty="0">
                <a:latin typeface="Arial" panose="020B0604020202020204" pitchFamily="34" charset="0"/>
                <a:cs typeface="Arial" panose="020B0604020202020204" pitchFamily="34" charset="0"/>
              </a:rPr>
              <a:t>Итоговая прибыль на 1 акцию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b="1" dirty="0">
                <a:latin typeface="Arial" panose="020B0604020202020204" pitchFamily="34" charset="0"/>
                <a:cs typeface="Arial" panose="020B0604020202020204" pitchFamily="34" charset="0"/>
              </a:rPr>
              <a:t>по НЕФТИ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FD3FC41-4760-4A63-9E6B-770D91857065}"/>
              </a:ext>
            </a:extLst>
          </p:cNvPr>
          <p:cNvSpPr txBox="1"/>
          <p:nvPr/>
        </p:nvSpPr>
        <p:spPr>
          <a:xfrm>
            <a:off x="1955217" y="5870106"/>
            <a:ext cx="4202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-0.82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</a:p>
          <a:p>
            <a:r>
              <a:rPr lang="ru-RU" sz="900" b="1" dirty="0">
                <a:latin typeface="Arial" panose="020B0604020202020204" pitchFamily="34" charset="0"/>
                <a:cs typeface="Arial" panose="020B0604020202020204" pitchFamily="34" charset="0"/>
              </a:rPr>
              <a:t>Итоговая прибыль на 1 акцию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900" b="1" dirty="0">
                <a:latin typeface="Arial" panose="020B0604020202020204" pitchFamily="34" charset="0"/>
                <a:cs typeface="Arial" panose="020B0604020202020204" pitchFamily="34" charset="0"/>
              </a:rPr>
              <a:t>по ЗОЛОТУ. Тренд был выбран правильно, но не правильно были подобраны точка входа и выхода</a:t>
            </a:r>
            <a:endParaRPr lang="en-US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1C555AD9-E481-4A22-A9C1-CA047556DD51}"/>
              </a:ext>
            </a:extLst>
          </p:cNvPr>
          <p:cNvSpPr/>
          <p:nvPr/>
        </p:nvSpPr>
        <p:spPr>
          <a:xfrm>
            <a:off x="5430655" y="5311999"/>
            <a:ext cx="316325" cy="1549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AE8B7068-5524-473B-8006-FA0C6047BC36}"/>
              </a:ext>
            </a:extLst>
          </p:cNvPr>
          <p:cNvSpPr/>
          <p:nvPr/>
        </p:nvSpPr>
        <p:spPr>
          <a:xfrm>
            <a:off x="5423170" y="5709967"/>
            <a:ext cx="316325" cy="1549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3218346-D59D-4483-8818-6E52A5A063A2}"/>
              </a:ext>
            </a:extLst>
          </p:cNvPr>
          <p:cNvSpPr/>
          <p:nvPr/>
        </p:nvSpPr>
        <p:spPr>
          <a:xfrm>
            <a:off x="5430399" y="5127838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DF6D060-1335-4308-BB2D-D3044CB88631}"/>
              </a:ext>
            </a:extLst>
          </p:cNvPr>
          <p:cNvSpPr/>
          <p:nvPr/>
        </p:nvSpPr>
        <p:spPr>
          <a:xfrm>
            <a:off x="5427411" y="5507344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39EC42C-E8E1-4E4B-88AC-615A3FBED4F9}"/>
              </a:ext>
            </a:extLst>
          </p:cNvPr>
          <p:cNvSpPr/>
          <p:nvPr/>
        </p:nvSpPr>
        <p:spPr>
          <a:xfrm>
            <a:off x="5436376" y="5910756"/>
            <a:ext cx="316325" cy="154961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97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626</Words>
  <Application>Microsoft Office PowerPoint</Application>
  <PresentationFormat>Широкоэкранный</PresentationFormat>
  <Paragraphs>138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Goldman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Shein</dc:creator>
  <cp:lastModifiedBy>Pavel Shein</cp:lastModifiedBy>
  <cp:revision>35</cp:revision>
  <dcterms:created xsi:type="dcterms:W3CDTF">2022-12-30T15:33:42Z</dcterms:created>
  <dcterms:modified xsi:type="dcterms:W3CDTF">2023-01-03T10:38:06Z</dcterms:modified>
</cp:coreProperties>
</file>