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66" r:id="rId5"/>
    <p:sldId id="270" r:id="rId6"/>
    <p:sldId id="269" r:id="rId7"/>
    <p:sldId id="271" r:id="rId8"/>
    <p:sldId id="272" r:id="rId9"/>
    <p:sldId id="268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7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9B1"/>
    <a:srgbClr val="0A0A0A"/>
    <a:srgbClr val="E7F4D8"/>
    <a:srgbClr val="191919"/>
    <a:srgbClr val="EFF4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4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87E2-6879-4474-9026-B1C278D3C73C}" type="datetimeFigureOut">
              <a:rPr lang="en-US" smtClean="0"/>
              <a:pPr/>
              <a:t>7/25/2008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3A92-97C9-43D2-A687-E2656DA4C0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Introduction slide:</a:t>
            </a:r>
            <a:r>
              <a:rPr lang="en-AU" baseline="0" dirty="0" smtClean="0"/>
              <a:t> this slide must be the first slide in every RDN deck. Update the following:</a:t>
            </a:r>
          </a:p>
          <a:p>
            <a:r>
              <a:rPr lang="en-AU" baseline="0" dirty="0" smtClean="0"/>
              <a:t>Title of Talk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smtClean="0"/>
              <a:t>Presenter Position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slide – this slide must be included in every</a:t>
            </a:r>
            <a:r>
              <a:rPr lang="en-AU" baseline="0" dirty="0" smtClean="0"/>
              <a:t> presentation deck and should be the last slide. Update the following: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dirty="0" smtClean="0"/>
              <a:t>Presenter Position</a:t>
            </a:r>
          </a:p>
          <a:p>
            <a:r>
              <a:rPr lang="en-AU" baseline="0" dirty="0" smtClean="0"/>
              <a:t>presenter.name@readify.net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23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Title of Talk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Presenter Name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9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8802"/>
            <a:ext cx="5111750" cy="4197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71810"/>
            <a:ext cx="3008313" cy="3054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29198"/>
            <a:ext cx="5486400" cy="43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Presenter Name, </a:t>
            </a:r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presenter.name@readify.net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  <a:gradFill>
            <a:gsLst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</p:spPr>
        <p:txBody>
          <a:bodyPr wrap="square">
            <a:spAutoFit/>
          </a:bodyPr>
          <a:lstStyle>
            <a:lvl1pPr algn="r">
              <a:defRPr sz="2400" b="1">
                <a:solidFill>
                  <a:srgbClr val="CEE9B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CEE9B1"/>
                </a:solidFill>
              </a:defRPr>
            </a:lvl1pPr>
            <a:lvl2pPr>
              <a:defRPr sz="2000">
                <a:solidFill>
                  <a:srgbClr val="CEE9B1"/>
                </a:solidFill>
              </a:defRPr>
            </a:lvl2pPr>
            <a:lvl3pPr>
              <a:defRPr sz="2000" i="1">
                <a:solidFill>
                  <a:srgbClr val="CEE9B1"/>
                </a:solidFill>
              </a:defRPr>
            </a:lvl3pPr>
            <a:lvl4pPr>
              <a:defRPr i="1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i="1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8619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dea-for-lighter-metalic-1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4"/>
            <a:ext cx="9143999" cy="26069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Botto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" y="6286520"/>
            <a:ext cx="9143966" cy="106463"/>
          </a:xfrm>
          <a:prstGeom prst="rect">
            <a:avLst/>
          </a:prstGeom>
        </p:spPr>
      </p:pic>
      <p:pic>
        <p:nvPicPr>
          <p:cNvPr id="9" name="Picture 8" descr="RightMargi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7048" y="0"/>
            <a:ext cx="126984" cy="6286519"/>
          </a:xfrm>
          <a:prstGeom prst="rect">
            <a:avLst/>
          </a:prstGeom>
        </p:spPr>
      </p:pic>
      <p:pic>
        <p:nvPicPr>
          <p:cNvPr id="10" name="Picture 9" descr="Gold_Partner_rgb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844" y="6427434"/>
            <a:ext cx="785818" cy="4176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EE9B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EE9B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EE9B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EE9B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EE9B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EE9B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Introducing Silverlight</a:t>
            </a:r>
            <a:endParaRPr lang="en-AU" sz="4000" b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Paul Stovell</a:t>
            </a:r>
            <a:endParaRPr lang="en-AU" sz="2800" dirty="0" smtClean="0">
              <a:solidFill>
                <a:srgbClr val="CEE9B1"/>
              </a:solidFill>
            </a:endParaRP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Alpha Ape, Lead Code Monkey, </a:t>
            </a:r>
            <a:r>
              <a:rPr lang="en-AU" sz="2800" i="1" dirty="0" smtClean="0">
                <a:solidFill>
                  <a:srgbClr val="CEE9B1"/>
                </a:solidFill>
              </a:rPr>
              <a:t>Readify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Developing with Silverlight 2.0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(beta 2)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Agenda:</a:t>
            </a:r>
          </a:p>
          <a:p>
            <a:r>
              <a:rPr lang="en-AU" sz="2800" b="0" dirty="0" smtClean="0"/>
              <a:t>Layout</a:t>
            </a:r>
          </a:p>
          <a:p>
            <a:r>
              <a:rPr lang="en-AU" sz="2800" b="0" dirty="0" smtClean="0"/>
              <a:t>Styles and resources</a:t>
            </a:r>
          </a:p>
          <a:p>
            <a:r>
              <a:rPr lang="en-AU" sz="2800" b="0" dirty="0" smtClean="0"/>
              <a:t>Animation</a:t>
            </a:r>
          </a:p>
          <a:p>
            <a:r>
              <a:rPr lang="en-AU" sz="2800" b="0" dirty="0" smtClean="0"/>
              <a:t>Video and media</a:t>
            </a:r>
            <a:endParaRPr lang="en-AU" sz="2800" b="0" dirty="0" smtClean="0"/>
          </a:p>
          <a:p>
            <a:r>
              <a:rPr lang="en-AU" sz="2800" b="0" dirty="0" smtClean="0"/>
              <a:t>Binding</a:t>
            </a:r>
          </a:p>
          <a:p>
            <a:r>
              <a:rPr lang="en-AU" sz="2800" b="0" dirty="0" smtClean="0"/>
              <a:t>Web Services</a:t>
            </a:r>
          </a:p>
          <a:p>
            <a:r>
              <a:rPr lang="en-AU" sz="2800" b="0" dirty="0" smtClean="0"/>
              <a:t>HTML Interop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11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AU" sz="2800" dirty="0" smtClean="0"/>
              <a:t>Getting started - prerequisites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b="0" dirty="0" smtClean="0"/>
              <a:t>Install the Silverlight Tools for Visual Studio 2008 (silverlight_chainer.exe – 84 MB)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b="0" dirty="0" smtClean="0"/>
              <a:t>Install Blend</a:t>
            </a:r>
            <a:r>
              <a:rPr lang="en-AU" sz="2800" b="0" dirty="0" smtClean="0"/>
              <a:t> </a:t>
            </a:r>
            <a:r>
              <a:rPr lang="en-AU" sz="2800" b="0" dirty="0" smtClean="0"/>
              <a:t>(2.5, June preview – 33 MB)</a:t>
            </a:r>
            <a:endParaRPr lang="en-AU" sz="2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12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Layout</a:t>
            </a:r>
            <a:r>
              <a:rPr lang="en-AU" sz="2800" dirty="0" smtClean="0"/>
              <a:t> </a:t>
            </a:r>
            <a:r>
              <a:rPr lang="en-AU" sz="2800" dirty="0" smtClean="0"/>
              <a:t>– what’s the same?</a:t>
            </a:r>
          </a:p>
          <a:p>
            <a:r>
              <a:rPr lang="en-AU" sz="2400" b="0" dirty="0" smtClean="0"/>
              <a:t>Panels: Grid, Canvas, </a:t>
            </a:r>
            <a:r>
              <a:rPr lang="en-AU" sz="2400" b="0" dirty="0" err="1" smtClean="0"/>
              <a:t>StackPanel</a:t>
            </a:r>
            <a:endParaRPr lang="en-AU" sz="2400" b="0" dirty="0" smtClean="0"/>
          </a:p>
          <a:p>
            <a:r>
              <a:rPr lang="en-AU" sz="2400" b="0" dirty="0" smtClean="0"/>
              <a:t>Margins</a:t>
            </a:r>
          </a:p>
          <a:p>
            <a:r>
              <a:rPr lang="en-AU" sz="2400" b="0" dirty="0" smtClean="0"/>
              <a:t>Width, Height, Min/Max</a:t>
            </a:r>
          </a:p>
          <a:p>
            <a:endParaRPr lang="en-AU" sz="2400" dirty="0" smtClean="0"/>
          </a:p>
          <a:p>
            <a:pPr>
              <a:buNone/>
            </a:pPr>
            <a:r>
              <a:rPr lang="en-AU" sz="2800" dirty="0" smtClean="0"/>
              <a:t>Layout – what’s different?</a:t>
            </a:r>
          </a:p>
          <a:p>
            <a:r>
              <a:rPr lang="en-AU" sz="2400" b="0" dirty="0" smtClean="0"/>
              <a:t>Missing </a:t>
            </a:r>
            <a:r>
              <a:rPr lang="en-AU" sz="2400" b="0" dirty="0" err="1" smtClean="0"/>
              <a:t>UniformGrid</a:t>
            </a:r>
            <a:r>
              <a:rPr lang="en-AU" sz="2400" b="0" dirty="0" smtClean="0"/>
              <a:t>, </a:t>
            </a:r>
            <a:r>
              <a:rPr lang="en-AU" sz="2400" b="0" dirty="0" err="1" smtClean="0"/>
              <a:t>DockPanel</a:t>
            </a:r>
            <a:r>
              <a:rPr lang="en-AU" sz="2400" b="0" dirty="0" smtClean="0"/>
              <a:t> and </a:t>
            </a:r>
            <a:r>
              <a:rPr lang="en-AU" sz="2400" b="0" dirty="0" err="1" smtClean="0"/>
              <a:t>WrapPanel</a:t>
            </a:r>
            <a:endParaRPr lang="en-AU" sz="2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Styles and Resources – what’s the same?</a:t>
            </a:r>
          </a:p>
          <a:p>
            <a:r>
              <a:rPr lang="en-AU" sz="2400" b="0" dirty="0" smtClean="0"/>
              <a:t>Styles, templates, </a:t>
            </a:r>
            <a:r>
              <a:rPr lang="en-AU" sz="2400" b="0" dirty="0" err="1" smtClean="0"/>
              <a:t>App.xaml</a:t>
            </a:r>
            <a:endParaRPr lang="en-AU" sz="2400" b="0" dirty="0" smtClean="0"/>
          </a:p>
          <a:p>
            <a:endParaRPr lang="en-AU" sz="2400" dirty="0" smtClean="0"/>
          </a:p>
          <a:p>
            <a:pPr>
              <a:buNone/>
            </a:pPr>
            <a:r>
              <a:rPr lang="en-AU" sz="2800" dirty="0" smtClean="0"/>
              <a:t>Styles and Resources – what’s different?</a:t>
            </a:r>
          </a:p>
          <a:p>
            <a:r>
              <a:rPr lang="en-AU" sz="2400" b="0" dirty="0" smtClean="0"/>
              <a:t>No event, property or data triggers</a:t>
            </a:r>
          </a:p>
          <a:p>
            <a:r>
              <a:rPr lang="en-AU" sz="2400" b="0" dirty="0" smtClean="0"/>
              <a:t>Invented “states” instead</a:t>
            </a:r>
          </a:p>
          <a:p>
            <a:r>
              <a:rPr lang="en-AU" sz="2400" b="0" dirty="0" smtClean="0"/>
              <a:t>Resources can’t be merged into </a:t>
            </a:r>
            <a:r>
              <a:rPr lang="en-AU" sz="2400" b="0" dirty="0" err="1" smtClean="0"/>
              <a:t>App.xaml</a:t>
            </a:r>
            <a:endParaRPr lang="en-AU" sz="2400" b="0" dirty="0" smtClean="0"/>
          </a:p>
          <a:p>
            <a:r>
              <a:rPr lang="en-AU" sz="2400" b="0" dirty="0" smtClean="0"/>
              <a:t>No style inheritance (</a:t>
            </a:r>
            <a:r>
              <a:rPr lang="en-AU" sz="2400" b="0" dirty="0" err="1" smtClean="0"/>
              <a:t>BasedOn</a:t>
            </a:r>
            <a:r>
              <a:rPr lang="en-AU" sz="2400" b="0" dirty="0" smtClean="0"/>
              <a:t>=)</a:t>
            </a:r>
          </a:p>
          <a:p>
            <a:r>
              <a:rPr lang="en-AU" sz="2400" b="0" dirty="0" smtClean="0"/>
              <a:t>“Write-once”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Animation– what’s the same?</a:t>
            </a:r>
          </a:p>
          <a:p>
            <a:r>
              <a:rPr lang="en-AU" sz="2400" b="0" dirty="0" smtClean="0"/>
              <a:t>Grid, Canvas</a:t>
            </a:r>
          </a:p>
          <a:p>
            <a:endParaRPr lang="en-AU" sz="2400" dirty="0" smtClean="0"/>
          </a:p>
          <a:p>
            <a:pPr>
              <a:buNone/>
            </a:pPr>
            <a:r>
              <a:rPr lang="en-AU" sz="2800" dirty="0" smtClean="0"/>
              <a:t>Animation – what’s different?</a:t>
            </a:r>
          </a:p>
          <a:p>
            <a:r>
              <a:rPr lang="en-AU" sz="2400" b="0" dirty="0" smtClean="0"/>
              <a:t>Nothing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Video and media – what’s the same?</a:t>
            </a:r>
          </a:p>
          <a:p>
            <a:r>
              <a:rPr lang="en-AU" sz="2400" dirty="0" smtClean="0"/>
              <a:t>Most primitives (brushes, pens, etc. same)</a:t>
            </a:r>
          </a:p>
          <a:p>
            <a:r>
              <a:rPr lang="en-AU" sz="2400" dirty="0" smtClean="0"/>
              <a:t>&lt;</a:t>
            </a:r>
            <a:r>
              <a:rPr lang="en-AU" sz="2400" dirty="0" err="1" smtClean="0"/>
              <a:t>MediaElement</a:t>
            </a:r>
            <a:r>
              <a:rPr lang="en-AU" sz="2400" dirty="0" smtClean="0"/>
              <a:t> /&gt; element for embedding video</a:t>
            </a:r>
          </a:p>
          <a:p>
            <a:endParaRPr lang="en-AU" sz="2400" dirty="0" smtClean="0"/>
          </a:p>
          <a:p>
            <a:pPr>
              <a:buNone/>
            </a:pPr>
            <a:r>
              <a:rPr lang="en-AU" sz="2800" dirty="0" smtClean="0"/>
              <a:t>Video and media – what’s different?</a:t>
            </a:r>
          </a:p>
          <a:p>
            <a:r>
              <a:rPr lang="en-AU" sz="2400" b="0" dirty="0" smtClean="0"/>
              <a:t>No </a:t>
            </a:r>
            <a:r>
              <a:rPr lang="en-AU" sz="2400" b="0" dirty="0" err="1" smtClean="0"/>
              <a:t>DrawingBrush</a:t>
            </a:r>
            <a:r>
              <a:rPr lang="en-AU" sz="2400" b="0" dirty="0" smtClean="0"/>
              <a:t> or </a:t>
            </a:r>
            <a:r>
              <a:rPr lang="en-AU" sz="2400" b="0" dirty="0" err="1" smtClean="0"/>
              <a:t>VisualBrush</a:t>
            </a:r>
            <a:endParaRPr lang="en-AU" sz="2400" b="0" dirty="0" smtClean="0"/>
          </a:p>
          <a:p>
            <a:r>
              <a:rPr lang="en-AU" sz="2400" b="0" dirty="0" smtClean="0"/>
              <a:t>No </a:t>
            </a:r>
            <a:r>
              <a:rPr lang="en-AU" sz="2400" b="0" dirty="0" err="1" smtClean="0"/>
              <a:t>BitmapEffects</a:t>
            </a:r>
            <a:r>
              <a:rPr lang="en-AU" sz="2400" b="0" dirty="0" smtClean="0"/>
              <a:t> (blur, drop shadow, etc.)</a:t>
            </a:r>
          </a:p>
          <a:p>
            <a:r>
              <a:rPr lang="en-AU" sz="2400" b="0" dirty="0" smtClean="0"/>
              <a:t>No layout transform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AU" sz="2800" dirty="0" smtClean="0"/>
              <a:t>Binding – what’s the same?</a:t>
            </a:r>
          </a:p>
          <a:p>
            <a:r>
              <a:rPr lang="en-AU" sz="2400" b="0" dirty="0" smtClean="0"/>
              <a:t>Binding extension</a:t>
            </a:r>
          </a:p>
          <a:p>
            <a:r>
              <a:rPr lang="en-AU" sz="2400" b="0" dirty="0" err="1" smtClean="0"/>
              <a:t>DataContext</a:t>
            </a:r>
            <a:endParaRPr lang="en-AU" sz="2400" b="0" dirty="0" smtClean="0"/>
          </a:p>
          <a:p>
            <a:r>
              <a:rPr lang="en-AU" sz="2400" b="0" dirty="0" err="1" smtClean="0"/>
              <a:t>DataTemplates</a:t>
            </a:r>
            <a:r>
              <a:rPr lang="en-AU" sz="2400" b="0" dirty="0" smtClean="0"/>
              <a:t> (though </a:t>
            </a:r>
            <a:r>
              <a:rPr lang="en-AU" sz="2400" b="0" dirty="0" err="1" smtClean="0"/>
              <a:t>TargetType</a:t>
            </a:r>
            <a:r>
              <a:rPr lang="en-AU" sz="2400" b="0" dirty="0" smtClean="0"/>
              <a:t> not supported)</a:t>
            </a:r>
          </a:p>
          <a:p>
            <a:endParaRPr lang="en-AU" sz="2400" dirty="0" smtClean="0"/>
          </a:p>
          <a:p>
            <a:pPr>
              <a:buNone/>
            </a:pPr>
            <a:r>
              <a:rPr lang="en-AU" sz="2800" dirty="0" smtClean="0"/>
              <a:t>Binding – what’s different?</a:t>
            </a:r>
          </a:p>
          <a:p>
            <a:r>
              <a:rPr lang="en-AU" sz="2400" b="0" dirty="0" smtClean="0"/>
              <a:t>No data triggers</a:t>
            </a:r>
          </a:p>
          <a:p>
            <a:r>
              <a:rPr lang="en-AU" sz="2400" b="0" dirty="0" smtClean="0"/>
              <a:t>No </a:t>
            </a:r>
            <a:r>
              <a:rPr lang="en-AU" sz="2400" b="0" dirty="0" err="1" smtClean="0"/>
              <a:t>IDataErrorInfo</a:t>
            </a:r>
            <a:endParaRPr lang="en-AU" sz="2400" b="0" dirty="0" smtClean="0"/>
          </a:p>
          <a:p>
            <a:r>
              <a:rPr lang="en-AU" sz="2400" b="0" dirty="0" smtClean="0"/>
              <a:t>No element binding</a:t>
            </a:r>
          </a:p>
          <a:p>
            <a:r>
              <a:rPr lang="en-AU" sz="2400" b="0" dirty="0" smtClean="0"/>
              <a:t>No type descriptors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Web Services</a:t>
            </a:r>
          </a:p>
          <a:p>
            <a:r>
              <a:rPr lang="en-AU" sz="2400" dirty="0" err="1" smtClean="0"/>
              <a:t>HttpWebRequest</a:t>
            </a:r>
            <a:r>
              <a:rPr lang="en-AU" sz="2400" dirty="0" smtClean="0"/>
              <a:t>/WCF clients – HTTP and HTTPS only</a:t>
            </a:r>
          </a:p>
          <a:p>
            <a:pPr lvl="1"/>
            <a:r>
              <a:rPr lang="en-AU" dirty="0" smtClean="0"/>
              <a:t>Cross-domain calls allowed via CrossDomain.xml</a:t>
            </a:r>
          </a:p>
          <a:p>
            <a:pPr lvl="1"/>
            <a:r>
              <a:rPr lang="en-AU" dirty="0" smtClean="0"/>
              <a:t>Add Service Reference</a:t>
            </a:r>
          </a:p>
          <a:p>
            <a:r>
              <a:rPr lang="en-AU" dirty="0" smtClean="0"/>
              <a:t>Sockets</a:t>
            </a:r>
          </a:p>
          <a:p>
            <a:pPr lvl="1"/>
            <a:r>
              <a:rPr lang="en-AU" dirty="0" smtClean="0"/>
              <a:t>TCP stream sockets only</a:t>
            </a:r>
            <a:endParaRPr lang="en-AU" dirty="0" smtClean="0"/>
          </a:p>
          <a:p>
            <a:pPr lvl="1"/>
            <a:r>
              <a:rPr lang="en-AU" dirty="0" smtClean="0"/>
              <a:t>Cross domain in beta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18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HTML Interop</a:t>
            </a:r>
          </a:p>
          <a:p>
            <a:r>
              <a:rPr lang="en-AU" sz="2800" b="0" dirty="0" err="1" smtClean="0"/>
              <a:t>System.Windows.Browser</a:t>
            </a:r>
            <a:endParaRPr lang="en-AU" sz="2800" b="0" dirty="0" smtClean="0"/>
          </a:p>
          <a:p>
            <a:r>
              <a:rPr lang="en-AU" sz="2800" b="0" dirty="0" err="1" smtClean="0"/>
              <a:t>HtmlPage.Document.GetElementById</a:t>
            </a:r>
            <a:r>
              <a:rPr lang="en-AU" sz="2800" b="0" dirty="0" smtClean="0"/>
              <a:t>(...)</a:t>
            </a:r>
          </a:p>
          <a:p>
            <a:r>
              <a:rPr lang="en-AU" sz="2800" b="0" dirty="0" err="1" smtClean="0"/>
              <a:t>HtmlPage.RegisterScriptableObject</a:t>
            </a:r>
            <a:r>
              <a:rPr lang="en-AU" sz="2800" b="0" dirty="0" smtClean="0"/>
              <a:t>(...)</a:t>
            </a:r>
          </a:p>
          <a:p>
            <a:r>
              <a:rPr lang="en-AU" sz="2800" b="0" dirty="0" smtClean="0"/>
              <a:t>[</a:t>
            </a:r>
            <a:r>
              <a:rPr lang="en-AU" sz="2800" b="0" dirty="0" err="1" smtClean="0"/>
              <a:t>ScriptableMember</a:t>
            </a:r>
            <a:r>
              <a:rPr lang="en-AU" sz="2800" b="0" dirty="0" smtClean="0"/>
              <a:t>]</a:t>
            </a:r>
          </a:p>
          <a:p>
            <a:pPr>
              <a:buNone/>
            </a:pPr>
            <a:endParaRPr lang="en-AU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19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Sandbox considerations</a:t>
            </a:r>
          </a:p>
          <a:p>
            <a:r>
              <a:rPr lang="en-AU" sz="2800" b="0" dirty="0" smtClean="0"/>
              <a:t>Policy-based cross-domain calls (crossdomain.xml)</a:t>
            </a:r>
          </a:p>
          <a:p>
            <a:r>
              <a:rPr lang="en-AU" sz="2800" b="0" dirty="0" smtClean="0"/>
              <a:t>File I/O limited to isolated storage and OpenFileDialog</a:t>
            </a:r>
          </a:p>
          <a:p>
            <a:r>
              <a:rPr lang="en-AU" sz="2800" b="0" dirty="0" smtClean="0"/>
              <a:t>No private reflection</a:t>
            </a:r>
          </a:p>
          <a:p>
            <a:r>
              <a:rPr lang="en-AU" sz="2800" b="0" dirty="0" smtClean="0"/>
              <a:t>No native method calls</a:t>
            </a:r>
          </a:p>
          <a:p>
            <a:r>
              <a:rPr lang="en-AU" sz="2800" b="0" dirty="0" smtClean="0"/>
              <a:t>No full-trust option</a:t>
            </a:r>
          </a:p>
          <a:p>
            <a:pPr>
              <a:buNone/>
            </a:pPr>
            <a:endParaRPr lang="en-AU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20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</p:spPr>
        <p:txBody>
          <a:bodyPr/>
          <a:lstStyle/>
          <a:p>
            <a:r>
              <a:rPr lang="en-AU" dirty="0" smtClean="0"/>
              <a:t>Developing with Silverlight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Extra services</a:t>
            </a:r>
          </a:p>
          <a:p>
            <a:r>
              <a:rPr lang="en-AU" sz="2800" b="0" dirty="0" smtClean="0"/>
              <a:t>Deep Zoom</a:t>
            </a:r>
          </a:p>
          <a:p>
            <a:r>
              <a:rPr lang="en-AU" sz="2800" b="0" dirty="0" smtClean="0"/>
              <a:t>Live Silverlight </a:t>
            </a:r>
            <a:r>
              <a:rPr lang="en-AU" sz="2800" b="0" dirty="0" smtClean="0"/>
              <a:t>Streaming services</a:t>
            </a:r>
            <a:br>
              <a:rPr lang="en-AU" sz="2800" b="0" dirty="0" smtClean="0"/>
            </a:br>
            <a:r>
              <a:rPr lang="en-AU" sz="2800" b="0" dirty="0" smtClean="0"/>
              <a:t>http</a:t>
            </a:r>
            <a:r>
              <a:rPr lang="en-AU" sz="2800" b="0" dirty="0" smtClean="0"/>
              <a:t>://dev.live.com/silverlight/</a:t>
            </a:r>
            <a:endParaRPr lang="en-AU" sz="2800" b="0" dirty="0" smtClean="0"/>
          </a:p>
          <a:p>
            <a:pPr>
              <a:buNone/>
            </a:pPr>
            <a:endParaRPr lang="en-AU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21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AU" sz="2800" dirty="0" smtClean="0"/>
              <a:t>Silverlight:</a:t>
            </a:r>
          </a:p>
          <a:p>
            <a:pPr lvl="1"/>
            <a:r>
              <a:rPr lang="en-AU" sz="2600" dirty="0" smtClean="0"/>
              <a:t>Lets you write .NET code in the browser</a:t>
            </a:r>
          </a:p>
          <a:p>
            <a:pPr lvl="1"/>
            <a:r>
              <a:rPr lang="en-AU" sz="2800" dirty="0" smtClean="0"/>
              <a:t>Lets </a:t>
            </a:r>
            <a:r>
              <a:rPr lang="en-AU" sz="2800" dirty="0" smtClean="0"/>
              <a:t>you write .NET code in the </a:t>
            </a:r>
            <a:r>
              <a:rPr lang="en-AU" sz="2800" dirty="0" smtClean="0"/>
              <a:t>browser</a:t>
            </a:r>
          </a:p>
          <a:p>
            <a:pPr lvl="1"/>
            <a:r>
              <a:rPr lang="en-AU" sz="2800" dirty="0" smtClean="0"/>
              <a:t>Lets you build richer user experiences than possible in HTML</a:t>
            </a:r>
          </a:p>
          <a:p>
            <a:pPr lvl="1"/>
            <a:r>
              <a:rPr lang="en-AU" sz="2800" dirty="0" smtClean="0"/>
              <a:t>Aims for synergy, not binary compatibility</a:t>
            </a:r>
          </a:p>
          <a:p>
            <a:pPr lvl="1"/>
            <a:r>
              <a:rPr lang="en-AU" sz="2800" dirty="0" smtClean="0"/>
              <a:t>Has a way cooler icon than WPF </a:t>
            </a:r>
            <a:r>
              <a:rPr lang="en-AU" sz="2800" dirty="0" smtClean="0">
                <a:sym typeface="Wingdings" pitchFamily="2" charset="2"/>
              </a:rPr>
              <a:t></a:t>
            </a:r>
            <a:endParaRPr lang="en-AU" sz="2800" dirty="0" smtClean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r>
              <a:rPr lang="en-AU" sz="2800" dirty="0" smtClean="0"/>
              <a:t>Remains to be seen: Will it reach Flash adoption levels? </a:t>
            </a:r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22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</a:t>
            </a:r>
            <a:r>
              <a:rPr lang="en-AU" sz="2800" dirty="0" smtClean="0">
                <a:solidFill>
                  <a:srgbClr val="CEE9B1"/>
                </a:solidFill>
              </a:rPr>
              <a:t>Paul Stovell, </a:t>
            </a:r>
            <a:r>
              <a:rPr lang="en-AU" sz="2800" i="1" dirty="0" smtClean="0">
                <a:solidFill>
                  <a:srgbClr val="CEE9B1"/>
                </a:solidFill>
              </a:rPr>
              <a:t>Senior Developer, </a:t>
            </a:r>
            <a:r>
              <a:rPr lang="en-AU" sz="2800" i="1" dirty="0" smtClean="0">
                <a:solidFill>
                  <a:srgbClr val="CEE9B1"/>
                </a:solidFill>
              </a:rPr>
              <a:t>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paul.stovell@readify.net</a:t>
            </a:r>
            <a:endParaRPr lang="en-AU" sz="2800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Was that a </a:t>
            </a:r>
            <a:r>
              <a:rPr lang="en-AU" b="1" dirty="0" smtClean="0"/>
              <a:t>flash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No, it was just a </a:t>
            </a:r>
            <a:r>
              <a:rPr lang="en-AU" b="1" dirty="0" smtClean="0"/>
              <a:t>silver light</a:t>
            </a:r>
            <a:r>
              <a:rPr lang="en-AU" dirty="0" smtClean="0"/>
              <a:t>...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947066"/>
            <a:ext cx="2547932" cy="283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Should WPF be </a:t>
            </a:r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gold heavy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00108"/>
            <a:ext cx="2533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Silverlight?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3600" dirty="0" smtClean="0"/>
              <a:t>Silverlight is WPF!</a:t>
            </a:r>
          </a:p>
          <a:p>
            <a:r>
              <a:rPr lang="en-AU" sz="3200" b="0" dirty="0" smtClean="0"/>
              <a:t>With less features</a:t>
            </a:r>
          </a:p>
          <a:p>
            <a:r>
              <a:rPr lang="en-AU" sz="3200" b="0" dirty="0" smtClean="0"/>
              <a:t>Lives in your web browser</a:t>
            </a:r>
          </a:p>
          <a:p>
            <a:r>
              <a:rPr lang="en-AU" sz="3200" b="0" dirty="0" smtClean="0"/>
              <a:t>Cross platform</a:t>
            </a:r>
          </a:p>
          <a:p>
            <a:r>
              <a:rPr lang="en-AU" sz="3200" b="0" dirty="0" smtClean="0"/>
              <a:t>Cross browser</a:t>
            </a:r>
          </a:p>
          <a:p>
            <a:r>
              <a:rPr lang="en-AU" sz="3200" b="0" dirty="0" smtClean="0"/>
              <a:t>Has a nice </a:t>
            </a:r>
            <a:r>
              <a:rPr lang="en-AU" sz="3200" b="0" dirty="0" smtClean="0"/>
              <a:t>installer – it’s a 4 MB download</a:t>
            </a:r>
          </a:p>
          <a:p>
            <a:pPr lvl="1"/>
            <a:endParaRPr lang="en-AU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Silverlight?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AU" sz="3600" dirty="0" smtClean="0"/>
              <a:t>Two releases:</a:t>
            </a:r>
          </a:p>
          <a:p>
            <a:r>
              <a:rPr lang="en-AU" sz="3400" dirty="0" smtClean="0"/>
              <a:t>Silverlight 1.0</a:t>
            </a:r>
          </a:p>
          <a:p>
            <a:pPr lvl="1"/>
            <a:r>
              <a:rPr lang="en-AU" sz="3200" dirty="0" smtClean="0"/>
              <a:t>You still have to use JavaScript</a:t>
            </a:r>
          </a:p>
          <a:p>
            <a:pPr lvl="1"/>
            <a:r>
              <a:rPr lang="en-AU" sz="3200" dirty="0" smtClean="0"/>
              <a:t>Not as many features</a:t>
            </a:r>
          </a:p>
          <a:p>
            <a:pPr lvl="1"/>
            <a:r>
              <a:rPr lang="en-AU" sz="3200" dirty="0" smtClean="0"/>
              <a:t>Good for video</a:t>
            </a:r>
          </a:p>
          <a:p>
            <a:r>
              <a:rPr lang="en-AU" sz="3400" dirty="0" smtClean="0"/>
              <a:t>Silverlight 2.0 (still in Beta 2)</a:t>
            </a:r>
          </a:p>
          <a:p>
            <a:pPr lvl="1"/>
            <a:r>
              <a:rPr lang="en-AU" sz="3200" dirty="0" smtClean="0"/>
              <a:t>You can use C# or VB.NET</a:t>
            </a:r>
          </a:p>
          <a:p>
            <a:pPr lvl="1"/>
            <a:r>
              <a:rPr lang="en-AU" sz="3200" dirty="0" smtClean="0"/>
              <a:t>You get lots of the .NET Framework</a:t>
            </a:r>
          </a:p>
          <a:p>
            <a:pPr lvl="1"/>
            <a:r>
              <a:rPr lang="en-AU" sz="3200" dirty="0" smtClean="0"/>
              <a:t>More features</a:t>
            </a:r>
          </a:p>
          <a:p>
            <a:pPr lvl="1"/>
            <a:r>
              <a:rPr lang="en-AU" sz="3200" dirty="0" smtClean="0"/>
              <a:t>Also does video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Silverlight?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AU" sz="3600" dirty="0" smtClean="0"/>
              <a:t>WPF XBAP’s vs. Silverlight</a:t>
            </a:r>
          </a:p>
          <a:p>
            <a:r>
              <a:rPr lang="en-AU" sz="3400" dirty="0" smtClean="0"/>
              <a:t>XBAPs are WPF applications</a:t>
            </a:r>
          </a:p>
          <a:p>
            <a:pPr lvl="1"/>
            <a:r>
              <a:rPr lang="en-AU" sz="3200" dirty="0" smtClean="0"/>
              <a:t>That live in a browser</a:t>
            </a:r>
          </a:p>
          <a:p>
            <a:pPr lvl="1"/>
            <a:r>
              <a:rPr lang="en-AU" sz="3200" dirty="0" smtClean="0"/>
              <a:t>That are sandboxed</a:t>
            </a:r>
          </a:p>
          <a:p>
            <a:pPr lvl="1"/>
            <a:r>
              <a:rPr lang="en-AU" sz="3200" dirty="0" smtClean="0"/>
              <a:t>That can do anything WPF can do</a:t>
            </a:r>
          </a:p>
          <a:p>
            <a:pPr lvl="1"/>
            <a:r>
              <a:rPr lang="en-AU" sz="3200" dirty="0" smtClean="0"/>
              <a:t>That require the full .NET Framework</a:t>
            </a:r>
          </a:p>
          <a:p>
            <a:pPr lvl="1"/>
            <a:r>
              <a:rPr lang="en-AU" sz="3200" dirty="0" smtClean="0"/>
              <a:t>That aren’t cross-platform, and only work in IE and Firefox</a:t>
            </a:r>
          </a:p>
          <a:p>
            <a:r>
              <a:rPr lang="en-AU" sz="3400" dirty="0" smtClean="0"/>
              <a:t>Silverlight</a:t>
            </a:r>
          </a:p>
          <a:p>
            <a:pPr lvl="1"/>
            <a:r>
              <a:rPr lang="en-AU" sz="3200" dirty="0" smtClean="0"/>
              <a:t>Also lives in a browser</a:t>
            </a:r>
          </a:p>
          <a:p>
            <a:pPr lvl="2"/>
            <a:r>
              <a:rPr lang="en-AU" sz="3200" dirty="0" smtClean="0"/>
              <a:t>But can interact with the HTML</a:t>
            </a:r>
          </a:p>
          <a:p>
            <a:pPr lvl="1"/>
            <a:r>
              <a:rPr lang="en-AU" sz="3200" dirty="0" smtClean="0"/>
              <a:t>Also has a sandbox</a:t>
            </a:r>
          </a:p>
          <a:p>
            <a:pPr lvl="1"/>
            <a:r>
              <a:rPr lang="en-AU" sz="3200" dirty="0" smtClean="0"/>
              <a:t>Doesn’t have access to the full .NET Framework</a:t>
            </a:r>
          </a:p>
          <a:p>
            <a:pPr lvl="1"/>
            <a:r>
              <a:rPr lang="en-AU" sz="3200" dirty="0" smtClean="0"/>
              <a:t>Has a much larger marketing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Silverlight?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AU" sz="3200" dirty="0" smtClean="0"/>
              <a:t>Synergy versus Compatibility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DN Dark Template">
  <a:themeElements>
    <a:clrScheme name="RDN Dar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758C5A"/>
      </a:accent3>
      <a:accent4>
        <a:srgbClr val="C3CFB5"/>
      </a:accent4>
      <a:accent5>
        <a:srgbClr val="E1D5A3"/>
      </a:accent5>
      <a:accent6>
        <a:srgbClr val="AE9638"/>
      </a:accent6>
      <a:hlink>
        <a:srgbClr val="C2CEB2"/>
      </a:hlink>
      <a:folHlink>
        <a:srgbClr val="C2CE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5B48C9AB7EE40A4622244E606CFD7" ma:contentTypeVersion="0" ma:contentTypeDescription="Create a new document." ma:contentTypeScope="" ma:versionID="e16cc88c2563dba11ac89c6e7ca88b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11A9FC8-011F-48A7-BD77-7F85095DE4EC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8A3E2D0-5304-476D-94C9-996360D4F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9106F-BB52-4F2C-A61C-2AC7481B1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RDN Dark Template</Template>
  <TotalTime>138</TotalTime>
  <Words>822</Words>
  <Application>Microsoft Office PowerPoint</Application>
  <PresentationFormat>On-screen Show (4:3)</PresentationFormat>
  <Paragraphs>194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RDN Dark Template</vt:lpstr>
      <vt:lpstr>Slide 1</vt:lpstr>
      <vt:lpstr>Slide 2</vt:lpstr>
      <vt:lpstr>Was that a flash?</vt:lpstr>
      <vt:lpstr>No, it was just a silver light...</vt:lpstr>
      <vt:lpstr>Should WPF be gold heavy?</vt:lpstr>
      <vt:lpstr>What is Silverlight?</vt:lpstr>
      <vt:lpstr>What is Silverlight?</vt:lpstr>
      <vt:lpstr>What is Silverlight?</vt:lpstr>
      <vt:lpstr>What is Silverlight?</vt:lpstr>
      <vt:lpstr>Developing with Silverlight 2.0</vt:lpstr>
      <vt:lpstr>Developing with Silverlight</vt:lpstr>
      <vt:lpstr>Developing with Silverlight</vt:lpstr>
      <vt:lpstr>Developing with Silverlight</vt:lpstr>
      <vt:lpstr>Developing with Silverlight</vt:lpstr>
      <vt:lpstr>Developing with Silverlight</vt:lpstr>
      <vt:lpstr>Developing with Silverlight</vt:lpstr>
      <vt:lpstr>Developing with Silverlight</vt:lpstr>
      <vt:lpstr>Developing with Silverlight</vt:lpstr>
      <vt:lpstr>Developing with Silverlight</vt:lpstr>
      <vt:lpstr>Developing with Silverlight</vt:lpstr>
      <vt:lpstr>Developing with Silverlight</vt:lpstr>
      <vt:lpstr>Summary</vt:lpstr>
      <vt:lpstr>Slide 23</vt:lpstr>
    </vt:vector>
  </TitlesOfParts>
  <Company>Readify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Stovell</dc:creator>
  <cp:lastModifiedBy>Paul Stovell</cp:lastModifiedBy>
  <cp:revision>20</cp:revision>
  <dcterms:created xsi:type="dcterms:W3CDTF">2008-07-24T15:08:05Z</dcterms:created>
  <dcterms:modified xsi:type="dcterms:W3CDTF">2008-07-24T17:27:00Z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0x010100B2F5B48C9AB7EE40A4622244E606CFD7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_SourceUrl">
    <vt:lpwstr/>
  </property>
</Properties>
</file>