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66" r:id="rId5"/>
    <p:sldId id="268" r:id="rId6"/>
    <p:sldId id="269" r:id="rId7"/>
    <p:sldId id="270" r:id="rId8"/>
    <p:sldId id="271" r:id="rId9"/>
    <p:sldId id="272" r:id="rId10"/>
    <p:sldId id="273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9B1"/>
    <a:srgbClr val="0A0A0A"/>
    <a:srgbClr val="E7F4D8"/>
    <a:srgbClr val="191919"/>
    <a:srgbClr val="EFF4F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2178" y="-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487E2-6879-4474-9026-B1C278D3C73C}" type="datetimeFigureOut">
              <a:rPr lang="en-US" smtClean="0"/>
              <a:pPr/>
              <a:t>10/31/2008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83A92-97C9-43D2-A687-E2656DA4C0D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Introduction slide:</a:t>
            </a:r>
            <a:r>
              <a:rPr lang="en-AU" baseline="0" dirty="0" smtClean="0"/>
              <a:t> this slide must be the first slide in every RDN deck. Update the following:</a:t>
            </a:r>
          </a:p>
          <a:p>
            <a:r>
              <a:rPr lang="en-AU" baseline="0" dirty="0" smtClean="0"/>
              <a:t>Title of Talk</a:t>
            </a:r>
          </a:p>
          <a:p>
            <a:r>
              <a:rPr lang="en-AU" baseline="0" dirty="0" smtClean="0"/>
              <a:t>Presenter Name</a:t>
            </a:r>
          </a:p>
          <a:p>
            <a:r>
              <a:rPr lang="en-AU" baseline="0" smtClean="0"/>
              <a:t>Presenter Position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83A92-97C9-43D2-A687-E2656DA4C0DE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Conclusion slide – this slide must be included in every</a:t>
            </a:r>
            <a:r>
              <a:rPr lang="en-AU" baseline="0" dirty="0" smtClean="0"/>
              <a:t> presentation deck and should be the last slide. Update the following:</a:t>
            </a:r>
          </a:p>
          <a:p>
            <a:r>
              <a:rPr lang="en-AU" baseline="0" dirty="0" smtClean="0"/>
              <a:t>Presenter Name</a:t>
            </a:r>
          </a:p>
          <a:p>
            <a:r>
              <a:rPr lang="en-AU" baseline="0" dirty="0" smtClean="0"/>
              <a:t>Presenter Position</a:t>
            </a:r>
          </a:p>
          <a:p>
            <a:r>
              <a:rPr lang="en-AU" baseline="0" dirty="0" smtClean="0"/>
              <a:t>presenter.name@readify.net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83A92-97C9-43D2-A687-E2656DA4C0DE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DN 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 descr="TechRD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39" y="-32825"/>
            <a:ext cx="9116461" cy="265356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124200" y="642146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1" u="none" strike="noStrike" kern="1200" cap="none" spc="0" normalizeH="0" baseline="0" noProof="0" smtClean="0">
                <a:ln>
                  <a:noFill/>
                </a:ln>
                <a:solidFill>
                  <a:srgbClr val="CEE9B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Discover, Master, Influence</a:t>
            </a:r>
            <a:endParaRPr kumimoji="0" lang="en-AU" sz="1200" b="0" i="1" u="none" strike="noStrike" kern="1200" cap="none" spc="0" normalizeH="0" baseline="0" noProof="0" dirty="0">
              <a:ln>
                <a:noFill/>
              </a:ln>
              <a:solidFill>
                <a:srgbClr val="CEE9B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5532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5646E-32B4-4FE0-ABDE-6372DE2A5A1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CEE9B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CEE9B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14282" y="2786058"/>
            <a:ext cx="8572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000" b="1" dirty="0" smtClean="0">
                <a:solidFill>
                  <a:srgbClr val="CEE9B1"/>
                </a:solidFill>
              </a:rPr>
              <a:t>Title of Talk</a:t>
            </a:r>
          </a:p>
          <a:p>
            <a:pPr algn="r"/>
            <a:r>
              <a:rPr lang="en-AU" sz="2800" dirty="0" smtClean="0">
                <a:solidFill>
                  <a:srgbClr val="CEE9B1"/>
                </a:solidFill>
              </a:rPr>
              <a:t>Presenter Name</a:t>
            </a:r>
          </a:p>
          <a:p>
            <a:pPr algn="r"/>
            <a:r>
              <a:rPr lang="en-AU" sz="2800" i="1" dirty="0" smtClean="0">
                <a:solidFill>
                  <a:srgbClr val="CEE9B1"/>
                </a:solidFill>
              </a:rPr>
              <a:t>Presenter Position, Readify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976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928802"/>
            <a:ext cx="5111750" cy="41973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071810"/>
            <a:ext cx="3008313" cy="30543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29198"/>
            <a:ext cx="5486400" cy="4381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28735"/>
            <a:ext cx="5486400" cy="35004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DN Conclu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5" name="Content Placeholder 5" descr="TechRD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39" y="-32825"/>
            <a:ext cx="9116461" cy="2653562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124200" y="642146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1" u="none" strike="noStrike" kern="1200" cap="none" spc="0" normalizeH="0" baseline="0" noProof="0" smtClean="0">
                <a:ln>
                  <a:noFill/>
                </a:ln>
                <a:solidFill>
                  <a:srgbClr val="CEE9B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Discover, Master, Influence</a:t>
            </a:r>
            <a:endParaRPr kumimoji="0" lang="en-AU" sz="1200" b="0" i="1" u="none" strike="noStrike" kern="1200" cap="none" spc="0" normalizeH="0" baseline="0" noProof="0" dirty="0">
              <a:ln>
                <a:noFill/>
              </a:ln>
              <a:solidFill>
                <a:srgbClr val="CEE9B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5532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5646E-32B4-4FE0-ABDE-6372DE2A5A1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CEE9B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CEE9B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14282" y="2786058"/>
            <a:ext cx="8572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000" b="1" dirty="0" smtClean="0">
                <a:solidFill>
                  <a:srgbClr val="CEE9B1"/>
                </a:solidFill>
              </a:rPr>
              <a:t>A Readify Developer Network session</a:t>
            </a:r>
          </a:p>
          <a:p>
            <a:pPr algn="r"/>
            <a:r>
              <a:rPr lang="en-AU" sz="2800" dirty="0" smtClean="0">
                <a:solidFill>
                  <a:srgbClr val="CEE9B1"/>
                </a:solidFill>
              </a:rPr>
              <a:t>By Presenter Name, </a:t>
            </a:r>
            <a:r>
              <a:rPr lang="en-AU" sz="2800" i="1" dirty="0" smtClean="0">
                <a:solidFill>
                  <a:srgbClr val="CEE9B1"/>
                </a:solidFill>
              </a:rPr>
              <a:t>Presenter Position, Readify</a:t>
            </a:r>
          </a:p>
          <a:p>
            <a:pPr algn="r"/>
            <a:endParaRPr lang="en-AU" sz="2800" i="1" dirty="0" smtClean="0">
              <a:solidFill>
                <a:srgbClr val="CEE9B1"/>
              </a:solidFill>
            </a:endParaRPr>
          </a:p>
          <a:p>
            <a:pPr algn="r"/>
            <a:r>
              <a:rPr lang="en-AU" sz="2800" b="1" dirty="0" smtClean="0">
                <a:solidFill>
                  <a:srgbClr val="CEE9B1"/>
                </a:solidFill>
              </a:rPr>
              <a:t>Email Address: </a:t>
            </a:r>
            <a:r>
              <a:rPr lang="en-AU" sz="2800" dirty="0" smtClean="0">
                <a:solidFill>
                  <a:srgbClr val="CEE9B1"/>
                </a:solidFill>
              </a:rPr>
              <a:t>presenter.name@readify.net</a:t>
            </a:r>
          </a:p>
          <a:p>
            <a:pPr algn="r"/>
            <a:r>
              <a:rPr lang="en-AU" sz="2800" b="1" dirty="0" smtClean="0">
                <a:solidFill>
                  <a:srgbClr val="CEE9B1"/>
                </a:solidFill>
              </a:rPr>
              <a:t>RDN Website: </a:t>
            </a:r>
            <a:r>
              <a:rPr lang="en-AU" sz="2800" dirty="0" smtClean="0">
                <a:solidFill>
                  <a:srgbClr val="CEE9B1"/>
                </a:solidFill>
              </a:rPr>
              <a:t>www.readify.net/rdn</a:t>
            </a:r>
          </a:p>
          <a:p>
            <a:pPr algn="r"/>
            <a:endParaRPr lang="en-AU" sz="2800" i="1" dirty="0" smtClean="0">
              <a:solidFill>
                <a:srgbClr val="CEE9B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824195"/>
            <a:ext cx="4114800" cy="461665"/>
          </a:xfrm>
          <a:gradFill>
            <a:gsLst>
              <a:gs pos="50000">
                <a:schemeClr val="tx1">
                  <a:lumMod val="95000"/>
                  <a:lumOff val="5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</p:spPr>
        <p:txBody>
          <a:bodyPr wrap="square">
            <a:spAutoFit/>
          </a:bodyPr>
          <a:lstStyle>
            <a:lvl1pPr algn="r">
              <a:defRPr sz="2400" b="1">
                <a:solidFill>
                  <a:srgbClr val="CEE9B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 b="1">
                <a:solidFill>
                  <a:srgbClr val="CEE9B1"/>
                </a:solidFill>
              </a:defRPr>
            </a:lvl1pPr>
            <a:lvl2pPr>
              <a:defRPr sz="2000">
                <a:solidFill>
                  <a:srgbClr val="CEE9B1"/>
                </a:solidFill>
              </a:defRPr>
            </a:lvl2pPr>
            <a:lvl3pPr>
              <a:defRPr sz="2000" i="1">
                <a:solidFill>
                  <a:srgbClr val="CEE9B1"/>
                </a:solidFill>
              </a:defRPr>
            </a:lvl3pPr>
            <a:lvl4pPr>
              <a:defRPr i="1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i="1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EE9B1"/>
                </a:solidFill>
              </a:defRPr>
            </a:lvl1pPr>
          </a:lstStyle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EE9B1"/>
                </a:solidFill>
              </a:defRPr>
            </a:lvl1pPr>
          </a:lstStyle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8619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dea-for-lighter-metalic-1V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24"/>
            <a:ext cx="9143999" cy="260698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2146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rgbClr val="CEE9B1"/>
                </a:solidFill>
              </a:defRPr>
            </a:lvl1pPr>
          </a:lstStyle>
          <a:p>
            <a:r>
              <a:rPr lang="en-AU" dirty="0" smtClean="0"/>
              <a:t>Discover, Master, Influence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EE9B1"/>
                </a:solidFill>
              </a:defRPr>
            </a:lvl1pPr>
          </a:lstStyle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7" descr="Bottom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" y="6286520"/>
            <a:ext cx="9143966" cy="106463"/>
          </a:xfrm>
          <a:prstGeom prst="rect">
            <a:avLst/>
          </a:prstGeom>
        </p:spPr>
      </p:pic>
      <p:pic>
        <p:nvPicPr>
          <p:cNvPr id="9" name="Picture 8" descr="RightMargin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17048" y="0"/>
            <a:ext cx="126984" cy="6286519"/>
          </a:xfrm>
          <a:prstGeom prst="rect">
            <a:avLst/>
          </a:prstGeom>
        </p:spPr>
      </p:pic>
      <p:pic>
        <p:nvPicPr>
          <p:cNvPr id="10" name="Picture 9" descr="Gold_Partner_rgb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2844" y="6427434"/>
            <a:ext cx="785818" cy="4176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EE9B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CEE9B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CEE9B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CEE9B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CEE9B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CEE9B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lex.com/bindablelinq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chRD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39" y="-32825"/>
            <a:ext cx="9116461" cy="26535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1</a:t>
            </a:fld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2786058"/>
            <a:ext cx="8572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000" b="1" dirty="0" smtClean="0">
                <a:solidFill>
                  <a:srgbClr val="CEE9B1"/>
                </a:solidFill>
              </a:rPr>
              <a:t>Building WPF Applications</a:t>
            </a:r>
            <a:endParaRPr lang="en-AU" sz="4000" b="1" dirty="0" smtClean="0">
              <a:solidFill>
                <a:srgbClr val="CEE9B1"/>
              </a:solidFill>
            </a:endParaRPr>
          </a:p>
          <a:p>
            <a:pPr algn="r"/>
            <a:r>
              <a:rPr lang="en-AU" sz="2800" dirty="0" smtClean="0">
                <a:solidFill>
                  <a:srgbClr val="CEE9B1"/>
                </a:solidFill>
              </a:rPr>
              <a:t>Paul Stovell</a:t>
            </a:r>
          </a:p>
          <a:p>
            <a:pPr algn="r"/>
            <a:r>
              <a:rPr lang="en-AU" sz="2800" i="1" dirty="0" smtClean="0">
                <a:solidFill>
                  <a:srgbClr val="CEE9B1"/>
                </a:solidFill>
              </a:rPr>
              <a:t>Senior Developer, Readify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sz="2400" dirty="0" smtClean="0"/>
              <a:t>This session:</a:t>
            </a:r>
          </a:p>
          <a:p>
            <a:r>
              <a:rPr lang="en-AU" sz="2600" dirty="0" smtClean="0"/>
              <a:t>A quick </a:t>
            </a:r>
            <a:r>
              <a:rPr lang="en-AU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introduction</a:t>
            </a:r>
            <a:r>
              <a:rPr lang="en-AU" sz="2600" dirty="0" smtClean="0"/>
              <a:t> to WPF</a:t>
            </a:r>
          </a:p>
          <a:p>
            <a:r>
              <a:rPr lang="en-AU" sz="2600" dirty="0" smtClean="0"/>
              <a:t>Corporate branding and consistency with </a:t>
            </a:r>
            <a:r>
              <a:rPr lang="en-AU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Styles</a:t>
            </a:r>
            <a:r>
              <a:rPr lang="en-AU" sz="2600" dirty="0" smtClean="0"/>
              <a:t> and </a:t>
            </a:r>
            <a:r>
              <a:rPr lang="en-AU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Resources</a:t>
            </a:r>
          </a:p>
          <a:p>
            <a:r>
              <a:rPr lang="en-AU" sz="2600" dirty="0" smtClean="0"/>
              <a:t>Emphasizing information with </a:t>
            </a:r>
            <a:r>
              <a:rPr lang="en-AU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Animation</a:t>
            </a:r>
          </a:p>
          <a:p>
            <a:r>
              <a:rPr lang="en-AU" sz="2600" dirty="0" smtClean="0"/>
              <a:t>Code reduction through </a:t>
            </a:r>
            <a:r>
              <a:rPr lang="en-AU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 Binding</a:t>
            </a:r>
          </a:p>
          <a:p>
            <a:r>
              <a:rPr lang="en-AU" sz="2600" dirty="0" smtClean="0"/>
              <a:t>Task-focussed user interfaces with </a:t>
            </a:r>
            <a:r>
              <a:rPr lang="en-AU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Navigation</a:t>
            </a:r>
          </a:p>
          <a:p>
            <a:r>
              <a:rPr lang="en-AU" sz="2600" dirty="0" smtClean="0"/>
              <a:t>Summary</a:t>
            </a:r>
            <a:endParaRPr lang="en-AU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2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Introducing WPF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WPF uses DirectX</a:t>
            </a:r>
          </a:p>
          <a:p>
            <a:r>
              <a:rPr lang="en-AU" sz="2400" dirty="0" smtClean="0"/>
              <a:t>Everything is a vector</a:t>
            </a:r>
          </a:p>
          <a:p>
            <a:r>
              <a:rPr lang="en-AU" sz="2400" dirty="0" smtClean="0"/>
              <a:t>Pixels are virtual</a:t>
            </a:r>
          </a:p>
          <a:p>
            <a:r>
              <a:rPr lang="en-AU" sz="2400" dirty="0" smtClean="0"/>
              <a:t>Everything lives in a tree</a:t>
            </a:r>
          </a:p>
          <a:p>
            <a:r>
              <a:rPr lang="en-AU" sz="2400" dirty="0" smtClean="0"/>
              <a:t>XAML is a convenient way to represent the tree</a:t>
            </a:r>
          </a:p>
          <a:p>
            <a:r>
              <a:rPr lang="en-AU" sz="2400" dirty="0" smtClean="0"/>
              <a:t>Anything goes in anything</a:t>
            </a:r>
            <a:endParaRPr lang="en-AU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3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Introducing WPF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Styles and Resources</a:t>
            </a:r>
          </a:p>
          <a:p>
            <a:pPr lvl="1"/>
            <a:r>
              <a:rPr lang="en-AU" dirty="0" smtClean="0"/>
              <a:t>Styles – CSS for WPF</a:t>
            </a:r>
          </a:p>
          <a:p>
            <a:pPr lvl="1"/>
            <a:r>
              <a:rPr lang="en-AU" dirty="0" smtClean="0"/>
              <a:t>Triggers – apply CSS based on events or conditions</a:t>
            </a:r>
          </a:p>
          <a:p>
            <a:pPr lvl="1"/>
            <a:r>
              <a:rPr lang="en-AU" dirty="0" smtClean="0"/>
              <a:t>Control Templates – completely customize control rendering</a:t>
            </a:r>
          </a:p>
          <a:p>
            <a:pPr lvl="1"/>
            <a:r>
              <a:rPr lang="en-AU" dirty="0" smtClean="0"/>
              <a:t>Resources – anything you use twice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Best practices:</a:t>
            </a:r>
          </a:p>
          <a:p>
            <a:pPr lvl="1"/>
            <a:r>
              <a:rPr lang="en-AU" dirty="0" smtClean="0"/>
              <a:t>Use these features as much as possible</a:t>
            </a:r>
          </a:p>
          <a:p>
            <a:pPr lvl="1"/>
            <a:r>
              <a:rPr lang="en-AU" dirty="0" smtClean="0"/>
              <a:t>Separate “functional” XAML from “visual” XAML</a:t>
            </a:r>
          </a:p>
          <a:p>
            <a:pPr lvl="1"/>
            <a:r>
              <a:rPr lang="en-AU" dirty="0" smtClean="0"/>
              <a:t>Apply a consistent naming scheme for resources</a:t>
            </a:r>
          </a:p>
          <a:p>
            <a:pPr lvl="1"/>
            <a:r>
              <a:rPr lang="en-AU" dirty="0" smtClean="0"/>
              <a:t>Organise resources appropriately</a:t>
            </a:r>
          </a:p>
          <a:p>
            <a:pPr lvl="1"/>
            <a:r>
              <a:rPr lang="en-AU" dirty="0" smtClean="0"/>
              <a:t>Use </a:t>
            </a:r>
            <a:r>
              <a:rPr lang="en-AU" dirty="0" err="1" smtClean="0"/>
              <a:t>DynamicResource</a:t>
            </a:r>
            <a:r>
              <a:rPr lang="en-AU" dirty="0" smtClean="0"/>
              <a:t> sparingly</a:t>
            </a:r>
          </a:p>
          <a:p>
            <a:pPr lvl="1"/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4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Introducing WPF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Animation</a:t>
            </a:r>
          </a:p>
          <a:p>
            <a:pPr lvl="1"/>
            <a:r>
              <a:rPr lang="en-AU" dirty="0" smtClean="0"/>
              <a:t>Changing a property value over time</a:t>
            </a:r>
          </a:p>
          <a:p>
            <a:pPr lvl="1"/>
            <a:r>
              <a:rPr lang="en-AU" dirty="0" smtClean="0"/>
              <a:t>Animations are time boxed</a:t>
            </a:r>
          </a:p>
          <a:p>
            <a:pPr lvl="1"/>
            <a:r>
              <a:rPr lang="en-AU" dirty="0" smtClean="0"/>
              <a:t>Multiple animations live in a storyboard</a:t>
            </a:r>
          </a:p>
          <a:p>
            <a:pPr lvl="1"/>
            <a:r>
              <a:rPr lang="en-AU" dirty="0" smtClean="0"/>
              <a:t>Storyboards are resources too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Best practices:</a:t>
            </a:r>
          </a:p>
          <a:p>
            <a:pPr lvl="1"/>
            <a:r>
              <a:rPr lang="en-AU" dirty="0" smtClean="0"/>
              <a:t>Animations should be fast and subtle</a:t>
            </a:r>
          </a:p>
          <a:p>
            <a:pPr lvl="1"/>
            <a:r>
              <a:rPr lang="en-AU" dirty="0" smtClean="0"/>
              <a:t>Don’t distract the user’s eyes</a:t>
            </a:r>
          </a:p>
          <a:p>
            <a:pPr lvl="1"/>
            <a:r>
              <a:rPr lang="en-AU" dirty="0" smtClean="0"/>
              <a:t>Storyboards are resources too</a:t>
            </a:r>
          </a:p>
          <a:p>
            <a:pPr lvl="1"/>
            <a:r>
              <a:rPr lang="en-AU" dirty="0" smtClean="0"/>
              <a:t>Animations on invisible elements still consume CPU cycles</a:t>
            </a:r>
          </a:p>
          <a:p>
            <a:pPr lvl="1"/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5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Introducing WPF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8175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AU" sz="2400" dirty="0" smtClean="0"/>
              <a:t>Data Binding</a:t>
            </a:r>
          </a:p>
          <a:p>
            <a:pPr lvl="1"/>
            <a:r>
              <a:rPr lang="en-AU" dirty="0" smtClean="0"/>
              <a:t>Binding to data objects</a:t>
            </a:r>
          </a:p>
          <a:p>
            <a:pPr lvl="1"/>
            <a:r>
              <a:rPr lang="en-AU" dirty="0" smtClean="0"/>
              <a:t>Binding to collections of data objects</a:t>
            </a:r>
          </a:p>
          <a:p>
            <a:pPr lvl="1"/>
            <a:r>
              <a:rPr lang="en-AU" dirty="0" smtClean="0"/>
              <a:t>Binding to elements</a:t>
            </a:r>
          </a:p>
          <a:p>
            <a:pPr lvl="1"/>
            <a:r>
              <a:rPr lang="en-AU" dirty="0" smtClean="0"/>
              <a:t>Converters </a:t>
            </a:r>
          </a:p>
          <a:p>
            <a:pPr lvl="1"/>
            <a:r>
              <a:rPr lang="en-AU" dirty="0" smtClean="0"/>
              <a:t>Multi bindings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Best practices:</a:t>
            </a:r>
          </a:p>
          <a:p>
            <a:pPr lvl="1"/>
            <a:r>
              <a:rPr lang="en-AU" dirty="0" smtClean="0"/>
              <a:t>Take time to understand binding</a:t>
            </a:r>
          </a:p>
          <a:p>
            <a:pPr lvl="1"/>
            <a:r>
              <a:rPr lang="en-AU" dirty="0" smtClean="0"/>
              <a:t>Implement </a:t>
            </a:r>
            <a:r>
              <a:rPr lang="en-AU" dirty="0" err="1" smtClean="0"/>
              <a:t>INotifyPropertyChanged</a:t>
            </a:r>
            <a:r>
              <a:rPr lang="en-AU" dirty="0" smtClean="0"/>
              <a:t> on all objects</a:t>
            </a:r>
          </a:p>
          <a:p>
            <a:pPr lvl="1"/>
            <a:r>
              <a:rPr lang="en-AU" dirty="0" smtClean="0"/>
              <a:t>Bind each control to itself, and expose data via properties instead</a:t>
            </a:r>
          </a:p>
          <a:p>
            <a:pPr lvl="1"/>
            <a:r>
              <a:rPr lang="en-AU" dirty="0" smtClean="0"/>
              <a:t>Prefer </a:t>
            </a:r>
            <a:r>
              <a:rPr lang="en-AU" dirty="0" err="1" smtClean="0"/>
              <a:t>DataContext</a:t>
            </a:r>
            <a:r>
              <a:rPr lang="en-AU" dirty="0" smtClean="0"/>
              <a:t> to </a:t>
            </a:r>
            <a:r>
              <a:rPr lang="en-AU" dirty="0" err="1" smtClean="0"/>
              <a:t>ObjectDataSource</a:t>
            </a:r>
            <a:endParaRPr lang="en-AU" dirty="0" smtClean="0"/>
          </a:p>
          <a:p>
            <a:pPr lvl="1"/>
            <a:r>
              <a:rPr lang="en-AU" dirty="0" smtClean="0"/>
              <a:t>Check out Bindable LINQ: </a:t>
            </a:r>
            <a:r>
              <a:rPr lang="en-AU" dirty="0" smtClean="0">
                <a:hlinkClick r:id="rId2"/>
              </a:rPr>
              <a:t>www.codeplex.com/bindablelinq</a:t>
            </a:r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6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Introducing WPF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Navigation</a:t>
            </a:r>
          </a:p>
          <a:p>
            <a:pPr lvl="1"/>
            <a:r>
              <a:rPr lang="en-AU" dirty="0" smtClean="0"/>
              <a:t>Pages are like Web Pages</a:t>
            </a:r>
          </a:p>
          <a:p>
            <a:pPr lvl="1"/>
            <a:r>
              <a:rPr lang="en-AU" dirty="0" smtClean="0"/>
              <a:t>Pages live in Frames (or in XBAP’s)</a:t>
            </a:r>
          </a:p>
          <a:p>
            <a:pPr lvl="1"/>
            <a:r>
              <a:rPr lang="en-AU" dirty="0" smtClean="0"/>
              <a:t>NavigationService enables navigation</a:t>
            </a:r>
          </a:p>
          <a:p>
            <a:pPr lvl="1"/>
            <a:r>
              <a:rPr lang="en-AU" dirty="0" smtClean="0"/>
              <a:t>PageFunctions can be strung together to create tasks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Best practices:</a:t>
            </a:r>
          </a:p>
          <a:p>
            <a:pPr lvl="1"/>
            <a:r>
              <a:rPr lang="en-AU" dirty="0" smtClean="0"/>
              <a:t>Use </a:t>
            </a:r>
            <a:r>
              <a:rPr lang="en-AU" dirty="0" err="1" smtClean="0"/>
              <a:t>KeepAlive</a:t>
            </a:r>
            <a:r>
              <a:rPr lang="en-AU" dirty="0" smtClean="0"/>
              <a:t>=true on PageFunctions</a:t>
            </a:r>
          </a:p>
          <a:p>
            <a:pPr lvl="1"/>
            <a:r>
              <a:rPr lang="en-AU" dirty="0" smtClean="0"/>
              <a:t>Take time to understand the page lifecycles</a:t>
            </a:r>
          </a:p>
          <a:p>
            <a:pPr lvl="1"/>
            <a:r>
              <a:rPr lang="en-AU" dirty="0" smtClean="0"/>
              <a:t>Focus on goals rather than tasks</a:t>
            </a:r>
          </a:p>
          <a:p>
            <a:pPr lvl="1"/>
            <a:r>
              <a:rPr lang="en-AU" dirty="0" smtClean="0"/>
              <a:t>Don’t make assumptions about the container</a:t>
            </a:r>
          </a:p>
          <a:p>
            <a:pPr lvl="1"/>
            <a:r>
              <a:rPr lang="en-AU" dirty="0" smtClean="0"/>
              <a:t>Use a common style for all pages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7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chRD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39" y="-32825"/>
            <a:ext cx="9116461" cy="26535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2786058"/>
            <a:ext cx="8572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000" b="1" dirty="0" smtClean="0">
                <a:solidFill>
                  <a:srgbClr val="CEE9B1"/>
                </a:solidFill>
              </a:rPr>
              <a:t>A Readify Developer Network session</a:t>
            </a:r>
          </a:p>
          <a:p>
            <a:pPr algn="r"/>
            <a:r>
              <a:rPr lang="en-AU" sz="2800" dirty="0" smtClean="0">
                <a:solidFill>
                  <a:srgbClr val="CEE9B1"/>
                </a:solidFill>
              </a:rPr>
              <a:t>By Paul Stovell, </a:t>
            </a:r>
            <a:r>
              <a:rPr lang="en-AU" sz="2800" i="1" dirty="0" smtClean="0">
                <a:solidFill>
                  <a:srgbClr val="CEE9B1"/>
                </a:solidFill>
              </a:rPr>
              <a:t>Senior Developer, Readify</a:t>
            </a:r>
          </a:p>
          <a:p>
            <a:pPr algn="r"/>
            <a:endParaRPr lang="en-AU" sz="2800" i="1" dirty="0" smtClean="0">
              <a:solidFill>
                <a:srgbClr val="CEE9B1"/>
              </a:solidFill>
            </a:endParaRPr>
          </a:p>
          <a:p>
            <a:pPr algn="r"/>
            <a:r>
              <a:rPr lang="en-AU" sz="2800" b="1" dirty="0" smtClean="0">
                <a:solidFill>
                  <a:srgbClr val="CEE9B1"/>
                </a:solidFill>
              </a:rPr>
              <a:t>Email Address: </a:t>
            </a:r>
            <a:r>
              <a:rPr lang="en-AU" sz="2800" dirty="0" smtClean="0">
                <a:solidFill>
                  <a:srgbClr val="CEE9B1"/>
                </a:solidFill>
              </a:rPr>
              <a:t>paul.stovell@readify.net</a:t>
            </a:r>
          </a:p>
          <a:p>
            <a:pPr algn="r"/>
            <a:r>
              <a:rPr lang="en-AU" sz="2800" b="1" dirty="0" smtClean="0">
                <a:solidFill>
                  <a:srgbClr val="CEE9B1"/>
                </a:solidFill>
              </a:rPr>
              <a:t>RDN Website: </a:t>
            </a:r>
            <a:r>
              <a:rPr lang="en-AU" sz="2800" dirty="0" smtClean="0">
                <a:solidFill>
                  <a:srgbClr val="CEE9B1"/>
                </a:solidFill>
              </a:rPr>
              <a:t>www.readify.net/rdn</a:t>
            </a:r>
          </a:p>
          <a:p>
            <a:pPr algn="r"/>
            <a:endParaRPr lang="en-AU" sz="2800" i="1" dirty="0" smtClean="0">
              <a:solidFill>
                <a:srgbClr val="CEE9B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DN Dark Template">
  <a:themeElements>
    <a:clrScheme name="RDN Dark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758C5A"/>
      </a:accent3>
      <a:accent4>
        <a:srgbClr val="C3CFB5"/>
      </a:accent4>
      <a:accent5>
        <a:srgbClr val="E1D5A3"/>
      </a:accent5>
      <a:accent6>
        <a:srgbClr val="AE9638"/>
      </a:accent6>
      <a:hlink>
        <a:srgbClr val="C2CEB2"/>
      </a:hlink>
      <a:folHlink>
        <a:srgbClr val="C2CE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F5B48C9AB7EE40A4622244E606CFD7" ma:contentTypeVersion="0" ma:contentTypeDescription="Create a new document." ma:contentTypeScope="" ma:versionID="e16cc88c2563dba11ac89c6e7ca88b4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4A9106F-BB52-4F2C-A61C-2AC7481B17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8A3E2D0-5304-476D-94C9-996360D4F5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1A9FC8-011F-48A7-BD77-7F85095DE4EC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RDN Dark Template</Template>
  <TotalTime>139</TotalTime>
  <Words>434</Words>
  <Application>Microsoft Office PowerPoint</Application>
  <PresentationFormat>On-screen Show (4:3)</PresentationFormat>
  <Paragraphs>101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RDN Dark Template</vt:lpstr>
      <vt:lpstr>Slide 1</vt:lpstr>
      <vt:lpstr>Agenda</vt:lpstr>
      <vt:lpstr>Introducing WPF</vt:lpstr>
      <vt:lpstr>Introducing WPF</vt:lpstr>
      <vt:lpstr>Introducing WPF</vt:lpstr>
      <vt:lpstr>Introducing WPF</vt:lpstr>
      <vt:lpstr>Introducing WPF</vt:lpstr>
      <vt:lpstr>Slide 8</vt:lpstr>
    </vt:vector>
  </TitlesOfParts>
  <Company>Readify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Stovell</dc:creator>
  <cp:lastModifiedBy>Paul Stovell</cp:lastModifiedBy>
  <cp:revision>17</cp:revision>
  <dcterms:created xsi:type="dcterms:W3CDTF">2008-07-24T14:45:53Z</dcterms:created>
  <dcterms:modified xsi:type="dcterms:W3CDTF">2008-10-30T15:31:31Z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0x010100B2F5B48C9AB7EE40A4622244E606CFD7</vt:lpwstr>
  </property>
  <property fmtid="{D5CDD505-2E9C-101B-9397-08002B2CF9AE}" pid="3" name="xd_Signature">
    <vt:bool>false</vt:bool>
  </property>
  <property fmtid="{D5CDD505-2E9C-101B-9397-08002B2CF9AE}" pid="4" name="TemplateUrl">
    <vt:lpwstr/>
  </property>
  <property fmtid="{D5CDD505-2E9C-101B-9397-08002B2CF9AE}" pid="5" name="xd_ProgID">
    <vt:lpwstr/>
  </property>
  <property fmtid="{D5CDD505-2E9C-101B-9397-08002B2CF9AE}" pid="6" name="_SourceUrl">
    <vt:lpwstr/>
  </property>
</Properties>
</file>