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9B1"/>
    <a:srgbClr val="0A0A0A"/>
    <a:srgbClr val="E7F4D8"/>
    <a:srgbClr val="191919"/>
    <a:srgbClr val="EFF4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5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487E2-6879-4474-9026-B1C278D3C73C}" type="datetimeFigureOut">
              <a:rPr lang="en-US" smtClean="0"/>
              <a:pPr/>
              <a:t>7/24/2008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3A92-97C9-43D2-A687-E2656DA4C0D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Introduction slide:</a:t>
            </a:r>
            <a:r>
              <a:rPr lang="en-AU" baseline="0" dirty="0" smtClean="0"/>
              <a:t> this slide must be the first slide in every RDN deck. Update the following:</a:t>
            </a:r>
          </a:p>
          <a:p>
            <a:r>
              <a:rPr lang="en-AU" baseline="0" dirty="0" smtClean="0"/>
              <a:t>Title of Talk</a:t>
            </a:r>
          </a:p>
          <a:p>
            <a:r>
              <a:rPr lang="en-AU" baseline="0" dirty="0" smtClean="0"/>
              <a:t>Presenter Name</a:t>
            </a:r>
          </a:p>
          <a:p>
            <a:r>
              <a:rPr lang="en-AU" baseline="0" smtClean="0"/>
              <a:t>Presenter Position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3A92-97C9-43D2-A687-E2656DA4C0DE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Conclusion slide – this slide must be included in every</a:t>
            </a:r>
            <a:r>
              <a:rPr lang="en-AU" baseline="0" dirty="0" smtClean="0"/>
              <a:t> presentation deck and should be the last slide. Update the following:</a:t>
            </a:r>
          </a:p>
          <a:p>
            <a:r>
              <a:rPr lang="en-AU" baseline="0" dirty="0" smtClean="0"/>
              <a:t>Presenter Name</a:t>
            </a:r>
          </a:p>
          <a:p>
            <a:r>
              <a:rPr lang="en-AU" baseline="0" dirty="0" smtClean="0"/>
              <a:t>Presenter Position</a:t>
            </a:r>
          </a:p>
          <a:p>
            <a:r>
              <a:rPr lang="en-AU" baseline="0" dirty="0" smtClean="0"/>
              <a:t>presenter.name@readify.net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83A92-97C9-43D2-A687-E2656DA4C0DE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DN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TechRD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39" y="-32825"/>
            <a:ext cx="9116461" cy="265356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Discover, Master, Influence</a:t>
            </a:r>
            <a:endParaRPr kumimoji="0" lang="en-AU" sz="1200" b="0" i="1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5646E-32B4-4FE0-ABDE-6372DE2A5A1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278605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Title of Talk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Presenter Name</a:t>
            </a:r>
          </a:p>
          <a:p>
            <a:pPr algn="r"/>
            <a:r>
              <a:rPr lang="en-AU" sz="2800" i="1" dirty="0" smtClean="0">
                <a:solidFill>
                  <a:srgbClr val="CEE9B1"/>
                </a:solidFill>
              </a:rPr>
              <a:t>Presenter Position, Readify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976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28802"/>
            <a:ext cx="5111750" cy="41973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71810"/>
            <a:ext cx="3008313" cy="30543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29198"/>
            <a:ext cx="5486400" cy="4381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28735"/>
            <a:ext cx="5486400" cy="35004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DN 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Content Placeholder 5" descr="TechRD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39" y="-32825"/>
            <a:ext cx="9116461" cy="2653562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1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Discover, Master, Influence</a:t>
            </a:r>
            <a:endParaRPr kumimoji="0" lang="en-AU" sz="1200" b="0" i="1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5646E-32B4-4FE0-ABDE-6372DE2A5A1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srgbClr val="CEE9B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CEE9B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14282" y="278605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A Readify Developer Network session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By Presenter Name, </a:t>
            </a:r>
            <a:r>
              <a:rPr lang="en-AU" sz="2800" i="1" dirty="0" smtClean="0">
                <a:solidFill>
                  <a:srgbClr val="CEE9B1"/>
                </a:solidFill>
              </a:rPr>
              <a:t>Presenter Position, Readify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Email Address: </a:t>
            </a:r>
            <a:r>
              <a:rPr lang="en-AU" sz="2800" dirty="0" smtClean="0">
                <a:solidFill>
                  <a:srgbClr val="CEE9B1"/>
                </a:solidFill>
              </a:rPr>
              <a:t>presenter.name@readify.net</a:t>
            </a: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RDN Website: </a:t>
            </a:r>
            <a:r>
              <a:rPr lang="en-AU" sz="2800" dirty="0" smtClean="0">
                <a:solidFill>
                  <a:srgbClr val="CEE9B1"/>
                </a:solidFill>
              </a:rPr>
              <a:t>www.readify.net/rdn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824195"/>
            <a:ext cx="4114800" cy="461665"/>
          </a:xfrm>
          <a:gradFill>
            <a:gsLst>
              <a:gs pos="50000">
                <a:schemeClr val="tx1">
                  <a:lumMod val="95000"/>
                  <a:lumOff val="5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0"/>
          </a:gradFill>
        </p:spPr>
        <p:txBody>
          <a:bodyPr wrap="square">
            <a:spAutoFit/>
          </a:bodyPr>
          <a:lstStyle>
            <a:lvl1pPr algn="r">
              <a:defRPr sz="2400" b="1">
                <a:solidFill>
                  <a:srgbClr val="CEE9B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1">
                <a:solidFill>
                  <a:srgbClr val="CEE9B1"/>
                </a:solidFill>
              </a:defRPr>
            </a:lvl1pPr>
            <a:lvl2pPr>
              <a:defRPr sz="2000">
                <a:solidFill>
                  <a:srgbClr val="CEE9B1"/>
                </a:solidFill>
              </a:defRPr>
            </a:lvl2pPr>
            <a:lvl3pPr>
              <a:defRPr sz="2000" i="1">
                <a:solidFill>
                  <a:srgbClr val="CEE9B1"/>
                </a:solidFill>
              </a:defRPr>
            </a:lvl3pPr>
            <a:lvl4pPr>
              <a:defRPr i="1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i="1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EE9B1"/>
                </a:solidFill>
              </a:defRPr>
            </a:lvl1pPr>
          </a:lstStyle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8619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dea-for-lighter-metalic-1V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24"/>
            <a:ext cx="9143999" cy="26069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2146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Discover, Master, Influence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2146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EE9B1"/>
                </a:solidFill>
              </a:defRPr>
            </a:lvl1pPr>
          </a:lstStyle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 descr="Bottom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" y="6286520"/>
            <a:ext cx="9143966" cy="106463"/>
          </a:xfrm>
          <a:prstGeom prst="rect">
            <a:avLst/>
          </a:prstGeom>
        </p:spPr>
      </p:pic>
      <p:pic>
        <p:nvPicPr>
          <p:cNvPr id="9" name="Picture 8" descr="RightMargi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17048" y="0"/>
            <a:ext cx="126984" cy="6286519"/>
          </a:xfrm>
          <a:prstGeom prst="rect">
            <a:avLst/>
          </a:prstGeom>
        </p:spPr>
      </p:pic>
      <p:pic>
        <p:nvPicPr>
          <p:cNvPr id="10" name="Picture 9" descr="Gold_Partner_rgb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844" y="6427434"/>
            <a:ext cx="785818" cy="4176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EE9B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EE9B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EE9B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EE9B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EE9B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EE9B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chRD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9" y="-32825"/>
            <a:ext cx="9116461" cy="2653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786058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LINQ in Depth</a:t>
            </a:r>
            <a:endParaRPr lang="en-AU" sz="4000" b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Paul Stovell</a:t>
            </a:r>
            <a:endParaRPr lang="en-AU" sz="2800" dirty="0" smtClean="0">
              <a:solidFill>
                <a:srgbClr val="CEE9B1"/>
              </a:solidFill>
            </a:endParaRPr>
          </a:p>
          <a:p>
            <a:pPr algn="r"/>
            <a:r>
              <a:rPr lang="en-AU" sz="2800" i="1" dirty="0" smtClean="0">
                <a:solidFill>
                  <a:srgbClr val="CEE9B1"/>
                </a:solidFill>
              </a:rPr>
              <a:t>Senior Developer, </a:t>
            </a:r>
            <a:r>
              <a:rPr lang="en-AU" sz="2800" i="1" dirty="0" smtClean="0">
                <a:solidFill>
                  <a:srgbClr val="CEE9B1"/>
                </a:solidFill>
              </a:rPr>
              <a:t>Readify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00174"/>
            <a:ext cx="8229600" cy="4572032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</a:t>
            </a:r>
            <a:r>
              <a:rPr kumimoji="0" lang="en-AU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Amazon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</a:t>
            </a:r>
            <a:r>
              <a:rPr kumimoji="0" lang="en-AU" sz="32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Active Directory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</a:t>
            </a:r>
            <a:r>
              <a:rPr kumimoji="0" lang="en-AU" sz="3200" b="1" i="0" u="none" strike="noStrike" kern="1200" cap="none" spc="0" normalizeH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CRM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aseline="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</a:t>
            </a:r>
            <a:r>
              <a:rPr lang="en-AU" sz="32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Excel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</a:t>
            </a:r>
            <a:r>
              <a:rPr kumimoji="0" lang="en-AU" sz="3200" b="0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</a:t>
            </a:r>
            <a:r>
              <a:rPr kumimoji="0" lang="en-AU" sz="3200" b="0" i="0" u="none" strike="noStrike" kern="1200" cap="none" spc="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Flickr</a:t>
            </a:r>
            <a:endParaRPr kumimoji="0" lang="en-AU" sz="3200" b="0" i="0" u="none" strike="noStrike" kern="1200" cap="none" spc="0" normalizeH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aseline="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</a:t>
            </a:r>
            <a:r>
              <a:rPr lang="en-AU" sz="32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Google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 to LDAP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 to </a:t>
            </a:r>
            <a:r>
              <a:rPr lang="en-AU" sz="3200" noProof="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MySQL</a:t>
            </a:r>
            <a:endParaRPr lang="en-AU" sz="3200" noProof="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 to </a:t>
            </a:r>
            <a:r>
              <a:rPr kumimoji="0" lang="en-AU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NCover</a:t>
            </a:r>
            <a:r>
              <a:rPr kumimoji="0" lang="en-AU" sz="32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AU" sz="32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AU" sz="32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 to </a:t>
            </a:r>
            <a:r>
              <a:rPr kumimoji="0" lang="en-AU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NHibernate</a:t>
            </a:r>
            <a:endParaRPr kumimoji="0" lang="en-AU" sz="3200" b="0" i="0" u="none" strike="noStrike" kern="120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 to Oracle</a:t>
            </a:r>
            <a:endParaRPr kumimoji="0" lang="en-AU" sz="3200" b="0" i="0" u="none" strike="noStrike" kern="1200" cap="none" spc="0" normalizeH="0" baseline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 to RDF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LINQ to SharePoint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noProof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LINQ to WMI</a:t>
            </a:r>
          </a:p>
          <a:p>
            <a:pPr algn="ctr">
              <a:spcBef>
                <a:spcPct val="0"/>
              </a:spcBef>
            </a:pPr>
            <a:r>
              <a:rPr lang="en-AU" sz="3200" b="1" dirty="0" smtClean="0">
                <a:solidFill>
                  <a:srgbClr val="FFFF00"/>
                </a:solidFill>
              </a:rPr>
              <a:t>Bindable LINQ</a:t>
            </a:r>
            <a:endParaRPr lang="en-AU" sz="32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chRDN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39" y="-32825"/>
            <a:ext cx="9116461" cy="265356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dirty="0" smtClean="0"/>
              <a:t>Slide </a:t>
            </a:r>
            <a:fld id="{DB15646E-32B4-4FE0-ABDE-6372DE2A5A10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786058"/>
            <a:ext cx="85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4000" b="1" dirty="0" smtClean="0">
                <a:solidFill>
                  <a:srgbClr val="CEE9B1"/>
                </a:solidFill>
              </a:rPr>
              <a:t>A Readify Developer Network session</a:t>
            </a:r>
          </a:p>
          <a:p>
            <a:pPr algn="r"/>
            <a:r>
              <a:rPr lang="en-AU" sz="2800" dirty="0" smtClean="0">
                <a:solidFill>
                  <a:srgbClr val="CEE9B1"/>
                </a:solidFill>
              </a:rPr>
              <a:t>By </a:t>
            </a:r>
            <a:r>
              <a:rPr lang="en-AU" sz="2800" dirty="0" smtClean="0">
                <a:solidFill>
                  <a:srgbClr val="CEE9B1"/>
                </a:solidFill>
              </a:rPr>
              <a:t>Paul Stovell, </a:t>
            </a:r>
            <a:r>
              <a:rPr lang="en-AU" sz="2800" i="1" dirty="0" smtClean="0">
                <a:solidFill>
                  <a:srgbClr val="CEE9B1"/>
                </a:solidFill>
              </a:rPr>
              <a:t>Senior Developer, </a:t>
            </a:r>
            <a:r>
              <a:rPr lang="en-AU" sz="2800" i="1" dirty="0" smtClean="0">
                <a:solidFill>
                  <a:srgbClr val="CEE9B1"/>
                </a:solidFill>
              </a:rPr>
              <a:t>Readify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Email Address: </a:t>
            </a:r>
            <a:r>
              <a:rPr lang="en-AU" sz="2800" dirty="0" smtClean="0">
                <a:solidFill>
                  <a:srgbClr val="CEE9B1"/>
                </a:solidFill>
              </a:rPr>
              <a:t>paul.stovell@readify.net</a:t>
            </a:r>
            <a:endParaRPr lang="en-AU" sz="2800" dirty="0" smtClean="0">
              <a:solidFill>
                <a:srgbClr val="CEE9B1"/>
              </a:solidFill>
            </a:endParaRPr>
          </a:p>
          <a:p>
            <a:pPr algn="r"/>
            <a:r>
              <a:rPr lang="en-AU" sz="2800" b="1" dirty="0" smtClean="0">
                <a:solidFill>
                  <a:srgbClr val="CEE9B1"/>
                </a:solidFill>
              </a:rPr>
              <a:t>RDN Website: </a:t>
            </a:r>
            <a:r>
              <a:rPr lang="en-AU" sz="2800" dirty="0" smtClean="0">
                <a:solidFill>
                  <a:srgbClr val="CEE9B1"/>
                </a:solidFill>
              </a:rPr>
              <a:t>www.readify.net/rdn</a:t>
            </a:r>
          </a:p>
          <a:p>
            <a:pPr algn="r"/>
            <a:endParaRPr lang="en-AU" sz="2800" i="1" dirty="0" smtClean="0">
              <a:solidFill>
                <a:srgbClr val="CEE9B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LINQ != Databases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2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LINQ &lt;&gt; Databases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3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LINQ Building Blocks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.NET 1.1 and 2.0</a:t>
            </a:r>
          </a:p>
          <a:p>
            <a:pPr lvl="1"/>
            <a:r>
              <a:rPr lang="en-AU" sz="3200" dirty="0" smtClean="0"/>
              <a:t>IEnumerable</a:t>
            </a:r>
          </a:p>
          <a:p>
            <a:pPr lvl="1"/>
            <a:r>
              <a:rPr lang="en-AU" sz="3200" dirty="0" smtClean="0"/>
              <a:t>Generics</a:t>
            </a:r>
          </a:p>
          <a:p>
            <a:pPr lvl="1"/>
            <a:r>
              <a:rPr lang="en-AU" sz="3200" dirty="0" smtClean="0"/>
              <a:t>Anonymous Methods</a:t>
            </a:r>
            <a:endParaRPr lang="en-A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4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LINQ Building Blocks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>
                <a:solidFill>
                  <a:srgbClr val="FFFF00"/>
                </a:solidFill>
              </a:rPr>
              <a:t>New</a:t>
            </a:r>
            <a:r>
              <a:rPr lang="en-AU" sz="3200" dirty="0" smtClean="0"/>
              <a:t> in .NET 3.5</a:t>
            </a:r>
          </a:p>
          <a:p>
            <a:pPr lvl="1"/>
            <a:r>
              <a:rPr lang="en-AU" sz="3200" dirty="0" smtClean="0"/>
              <a:t>Extension methods</a:t>
            </a:r>
          </a:p>
          <a:p>
            <a:pPr lvl="1"/>
            <a:r>
              <a:rPr lang="en-AU" sz="3200" dirty="0" smtClean="0"/>
              <a:t>Generic type parameter inference</a:t>
            </a:r>
          </a:p>
          <a:p>
            <a:pPr lvl="1"/>
            <a:r>
              <a:rPr lang="en-AU" sz="3200" dirty="0" smtClean="0"/>
              <a:t>Lambda expressions</a:t>
            </a:r>
          </a:p>
          <a:p>
            <a:pPr lvl="1"/>
            <a:r>
              <a:rPr lang="en-AU" sz="3200" dirty="0" smtClean="0"/>
              <a:t>Anonymous Types</a:t>
            </a:r>
            <a:endParaRPr lang="en-AU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5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So, what is LINQ?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6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AU" dirty="0" smtClean="0"/>
              <a:t>Language syntax</a:t>
            </a:r>
            <a:br>
              <a:rPr lang="en-AU" dirty="0" smtClean="0"/>
            </a:br>
            <a:r>
              <a:rPr lang="en-AU" dirty="0" smtClean="0"/>
              <a:t>+ a library of extension methods</a:t>
            </a:r>
            <a:br>
              <a:rPr lang="en-AU" dirty="0" smtClean="0"/>
            </a:br>
            <a:r>
              <a:rPr lang="en-AU" dirty="0" smtClean="0"/>
              <a:t>+ lambda expressions</a:t>
            </a:r>
            <a:br>
              <a:rPr lang="en-AU" dirty="0" smtClean="0"/>
            </a:br>
            <a:r>
              <a:rPr lang="en-AU" dirty="0" smtClean="0"/>
              <a:t>+ anonymous types</a:t>
            </a:r>
            <a:br>
              <a:rPr lang="en-AU" dirty="0" smtClean="0"/>
            </a:br>
            <a:r>
              <a:rPr lang="en-AU" dirty="0" smtClean="0"/>
              <a:t>+ a little magic</a:t>
            </a:r>
            <a:br>
              <a:rPr lang="en-AU" dirty="0" smtClean="0"/>
            </a:br>
            <a:r>
              <a:rPr lang="en-AU" dirty="0" smtClean="0"/>
              <a:t>= LINQ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7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571636" y="1571612"/>
            <a:ext cx="1500198" cy="9286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VB.NET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429024" y="1571612"/>
            <a:ext cx="1500198" cy="9286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1571636" y="2786058"/>
            <a:ext cx="5214974" cy="92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 syntax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5286412" y="4000504"/>
            <a:ext cx="1500198" cy="92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 to </a:t>
            </a:r>
            <a:r>
              <a:rPr lang="en-AU" b="1" dirty="0" smtClean="0"/>
              <a:t>SQL</a:t>
            </a:r>
            <a:endParaRPr lang="en-AU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1571636" y="4000504"/>
            <a:ext cx="1500198" cy="92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 to </a:t>
            </a:r>
            <a:r>
              <a:rPr lang="en-AU" b="1" dirty="0" smtClean="0"/>
              <a:t>Objects</a:t>
            </a:r>
            <a:endParaRPr lang="en-AU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429024" y="4000504"/>
            <a:ext cx="1500198" cy="92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 to </a:t>
            </a:r>
            <a:r>
              <a:rPr lang="en-AU" b="1" dirty="0" smtClean="0"/>
              <a:t>XML</a:t>
            </a:r>
            <a:endParaRPr lang="en-AU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5286412" y="1571612"/>
            <a:ext cx="1500198" cy="9286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other languages</a:t>
            </a:r>
            <a:endParaRPr lang="en-AU" dirty="0"/>
          </a:p>
        </p:txBody>
      </p:sp>
      <p:sp>
        <p:nvSpPr>
          <p:cNvPr id="28" name="TextBox 27"/>
          <p:cNvSpPr txBox="1"/>
          <p:nvPr/>
        </p:nvSpPr>
        <p:spPr>
          <a:xfrm>
            <a:off x="7358114" y="2285992"/>
            <a:ext cx="150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syntax + extensions + expressions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58114" y="4143380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Provider DLL’s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0" name="Right Brace 29"/>
          <p:cNvSpPr/>
          <p:nvPr/>
        </p:nvSpPr>
        <p:spPr>
          <a:xfrm>
            <a:off x="6929486" y="1857364"/>
            <a:ext cx="428628" cy="1643074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rot="10800000" flipV="1">
            <a:off x="6929486" y="4328046"/>
            <a:ext cx="428628" cy="2964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571604" y="5143512"/>
            <a:ext cx="5214974" cy="92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Many, many more</a:t>
            </a:r>
            <a:endParaRPr lang="en-AU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Microsoft Flavours of LINQ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LINQ to Objects</a:t>
            </a:r>
          </a:p>
          <a:p>
            <a:r>
              <a:rPr lang="en-AU" dirty="0" smtClean="0"/>
              <a:t>LINQ to XML</a:t>
            </a:r>
          </a:p>
          <a:p>
            <a:r>
              <a:rPr lang="en-AU" dirty="0" smtClean="0"/>
              <a:t>LINQ to SQL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Discover, Master, Influence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AU" smtClean="0"/>
              <a:t>Slide </a:t>
            </a:r>
            <a:fld id="{DB15646E-32B4-4FE0-ABDE-6372DE2A5A10}" type="slidenum">
              <a:rPr lang="en-AU" smtClean="0"/>
              <a:pPr/>
              <a:t>9</a:t>
            </a:fld>
            <a:endParaRPr lang="en-A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DN Dark Template">
  <a:themeElements>
    <a:clrScheme name="RDN Dark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758C5A"/>
      </a:accent3>
      <a:accent4>
        <a:srgbClr val="C3CFB5"/>
      </a:accent4>
      <a:accent5>
        <a:srgbClr val="E1D5A3"/>
      </a:accent5>
      <a:accent6>
        <a:srgbClr val="AE9638"/>
      </a:accent6>
      <a:hlink>
        <a:srgbClr val="C2CEB2"/>
      </a:hlink>
      <a:folHlink>
        <a:srgbClr val="C2CE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F5B48C9AB7EE40A4622244E606CFD7" ma:contentTypeVersion="0" ma:contentTypeDescription="Create a new document." ma:contentTypeScope="" ma:versionID="e16cc88c2563dba11ac89c6e7ca88b4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11A9FC8-011F-48A7-BD77-7F85095DE4EC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8A3E2D0-5304-476D-94C9-996360D4F5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A9106F-BB52-4F2C-A61C-2AC7481B1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RDN Dark Template</Template>
  <TotalTime>9</TotalTime>
  <Words>275</Words>
  <Application>Microsoft Office PowerPoint</Application>
  <PresentationFormat>On-screen Show (4:3)</PresentationFormat>
  <Paragraphs>83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RDN Dark Template</vt:lpstr>
      <vt:lpstr>Slide 1</vt:lpstr>
      <vt:lpstr>LINQ != Databases</vt:lpstr>
      <vt:lpstr>LINQ &lt;&gt; Databases</vt:lpstr>
      <vt:lpstr>LINQ Building Blocks</vt:lpstr>
      <vt:lpstr>LINQ Building Blocks</vt:lpstr>
      <vt:lpstr>So, what is LINQ?</vt:lpstr>
      <vt:lpstr>Language syntax + a library of extension methods + lambda expressions + anonymous types + a little magic = LINQ</vt:lpstr>
      <vt:lpstr>Slide 8</vt:lpstr>
      <vt:lpstr>Microsoft Flavours of LINQ</vt:lpstr>
      <vt:lpstr>Slide 10</vt:lpstr>
      <vt:lpstr>Slide 11</vt:lpstr>
    </vt:vector>
  </TitlesOfParts>
  <Company>Readify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Stovell</dc:creator>
  <cp:lastModifiedBy>Paul Stovell</cp:lastModifiedBy>
  <cp:revision>2</cp:revision>
  <dcterms:created xsi:type="dcterms:W3CDTF">2008-07-24T13:44:07Z</dcterms:created>
  <dcterms:modified xsi:type="dcterms:W3CDTF">2008-07-24T13:53:27Z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0x010100B2F5B48C9AB7EE40A4622244E606CFD7</vt:lpwstr>
  </property>
  <property fmtid="{D5CDD505-2E9C-101B-9397-08002B2CF9AE}" pid="3" name="xd_Signature">
    <vt:bool>false</vt:bool>
  </property>
  <property fmtid="{D5CDD505-2E9C-101B-9397-08002B2CF9AE}" pid="4" name="TemplateUrl">
    <vt:lpwstr/>
  </property>
  <property fmtid="{D5CDD505-2E9C-101B-9397-08002B2CF9AE}" pid="5" name="xd_ProgID">
    <vt:lpwstr/>
  </property>
  <property fmtid="{D5CDD505-2E9C-101B-9397-08002B2CF9AE}" pid="6" name="_SourceUrl">
    <vt:lpwstr/>
  </property>
</Properties>
</file>