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9"/>
  </p:notesMasterIdLst>
  <p:sldIdLst>
    <p:sldId id="274" r:id="rId5"/>
    <p:sldId id="275" r:id="rId6"/>
    <p:sldId id="277" r:id="rId7"/>
    <p:sldId id="278" r:id="rId8"/>
    <p:sldId id="279" r:id="rId9"/>
    <p:sldId id="280" r:id="rId10"/>
    <p:sldId id="281" r:id="rId11"/>
    <p:sldId id="282" r:id="rId12"/>
    <p:sldId id="283" r:id="rId13"/>
    <p:sldId id="284" r:id="rId14"/>
    <p:sldId id="288" r:id="rId15"/>
    <p:sldId id="286" r:id="rId16"/>
    <p:sldId id="287"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909"/>
    <a:srgbClr val="131F23"/>
    <a:srgbClr val="03141F"/>
    <a:srgbClr val="CEE9B1"/>
    <a:srgbClr val="0A0A0A"/>
    <a:srgbClr val="E7F4D8"/>
    <a:srgbClr val="191919"/>
    <a:srgbClr val="EFF4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5529" autoAdjust="0"/>
  </p:normalViewPr>
  <p:slideViewPr>
    <p:cSldViewPr>
      <p:cViewPr>
        <p:scale>
          <a:sx n="70" d="100"/>
          <a:sy n="70" d="100"/>
        </p:scale>
        <p:origin x="-510"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6487E2-6879-4474-9026-B1C278D3C73C}" type="datetimeFigureOut">
              <a:rPr lang="en-US" smtClean="0"/>
              <a:pPr/>
              <a:t>7/25/2008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83A92-97C9-43D2-A687-E2656DA4C0DE}"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1" dirty="0" smtClean="0"/>
              <a:t>AGENDA</a:t>
            </a:r>
          </a:p>
          <a:p>
            <a:r>
              <a:rPr lang="en-AU" dirty="0" smtClean="0"/>
              <a:t>Comparison of GDI/DirectX</a:t>
            </a:r>
          </a:p>
          <a:p>
            <a:r>
              <a:rPr lang="en-AU" dirty="0" smtClean="0"/>
              <a:t>What is WPF and what’s behind it</a:t>
            </a:r>
          </a:p>
          <a:p>
            <a:r>
              <a:rPr lang="en-AU" dirty="0" smtClean="0"/>
              <a:t>WPF Controls, layout and tools such as </a:t>
            </a:r>
            <a:r>
              <a:rPr lang="en-AU" dirty="0" err="1" smtClean="0"/>
              <a:t>XAMLPad</a:t>
            </a:r>
            <a:endParaRPr lang="en-AU" dirty="0"/>
          </a:p>
        </p:txBody>
      </p:sp>
      <p:sp>
        <p:nvSpPr>
          <p:cNvPr id="4" name="Slide Number Placeholder 3"/>
          <p:cNvSpPr>
            <a:spLocks noGrp="1"/>
          </p:cNvSpPr>
          <p:nvPr>
            <p:ph type="sldNum" sz="quarter" idx="10"/>
          </p:nvPr>
        </p:nvSpPr>
        <p:spPr/>
        <p:txBody>
          <a:bodyPr/>
          <a:lstStyle/>
          <a:p>
            <a:fld id="{62183A92-97C9-43D2-A687-E2656DA4C0DE}" type="slidenum">
              <a:rPr lang="en-AU" smtClean="0"/>
              <a:pPr/>
              <a:t>2</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WPF can</a:t>
            </a:r>
            <a:r>
              <a:rPr lang="en-AU" baseline="0" dirty="0" smtClean="0"/>
              <a:t> be used in 2 main ways, with a 3</a:t>
            </a:r>
            <a:r>
              <a:rPr lang="en-AU" baseline="30000" dirty="0" smtClean="0"/>
              <a:t>rd</a:t>
            </a:r>
            <a:r>
              <a:rPr lang="en-AU" baseline="0" dirty="0" smtClean="0"/>
              <a:t> option available. The standard way is to develop a windows application. This will involve the user having the .exe on their computer and the </a:t>
            </a:r>
            <a:r>
              <a:rPr lang="en-AU" baseline="0" dirty="0" err="1" smtClean="0"/>
              <a:t>.Net</a:t>
            </a:r>
            <a:r>
              <a:rPr lang="en-AU" baseline="0" dirty="0" smtClean="0"/>
              <a:t> 3.0 framework installed. A standard .exe gives the most control to the developer as they can access the system as any standard app can.</a:t>
            </a:r>
          </a:p>
          <a:p>
            <a:r>
              <a:rPr lang="en-AU" baseline="0" dirty="0" smtClean="0"/>
              <a:t>The 2</a:t>
            </a:r>
            <a:r>
              <a:rPr lang="en-AU" baseline="30000" dirty="0" smtClean="0"/>
              <a:t>nd</a:t>
            </a:r>
            <a:r>
              <a:rPr lang="en-AU" baseline="0" dirty="0" smtClean="0"/>
              <a:t> choice is to deploy the applications through a web page. The user goes to the page and the application will start running once it has been downloaded. The user is still required to have the full </a:t>
            </a:r>
            <a:r>
              <a:rPr lang="en-AU" baseline="0" dirty="0" err="1" smtClean="0"/>
              <a:t>.Net</a:t>
            </a:r>
            <a:r>
              <a:rPr lang="en-AU" baseline="0" dirty="0" smtClean="0"/>
              <a:t> 3.0 framework installed but they do not need to store the .exe on their computer, it is only held in the internet cache temporarily. A downside to this is the security is tightly strapped down, the developer will not be able to access anything on the local computer.</a:t>
            </a:r>
            <a:endParaRPr lang="en-AU" dirty="0"/>
          </a:p>
        </p:txBody>
      </p:sp>
      <p:sp>
        <p:nvSpPr>
          <p:cNvPr id="4" name="Slide Number Placeholder 3"/>
          <p:cNvSpPr>
            <a:spLocks noGrp="1"/>
          </p:cNvSpPr>
          <p:nvPr>
            <p:ph type="sldNum" sz="quarter" idx="10"/>
          </p:nvPr>
        </p:nvSpPr>
        <p:spPr/>
        <p:txBody>
          <a:bodyPr/>
          <a:lstStyle/>
          <a:p>
            <a:fld id="{8651F99A-EBA4-415D-B96E-20584A09D649}" type="slidenum">
              <a:rPr lang="en-AU" smtClean="0"/>
              <a:pPr/>
              <a:t>12</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err="1" smtClean="0"/>
              <a:t>Silverlight</a:t>
            </a:r>
            <a:r>
              <a:rPr lang="en-AU" dirty="0" smtClean="0"/>
              <a:t> uses</a:t>
            </a:r>
            <a:r>
              <a:rPr lang="en-AU" baseline="0" dirty="0" smtClean="0"/>
              <a:t> a subset of WPF and allows for cross platform/cross browser development of .NET powered Rich Internet Applications. It works on Windows &amp; Mac and can be installed to work in IE, </a:t>
            </a:r>
            <a:r>
              <a:rPr lang="en-AU" baseline="0" dirty="0" err="1" smtClean="0"/>
              <a:t>FireFox</a:t>
            </a:r>
            <a:r>
              <a:rPr lang="en-AU" baseline="0" dirty="0" smtClean="0"/>
              <a:t>, Opera and Safari. A Linux port is in development at the moment.</a:t>
            </a:r>
            <a:endParaRPr lang="en-AU" dirty="0"/>
          </a:p>
        </p:txBody>
      </p:sp>
      <p:sp>
        <p:nvSpPr>
          <p:cNvPr id="4" name="Slide Number Placeholder 3"/>
          <p:cNvSpPr>
            <a:spLocks noGrp="1"/>
          </p:cNvSpPr>
          <p:nvPr>
            <p:ph type="sldNum" sz="quarter" idx="10"/>
          </p:nvPr>
        </p:nvSpPr>
        <p:spPr/>
        <p:txBody>
          <a:bodyPr/>
          <a:lstStyle/>
          <a:p>
            <a:fld id="{8651F99A-EBA4-415D-B96E-20584A09D649}" type="slidenum">
              <a:rPr lang="en-AU" smtClean="0"/>
              <a:pPr/>
              <a:t>13</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2 main ways to do graphics</a:t>
            </a:r>
            <a:r>
              <a:rPr lang="en-AU" baseline="0" dirty="0" smtClean="0"/>
              <a:t> on the windows platform are either GDI or DirectX.</a:t>
            </a:r>
          </a:p>
          <a:p>
            <a:r>
              <a:rPr lang="en-AU" baseline="0" dirty="0" smtClean="0"/>
              <a:t>GDI is a technology that is over 20 years old. It was created in an era when memory was very low, and processing power was just as scarce. Due to these constraints GDI was built to allow programmers to “Paint” onto the screen. In this way no screen objects needed to be held in memory, instead the programmer would describe how to draw everything on the screen, and this would get called as needed. The main problem with this approach is that a significant amount of code is required just to display all the screen elements, and an even greater amount of code is needed in order to enable any graphical effects like zooming, sliding items around in an animation, etc. Another major downside is that GDI is very resolution dependant. Trying to scale up to larger screens, or down to smaller PDA like screens squishes things in strange ways.</a:t>
            </a:r>
          </a:p>
          <a:p>
            <a:endParaRPr lang="en-AU" baseline="0" dirty="0" smtClean="0"/>
          </a:p>
          <a:p>
            <a:r>
              <a:rPr lang="en-AU" baseline="0" dirty="0" smtClean="0"/>
              <a:t>DirectX is an API that allows developers to create very high performance 2D and 3D applications. It takes advantage of graphic acceleration available on modern graphics cards. DirectX is more powerful with what a developer can do, they no longer need to write the low level code to get pixels onto the screen, as that is handled by DirectX. However they still need to do a lot of the hard work of defining everything that can be displayed on the screen, positioning and laying everything out. But DirectX only supplies graphic capabilities and isn’t easy to create user interfaces.</a:t>
            </a:r>
            <a:endParaRPr lang="en-AU" dirty="0"/>
          </a:p>
        </p:txBody>
      </p:sp>
      <p:sp>
        <p:nvSpPr>
          <p:cNvPr id="4" name="Slide Number Placeholder 3"/>
          <p:cNvSpPr>
            <a:spLocks noGrp="1"/>
          </p:cNvSpPr>
          <p:nvPr>
            <p:ph type="sldNum" sz="quarter" idx="10"/>
          </p:nvPr>
        </p:nvSpPr>
        <p:spPr/>
        <p:txBody>
          <a:bodyPr/>
          <a:lstStyle/>
          <a:p>
            <a:fld id="{8651F99A-EBA4-415D-B96E-20584A09D649}" type="slidenum">
              <a:rPr lang="en-AU" smtClean="0"/>
              <a:pPr/>
              <a:t>3</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Windows</a:t>
            </a:r>
            <a:r>
              <a:rPr lang="en-AU" baseline="0" dirty="0" smtClean="0"/>
              <a:t> </a:t>
            </a:r>
            <a:r>
              <a:rPr lang="en-AU" dirty="0" smtClean="0"/>
              <a:t>Presentation Foundation (WPF) is a new umbrella technology which</a:t>
            </a:r>
            <a:r>
              <a:rPr lang="en-AU" baseline="0" dirty="0" smtClean="0"/>
              <a:t> takes </a:t>
            </a:r>
            <a:r>
              <a:rPr lang="en-AU" dirty="0" smtClean="0"/>
              <a:t>many types of presentation technologies and</a:t>
            </a:r>
            <a:r>
              <a:rPr lang="en-AU" baseline="0" dirty="0" smtClean="0"/>
              <a:t> integrates them all into one managed API. Previously with the different Microsoft APIs it was troublesome to use them together in one application. Trying to have a 3D application which had support for Media was difficult, or a Windows form application that had controls and Documents embedded in it usually required embedding external controls (like an IE browser) to view documents.</a:t>
            </a:r>
          </a:p>
          <a:p>
            <a:r>
              <a:rPr lang="en-AU" baseline="0" dirty="0" smtClean="0"/>
              <a:t>WPF now allows you to use all types of ‘presentation’ technologies (notice the word presentation and not graphics) to create rich applications. Now you can create an application which uses layout to automatically position elements while incorporating 3D graphs and animated buttons.</a:t>
            </a:r>
          </a:p>
        </p:txBody>
      </p:sp>
      <p:sp>
        <p:nvSpPr>
          <p:cNvPr id="4" name="Slide Number Placeholder 3"/>
          <p:cNvSpPr>
            <a:spLocks noGrp="1"/>
          </p:cNvSpPr>
          <p:nvPr>
            <p:ph type="sldNum" sz="quarter" idx="10"/>
          </p:nvPr>
        </p:nvSpPr>
        <p:spPr/>
        <p:txBody>
          <a:bodyPr/>
          <a:lstStyle/>
          <a:p>
            <a:fld id="{8651F99A-EBA4-415D-B96E-20584A09D649}" type="slidenum">
              <a:rPr lang="en-AU" smtClean="0"/>
              <a:pPr/>
              <a:t>4</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AU" dirty="0" smtClean="0"/>
              <a:t>WPF is a new technology</a:t>
            </a:r>
            <a:r>
              <a:rPr lang="en-AU" baseline="0" dirty="0" smtClean="0"/>
              <a:t> that brings together and takes advantage of the improvements in hardware technology while utilising the new software advancements Microsoft has made.</a:t>
            </a:r>
          </a:p>
          <a:p>
            <a:r>
              <a:rPr lang="en-AU" baseline="0" dirty="0" smtClean="0"/>
              <a:t>WPF makes use of managed code in .NET allowing it to use all the features that come inherently with it (Ease of development, Garbage collection, etc.), is built to sit on top of DirectX and so can take advantage of hardware acceleration and will benefit from any performance improvements made later by the DirectX team.</a:t>
            </a:r>
          </a:p>
          <a:p>
            <a:endParaRPr lang="en-AU" baseline="0" dirty="0" smtClean="0"/>
          </a:p>
          <a:p>
            <a:r>
              <a:rPr lang="en-AU" baseline="0" dirty="0" smtClean="0"/>
              <a:t>WPF is resolution independent which is great in this age of differing screen sizes, nowadays it isn’t uncommon to see high resolution 20” widescreen LCDs on peoples desktops, people still using 1024x768 on their 15” monitor, or having a tiny screen on an Ultra Mobile PC down to PDA sizes. WPF utilises vectors for its graphics which easily allows the screen to be resized and still be crisp and clean looking.  It also makes creating the layout of user interfaces easier with the new layout panels, which also incorporate layout algorithms that keep things looking good when the window resizes.</a:t>
            </a:r>
          </a:p>
          <a:p>
            <a:endParaRPr lang="en-AU" baseline="0" dirty="0" smtClean="0"/>
          </a:p>
          <a:p>
            <a:r>
              <a:rPr lang="en-AU" dirty="0" smtClean="0"/>
              <a:t>But perhaps the most</a:t>
            </a:r>
            <a:r>
              <a:rPr lang="en-AU" baseline="0" dirty="0" smtClean="0"/>
              <a:t> noticeable change is in the additional graphical features that can be used. Anti-aliasing is available automatically to all machines running Vista, buttons and other controls can be controlled with application wide styling and can be prettied with gradients, etc. </a:t>
            </a:r>
          </a:p>
          <a:p>
            <a:r>
              <a:rPr lang="en-AU" baseline="0" dirty="0" smtClean="0"/>
              <a:t>Animation is also incorporated into WPF allowing you to slide controls in/out, animate on mouse over, etc. all by simply defining start/end properties for attributes.</a:t>
            </a:r>
            <a:endParaRPr lang="en-AU" dirty="0"/>
          </a:p>
        </p:txBody>
      </p:sp>
      <p:sp>
        <p:nvSpPr>
          <p:cNvPr id="4" name="Slide Number Placeholder 3"/>
          <p:cNvSpPr>
            <a:spLocks noGrp="1"/>
          </p:cNvSpPr>
          <p:nvPr>
            <p:ph type="sldNum" sz="quarter" idx="10"/>
          </p:nvPr>
        </p:nvSpPr>
        <p:spPr/>
        <p:txBody>
          <a:bodyPr/>
          <a:lstStyle/>
          <a:p>
            <a:fld id="{8651F99A-EBA4-415D-B96E-20584A09D649}" type="slidenum">
              <a:rPr lang="en-AU" smtClean="0"/>
              <a:pPr/>
              <a:t>5</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Because WPF is</a:t>
            </a:r>
            <a:r>
              <a:rPr lang="en-AU" baseline="0" dirty="0" smtClean="0"/>
              <a:t> built on top of DirectX, it gets its rendering capabilities from it and the power of the graphics card in the users computer. Most video cards in today's laptops and PCs can view WPF applications at Tier 2, but older computers with integrated graphics may view applications rendered with Tier1 capabilities.</a:t>
            </a:r>
            <a:endParaRPr lang="en-AU" dirty="0"/>
          </a:p>
        </p:txBody>
      </p:sp>
      <p:sp>
        <p:nvSpPr>
          <p:cNvPr id="4" name="Slide Number Placeholder 3"/>
          <p:cNvSpPr>
            <a:spLocks noGrp="1"/>
          </p:cNvSpPr>
          <p:nvPr>
            <p:ph type="sldNum" sz="quarter" idx="10"/>
          </p:nvPr>
        </p:nvSpPr>
        <p:spPr/>
        <p:txBody>
          <a:bodyPr/>
          <a:lstStyle/>
          <a:p>
            <a:fld id="{8651F99A-EBA4-415D-B96E-20584A09D649}" type="slidenum">
              <a:rPr lang="en-AU" smtClean="0"/>
              <a:pPr/>
              <a:t>6</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Designers can create screens independently of the programmers</a:t>
            </a:r>
          </a:p>
          <a:p>
            <a:r>
              <a:rPr lang="en-AU" dirty="0" smtClean="0"/>
              <a:t>All screen layout, button styles, </a:t>
            </a:r>
            <a:r>
              <a:rPr lang="en-AU" dirty="0" err="1" smtClean="0"/>
              <a:t>databinding</a:t>
            </a:r>
            <a:r>
              <a:rPr lang="en-AU" dirty="0" smtClean="0"/>
              <a:t>, animation, etc. can be defined in XAML files</a:t>
            </a:r>
          </a:p>
          <a:p>
            <a:r>
              <a:rPr lang="en-AU" dirty="0" smtClean="0"/>
              <a:t>XAML can be edited using Visual Studio or other tools</a:t>
            </a:r>
          </a:p>
          <a:p>
            <a:r>
              <a:rPr lang="en-AU" dirty="0" smtClean="0"/>
              <a:t>XAML combined with a code behind file</a:t>
            </a:r>
          </a:p>
          <a:p>
            <a:endParaRPr lang="en-AU" dirty="0"/>
          </a:p>
        </p:txBody>
      </p:sp>
      <p:sp>
        <p:nvSpPr>
          <p:cNvPr id="4" name="Slide Number Placeholder 3"/>
          <p:cNvSpPr>
            <a:spLocks noGrp="1"/>
          </p:cNvSpPr>
          <p:nvPr>
            <p:ph type="sldNum" sz="quarter" idx="10"/>
          </p:nvPr>
        </p:nvSpPr>
        <p:spPr/>
        <p:txBody>
          <a:bodyPr/>
          <a:lstStyle/>
          <a:p>
            <a:fld id="{8651F99A-EBA4-415D-B96E-20584A09D649}" type="slidenum">
              <a:rPr lang="en-AU" smtClean="0"/>
              <a:pPr/>
              <a:t>7</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latin typeface="+mn-lt"/>
                <a:ea typeface="+mn-ea"/>
                <a:cs typeface="+mn-cs"/>
              </a:rPr>
              <a:t>Layout is discussed</a:t>
            </a:r>
            <a:r>
              <a:rPr lang="en-AU" sz="1200" kern="1200" baseline="0" dirty="0" smtClean="0">
                <a:solidFill>
                  <a:schemeClr val="tx1"/>
                </a:solidFill>
                <a:latin typeface="+mn-lt"/>
                <a:ea typeface="+mn-ea"/>
                <a:cs typeface="+mn-cs"/>
              </a:rPr>
              <a:t> on the next slide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latin typeface="+mn-lt"/>
                <a:ea typeface="+mn-ea"/>
                <a:cs typeface="+mn-cs"/>
              </a:rPr>
              <a:t>Controls can be nested inside each other in a hierarchy, this can allow for a deep level of screen customisation.</a:t>
            </a:r>
            <a:r>
              <a:rPr lang="en-AU" dirty="0" smtClean="0"/>
              <a:t> As an example a </a:t>
            </a:r>
            <a:r>
              <a:rPr lang="en-AU" dirty="0" err="1" smtClean="0"/>
              <a:t>Listbox</a:t>
            </a:r>
            <a:r>
              <a:rPr lang="en-AU" dirty="0" smtClean="0"/>
              <a:t> could have buttons inside with each having a picture nested inside of it.</a:t>
            </a:r>
          </a:p>
        </p:txBody>
      </p:sp>
      <p:sp>
        <p:nvSpPr>
          <p:cNvPr id="4" name="Slide Number Placeholder 3"/>
          <p:cNvSpPr>
            <a:spLocks noGrp="1"/>
          </p:cNvSpPr>
          <p:nvPr>
            <p:ph type="sldNum" sz="quarter" idx="10"/>
          </p:nvPr>
        </p:nvSpPr>
        <p:spPr/>
        <p:txBody>
          <a:bodyPr/>
          <a:lstStyle/>
          <a:p>
            <a:fld id="{8651F99A-EBA4-415D-B96E-20584A09D649}" type="slidenum">
              <a:rPr lang="en-AU" smtClean="0"/>
              <a:pPr/>
              <a:t>8</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XAML assists in creating the layout of applications by supporting</a:t>
            </a:r>
            <a:r>
              <a:rPr lang="en-AU" baseline="0" dirty="0" smtClean="0"/>
              <a:t> dynamic resizing of components. There are a number of different layout algorithms that can be used in applications, each allow for dynamic resizing of an application with the controls reacting accordingly.</a:t>
            </a:r>
          </a:p>
          <a:p>
            <a:r>
              <a:rPr lang="en-AU" baseline="0" dirty="0" err="1" smtClean="0"/>
              <a:t>StackPanel</a:t>
            </a:r>
            <a:r>
              <a:rPr lang="en-AU" baseline="0" dirty="0" smtClean="0"/>
              <a:t> places all the controls in a stack, one on top of the other. It can be set to go Horizontally instead if desired.</a:t>
            </a:r>
          </a:p>
          <a:p>
            <a:r>
              <a:rPr lang="en-AU" baseline="0" dirty="0" err="1" smtClean="0"/>
              <a:t>DockPanel</a:t>
            </a:r>
            <a:r>
              <a:rPr lang="en-AU" baseline="0" dirty="0" smtClean="0"/>
              <a:t> is similar to how you dock controls in standard windows applications.</a:t>
            </a:r>
          </a:p>
          <a:p>
            <a:r>
              <a:rPr lang="en-AU" baseline="0" dirty="0" err="1" smtClean="0"/>
              <a:t>WrapPanel</a:t>
            </a:r>
            <a:r>
              <a:rPr lang="en-AU" baseline="0" dirty="0" smtClean="0"/>
              <a:t> places each control one after the other across the screen, and then wraps and starts placing them on the next ‘line’ underneath.</a:t>
            </a:r>
          </a:p>
          <a:p>
            <a:r>
              <a:rPr lang="en-AU" baseline="0" dirty="0" smtClean="0"/>
              <a:t>Grid allows you to define your own columns &amp; rows relatively to place your controls</a:t>
            </a:r>
          </a:p>
          <a:p>
            <a:r>
              <a:rPr lang="en-AU" baseline="0" dirty="0" smtClean="0"/>
              <a:t>Canvas allows for absolute positioning of items</a:t>
            </a:r>
          </a:p>
          <a:p>
            <a:endParaRPr lang="en-AU" baseline="0" dirty="0" smtClean="0"/>
          </a:p>
        </p:txBody>
      </p:sp>
      <p:sp>
        <p:nvSpPr>
          <p:cNvPr id="4" name="Slide Number Placeholder 3"/>
          <p:cNvSpPr>
            <a:spLocks noGrp="1"/>
          </p:cNvSpPr>
          <p:nvPr>
            <p:ph type="sldNum" sz="quarter" idx="10"/>
          </p:nvPr>
        </p:nvSpPr>
        <p:spPr/>
        <p:txBody>
          <a:bodyPr/>
          <a:lstStyle/>
          <a:p>
            <a:fld id="{8651F99A-EBA4-415D-B96E-20584A09D649}" type="slidenum">
              <a:rPr lang="en-AU" smtClean="0"/>
              <a:pPr/>
              <a:t>9</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err="1" smtClean="0"/>
              <a:t>XAMLPad</a:t>
            </a:r>
            <a:r>
              <a:rPr lang="en-AU" dirty="0" smtClean="0"/>
              <a:t> can be downloaded for free and allows you to create XAML and see instantly what it looks like,</a:t>
            </a:r>
            <a:r>
              <a:rPr lang="en-AU" baseline="0" dirty="0" smtClean="0"/>
              <a:t> can be good for playing with XAML and not needing to recompile an application every time.</a:t>
            </a:r>
          </a:p>
          <a:p>
            <a:r>
              <a:rPr lang="en-AU" baseline="0" dirty="0" smtClean="0"/>
              <a:t>Microsoft has released a new suite of tools called expression. Expression Designer is similar to Adobe Illustrator and is used to create single art assets. Expression blend is used to create user interface screens. These tools are centred on the designer, and allows them to create the XAML independently of the programmer.</a:t>
            </a:r>
          </a:p>
          <a:p>
            <a:r>
              <a:rPr lang="en-AU" baseline="0" dirty="0" smtClean="0"/>
              <a:t>Finally the Visual Studio designer can be used to create basic user interfaces.</a:t>
            </a:r>
          </a:p>
        </p:txBody>
      </p:sp>
      <p:sp>
        <p:nvSpPr>
          <p:cNvPr id="4" name="Slide Number Placeholder 3"/>
          <p:cNvSpPr>
            <a:spLocks noGrp="1"/>
          </p:cNvSpPr>
          <p:nvPr>
            <p:ph type="sldNum" sz="quarter" idx="10"/>
          </p:nvPr>
        </p:nvSpPr>
        <p:spPr/>
        <p:txBody>
          <a:bodyPr/>
          <a:lstStyle/>
          <a:p>
            <a:fld id="{8651F99A-EBA4-415D-B96E-20584A09D649}" type="slidenum">
              <a:rPr lang="en-AU" smtClean="0"/>
              <a:pPr/>
              <a:t>10</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90909"/>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429064" y="3337560"/>
            <a:ext cx="6480048" cy="2301240"/>
          </a:xfrm>
          <a:prstGeom prst="rect">
            <a:avLst/>
          </a:prstGeo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433050" y="1544812"/>
            <a:ext cx="6480048" cy="1752600"/>
          </a:xfrm>
          <a:prstGeom prst="rect">
            <a:avLst/>
          </a:prstGeo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7" name="Slide Number Placeholder 26"/>
          <p:cNvSpPr>
            <a:spLocks noGrp="1"/>
          </p:cNvSpPr>
          <p:nvPr>
            <p:ph type="sldNum" sz="quarter" idx="12"/>
          </p:nvPr>
        </p:nvSpPr>
        <p:spPr/>
        <p:txBody>
          <a:bodyPr/>
          <a:lstStyle/>
          <a:p>
            <a:pPr algn="l"/>
            <a:r>
              <a:rPr lang="en-AU" dirty="0" smtClean="0"/>
              <a:t>Slide </a:t>
            </a:r>
            <a:fld id="{DB15646E-32B4-4FE0-ABDE-6372DE2A5A10}" type="slidenum">
              <a:rPr lang="en-AU" smtClean="0"/>
              <a:pPr algn="l"/>
              <a:t>‹#›</a:t>
            </a:fld>
            <a:endParaRPr lang="en-AU" dirty="0"/>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a:prstGeom prst="rect">
            <a:avLst/>
          </a:prstGeo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a:prstGeom prst="rect">
            <a:avLst/>
          </a:prstGeo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a:prstGeom prst="rect">
            <a:avLst/>
          </a:prstGeom>
        </p:spPr>
        <p:txBody>
          <a:bodyPr/>
          <a:lstStyle/>
          <a:p>
            <a:endParaRPr lang="en-AU"/>
          </a:p>
        </p:txBody>
      </p:sp>
      <p:sp>
        <p:nvSpPr>
          <p:cNvPr id="6" name="Footer Placeholder 5"/>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7" name="Slide Number Placeholder 6"/>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a:prstGeom prst="rect">
            <a:avLst/>
          </a:prstGeo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600200"/>
            <a:ext cx="7467600" cy="4525963"/>
          </a:xfrm>
          <a:prstGeom prst="rect">
            <a:avLst/>
          </a:prstGeo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22064"/>
            <a:ext cx="2133600" cy="365125"/>
          </a:xfrm>
          <a:prstGeom prst="rect">
            <a:avLst/>
          </a:prstGeom>
        </p:spPr>
        <p:txBody>
          <a:bodyPr/>
          <a:lstStyle/>
          <a:p>
            <a:fld id="{E637BB6B-EE1B-48FB-8575-0D55C373DE88}" type="datetimeFigureOut">
              <a:rPr lang="en-US" smtClean="0"/>
              <a:pPr/>
              <a:t>7/25/2008</a:t>
            </a:fld>
            <a:endParaRPr lang="en-US" dirty="0"/>
          </a:p>
        </p:txBody>
      </p:sp>
      <p:sp>
        <p:nvSpPr>
          <p:cNvPr id="5" name="Footer Placeholder 4"/>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dirty="0"/>
          </a:p>
        </p:txBody>
      </p:sp>
      <p:sp>
        <p:nvSpPr>
          <p:cNvPr id="6" name="Slide Number Placeholder 5"/>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22064"/>
            <a:ext cx="2133600" cy="365125"/>
          </a:xfrm>
          <a:prstGeom prst="rect">
            <a:avLst/>
          </a:prstGeom>
        </p:spPr>
        <p:txBody>
          <a:bodyPr/>
          <a:lstStyle/>
          <a:p>
            <a:fld id="{E637BB6B-EE1B-48FB-8575-0D55C373DE88}" type="datetimeFigureOut">
              <a:rPr lang="en-US" smtClean="0"/>
              <a:pPr/>
              <a:t>7/25/2008</a:t>
            </a:fld>
            <a:endParaRPr lang="en-US"/>
          </a:p>
        </p:txBody>
      </p:sp>
      <p:sp>
        <p:nvSpPr>
          <p:cNvPr id="5" name="Footer Placeholder 4"/>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dirty="0"/>
          </a:p>
        </p:txBody>
      </p:sp>
      <p:sp>
        <p:nvSpPr>
          <p:cNvPr id="6" name="Slide Number Placeholder 5"/>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 .NET Conclusion Slid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l"/>
            <a:r>
              <a:rPr lang="en-AU" dirty="0" smtClean="0"/>
              <a:t>Slide </a:t>
            </a:r>
            <a:fld id="{DB15646E-32B4-4FE0-ABDE-6372DE2A5A10}" type="slidenum">
              <a:rPr lang="en-AU" smtClean="0"/>
              <a:pPr algn="l"/>
              <a:t>‹#›</a:t>
            </a:fld>
            <a:endParaRPr lang="en-AU" dirty="0"/>
          </a:p>
        </p:txBody>
      </p:sp>
      <p:sp>
        <p:nvSpPr>
          <p:cNvPr id="7" name="Slide Number Placeholder 4"/>
          <p:cNvSpPr txBox="1">
            <a:spLocks/>
          </p:cNvSpPr>
          <p:nvPr userDrawn="1"/>
        </p:nvSpPr>
        <p:spPr>
          <a:xfrm>
            <a:off x="6553200" y="6421461"/>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B15646E-32B4-4FE0-ABDE-6372DE2A5A10}" type="slidenum">
              <a:rPr kumimoji="0" lang="en-AU" sz="1200" b="0" i="0" u="none" strike="noStrike" kern="1200" cap="none" spc="0" normalizeH="0" baseline="0" noProof="0" smtClean="0">
                <a:ln>
                  <a:noFill/>
                </a:ln>
                <a:solidFill>
                  <a:srgbClr val="CEE9B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1200" b="0" i="0" u="none" strike="noStrike" kern="1200" cap="none" spc="0" normalizeH="0" baseline="0" noProof="0" dirty="0">
              <a:ln>
                <a:noFill/>
              </a:ln>
              <a:solidFill>
                <a:srgbClr val="CEE9B1"/>
              </a:solidFill>
              <a:effectLst/>
              <a:uLnTx/>
              <a:uFillTx/>
              <a:latin typeface="+mn-lt"/>
              <a:ea typeface="+mn-ea"/>
              <a:cs typeface="+mn-cs"/>
            </a:endParaRPr>
          </a:p>
        </p:txBody>
      </p:sp>
      <p:sp>
        <p:nvSpPr>
          <p:cNvPr id="8" name="TextBox 7"/>
          <p:cNvSpPr txBox="1"/>
          <p:nvPr userDrawn="1"/>
        </p:nvSpPr>
        <p:spPr>
          <a:xfrm>
            <a:off x="285720" y="2357430"/>
            <a:ext cx="7358114" cy="3477875"/>
          </a:xfrm>
          <a:prstGeom prst="rect">
            <a:avLst/>
          </a:prstGeom>
          <a:noFill/>
        </p:spPr>
        <p:txBody>
          <a:bodyPr wrap="square" rtlCol="0">
            <a:spAutoFit/>
          </a:bodyPr>
          <a:lstStyle/>
          <a:p>
            <a:pPr algn="r"/>
            <a:r>
              <a:rPr lang="en-AU" sz="4000" b="1" dirty="0" smtClean="0">
                <a:solidFill>
                  <a:srgbClr val="CEE9B1"/>
                </a:solidFill>
              </a:rPr>
              <a:t>A Quality Readify Training Course</a:t>
            </a:r>
          </a:p>
          <a:p>
            <a:pPr algn="r"/>
            <a:r>
              <a:rPr lang="en-AU" sz="2800" dirty="0" smtClean="0">
                <a:solidFill>
                  <a:srgbClr val="CEE9B1"/>
                </a:solidFill>
              </a:rPr>
              <a:t>By Andrew Parsons, Education Evangelist</a:t>
            </a:r>
            <a:endParaRPr lang="en-AU" sz="2800" i="1" dirty="0" smtClean="0">
              <a:solidFill>
                <a:srgbClr val="CEE9B1"/>
              </a:solidFill>
            </a:endParaRPr>
          </a:p>
          <a:p>
            <a:pPr algn="r"/>
            <a:endParaRPr lang="en-AU" sz="2800" i="1" dirty="0" smtClean="0">
              <a:solidFill>
                <a:srgbClr val="CEE9B1"/>
              </a:solidFill>
            </a:endParaRPr>
          </a:p>
          <a:p>
            <a:pPr algn="r"/>
            <a:r>
              <a:rPr lang="en-AU" sz="2800" b="1" dirty="0" smtClean="0">
                <a:solidFill>
                  <a:srgbClr val="CEE9B1"/>
                </a:solidFill>
              </a:rPr>
              <a:t>Email Address: </a:t>
            </a:r>
            <a:r>
              <a:rPr lang="en-AU" sz="2800" dirty="0" smtClean="0">
                <a:solidFill>
                  <a:srgbClr val="CEE9B1"/>
                </a:solidFill>
              </a:rPr>
              <a:t>presenter.name@readify.net</a:t>
            </a:r>
          </a:p>
          <a:p>
            <a:pPr algn="r"/>
            <a:r>
              <a:rPr lang="en-AU" sz="2800" dirty="0" smtClean="0">
                <a:solidFill>
                  <a:srgbClr val="CEE9B1"/>
                </a:solidFill>
              </a:rPr>
              <a:t>www.readify.net/training</a:t>
            </a:r>
          </a:p>
          <a:p>
            <a:pPr algn="r"/>
            <a:endParaRPr lang="en-AU" sz="2800" i="1" dirty="0" smtClean="0">
              <a:solidFill>
                <a:srgbClr val="CEE9B1"/>
              </a:solidFill>
            </a:endParaRPr>
          </a:p>
        </p:txBody>
      </p:sp>
      <p:sp>
        <p:nvSpPr>
          <p:cNvPr id="9" name="Footer Placeholder 3"/>
          <p:cNvSpPr txBox="1">
            <a:spLocks/>
          </p:cNvSpPr>
          <p:nvPr userDrawn="1"/>
        </p:nvSpPr>
        <p:spPr>
          <a:xfrm>
            <a:off x="3124200" y="6492899"/>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smtClean="0">
                <a:ln>
                  <a:noFill/>
                </a:ln>
                <a:solidFill>
                  <a:srgbClr val="CEE9B1"/>
                </a:solidFill>
                <a:effectLst/>
                <a:uLnTx/>
                <a:uFillTx/>
                <a:latin typeface="+mn-lt"/>
                <a:ea typeface="+mn-ea"/>
                <a:cs typeface="+mn-cs"/>
              </a:rPr>
              <a:t>Discover, Master, Influence</a:t>
            </a:r>
            <a:endParaRPr kumimoji="0" lang="en-AU" sz="1200" b="0" i="1" u="none" strike="noStrike" kern="1200" cap="none" spc="0" normalizeH="0" baseline="0" noProof="0" dirty="0">
              <a:ln>
                <a:noFill/>
              </a:ln>
              <a:solidFill>
                <a:srgbClr val="CEE9B1"/>
              </a:solidFill>
              <a:effectLst/>
              <a:uLnTx/>
              <a:uFillTx/>
              <a:latin typeface="+mn-lt"/>
              <a:ea typeface="+mn-ea"/>
              <a:cs typeface="+mn-cs"/>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odule Title Slide">
    <p:bg>
      <p:bgPr>
        <a:solidFill>
          <a:srgbClr val="090909"/>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429064" y="3337560"/>
            <a:ext cx="6480048" cy="2301240"/>
          </a:xfrm>
          <a:prstGeom prst="rect">
            <a:avLst/>
          </a:prstGeom>
        </p:spPr>
        <p:txBody>
          <a:bodyPr rIns="45720" anchor="t"/>
          <a:lstStyle>
            <a:lvl1pPr algn="r">
              <a:defRPr lang="en-US" b="1" cap="none"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433050" y="1544812"/>
            <a:ext cx="6480048" cy="1752600"/>
          </a:xfrm>
          <a:prstGeom prst="rect">
            <a:avLst/>
          </a:prstGeo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7" name="Slide Number Placeholder 26"/>
          <p:cNvSpPr>
            <a:spLocks noGrp="1"/>
          </p:cNvSpPr>
          <p:nvPr>
            <p:ph type="sldNum" sz="quarter" idx="12"/>
          </p:nvPr>
        </p:nvSpPr>
        <p:spPr/>
        <p:txBody>
          <a:bodyPr/>
          <a:lstStyle>
            <a:lvl1pPr algn="l">
              <a:defRPr/>
            </a:lvl1p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20" y="785794"/>
            <a:ext cx="7467600" cy="500066"/>
          </a:xfrm>
          <a:prstGeom prst="rect">
            <a:avLst/>
          </a:prstGeom>
        </p:spPr>
        <p:txBody>
          <a:bodyPr/>
          <a:lstStyle>
            <a:lvl1pPr algn="l">
              <a:defRPr sz="3200"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600200"/>
            <a:ext cx="7467600" cy="4525963"/>
          </a:xfrm>
          <a:prstGeom prst="rect">
            <a:avLst/>
          </a:prstGeo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Slide Number Placeholder 5"/>
          <p:cNvSpPr>
            <a:spLocks noGrp="1"/>
          </p:cNvSpPr>
          <p:nvPr>
            <p:ph type="sldNum" sz="quarter" idx="12"/>
          </p:nvPr>
        </p:nvSpPr>
        <p:spPr/>
        <p:txBody>
          <a:bodyPr/>
          <a:lstStyle/>
          <a:p>
            <a:pPr algn="l"/>
            <a:r>
              <a:rPr lang="en-AU" dirty="0" smtClean="0"/>
              <a:t>Slide </a:t>
            </a:r>
            <a:fld id="{DB15646E-32B4-4FE0-ABDE-6372DE2A5A10}" type="slidenum">
              <a:rPr lang="en-AU" smtClean="0"/>
              <a:pPr algn="l"/>
              <a:t>‹#›</a:t>
            </a:fld>
            <a:endParaRPr lang="en-AU"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2">
        <a:schemeClr val="bg2"/>
      </p:bgRef>
    </p:bg>
    <p:spTree>
      <p:nvGrpSpPr>
        <p:cNvPr id="1" name=""/>
        <p:cNvGrpSpPr/>
        <p:nvPr/>
      </p:nvGrpSpPr>
      <p:grpSpPr>
        <a:xfrm>
          <a:off x="0" y="0"/>
          <a:ext cx="0" cy="0"/>
          <a:chOff x="0" y="0"/>
          <a:chExt cx="0" cy="0"/>
        </a:xfrm>
      </p:grpSpPr>
      <p:sp>
        <p:nvSpPr>
          <p:cNvPr id="10" name="Freeform 9"/>
          <p:cNvSpPr>
            <a:spLocks/>
          </p:cNvSpPr>
          <p:nvPr userDrawn="1"/>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1" name="Freeform 10"/>
          <p:cNvSpPr>
            <a:spLocks/>
          </p:cNvSpPr>
          <p:nvPr userDrawn="1"/>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2" name="Title 1"/>
          <p:cNvSpPr>
            <a:spLocks noGrp="1"/>
          </p:cNvSpPr>
          <p:nvPr>
            <p:ph type="title"/>
          </p:nvPr>
        </p:nvSpPr>
        <p:spPr>
          <a:xfrm>
            <a:off x="685800" y="3583837"/>
            <a:ext cx="6629400" cy="1826363"/>
          </a:xfrm>
          <a:prstGeom prst="rect">
            <a:avLst/>
          </a:prstGeom>
        </p:spPr>
        <p:txBody>
          <a:bodyPr tIns="0" bIns="0" anchor="t"/>
          <a:lstStyle>
            <a:lvl1pPr algn="r">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dirty="0" smtClean="0"/>
              <a:t>Click to edit Master title style</a:t>
            </a:r>
            <a:endParaRPr kumimoji="0" lang="en-US" dirty="0"/>
          </a:p>
        </p:txBody>
      </p:sp>
      <p:sp>
        <p:nvSpPr>
          <p:cNvPr id="13" name="Text Placeholder 2"/>
          <p:cNvSpPr>
            <a:spLocks noGrp="1"/>
          </p:cNvSpPr>
          <p:nvPr>
            <p:ph type="body" idx="1"/>
          </p:nvPr>
        </p:nvSpPr>
        <p:spPr>
          <a:xfrm>
            <a:off x="685800" y="2485800"/>
            <a:ext cx="6629400" cy="1066688"/>
          </a:xfrm>
          <a:prstGeom prst="rect">
            <a:avLst/>
          </a:prstGeom>
        </p:spPr>
        <p:txBody>
          <a:bodyPr lIns="45720" tIns="0" rIns="45720" bIns="0"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14" name="Slide Number Placeholder 17"/>
          <p:cNvSpPr>
            <a:spLocks noGrp="1"/>
          </p:cNvSpPr>
          <p:nvPr>
            <p:ph type="sldNum" sz="quarter" idx="4"/>
          </p:nvPr>
        </p:nvSpPr>
        <p:spPr>
          <a:xfrm>
            <a:off x="95224" y="635795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lgn="l"/>
            <a:r>
              <a:rPr lang="en-AU" dirty="0" smtClean="0"/>
              <a:t>Slide </a:t>
            </a:r>
            <a:fld id="{DB15646E-32B4-4FE0-ABDE-6372DE2A5A10}" type="slidenum">
              <a:rPr lang="en-AU" smtClean="0"/>
              <a:pPr algn="l"/>
              <a:t>‹#›</a:t>
            </a:fld>
            <a:endParaRPr lang="en-AU" dirty="0"/>
          </a:p>
        </p:txBody>
      </p:sp>
      <p:pic>
        <p:nvPicPr>
          <p:cNvPr id="15" name="Picture 14" descr="Gold_Partner_rgb.png"/>
          <p:cNvPicPr>
            <a:picLocks noChangeAspect="1"/>
          </p:cNvPicPr>
          <p:nvPr userDrawn="1"/>
        </p:nvPicPr>
        <p:blipFill>
          <a:blip r:embed="rId2"/>
          <a:stretch>
            <a:fillRect/>
          </a:stretch>
        </p:blipFill>
        <p:spPr>
          <a:xfrm>
            <a:off x="8286776" y="6357958"/>
            <a:ext cx="785818" cy="417687"/>
          </a:xfrm>
          <a:prstGeom prst="rect">
            <a:avLst/>
          </a:prstGeom>
        </p:spPr>
      </p:pic>
      <p:sp>
        <p:nvSpPr>
          <p:cNvPr id="16" name="Footer Placeholder 3"/>
          <p:cNvSpPr txBox="1">
            <a:spLocks/>
          </p:cNvSpPr>
          <p:nvPr userDrawn="1"/>
        </p:nvSpPr>
        <p:spPr>
          <a:xfrm>
            <a:off x="3124200" y="6492899"/>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dirty="0" smtClean="0">
                <a:ln>
                  <a:noFill/>
                </a:ln>
                <a:solidFill>
                  <a:srgbClr val="CEE9B1"/>
                </a:solidFill>
                <a:effectLst/>
                <a:uLnTx/>
                <a:uFillTx/>
                <a:latin typeface="+mn-lt"/>
                <a:ea typeface="+mn-ea"/>
                <a:cs typeface="+mn-cs"/>
              </a:rPr>
              <a:t>Discover, Master, Influence</a:t>
            </a:r>
            <a:endParaRPr kumimoji="0" lang="en-AU" sz="1200" b="0" i="1" u="none" strike="noStrike" kern="1200" cap="none" spc="0" normalizeH="0" baseline="0" noProof="0" dirty="0">
              <a:ln>
                <a:noFill/>
              </a:ln>
              <a:solidFill>
                <a:srgbClr val="CEE9B1"/>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a:prstGeom prst="rect">
            <a:avLst/>
          </a:prstGeo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a:prstGeom prst="rect">
            <a:avLst/>
          </a:prstGeo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a:prstGeom prst="rect">
            <a:avLst/>
          </a:prstGeo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22064"/>
            <a:ext cx="2133600" cy="365125"/>
          </a:xfrm>
          <a:prstGeom prst="rect">
            <a:avLst/>
          </a:prstGeom>
        </p:spPr>
        <p:txBody>
          <a:bodyPr/>
          <a:lstStyle/>
          <a:p>
            <a:endParaRPr lang="en-AU"/>
          </a:p>
        </p:txBody>
      </p:sp>
      <p:sp>
        <p:nvSpPr>
          <p:cNvPr id="6" name="Footer Placeholder 5"/>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7" name="Slide Number Placeholder 6"/>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a:prstGeom prst="rect">
            <a:avLst/>
          </a:prstGeo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a:prstGeom prst="rect">
            <a:avLst/>
          </a:prstGeo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a:prstGeom prst="rect">
            <a:avLst/>
          </a:prstGeo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a:prstGeom prst="rect">
            <a:avLst/>
          </a:prstGeo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a:prstGeom prst="rect">
            <a:avLst/>
          </a:prstGeo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22064"/>
            <a:ext cx="2133600" cy="365125"/>
          </a:xfrm>
          <a:prstGeom prst="rect">
            <a:avLst/>
          </a:prstGeom>
        </p:spPr>
        <p:txBody>
          <a:bodyPr/>
          <a:lstStyle/>
          <a:p>
            <a:endParaRPr lang="en-AU"/>
          </a:p>
        </p:txBody>
      </p:sp>
      <p:sp>
        <p:nvSpPr>
          <p:cNvPr id="8" name="Footer Placeholder 7"/>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9" name="Slide Number Placeholder 8"/>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a:prstGeom prst="rect">
            <a:avLst/>
          </a:prstGeo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a:xfrm>
            <a:off x="457200" y="6422064"/>
            <a:ext cx="2133600" cy="365125"/>
          </a:xfrm>
          <a:prstGeom prst="rect">
            <a:avLst/>
          </a:prstGeom>
        </p:spPr>
        <p:txBody>
          <a:bodyPr/>
          <a:lstStyle/>
          <a:p>
            <a:endParaRPr lang="en-AU"/>
          </a:p>
        </p:txBody>
      </p:sp>
      <p:sp>
        <p:nvSpPr>
          <p:cNvPr id="8" name="Slide Number Placeholder 7"/>
          <p:cNvSpPr>
            <a:spLocks noGrp="1"/>
          </p:cNvSpPr>
          <p:nvPr>
            <p:ph type="sldNum" sz="quarter" idx="11"/>
          </p:nvPr>
        </p:nvSpPr>
        <p:spPr/>
        <p:txBody>
          <a:bodyPr/>
          <a:lstStyle/>
          <a:p>
            <a:r>
              <a:rPr lang="en-AU" smtClean="0"/>
              <a:t>Slide </a:t>
            </a:r>
            <a:fld id="{DB15646E-32B4-4FE0-ABDE-6372DE2A5A10}" type="slidenum">
              <a:rPr lang="en-AU" smtClean="0"/>
              <a:pPr/>
              <a:t>‹#›</a:t>
            </a:fld>
            <a:endParaRPr lang="en-AU" dirty="0"/>
          </a:p>
        </p:txBody>
      </p:sp>
      <p:sp>
        <p:nvSpPr>
          <p:cNvPr id="9" name="Footer Placeholder 8"/>
          <p:cNvSpPr>
            <a:spLocks noGrp="1"/>
          </p:cNvSpPr>
          <p:nvPr>
            <p:ph type="ftr" sz="quarter" idx="12"/>
          </p:nvPr>
        </p:nvSpPr>
        <p:spPr>
          <a:xfrm>
            <a:off x="3105160" y="6422064"/>
            <a:ext cx="2895600" cy="365125"/>
          </a:xfrm>
          <a:prstGeom prst="rect">
            <a:avLst/>
          </a:prstGeom>
        </p:spPr>
        <p:txBody>
          <a:bodyPr/>
          <a:lstStyle/>
          <a:p>
            <a:r>
              <a:rPr lang="en-AU" smtClean="0"/>
              <a:t>Discover, Master, Influence</a:t>
            </a:r>
            <a:endParaRPr lang="en-AU"/>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22064"/>
            <a:ext cx="2133600" cy="365125"/>
          </a:xfrm>
          <a:prstGeom prst="rect">
            <a:avLst/>
          </a:prstGeom>
        </p:spPr>
        <p:txBody>
          <a:bodyPr/>
          <a:lstStyle/>
          <a:p>
            <a:endParaRPr lang="en-AU"/>
          </a:p>
        </p:txBody>
      </p:sp>
      <p:sp>
        <p:nvSpPr>
          <p:cNvPr id="3" name="Footer Placeholder 2"/>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4" name="Slide Number Placeholder 3"/>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a:prstGeom prst="rect">
            <a:avLst/>
          </a:prstGeo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a:prstGeom prst="rect">
            <a:avLst/>
          </a:prstGeo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a:prstGeom prst="rect">
            <a:avLst/>
          </a:prstGeo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22064"/>
            <a:ext cx="2133600" cy="365125"/>
          </a:xfrm>
          <a:prstGeom prst="rect">
            <a:avLst/>
          </a:prstGeom>
        </p:spPr>
        <p:txBody>
          <a:bodyPr/>
          <a:lstStyle/>
          <a:p>
            <a:endParaRPr lang="en-AU"/>
          </a:p>
        </p:txBody>
      </p:sp>
      <p:sp>
        <p:nvSpPr>
          <p:cNvPr id="6" name="Footer Placeholder 5"/>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7" name="Slide Number Placeholder 6"/>
          <p:cNvSpPr>
            <a:spLocks noGrp="1"/>
          </p:cNvSpPr>
          <p:nvPr>
            <p:ph type="sldNum" sz="quarter" idx="12"/>
          </p:nvPr>
        </p:nvSpPr>
        <p:spPr>
          <a:xfrm>
            <a:off x="8156448" y="6422064"/>
            <a:ext cx="762000" cy="365125"/>
          </a:xfrm>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pic>
        <p:nvPicPr>
          <p:cNvPr id="14" name="Picture 13" descr="Metalic-Pro.NET-blackblue.JPG"/>
          <p:cNvPicPr>
            <a:picLocks noChangeAspect="1"/>
          </p:cNvPicPr>
          <p:nvPr userDrawn="1"/>
        </p:nvPicPr>
        <p:blipFill>
          <a:blip r:embed="rId15"/>
          <a:stretch>
            <a:fillRect/>
          </a:stretch>
        </p:blipFill>
        <p:spPr>
          <a:xfrm>
            <a:off x="0" y="0"/>
            <a:ext cx="9144000" cy="2606985"/>
          </a:xfrm>
          <a:prstGeom prst="rect">
            <a:avLst/>
          </a:prstGeom>
        </p:spPr>
      </p:pic>
      <p:sp>
        <p:nvSpPr>
          <p:cNvPr id="15" name="Freeform 14"/>
          <p:cNvSpPr>
            <a:spLocks/>
          </p:cNvSpPr>
          <p:nvPr userDrawn="1"/>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rgbClr val="131F23">
              <a:alpha val="40000"/>
            </a:srgb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6" name="Freeform 15"/>
          <p:cNvSpPr>
            <a:spLocks/>
          </p:cNvSpPr>
          <p:nvPr userDrawn="1"/>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accent1">
              <a:lumMod val="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rgbClr val="131F23">
              <a:alpha val="44706"/>
            </a:srgb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8" name="Slide Number Placeholder 17"/>
          <p:cNvSpPr>
            <a:spLocks noGrp="1"/>
          </p:cNvSpPr>
          <p:nvPr>
            <p:ph type="sldNum" sz="quarter" idx="4"/>
          </p:nvPr>
        </p:nvSpPr>
        <p:spPr>
          <a:xfrm>
            <a:off x="95224" y="635795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lgn="l"/>
            <a:r>
              <a:rPr lang="en-AU" dirty="0" smtClean="0"/>
              <a:t>Slide </a:t>
            </a:r>
            <a:fld id="{DB15646E-32B4-4FE0-ABDE-6372DE2A5A10}" type="slidenum">
              <a:rPr lang="en-AU" smtClean="0"/>
              <a:pPr algn="l"/>
              <a:t>‹#›</a:t>
            </a:fld>
            <a:endParaRPr lang="en-AU" dirty="0"/>
          </a:p>
        </p:txBody>
      </p:sp>
      <p:pic>
        <p:nvPicPr>
          <p:cNvPr id="13" name="Picture 12" descr="Gold_Partner_rgb.png"/>
          <p:cNvPicPr>
            <a:picLocks noChangeAspect="1"/>
          </p:cNvPicPr>
          <p:nvPr userDrawn="1"/>
        </p:nvPicPr>
        <p:blipFill>
          <a:blip r:embed="rId16"/>
          <a:stretch>
            <a:fillRect/>
          </a:stretch>
        </p:blipFill>
        <p:spPr>
          <a:xfrm>
            <a:off x="8286776" y="6357958"/>
            <a:ext cx="785818" cy="417687"/>
          </a:xfrm>
          <a:prstGeom prst="rect">
            <a:avLst/>
          </a:prstGeom>
        </p:spPr>
      </p:pic>
      <p:sp>
        <p:nvSpPr>
          <p:cNvPr id="17" name="Footer Placeholder 3"/>
          <p:cNvSpPr txBox="1">
            <a:spLocks/>
          </p:cNvSpPr>
          <p:nvPr userDrawn="1"/>
        </p:nvSpPr>
        <p:spPr>
          <a:xfrm>
            <a:off x="3124200" y="6492899"/>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smtClean="0">
                <a:ln>
                  <a:noFill/>
                </a:ln>
                <a:solidFill>
                  <a:srgbClr val="CEE9B1"/>
                </a:solidFill>
                <a:effectLst/>
                <a:uLnTx/>
                <a:uFillTx/>
                <a:latin typeface="+mn-lt"/>
                <a:ea typeface="+mn-ea"/>
                <a:cs typeface="+mn-cs"/>
              </a:rPr>
              <a:t>Discover, Master, Influence</a:t>
            </a:r>
            <a:endParaRPr kumimoji="0" lang="en-AU" sz="1200" b="0" i="1" u="none" strike="noStrike" kern="1200" cap="none" spc="0" normalizeH="0" baseline="0" noProof="0" dirty="0">
              <a:ln>
                <a:noFill/>
              </a:ln>
              <a:solidFill>
                <a:srgbClr val="CEE9B1"/>
              </a:solidFill>
              <a:effectLst/>
              <a:uLnTx/>
              <a:uFillTx/>
              <a:latin typeface="+mn-lt"/>
              <a:ea typeface="+mn-ea"/>
              <a:cs typeface="+mn-cs"/>
            </a:endParaRPr>
          </a:p>
        </p:txBody>
      </p:sp>
    </p:spTree>
  </p:cSld>
  <p:clrMap bg1="dk1" tx1="lt1" bg2="dk2" tx2="lt2" accent1="accent1" accent2="accent2" accent3="accent3" accent4="accent4" accent5="accent5" accent6="accent6" hlink="hlink" folHlink="folHlink"/>
  <p:sldLayoutIdLst>
    <p:sldLayoutId id="214748367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71" r:id="rId13"/>
  </p:sldLayoutIdLst>
  <p:transition>
    <p:fade thruBlk="1"/>
  </p:transition>
  <p:hf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Pro .NET 3.5 </a:t>
            </a:r>
            <a:br>
              <a:rPr lang="en-AU" dirty="0" smtClean="0"/>
            </a:br>
            <a:r>
              <a:rPr lang="en-AU" dirty="0" smtClean="0"/>
              <a:t>Training Course</a:t>
            </a:r>
            <a:endParaRPr lang="en-AU" dirty="0"/>
          </a:p>
        </p:txBody>
      </p:sp>
      <p:sp>
        <p:nvSpPr>
          <p:cNvPr id="3" name="Subtitle 2"/>
          <p:cNvSpPr>
            <a:spLocks noGrp="1"/>
          </p:cNvSpPr>
          <p:nvPr>
            <p:ph type="subTitle" idx="1"/>
          </p:nvPr>
        </p:nvSpPr>
        <p:spPr/>
        <p:txBody>
          <a:bodyPr/>
          <a:lstStyle/>
          <a:p>
            <a:r>
              <a:rPr lang="en-AU" dirty="0" smtClean="0"/>
              <a:t>Paul Stovell, Senior Developer, </a:t>
            </a:r>
            <a:r>
              <a:rPr lang="en-AU" dirty="0" smtClean="0"/>
              <a:t>Readify</a:t>
            </a:r>
            <a:endParaRPr lang="en-AU" dirty="0"/>
          </a:p>
        </p:txBody>
      </p:sp>
      <p:sp>
        <p:nvSpPr>
          <p:cNvPr id="5" name="Slide Number Placeholder 4"/>
          <p:cNvSpPr>
            <a:spLocks noGrp="1"/>
          </p:cNvSpPr>
          <p:nvPr>
            <p:ph type="sldNum" sz="quarter" idx="12"/>
          </p:nvPr>
        </p:nvSpPr>
        <p:spPr/>
        <p:txBody>
          <a:bodyPr/>
          <a:lstStyle/>
          <a:p>
            <a:pPr algn="l"/>
            <a:r>
              <a:rPr lang="en-AU" dirty="0" smtClean="0"/>
              <a:t>Slide </a:t>
            </a:r>
            <a:fld id="{DB15646E-32B4-4FE0-ABDE-6372DE2A5A10}" type="slidenum">
              <a:rPr lang="en-AU" smtClean="0"/>
              <a:pPr algn="l"/>
              <a:t>1</a:t>
            </a:fld>
            <a:endParaRPr lang="en-AU"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Tools</a:t>
            </a:r>
            <a:endParaRPr lang="en-AU" dirty="0"/>
          </a:p>
        </p:txBody>
      </p:sp>
      <p:sp>
        <p:nvSpPr>
          <p:cNvPr id="3" name="Content Placeholder 2"/>
          <p:cNvSpPr>
            <a:spLocks noGrp="1"/>
          </p:cNvSpPr>
          <p:nvPr>
            <p:ph idx="1"/>
          </p:nvPr>
        </p:nvSpPr>
        <p:spPr/>
        <p:txBody>
          <a:bodyPr/>
          <a:lstStyle/>
          <a:p>
            <a:r>
              <a:rPr lang="en-AU" dirty="0" err="1" smtClean="0"/>
              <a:t>XAMLPad</a:t>
            </a:r>
            <a:endParaRPr lang="en-AU" dirty="0" smtClean="0"/>
          </a:p>
          <a:p>
            <a:r>
              <a:rPr lang="en-AU" dirty="0" smtClean="0"/>
              <a:t>Expression suite</a:t>
            </a:r>
          </a:p>
          <a:p>
            <a:pPr lvl="1"/>
            <a:r>
              <a:rPr lang="en-AU" dirty="0" smtClean="0"/>
              <a:t>Design: Individual objects (Adobe Illustrator)</a:t>
            </a:r>
          </a:p>
          <a:p>
            <a:pPr lvl="1"/>
            <a:r>
              <a:rPr lang="en-AU" dirty="0" smtClean="0"/>
              <a:t>Blend: Creating application screens</a:t>
            </a:r>
          </a:p>
          <a:p>
            <a:r>
              <a:rPr lang="en-AU" dirty="0" smtClean="0"/>
              <a:t>Visual Studio Designer</a:t>
            </a:r>
            <a:endParaRPr lang="en-AU" dirty="0"/>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10</a:t>
            </a:fld>
            <a:endParaRPr lang="en-AU"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err="1" smtClean="0"/>
              <a:t>XAMLPad</a:t>
            </a:r>
            <a:endParaRPr lang="en-AU" dirty="0"/>
          </a:p>
        </p:txBody>
      </p:sp>
      <p:sp>
        <p:nvSpPr>
          <p:cNvPr id="3" name="Subtitle 2"/>
          <p:cNvSpPr>
            <a:spLocks noGrp="1"/>
          </p:cNvSpPr>
          <p:nvPr>
            <p:ph type="subTitle" idx="1"/>
          </p:nvPr>
        </p:nvSpPr>
        <p:spPr/>
        <p:txBody>
          <a:bodyPr/>
          <a:lstStyle/>
          <a:p>
            <a:r>
              <a:rPr lang="en-AU" dirty="0" smtClean="0"/>
              <a:t>Demonstration</a:t>
            </a:r>
            <a:endParaRPr lang="en-AU" dirty="0"/>
          </a:p>
        </p:txBody>
      </p:sp>
      <p:sp>
        <p:nvSpPr>
          <p:cNvPr id="4" name="Slide Number Placeholder 3"/>
          <p:cNvSpPr>
            <a:spLocks noGrp="1"/>
          </p:cNvSpPr>
          <p:nvPr>
            <p:ph type="sldNum" sz="quarter" idx="12"/>
          </p:nvPr>
        </p:nvSpPr>
        <p:spPr/>
        <p:txBody>
          <a:bodyPr/>
          <a:lstStyle/>
          <a:p>
            <a:r>
              <a:rPr lang="en-AU" smtClean="0"/>
              <a:t>Slide </a:t>
            </a:r>
            <a:fld id="{DB15646E-32B4-4FE0-ABDE-6372DE2A5A10}" type="slidenum">
              <a:rPr lang="en-AU" smtClean="0"/>
              <a:pPr/>
              <a:t>11</a:t>
            </a:fld>
            <a:endParaRPr lang="en-AU"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WPF application types</a:t>
            </a:r>
            <a:endParaRPr lang="en-AU" dirty="0"/>
          </a:p>
        </p:txBody>
      </p:sp>
      <p:sp>
        <p:nvSpPr>
          <p:cNvPr id="3" name="Content Placeholder 2"/>
          <p:cNvSpPr>
            <a:spLocks noGrp="1"/>
          </p:cNvSpPr>
          <p:nvPr>
            <p:ph idx="1"/>
          </p:nvPr>
        </p:nvSpPr>
        <p:spPr/>
        <p:txBody>
          <a:bodyPr/>
          <a:lstStyle/>
          <a:p>
            <a:r>
              <a:rPr lang="en-AU" dirty="0" smtClean="0"/>
              <a:t>Standard Windows application</a:t>
            </a:r>
          </a:p>
          <a:p>
            <a:r>
              <a:rPr lang="en-AU" dirty="0" smtClean="0"/>
              <a:t>Browser hosted WPF application</a:t>
            </a:r>
          </a:p>
          <a:p>
            <a:r>
              <a:rPr lang="en-AU" dirty="0" err="1" smtClean="0"/>
              <a:t>Silverlight</a:t>
            </a:r>
            <a:endParaRPr lang="en-AU" dirty="0"/>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12</a:t>
            </a:fld>
            <a:endParaRPr lang="en-AU"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Silverlight</a:t>
            </a:r>
            <a:endParaRPr lang="en-AU" dirty="0"/>
          </a:p>
        </p:txBody>
      </p:sp>
      <p:sp>
        <p:nvSpPr>
          <p:cNvPr id="3" name="Content Placeholder 2"/>
          <p:cNvSpPr>
            <a:spLocks noGrp="1"/>
          </p:cNvSpPr>
          <p:nvPr>
            <p:ph idx="1"/>
          </p:nvPr>
        </p:nvSpPr>
        <p:spPr/>
        <p:txBody>
          <a:bodyPr/>
          <a:lstStyle/>
          <a:p>
            <a:r>
              <a:rPr lang="en-AU" dirty="0" smtClean="0"/>
              <a:t>Uses a subset of WPF</a:t>
            </a:r>
          </a:p>
          <a:p>
            <a:r>
              <a:rPr lang="en-AU" dirty="0" smtClean="0"/>
              <a:t>Is a cross platform/cross browser </a:t>
            </a:r>
            <a:r>
              <a:rPr lang="en-AU" dirty="0" err="1" smtClean="0"/>
              <a:t>plugin</a:t>
            </a:r>
            <a:endParaRPr lang="en-AU" dirty="0" smtClean="0"/>
          </a:p>
          <a:p>
            <a:pPr lvl="1"/>
            <a:r>
              <a:rPr lang="en-AU" dirty="0" smtClean="0"/>
              <a:t>Windows, Mac</a:t>
            </a:r>
          </a:p>
          <a:p>
            <a:pPr lvl="1"/>
            <a:r>
              <a:rPr lang="en-AU" dirty="0" smtClean="0"/>
              <a:t>IE, Firefox, Opera, Safari</a:t>
            </a:r>
          </a:p>
          <a:p>
            <a:pPr lvl="1"/>
            <a:r>
              <a:rPr lang="en-AU" dirty="0" smtClean="0"/>
              <a:t>Linux port on the way</a:t>
            </a:r>
          </a:p>
          <a:p>
            <a:r>
              <a:rPr lang="en-AU" dirty="0" smtClean="0"/>
              <a:t>Allows you to write .NET code that runs in a browser</a:t>
            </a:r>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13</a:t>
            </a:fld>
            <a:endParaRPr lang="en-AU"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14</a:t>
            </a:r>
            <a:br>
              <a:rPr lang="en-AU" dirty="0" smtClean="0"/>
            </a:br>
            <a:r>
              <a:rPr lang="en-AU" dirty="0" smtClean="0"/>
              <a:t>WPF Basics</a:t>
            </a:r>
            <a:endParaRPr lang="en-AU" dirty="0"/>
          </a:p>
        </p:txBody>
      </p:sp>
      <p:sp>
        <p:nvSpPr>
          <p:cNvPr id="3" name="Text Placeholder 2"/>
          <p:cNvSpPr>
            <a:spLocks noGrp="1"/>
          </p:cNvSpPr>
          <p:nvPr>
            <p:ph type="body" idx="1"/>
          </p:nvPr>
        </p:nvSpPr>
        <p:spPr/>
        <p:txBody>
          <a:bodyPr/>
          <a:lstStyle/>
          <a:p>
            <a:r>
              <a:rPr lang="en-AU" dirty="0" smtClean="0"/>
              <a:t>Hands on Labs</a:t>
            </a:r>
            <a:endParaRPr lang="en-AU" dirty="0"/>
          </a:p>
        </p:txBody>
      </p:sp>
      <p:sp>
        <p:nvSpPr>
          <p:cNvPr id="4" name="Slide Number Placeholder 3"/>
          <p:cNvSpPr>
            <a:spLocks noGrp="1"/>
          </p:cNvSpPr>
          <p:nvPr>
            <p:ph type="sldNum" sz="quarter" idx="4"/>
          </p:nvPr>
        </p:nvSpPr>
        <p:spPr/>
        <p:txBody>
          <a:bodyPr/>
          <a:lstStyle/>
          <a:p>
            <a:pPr algn="l"/>
            <a:r>
              <a:rPr lang="en-AU" smtClean="0"/>
              <a:t>Slide </a:t>
            </a:r>
            <a:fld id="{DB15646E-32B4-4FE0-ABDE-6372DE2A5A10}" type="slidenum">
              <a:rPr lang="en-AU" smtClean="0"/>
              <a:pPr algn="l"/>
              <a:t>14</a:t>
            </a:fld>
            <a:endParaRPr lang="en-AU"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Windows Presentation Foundation (WPF) Basics</a:t>
            </a:r>
            <a:endParaRPr lang="en-AU" dirty="0"/>
          </a:p>
        </p:txBody>
      </p:sp>
      <p:sp>
        <p:nvSpPr>
          <p:cNvPr id="3" name="Subtitle 2"/>
          <p:cNvSpPr>
            <a:spLocks noGrp="1"/>
          </p:cNvSpPr>
          <p:nvPr>
            <p:ph type="subTitle" idx="1"/>
          </p:nvPr>
        </p:nvSpPr>
        <p:spPr/>
        <p:txBody>
          <a:bodyPr/>
          <a:lstStyle/>
          <a:p>
            <a:r>
              <a:rPr lang="en-AU" dirty="0" smtClean="0"/>
              <a:t>Module 14</a:t>
            </a:r>
            <a:endParaRPr lang="en-AU" dirty="0"/>
          </a:p>
        </p:txBody>
      </p:sp>
      <p:sp>
        <p:nvSpPr>
          <p:cNvPr id="5" name="Slide Number Placeholder 4"/>
          <p:cNvSpPr>
            <a:spLocks noGrp="1"/>
          </p:cNvSpPr>
          <p:nvPr>
            <p:ph type="sldNum" sz="quarter" idx="12"/>
          </p:nvPr>
        </p:nvSpPr>
        <p:spPr/>
        <p:txBody>
          <a:bodyPr/>
          <a:lstStyle/>
          <a:p>
            <a:r>
              <a:rPr lang="en-AU" smtClean="0"/>
              <a:t>Slide </a:t>
            </a:r>
            <a:fld id="{DB15646E-32B4-4FE0-ABDE-6372DE2A5A10}" type="slidenum">
              <a:rPr lang="en-AU" smtClean="0"/>
              <a:pPr/>
              <a:t>2</a:t>
            </a:fld>
            <a:endParaRPr lang="en-AU"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Graphics platforms</a:t>
            </a:r>
            <a:endParaRPr lang="en-AU" dirty="0"/>
          </a:p>
        </p:txBody>
      </p:sp>
      <p:sp>
        <p:nvSpPr>
          <p:cNvPr id="3" name="Content Placeholder 2"/>
          <p:cNvSpPr>
            <a:spLocks noGrp="1"/>
          </p:cNvSpPr>
          <p:nvPr>
            <p:ph idx="1"/>
          </p:nvPr>
        </p:nvSpPr>
        <p:spPr/>
        <p:txBody>
          <a:bodyPr/>
          <a:lstStyle/>
          <a:p>
            <a:r>
              <a:rPr lang="en-AU" b="1" dirty="0" smtClean="0">
                <a:solidFill>
                  <a:schemeClr val="accent2"/>
                </a:solidFill>
              </a:rPr>
              <a:t>GDI</a:t>
            </a:r>
            <a:r>
              <a:rPr lang="en-AU" dirty="0" smtClean="0"/>
              <a:t> – 20+ years</a:t>
            </a:r>
          </a:p>
          <a:p>
            <a:pPr lvl="1"/>
            <a:r>
              <a:rPr lang="en-AU" dirty="0" smtClean="0"/>
              <a:t>When processing power was low</a:t>
            </a:r>
          </a:p>
          <a:p>
            <a:pPr lvl="1"/>
            <a:r>
              <a:rPr lang="en-AU" dirty="0" smtClean="0"/>
              <a:t>Programmer wrote all drawing code, animation code, etc.</a:t>
            </a:r>
          </a:p>
          <a:p>
            <a:r>
              <a:rPr lang="en-AU" b="1" dirty="0" smtClean="0">
                <a:solidFill>
                  <a:schemeClr val="accent2"/>
                </a:solidFill>
              </a:rPr>
              <a:t>DirectX</a:t>
            </a:r>
            <a:r>
              <a:rPr lang="en-AU" dirty="0" smtClean="0"/>
              <a:t> – 13 years but continuously evolving</a:t>
            </a:r>
          </a:p>
          <a:p>
            <a:pPr lvl="1"/>
            <a:r>
              <a:rPr lang="en-AU" dirty="0" smtClean="0"/>
              <a:t>Can do 2D and 3D</a:t>
            </a:r>
          </a:p>
          <a:p>
            <a:pPr lvl="1"/>
            <a:r>
              <a:rPr lang="en-AU" dirty="0" smtClean="0"/>
              <a:t>Hardware accelerated</a:t>
            </a:r>
          </a:p>
          <a:p>
            <a:pPr lvl="1"/>
            <a:r>
              <a:rPr lang="en-AU" dirty="0" smtClean="0"/>
              <a:t>Improvements are increasing performance</a:t>
            </a:r>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3</a:t>
            </a:fld>
            <a:endParaRPr lang="en-AU"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WPF?</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Controls</a:t>
            </a:r>
          </a:p>
          <a:p>
            <a:r>
              <a:rPr lang="en-AU" dirty="0" smtClean="0"/>
              <a:t>Data binding</a:t>
            </a:r>
          </a:p>
          <a:p>
            <a:r>
              <a:rPr lang="en-AU" dirty="0" smtClean="0"/>
              <a:t>Layout</a:t>
            </a:r>
          </a:p>
          <a:p>
            <a:r>
              <a:rPr lang="en-AU" dirty="0" smtClean="0"/>
              <a:t>2-D and 3-D graphics</a:t>
            </a:r>
          </a:p>
          <a:p>
            <a:r>
              <a:rPr lang="en-AU" dirty="0" smtClean="0"/>
              <a:t>Animation</a:t>
            </a:r>
          </a:p>
          <a:p>
            <a:r>
              <a:rPr lang="en-AU" dirty="0" smtClean="0"/>
              <a:t>Styles</a:t>
            </a:r>
          </a:p>
          <a:p>
            <a:r>
              <a:rPr lang="en-AU" dirty="0" smtClean="0"/>
              <a:t>Templates</a:t>
            </a:r>
          </a:p>
          <a:p>
            <a:r>
              <a:rPr lang="en-AU" dirty="0" smtClean="0"/>
              <a:t>Media</a:t>
            </a:r>
          </a:p>
          <a:p>
            <a:r>
              <a:rPr lang="en-AU" dirty="0" smtClean="0"/>
              <a:t>Documents, typography</a:t>
            </a:r>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4</a:t>
            </a:fld>
            <a:endParaRPr lang="en-AU"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Technology of WPF</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Sits on top of </a:t>
            </a:r>
            <a:r>
              <a:rPr lang="en-AU" b="1" dirty="0" smtClean="0">
                <a:solidFill>
                  <a:schemeClr val="accent2"/>
                </a:solidFill>
              </a:rPr>
              <a:t>DirectX</a:t>
            </a:r>
          </a:p>
          <a:p>
            <a:pPr lvl="1"/>
            <a:r>
              <a:rPr lang="en-AU" dirty="0" smtClean="0"/>
              <a:t>Hardware accelerated</a:t>
            </a:r>
          </a:p>
          <a:p>
            <a:r>
              <a:rPr lang="en-AU" dirty="0" smtClean="0"/>
              <a:t>Resolution independent</a:t>
            </a:r>
          </a:p>
          <a:p>
            <a:pPr lvl="1"/>
            <a:r>
              <a:rPr lang="en-AU" dirty="0" smtClean="0"/>
              <a:t>Vector based</a:t>
            </a:r>
          </a:p>
          <a:p>
            <a:pPr lvl="1"/>
            <a:r>
              <a:rPr lang="en-AU" dirty="0" smtClean="0"/>
              <a:t>Window resizing</a:t>
            </a:r>
          </a:p>
          <a:p>
            <a:pPr lvl="1"/>
            <a:r>
              <a:rPr lang="en-AU" dirty="0" smtClean="0"/>
              <a:t>Layout algorithms</a:t>
            </a:r>
          </a:p>
          <a:p>
            <a:r>
              <a:rPr lang="en-AU" dirty="0" smtClean="0"/>
              <a:t>Graphics effects</a:t>
            </a:r>
          </a:p>
          <a:p>
            <a:pPr lvl="1"/>
            <a:r>
              <a:rPr lang="en-AU" dirty="0" smtClean="0"/>
              <a:t>Anti-aliasing</a:t>
            </a:r>
          </a:p>
          <a:p>
            <a:pPr lvl="1"/>
            <a:r>
              <a:rPr lang="en-AU" dirty="0" smtClean="0"/>
              <a:t>Gradients</a:t>
            </a:r>
          </a:p>
          <a:p>
            <a:pPr lvl="1"/>
            <a:r>
              <a:rPr lang="en-AU" dirty="0" smtClean="0"/>
              <a:t>Control skinning</a:t>
            </a:r>
          </a:p>
          <a:p>
            <a:pPr lvl="1"/>
            <a:r>
              <a:rPr lang="en-AU" dirty="0" smtClean="0"/>
              <a:t>Animation</a:t>
            </a:r>
            <a:endParaRPr lang="en-AU" dirty="0"/>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5</a:t>
            </a:fld>
            <a:endParaRPr lang="en-AU"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WPF Tiers</a:t>
            </a:r>
            <a:endParaRPr lang="en-AU" dirty="0"/>
          </a:p>
        </p:txBody>
      </p:sp>
      <p:sp>
        <p:nvSpPr>
          <p:cNvPr id="3" name="Content Placeholder 2"/>
          <p:cNvSpPr>
            <a:spLocks noGrp="1"/>
          </p:cNvSpPr>
          <p:nvPr>
            <p:ph idx="1"/>
          </p:nvPr>
        </p:nvSpPr>
        <p:spPr/>
        <p:txBody>
          <a:bodyPr/>
          <a:lstStyle/>
          <a:p>
            <a:r>
              <a:rPr lang="en-AU" dirty="0" smtClean="0"/>
              <a:t>Tier 2 Hardware Rendering</a:t>
            </a:r>
          </a:p>
          <a:p>
            <a:pPr lvl="1"/>
            <a:r>
              <a:rPr lang="en-AU" dirty="0" smtClean="0"/>
              <a:t>DirectX 9.0, Pixel </a:t>
            </a:r>
            <a:r>
              <a:rPr lang="en-AU" dirty="0" err="1" smtClean="0"/>
              <a:t>Shaders</a:t>
            </a:r>
            <a:r>
              <a:rPr lang="en-AU" dirty="0" smtClean="0"/>
              <a:t> 2.0, 128mb Video Ram</a:t>
            </a:r>
          </a:p>
          <a:p>
            <a:r>
              <a:rPr lang="en-AU" dirty="0" smtClean="0"/>
              <a:t>Tier 1 Mixed Hardware/Software Rendering</a:t>
            </a:r>
          </a:p>
          <a:p>
            <a:pPr lvl="1"/>
            <a:r>
              <a:rPr lang="en-AU" dirty="0" smtClean="0"/>
              <a:t>DirectX 7.0, 32mb Video Ram</a:t>
            </a:r>
          </a:p>
          <a:p>
            <a:r>
              <a:rPr lang="en-AU" dirty="0" smtClean="0"/>
              <a:t>Tier 0 Software Rendering</a:t>
            </a:r>
          </a:p>
          <a:p>
            <a:pPr lvl="1"/>
            <a:r>
              <a:rPr lang="en-AU" dirty="0" smtClean="0"/>
              <a:t>Old video cards</a:t>
            </a:r>
            <a:endParaRPr lang="en-AU" dirty="0"/>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6</a:t>
            </a:fld>
            <a:endParaRPr lang="en-AU"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WPF Separates Form &amp; Function</a:t>
            </a:r>
            <a:endParaRPr lang="en-AU" dirty="0"/>
          </a:p>
        </p:txBody>
      </p:sp>
      <p:sp>
        <p:nvSpPr>
          <p:cNvPr id="3" name="Content Placeholder 2"/>
          <p:cNvSpPr>
            <a:spLocks noGrp="1"/>
          </p:cNvSpPr>
          <p:nvPr>
            <p:ph idx="1"/>
          </p:nvPr>
        </p:nvSpPr>
        <p:spPr/>
        <p:txBody>
          <a:bodyPr>
            <a:normAutofit/>
          </a:bodyPr>
          <a:lstStyle/>
          <a:p>
            <a:r>
              <a:rPr lang="en-AU" dirty="0" smtClean="0"/>
              <a:t>Screens are defined in </a:t>
            </a:r>
            <a:r>
              <a:rPr lang="en-AU" b="1" dirty="0" smtClean="0">
                <a:solidFill>
                  <a:schemeClr val="accent2"/>
                </a:solidFill>
              </a:rPr>
              <a:t>XAML</a:t>
            </a:r>
            <a:r>
              <a:rPr lang="en-AU" dirty="0" smtClean="0"/>
              <a:t> (</a:t>
            </a:r>
            <a:r>
              <a:rPr lang="en-AU" dirty="0" err="1" smtClean="0"/>
              <a:t>e</a:t>
            </a:r>
            <a:r>
              <a:rPr lang="en-AU" b="1" dirty="0" err="1" smtClean="0">
                <a:solidFill>
                  <a:schemeClr val="accent2"/>
                </a:solidFill>
              </a:rPr>
              <a:t>X</a:t>
            </a:r>
            <a:r>
              <a:rPr lang="en-AU" dirty="0" err="1" smtClean="0"/>
              <a:t>tensible</a:t>
            </a:r>
            <a:r>
              <a:rPr lang="en-AU" dirty="0" smtClean="0"/>
              <a:t> </a:t>
            </a:r>
            <a:r>
              <a:rPr lang="en-AU" b="1" dirty="0" smtClean="0">
                <a:solidFill>
                  <a:schemeClr val="accent2"/>
                </a:solidFill>
              </a:rPr>
              <a:t>A</a:t>
            </a:r>
            <a:r>
              <a:rPr lang="en-AU" dirty="0" smtClean="0"/>
              <a:t>pplication </a:t>
            </a:r>
            <a:r>
              <a:rPr lang="en-AU" b="1" dirty="0" smtClean="0">
                <a:solidFill>
                  <a:schemeClr val="accent2"/>
                </a:solidFill>
              </a:rPr>
              <a:t>M</a:t>
            </a:r>
            <a:r>
              <a:rPr lang="en-AU" dirty="0" smtClean="0"/>
              <a:t>ark-up </a:t>
            </a:r>
            <a:r>
              <a:rPr lang="en-AU" b="1" dirty="0" smtClean="0">
                <a:solidFill>
                  <a:schemeClr val="accent2"/>
                </a:solidFill>
              </a:rPr>
              <a:t>L</a:t>
            </a:r>
            <a:r>
              <a:rPr lang="en-AU" dirty="0" smtClean="0"/>
              <a:t>anguage)</a:t>
            </a:r>
          </a:p>
          <a:p>
            <a:r>
              <a:rPr lang="en-AU" dirty="0" smtClean="0"/>
              <a:t>All screen layout including styles, animation and data binding can be defined in XAML files</a:t>
            </a:r>
          </a:p>
          <a:p>
            <a:r>
              <a:rPr lang="en-AU" dirty="0" smtClean="0"/>
              <a:t>XAML can be edited using Visual Studio</a:t>
            </a:r>
          </a:p>
          <a:p>
            <a:r>
              <a:rPr lang="en-AU" dirty="0" smtClean="0"/>
              <a:t>XAML uses a code behind files</a:t>
            </a:r>
            <a:endParaRPr lang="en-AU" dirty="0"/>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7</a:t>
            </a:fld>
            <a:endParaRPr lang="en-AU"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Control Elements</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Standard</a:t>
            </a:r>
          </a:p>
          <a:p>
            <a:pPr lvl="1"/>
            <a:r>
              <a:rPr lang="en-AU" dirty="0" smtClean="0"/>
              <a:t>Button</a:t>
            </a:r>
          </a:p>
          <a:p>
            <a:pPr lvl="1"/>
            <a:r>
              <a:rPr lang="en-AU" dirty="0" smtClean="0"/>
              <a:t>Textbox / Label</a:t>
            </a:r>
          </a:p>
          <a:p>
            <a:pPr lvl="1"/>
            <a:r>
              <a:rPr lang="en-AU" dirty="0" smtClean="0"/>
              <a:t>Image</a:t>
            </a:r>
          </a:p>
          <a:p>
            <a:pPr lvl="1"/>
            <a:r>
              <a:rPr lang="en-AU" dirty="0" err="1" smtClean="0"/>
              <a:t>Radiobutton</a:t>
            </a:r>
            <a:r>
              <a:rPr lang="en-AU" dirty="0" smtClean="0"/>
              <a:t> / Checkbox</a:t>
            </a:r>
          </a:p>
          <a:p>
            <a:pPr lvl="1"/>
            <a:r>
              <a:rPr lang="en-AU" dirty="0" err="1" smtClean="0"/>
              <a:t>ListBox</a:t>
            </a:r>
            <a:endParaRPr lang="en-AU" dirty="0" smtClean="0"/>
          </a:p>
          <a:p>
            <a:r>
              <a:rPr lang="en-AU" dirty="0" smtClean="0"/>
              <a:t>Media element - embedded movies/streaming movies</a:t>
            </a:r>
          </a:p>
          <a:p>
            <a:r>
              <a:rPr lang="en-AU" dirty="0" smtClean="0"/>
              <a:t>Viewport - mapping 3D to the screen</a:t>
            </a:r>
          </a:p>
          <a:p>
            <a:r>
              <a:rPr lang="en-AU" dirty="0" smtClean="0"/>
              <a:t>Layout</a:t>
            </a:r>
          </a:p>
          <a:p>
            <a:r>
              <a:rPr lang="en-AU" dirty="0" smtClean="0"/>
              <a:t>Controls can be nested</a:t>
            </a:r>
            <a:endParaRPr lang="en-AU" dirty="0"/>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8</a:t>
            </a:fld>
            <a:endParaRPr lang="en-AU"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Layout</a:t>
            </a:r>
            <a:endParaRPr lang="en-AU" dirty="0"/>
          </a:p>
        </p:txBody>
      </p:sp>
      <p:sp>
        <p:nvSpPr>
          <p:cNvPr id="3" name="Content Placeholder 2"/>
          <p:cNvSpPr>
            <a:spLocks noGrp="1"/>
          </p:cNvSpPr>
          <p:nvPr>
            <p:ph idx="1"/>
          </p:nvPr>
        </p:nvSpPr>
        <p:spPr/>
        <p:txBody>
          <a:bodyPr>
            <a:normAutofit/>
          </a:bodyPr>
          <a:lstStyle/>
          <a:p>
            <a:r>
              <a:rPr lang="en-AU" dirty="0" smtClean="0"/>
              <a:t>Dynamically sized</a:t>
            </a:r>
          </a:p>
          <a:p>
            <a:r>
              <a:rPr lang="en-AU" dirty="0" smtClean="0"/>
              <a:t>Panel Types</a:t>
            </a:r>
          </a:p>
          <a:p>
            <a:pPr lvl="1"/>
            <a:r>
              <a:rPr lang="en-AU" dirty="0" err="1" smtClean="0"/>
              <a:t>StackPanel</a:t>
            </a:r>
            <a:endParaRPr lang="en-AU" dirty="0" smtClean="0"/>
          </a:p>
          <a:p>
            <a:pPr lvl="1"/>
            <a:r>
              <a:rPr lang="en-AU" dirty="0" err="1" smtClean="0"/>
              <a:t>DockPanel</a:t>
            </a:r>
            <a:endParaRPr lang="en-AU" dirty="0" smtClean="0"/>
          </a:p>
          <a:p>
            <a:pPr lvl="1"/>
            <a:r>
              <a:rPr lang="en-AU" dirty="0" err="1" smtClean="0"/>
              <a:t>WrapPanel</a:t>
            </a:r>
            <a:endParaRPr lang="en-AU" dirty="0" smtClean="0"/>
          </a:p>
          <a:p>
            <a:pPr lvl="1"/>
            <a:r>
              <a:rPr lang="en-AU" dirty="0" smtClean="0"/>
              <a:t>Canvas</a:t>
            </a:r>
          </a:p>
          <a:p>
            <a:pPr lvl="1"/>
            <a:r>
              <a:rPr lang="en-AU" dirty="0" smtClean="0"/>
              <a:t>Grid</a:t>
            </a:r>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9</a:t>
            </a:fld>
            <a:endParaRPr lang="en-AU"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C3EA8146526E48BEDEDB915F823F82" ma:contentTypeVersion="0" ma:contentTypeDescription="Create a new document." ma:contentTypeScope="" ma:versionID="0ba579a6462787cd4408b9aa0f720fb1">
  <xsd:schema xmlns:xsd="http://www.w3.org/2001/XMLSchema" xmlns:p="http://schemas.microsoft.com/office/2006/metadata/properties" targetNamespace="http://schemas.microsoft.com/office/2006/metadata/properties" ma:root="true" ma:fieldsID="e360371841f70d1f1d2e4596175953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AC378D-ADC5-4552-B120-3610C42A26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C373263-662A-4CA1-81F3-DB042CBD5209}">
  <ds:schemaRefs>
    <ds:schemaRef ds:uri="http://schemas.microsoft.com/office/2006/metadata/properties"/>
  </ds:schemaRefs>
</ds:datastoreItem>
</file>

<file path=customXml/itemProps3.xml><?xml version="1.0" encoding="utf-8"?>
<ds:datastoreItem xmlns:ds="http://schemas.openxmlformats.org/officeDocument/2006/customXml" ds:itemID="{D13C8976-9AF9-45DE-989B-3C694E787A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Technic</Template>
  <TotalTime>6410</TotalTime>
  <Words>1663</Words>
  <Application>Microsoft Office PowerPoint</Application>
  <PresentationFormat>On-screen Show (4:3)</PresentationFormat>
  <Paragraphs>147</Paragraphs>
  <Slides>14</Slides>
  <Notes>11</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Pro .NET 3.5  Training Course</vt:lpstr>
      <vt:lpstr>Windows Presentation Foundation (WPF) Basics</vt:lpstr>
      <vt:lpstr>Graphics platforms</vt:lpstr>
      <vt:lpstr>What is WPF?</vt:lpstr>
      <vt:lpstr>Technology of WPF</vt:lpstr>
      <vt:lpstr>WPF Tiers</vt:lpstr>
      <vt:lpstr>WPF Separates Form &amp; Function</vt:lpstr>
      <vt:lpstr>Control Elements</vt:lpstr>
      <vt:lpstr>Layout</vt:lpstr>
      <vt:lpstr>Tools</vt:lpstr>
      <vt:lpstr>XAMLPad</vt:lpstr>
      <vt:lpstr>WPF application types</vt:lpstr>
      <vt:lpstr>Silverlight</vt:lpstr>
      <vt:lpstr>Module 14 WPF Basics</vt:lpstr>
    </vt:vector>
  </TitlesOfParts>
  <Company>Readify Pty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Accomplishments</dc:title>
  <dc:creator>Andrew Parsons</dc:creator>
  <cp:lastModifiedBy>Paul Stovell</cp:lastModifiedBy>
  <cp:revision>66</cp:revision>
  <dcterms:created xsi:type="dcterms:W3CDTF">2007-11-02T09:21:34Z</dcterms:created>
  <dcterms:modified xsi:type="dcterms:W3CDTF">2008-07-25T03:32:49Z</dcterms:modified>
</cp:coreProperties>
</file>