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24"/>
  </p:notesMasterIdLst>
  <p:sldIdLst>
    <p:sldId id="274" r:id="rId5"/>
    <p:sldId id="275" r:id="rId6"/>
    <p:sldId id="277" r:id="rId7"/>
    <p:sldId id="278" r:id="rId8"/>
    <p:sldId id="279" r:id="rId9"/>
    <p:sldId id="280" r:id="rId10"/>
    <p:sldId id="292" r:id="rId11"/>
    <p:sldId id="282" r:id="rId12"/>
    <p:sldId id="283" r:id="rId13"/>
    <p:sldId id="284" r:id="rId14"/>
    <p:sldId id="285" r:id="rId15"/>
    <p:sldId id="286" r:id="rId16"/>
    <p:sldId id="287" r:id="rId17"/>
    <p:sldId id="288" r:id="rId18"/>
    <p:sldId id="289" r:id="rId19"/>
    <p:sldId id="294" r:id="rId20"/>
    <p:sldId id="290" r:id="rId21"/>
    <p:sldId id="291" r:id="rId22"/>
    <p:sldId id="29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0909"/>
    <a:srgbClr val="131F23"/>
    <a:srgbClr val="03141F"/>
    <a:srgbClr val="CEE9B1"/>
    <a:srgbClr val="0A0A0A"/>
    <a:srgbClr val="E7F4D8"/>
    <a:srgbClr val="191919"/>
    <a:srgbClr val="EFF4F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8800" autoAdjust="0"/>
  </p:normalViewPr>
  <p:slideViewPr>
    <p:cSldViewPr>
      <p:cViewPr varScale="1">
        <p:scale>
          <a:sx n="50" d="100"/>
          <a:sy n="50" d="100"/>
        </p:scale>
        <p:origin x="-108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6487E2-6879-4474-9026-B1C278D3C73C}" type="datetimeFigureOut">
              <a:rPr lang="en-US" smtClean="0"/>
              <a:pPr/>
              <a:t>7/25/2008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83A92-97C9-43D2-A687-E2656DA4C0DE}"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b="1" dirty="0" smtClean="0"/>
              <a:t>AGENDA</a:t>
            </a:r>
          </a:p>
          <a:p>
            <a:r>
              <a:rPr lang="en-AU" dirty="0" smtClean="0"/>
              <a:t>SOA</a:t>
            </a:r>
          </a:p>
          <a:p>
            <a:r>
              <a:rPr lang="en-AU" dirty="0" smtClean="0"/>
              <a:t>What</a:t>
            </a:r>
            <a:r>
              <a:rPr lang="en-AU" baseline="0" dirty="0" smtClean="0"/>
              <a:t> is WCF</a:t>
            </a:r>
          </a:p>
          <a:p>
            <a:r>
              <a:rPr lang="en-AU" baseline="0" dirty="0" smtClean="0"/>
              <a:t>The ABC of WCF Services - </a:t>
            </a:r>
            <a:r>
              <a:rPr lang="en-AU" b="1" baseline="0" dirty="0" smtClean="0"/>
              <a:t>A</a:t>
            </a:r>
            <a:r>
              <a:rPr lang="en-AU" baseline="0" dirty="0" smtClean="0"/>
              <a:t>ddresses (endpoints), </a:t>
            </a:r>
            <a:r>
              <a:rPr lang="en-AU" b="1" baseline="0" dirty="0" smtClean="0"/>
              <a:t>B</a:t>
            </a:r>
            <a:r>
              <a:rPr lang="en-AU" baseline="0" dirty="0" smtClean="0"/>
              <a:t>indings and </a:t>
            </a:r>
            <a:r>
              <a:rPr lang="en-AU" b="1" baseline="0" dirty="0" smtClean="0"/>
              <a:t>C</a:t>
            </a:r>
            <a:r>
              <a:rPr lang="en-AU" baseline="0" dirty="0" smtClean="0"/>
              <a:t>ontracts</a:t>
            </a:r>
          </a:p>
          <a:p>
            <a:r>
              <a:rPr lang="en-AU" dirty="0" smtClean="0"/>
              <a:t>Metadata</a:t>
            </a:r>
          </a:p>
          <a:p>
            <a:r>
              <a:rPr lang="en-AU" dirty="0" smtClean="0"/>
              <a:t>Hosting</a:t>
            </a:r>
            <a:endParaRPr lang="en-AU" dirty="0"/>
          </a:p>
        </p:txBody>
      </p:sp>
      <p:sp>
        <p:nvSpPr>
          <p:cNvPr id="4" name="Slide Number Placeholder 3"/>
          <p:cNvSpPr>
            <a:spLocks noGrp="1"/>
          </p:cNvSpPr>
          <p:nvPr>
            <p:ph type="sldNum" sz="quarter" idx="10"/>
          </p:nvPr>
        </p:nvSpPr>
        <p:spPr/>
        <p:txBody>
          <a:bodyPr/>
          <a:lstStyle/>
          <a:p>
            <a:fld id="{62183A92-97C9-43D2-A687-E2656DA4C0DE}" type="slidenum">
              <a:rPr lang="en-AU" smtClean="0"/>
              <a:pPr/>
              <a:t>2</a:t>
            </a:fld>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p:cNvSpPr>
            <a:spLocks noGrp="1" noChangeArrowheads="1"/>
          </p:cNvSpPr>
          <p:nvPr>
            <p:ph type="sldNum" sz="quarter" idx="5"/>
          </p:nvPr>
        </p:nvSpPr>
        <p:spPr>
          <a:noFill/>
        </p:spPr>
        <p:txBody>
          <a:bodyPr/>
          <a:lstStyle/>
          <a:p>
            <a:fld id="{FCC0FD97-7255-4A37-9482-7F8823114656}" type="slidenum">
              <a:rPr lang="en-US"/>
              <a:pPr/>
              <a:t>12</a:t>
            </a:fld>
            <a:endParaRPr lang="en-US"/>
          </a:p>
        </p:txBody>
      </p:sp>
      <p:sp>
        <p:nvSpPr>
          <p:cNvPr id="20070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00708" name="Rectangle 3"/>
          <p:cNvSpPr>
            <a:spLocks noGrp="1" noChangeArrowheads="1"/>
          </p:cNvSpPr>
          <p:nvPr>
            <p:ph type="body" idx="1"/>
          </p:nvPr>
        </p:nvSpPr>
        <p:spPr bwMode="auto">
          <a:xfrm>
            <a:off x="685186" y="4342781"/>
            <a:ext cx="5487629" cy="4115110"/>
          </a:xfrm>
          <a:prstGeom prst="rect">
            <a:avLst/>
          </a:prstGeom>
          <a:noFill/>
          <a:ln>
            <a:miter lim="800000"/>
            <a:headEnd/>
            <a:tailEnd/>
          </a:ln>
        </p:spPr>
        <p:txBody>
          <a:bodyPr lIns="91432" tIns="45716" rIns="91432" bIns="45716"/>
          <a:lstStyle/>
          <a:p>
            <a:pPr eaLnBrk="1" hangingPunct="1"/>
            <a:r>
              <a:rPr lang="en-US" dirty="0" smtClean="0"/>
              <a:t>There</a:t>
            </a:r>
            <a:r>
              <a:rPr lang="en-US" baseline="0" dirty="0" smtClean="0"/>
              <a:t> are numerous ways that a message can be formatted/sent/secured, this allows you to tailor your service for the compatibility/performance you require for your solution.</a:t>
            </a:r>
          </a:p>
          <a:p>
            <a:pPr eaLnBrk="1" hangingPunct="1"/>
            <a:r>
              <a:rPr lang="en-US" baseline="0" dirty="0" smtClean="0"/>
              <a:t>Because there is such a large number of choices that can be made these have been packaged into ‘standard binding’ sets for easy use.</a:t>
            </a:r>
          </a:p>
          <a:p>
            <a:pPr eaLnBrk="1" hangingPunct="1"/>
            <a:endParaRPr lang="en-US" baseline="0" dirty="0" smtClean="0"/>
          </a:p>
          <a:p>
            <a:pPr eaLnBrk="1" hangingPunct="1"/>
            <a:r>
              <a:rPr lang="en-US" dirty="0" smtClean="0"/>
              <a:t>A service can support multiple sets of bindings, however each must be on a separate address. The Client must use exactly the same binding as service otherwise they will not be able to communicate properly.</a:t>
            </a:r>
          </a:p>
          <a:p>
            <a:pPr eaLnBrk="1" hangingPunct="1"/>
            <a:endParaRPr lang="en-US" dirty="0" smtClean="0"/>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These standard binding sets</a:t>
            </a:r>
            <a:r>
              <a:rPr lang="en-AU" baseline="0" dirty="0" smtClean="0"/>
              <a:t> mostly relate back to each of the previous Microsoft message technologies that were combined under the WCF banner.</a:t>
            </a:r>
            <a:endParaRPr lang="en-AU" dirty="0" smtClean="0"/>
          </a:p>
          <a:p>
            <a:endParaRPr lang="en-AU" dirty="0" smtClean="0"/>
          </a:p>
          <a:p>
            <a:r>
              <a:rPr lang="en-AU" dirty="0" err="1" smtClean="0"/>
              <a:t>BasicHTTP</a:t>
            </a:r>
            <a:r>
              <a:rPr lang="en-AU" dirty="0" smtClean="0"/>
              <a:t> – for integration with legacy</a:t>
            </a:r>
            <a:r>
              <a:rPr lang="en-AU" baseline="0" dirty="0" smtClean="0"/>
              <a:t> </a:t>
            </a:r>
            <a:r>
              <a:rPr lang="en-AU" baseline="0" dirty="0" err="1" smtClean="0"/>
              <a:t>WebService</a:t>
            </a:r>
            <a:r>
              <a:rPr lang="en-AU" baseline="0" dirty="0" smtClean="0"/>
              <a:t> clients</a:t>
            </a:r>
            <a:endParaRPr lang="en-AU" dirty="0" smtClean="0"/>
          </a:p>
          <a:p>
            <a:r>
              <a:rPr lang="en-AU" dirty="0" smtClean="0"/>
              <a:t>TCP – messages are sent over TCP</a:t>
            </a:r>
          </a:p>
          <a:p>
            <a:r>
              <a:rPr lang="en-AU" dirty="0" smtClean="0"/>
              <a:t>Peer TCP – Peer</a:t>
            </a:r>
            <a:r>
              <a:rPr lang="en-AU" baseline="0" dirty="0" smtClean="0"/>
              <a:t> to Peer (P2P) networks</a:t>
            </a:r>
            <a:endParaRPr lang="en-AU" dirty="0" smtClean="0"/>
          </a:p>
          <a:p>
            <a:r>
              <a:rPr lang="en-AU" dirty="0" smtClean="0"/>
              <a:t>Named Pipe – memory streams for inter-process communication</a:t>
            </a:r>
            <a:endParaRPr lang="en-AU" baseline="0" dirty="0" smtClean="0"/>
          </a:p>
          <a:p>
            <a:r>
              <a:rPr lang="en-AU" baseline="0" dirty="0" smtClean="0"/>
              <a:t>WS – </a:t>
            </a:r>
            <a:r>
              <a:rPr lang="en-AU" baseline="0" dirty="0" err="1" smtClean="0"/>
              <a:t>Webservices</a:t>
            </a:r>
            <a:r>
              <a:rPr lang="en-AU" baseline="0" dirty="0" smtClean="0"/>
              <a:t> with support for security, reliability, etc.</a:t>
            </a:r>
          </a:p>
          <a:p>
            <a:r>
              <a:rPr lang="en-AU" baseline="0" dirty="0" smtClean="0"/>
              <a:t>MSMQ – </a:t>
            </a:r>
            <a:r>
              <a:rPr lang="en-AU" baseline="0" dirty="0" err="1" smtClean="0"/>
              <a:t>MicroSoft</a:t>
            </a:r>
            <a:r>
              <a:rPr lang="en-AU" baseline="0" dirty="0" smtClean="0"/>
              <a:t> Message Queuing</a:t>
            </a:r>
            <a:endParaRPr lang="en-AU" dirty="0" smtClean="0"/>
          </a:p>
          <a:p>
            <a:endParaRPr lang="en-AU" dirty="0"/>
          </a:p>
        </p:txBody>
      </p:sp>
      <p:sp>
        <p:nvSpPr>
          <p:cNvPr id="4" name="Slide Number Placeholder 3"/>
          <p:cNvSpPr>
            <a:spLocks noGrp="1"/>
          </p:cNvSpPr>
          <p:nvPr>
            <p:ph type="sldNum" sz="quarter" idx="10"/>
          </p:nvPr>
        </p:nvSpPr>
        <p:spPr/>
        <p:txBody>
          <a:bodyPr/>
          <a:lstStyle/>
          <a:p>
            <a:fld id="{B558FB87-4C61-4054-B66E-711F5F3C0E57}" type="slidenum">
              <a:rPr lang="en-AU" smtClean="0"/>
              <a:pPr/>
              <a:t>13</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p:cNvSpPr>
            <a:spLocks noGrp="1" noChangeArrowheads="1"/>
          </p:cNvSpPr>
          <p:nvPr>
            <p:ph type="sldNum" sz="quarter" idx="5"/>
          </p:nvPr>
        </p:nvSpPr>
        <p:spPr>
          <a:noFill/>
        </p:spPr>
        <p:txBody>
          <a:bodyPr/>
          <a:lstStyle/>
          <a:p>
            <a:fld id="{B2E10588-CB79-48B3-A4A8-2745A028EE3D}" type="slidenum">
              <a:rPr lang="en-US"/>
              <a:pPr/>
              <a:t>14</a:t>
            </a:fld>
            <a:endParaRPr lang="en-US"/>
          </a:p>
        </p:txBody>
      </p:sp>
      <p:sp>
        <p:nvSpPr>
          <p:cNvPr id="18841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88420" name="Rectangle 3"/>
          <p:cNvSpPr>
            <a:spLocks noGrp="1" noChangeArrowheads="1"/>
          </p:cNvSpPr>
          <p:nvPr>
            <p:ph type="body" idx="1"/>
          </p:nvPr>
        </p:nvSpPr>
        <p:spPr bwMode="auto">
          <a:xfrm>
            <a:off x="685186" y="4342781"/>
            <a:ext cx="5487629" cy="4115110"/>
          </a:xfrm>
          <a:prstGeom prst="rect">
            <a:avLst/>
          </a:prstGeom>
          <a:noFill/>
          <a:ln>
            <a:miter lim="800000"/>
            <a:headEnd/>
            <a:tailEnd/>
          </a:ln>
        </p:spPr>
        <p:txBody>
          <a:bodyPr lIns="91432" tIns="45716" rIns="91432" bIns="45716"/>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To</a:t>
            </a:r>
            <a:r>
              <a:rPr lang="en-AU" baseline="0" dirty="0" smtClean="0"/>
              <a:t> expose a class and methods as a service you need to decorate them with metadata, this allows .NET to map this the CLR to WCF. </a:t>
            </a:r>
          </a:p>
          <a:p>
            <a:r>
              <a:rPr lang="en-AU" baseline="0" dirty="0" smtClean="0"/>
              <a:t>A single Class can implement multiple </a:t>
            </a:r>
            <a:r>
              <a:rPr lang="en-AU" baseline="0" dirty="0" err="1" smtClean="0"/>
              <a:t>ServiceContracts</a:t>
            </a:r>
            <a:r>
              <a:rPr lang="en-AU" baseline="0" dirty="0" smtClean="0"/>
              <a:t> it just needs to implement multiple Interfaces.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methods exposed with </a:t>
            </a:r>
            <a:r>
              <a:rPr lang="en-AU" sz="1200" dirty="0" smtClean="0">
                <a:latin typeface="Courier New"/>
                <a:ea typeface="SimSun"/>
              </a:rPr>
              <a:t>[</a:t>
            </a:r>
            <a:r>
              <a:rPr lang="en-AU" sz="1200" dirty="0" err="1" smtClean="0">
                <a:solidFill>
                  <a:srgbClr val="2B91AF"/>
                </a:solidFill>
                <a:latin typeface="Courier New"/>
                <a:ea typeface="SimSun"/>
              </a:rPr>
              <a:t>OperationContract</a:t>
            </a:r>
            <a:r>
              <a:rPr lang="en-AU" sz="1200" dirty="0" smtClean="0">
                <a:solidFill>
                  <a:srgbClr val="2B91AF"/>
                </a:solidFill>
                <a:latin typeface="Courier New"/>
                <a:ea typeface="SimSun"/>
              </a:rPr>
              <a:t>]</a:t>
            </a:r>
            <a:r>
              <a:rPr lang="en-US" baseline="0" dirty="0" smtClean="0"/>
              <a:t> can only use </a:t>
            </a:r>
            <a:r>
              <a:rPr lang="en-US" dirty="0" smtClean="0"/>
              <a:t>primitive or data contracts as parameters.</a:t>
            </a:r>
          </a:p>
        </p:txBody>
      </p:sp>
      <p:sp>
        <p:nvSpPr>
          <p:cNvPr id="4" name="Slide Number Placeholder 3"/>
          <p:cNvSpPr>
            <a:spLocks noGrp="1"/>
          </p:cNvSpPr>
          <p:nvPr>
            <p:ph type="sldNum" sz="quarter" idx="10"/>
          </p:nvPr>
        </p:nvSpPr>
        <p:spPr/>
        <p:txBody>
          <a:bodyPr/>
          <a:lstStyle/>
          <a:p>
            <a:fld id="{B558FB87-4C61-4054-B66E-711F5F3C0E57}" type="slidenum">
              <a:rPr lang="en-AU" smtClean="0"/>
              <a:pPr/>
              <a:t>15</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To</a:t>
            </a:r>
            <a:r>
              <a:rPr lang="en-AU" baseline="0" dirty="0" smtClean="0"/>
              <a:t> expose a class and methods as a service you need to decorate them with metadata, this allows .NET to map this the CLR to WCF. </a:t>
            </a:r>
          </a:p>
          <a:p>
            <a:r>
              <a:rPr lang="en-AU" baseline="0" dirty="0" smtClean="0"/>
              <a:t>A single Class can implement multiple </a:t>
            </a:r>
            <a:r>
              <a:rPr lang="en-AU" baseline="0" dirty="0" err="1" smtClean="0"/>
              <a:t>ServiceContracts</a:t>
            </a:r>
            <a:r>
              <a:rPr lang="en-AU" baseline="0" dirty="0" smtClean="0"/>
              <a:t> it just needs to implement multiple Interfaces.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methods exposed with </a:t>
            </a:r>
            <a:r>
              <a:rPr lang="en-AU" sz="1200" dirty="0" smtClean="0">
                <a:latin typeface="Courier New"/>
                <a:ea typeface="SimSun"/>
              </a:rPr>
              <a:t>[</a:t>
            </a:r>
            <a:r>
              <a:rPr lang="en-AU" sz="1200" dirty="0" err="1" smtClean="0">
                <a:solidFill>
                  <a:srgbClr val="2B91AF"/>
                </a:solidFill>
                <a:latin typeface="Courier New"/>
                <a:ea typeface="SimSun"/>
              </a:rPr>
              <a:t>OperationContract</a:t>
            </a:r>
            <a:r>
              <a:rPr lang="en-AU" sz="1200" dirty="0" smtClean="0">
                <a:solidFill>
                  <a:srgbClr val="2B91AF"/>
                </a:solidFill>
                <a:latin typeface="Courier New"/>
                <a:ea typeface="SimSun"/>
              </a:rPr>
              <a:t>]</a:t>
            </a:r>
            <a:r>
              <a:rPr lang="en-US" baseline="0" dirty="0" smtClean="0"/>
              <a:t> can only use </a:t>
            </a:r>
            <a:r>
              <a:rPr lang="en-US" dirty="0" smtClean="0"/>
              <a:t>primitive or data contracts as parameters.</a:t>
            </a:r>
          </a:p>
        </p:txBody>
      </p:sp>
      <p:sp>
        <p:nvSpPr>
          <p:cNvPr id="4" name="Slide Number Placeholder 3"/>
          <p:cNvSpPr>
            <a:spLocks noGrp="1"/>
          </p:cNvSpPr>
          <p:nvPr>
            <p:ph type="sldNum" sz="quarter" idx="10"/>
          </p:nvPr>
        </p:nvSpPr>
        <p:spPr/>
        <p:txBody>
          <a:bodyPr/>
          <a:lstStyle/>
          <a:p>
            <a:fld id="{B558FB87-4C61-4054-B66E-711F5F3C0E57}" type="slidenum">
              <a:rPr lang="en-AU" smtClean="0"/>
              <a:pPr/>
              <a:t>16</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 service can expose</a:t>
            </a:r>
            <a:r>
              <a:rPr lang="en-AU" baseline="0" dirty="0" smtClean="0"/>
              <a:t> multiple endpoints with different bindings and addresses. It can also expose a </a:t>
            </a:r>
            <a:r>
              <a:rPr lang="en-AU" baseline="0" dirty="0" err="1" smtClean="0"/>
              <a:t>MetaData</a:t>
            </a:r>
            <a:r>
              <a:rPr lang="en-AU" baseline="0" dirty="0" smtClean="0"/>
              <a:t> endpoint which allows clients to discover how to interact with the service. The bindings used, operation contracts and </a:t>
            </a:r>
            <a:r>
              <a:rPr lang="en-AU" baseline="0" dirty="0" err="1" smtClean="0"/>
              <a:t>datacontracts</a:t>
            </a:r>
            <a:r>
              <a:rPr lang="en-AU" baseline="0" dirty="0" smtClean="0"/>
              <a:t> are all defined allowing the client to consume the service without having to contact the developers. </a:t>
            </a:r>
            <a:r>
              <a:rPr lang="en-AU" baseline="0" dirty="0" err="1" smtClean="0"/>
              <a:t>MetaData</a:t>
            </a:r>
            <a:r>
              <a:rPr lang="en-AU" baseline="0" dirty="0" smtClean="0"/>
              <a:t> endpoints allow WCF to be self describing.</a:t>
            </a:r>
            <a:endParaRPr lang="en-AU" dirty="0"/>
          </a:p>
        </p:txBody>
      </p:sp>
      <p:sp>
        <p:nvSpPr>
          <p:cNvPr id="4" name="Slide Number Placeholder 3"/>
          <p:cNvSpPr>
            <a:spLocks noGrp="1"/>
          </p:cNvSpPr>
          <p:nvPr>
            <p:ph type="sldNum" sz="quarter" idx="10"/>
          </p:nvPr>
        </p:nvSpPr>
        <p:spPr/>
        <p:txBody>
          <a:bodyPr/>
          <a:lstStyle/>
          <a:p>
            <a:fld id="{B558FB87-4C61-4054-B66E-711F5F3C0E57}" type="slidenum">
              <a:rPr lang="en-AU" smtClean="0"/>
              <a:pPr/>
              <a:t>17</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Self hosting can be done in any .NET application: WPF, </a:t>
            </a:r>
            <a:r>
              <a:rPr lang="en-AU" dirty="0" err="1" smtClean="0"/>
              <a:t>Winforms</a:t>
            </a:r>
            <a:r>
              <a:rPr lang="en-AU" dirty="0" smtClean="0"/>
              <a:t>, WF,</a:t>
            </a:r>
            <a:r>
              <a:rPr lang="en-AU" baseline="0" dirty="0" smtClean="0"/>
              <a:t> console, windows service, etc.</a:t>
            </a:r>
            <a:endParaRPr lang="en-AU" dirty="0" smtClean="0"/>
          </a:p>
          <a:p>
            <a:endParaRPr lang="en-AU" dirty="0" smtClean="0"/>
          </a:p>
          <a:p>
            <a:r>
              <a:rPr lang="en-AU" dirty="0" smtClean="0"/>
              <a:t>An </a:t>
            </a:r>
            <a:r>
              <a:rPr lang="en-AU" baseline="0" dirty="0" smtClean="0"/>
              <a:t>advantage of hosting on IIS or WAS over self hosting is that the process needs to be running constantly with a self hosted solution, whereas one hosted on IIS or WAS isn’t launched until there is a client request.</a:t>
            </a:r>
            <a:endParaRPr lang="en-AU" dirty="0"/>
          </a:p>
        </p:txBody>
      </p:sp>
      <p:sp>
        <p:nvSpPr>
          <p:cNvPr id="4" name="Slide Number Placeholder 3"/>
          <p:cNvSpPr>
            <a:spLocks noGrp="1"/>
          </p:cNvSpPr>
          <p:nvPr>
            <p:ph type="sldNum" sz="quarter" idx="10"/>
          </p:nvPr>
        </p:nvSpPr>
        <p:spPr/>
        <p:txBody>
          <a:bodyPr/>
          <a:lstStyle/>
          <a:p>
            <a:fld id="{B558FB87-4C61-4054-B66E-711F5F3C0E57}" type="slidenum">
              <a:rPr lang="en-AU" smtClean="0"/>
              <a:pPr/>
              <a:t>18</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In the OOP world</a:t>
            </a:r>
            <a:r>
              <a:rPr lang="en-AU" baseline="0" dirty="0" smtClean="0"/>
              <a:t> code would be written to be reusable. Source code could be written for one project, and then be copied and pasted into another application when it requires the same functionality. The problems with this is there is now code duplication going on, and changing code (bug fixes, new business logic) in one place will not update the code in other areas (DLLs can be used, but these still have similar problems with deployment and versioning). Further problems arise when trying to share functionality with other departments/businesses.</a:t>
            </a:r>
          </a:p>
          <a:p>
            <a:endParaRPr lang="en-AU" dirty="0" smtClean="0"/>
          </a:p>
          <a:p>
            <a:r>
              <a:rPr lang="en-AU" dirty="0" smtClean="0"/>
              <a:t>SOA unifies business processes by structuring large applications as an ad-hoc collection of smaller components called ‘services’. These services can be used by people both inside and outside the company, and new applications can be built by combining these services into new ways.</a:t>
            </a:r>
          </a:p>
          <a:p>
            <a:r>
              <a:rPr lang="en-AU" dirty="0" smtClean="0"/>
              <a:t>Instead of having every application having to handle</a:t>
            </a:r>
            <a:r>
              <a:rPr lang="en-AU" baseline="0" dirty="0" smtClean="0"/>
              <a:t> the creation or retrieval of customer records, this can be created as a standard service which all applications can consume. </a:t>
            </a:r>
            <a:endParaRPr lang="en-AU" dirty="0" smtClean="0"/>
          </a:p>
          <a:p>
            <a:r>
              <a:rPr lang="en-AU" dirty="0" smtClean="0"/>
              <a:t>Building all applications from the same common set of</a:t>
            </a:r>
            <a:r>
              <a:rPr lang="en-AU" baseline="0" dirty="0" smtClean="0"/>
              <a:t> services reduces development time and when exposed to external consumers, can make the goal of transactions bridging companies easier.</a:t>
            </a:r>
          </a:p>
          <a:p>
            <a:r>
              <a:rPr lang="en-AU" baseline="0" dirty="0" smtClean="0"/>
              <a:t>A good example of a service on the web is Amazon.com. They have services exposed which allow you to query and retrieve book details in a standardised fashion.</a:t>
            </a:r>
            <a:endParaRPr lang="en-AU" dirty="0"/>
          </a:p>
        </p:txBody>
      </p:sp>
      <p:sp>
        <p:nvSpPr>
          <p:cNvPr id="4" name="Slide Number Placeholder 3"/>
          <p:cNvSpPr>
            <a:spLocks noGrp="1"/>
          </p:cNvSpPr>
          <p:nvPr>
            <p:ph type="sldNum" sz="quarter" idx="10"/>
          </p:nvPr>
        </p:nvSpPr>
        <p:spPr/>
        <p:txBody>
          <a:bodyPr/>
          <a:lstStyle/>
          <a:p>
            <a:fld id="{B558FB87-4C61-4054-B66E-711F5F3C0E57}" type="slidenum">
              <a:rPr lang="en-AU" smtClean="0"/>
              <a:pPr/>
              <a:t>3</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dirty="0" smtClean="0"/>
              <a:t>Explicitly expose functionality </a:t>
            </a:r>
          </a:p>
          <a:p>
            <a:pPr marL="45720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Location is irrelevant</a:t>
            </a:r>
          </a:p>
          <a:p>
            <a:pPr marL="45720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Technology is irrelevant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dirty="0" smtClean="0"/>
              <a:t>Services are autonomous</a:t>
            </a:r>
            <a:endParaRPr lang="en-US" b="0" dirty="0" smtClean="0"/>
          </a:p>
          <a:p>
            <a:pPr marL="45720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they are </a:t>
            </a:r>
            <a:r>
              <a:rPr lang="en-US" dirty="0" smtClean="0"/>
              <a:t>Operated independently </a:t>
            </a:r>
          </a:p>
          <a:p>
            <a:pPr eaLnBrk="1" hangingPunct="1">
              <a:buFont typeface="Arial" pitchFamily="34" charset="0"/>
              <a:buChar char="•"/>
            </a:pPr>
            <a:r>
              <a:rPr lang="en-AU" b="1" dirty="0" smtClean="0"/>
              <a:t>Services share Schema and Contract, not Class</a:t>
            </a:r>
          </a:p>
          <a:p>
            <a:pPr lvl="1" eaLnBrk="1" hangingPunct="1">
              <a:buFont typeface="Arial" pitchFamily="34" charset="0"/>
              <a:buChar char="•"/>
            </a:pPr>
            <a:r>
              <a:rPr lang="en-AU" b="0" dirty="0" smtClean="0"/>
              <a:t>Only</a:t>
            </a:r>
            <a:r>
              <a:rPr lang="en-AU" b="0" baseline="0" dirty="0" smtClean="0"/>
              <a:t> deal with what is allowed to pass in and come out.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AU" b="1" dirty="0" smtClean="0"/>
              <a:t>Compatibility is based upon Policy</a:t>
            </a:r>
          </a:p>
          <a:p>
            <a:pPr lvl="1" eaLnBrk="1" hangingPunct="1">
              <a:buFont typeface="Arial" pitchFamily="34" charset="0"/>
              <a:buChar char="•"/>
            </a:pPr>
            <a:r>
              <a:rPr lang="en-AU" dirty="0" smtClean="0"/>
              <a:t>Every service advertises its capabilities and requirements in the form of a machine-readable policy expression</a:t>
            </a:r>
            <a:endParaRPr lang="en-AU" b="0" dirty="0"/>
          </a:p>
        </p:txBody>
      </p:sp>
      <p:sp>
        <p:nvSpPr>
          <p:cNvPr id="4" name="Slide Number Placeholder 3"/>
          <p:cNvSpPr>
            <a:spLocks noGrp="1"/>
          </p:cNvSpPr>
          <p:nvPr>
            <p:ph type="sldNum" sz="quarter" idx="10"/>
          </p:nvPr>
        </p:nvSpPr>
        <p:spPr/>
        <p:txBody>
          <a:bodyPr/>
          <a:lstStyle/>
          <a:p>
            <a:fld id="{B558FB87-4C61-4054-B66E-711F5F3C0E57}" type="slidenum">
              <a:rPr lang="en-AU" smtClean="0"/>
              <a:pPr/>
              <a:t>4</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p:cNvSpPr>
            <a:spLocks noGrp="1" noChangeArrowheads="1"/>
          </p:cNvSpPr>
          <p:nvPr>
            <p:ph type="sldNum" sz="quarter" idx="5"/>
          </p:nvPr>
        </p:nvSpPr>
        <p:spPr>
          <a:noFill/>
        </p:spPr>
        <p:txBody>
          <a:bodyPr/>
          <a:lstStyle/>
          <a:p>
            <a:fld id="{D9B15665-FA13-4F7D-A2BF-874541FE1E92}" type="slidenum">
              <a:rPr lang="en-US"/>
              <a:pPr/>
              <a:t>5</a:t>
            </a:fld>
            <a:endParaRPr lang="en-US"/>
          </a:p>
        </p:txBody>
      </p:sp>
      <p:sp>
        <p:nvSpPr>
          <p:cNvPr id="17715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77156" name="Rectangle 3"/>
          <p:cNvSpPr>
            <a:spLocks noGrp="1" noChangeArrowheads="1"/>
          </p:cNvSpPr>
          <p:nvPr>
            <p:ph type="body" idx="1"/>
          </p:nvPr>
        </p:nvSpPr>
        <p:spPr bwMode="auto">
          <a:xfrm>
            <a:off x="685186" y="4342781"/>
            <a:ext cx="5487629" cy="4115110"/>
          </a:xfrm>
          <a:prstGeom prst="rect">
            <a:avLst/>
          </a:prstGeom>
          <a:noFill/>
          <a:ln>
            <a:miter lim="800000"/>
            <a:headEnd/>
            <a:tailEnd/>
          </a:ln>
        </p:spPr>
        <p:txBody>
          <a:bodyPr lIns="91432" tIns="45716" rIns="91432" bIns="45716"/>
          <a:lstStyle/>
          <a:p>
            <a:pPr eaLnBrk="1" hangingPunct="1"/>
            <a:r>
              <a:rPr lang="en-US" dirty="0" smtClean="0"/>
              <a:t>WCF combines many previous Microsoft</a:t>
            </a:r>
            <a:r>
              <a:rPr lang="en-US" baseline="0" dirty="0" smtClean="0"/>
              <a:t> messaging technologies together into a standard coding framework. A service is written as a logical piece of work and is then exposed using whichever method is most appropriate. This keeps the service logic and the technical transportation pieces of the service separate and reduces the complexity.</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Showing it isn’t that scary</a:t>
            </a:r>
          </a:p>
          <a:p>
            <a:r>
              <a:rPr lang="en-AU" dirty="0" smtClean="0"/>
              <a:t>Create WCF service on IIS</a:t>
            </a:r>
          </a:p>
          <a:p>
            <a:r>
              <a:rPr lang="en-AU" dirty="0" smtClean="0"/>
              <a:t>Client application to consume it</a:t>
            </a:r>
          </a:p>
          <a:p>
            <a:r>
              <a:rPr lang="en-AU" smtClean="0"/>
              <a:t>All done in &lt;5minutes</a:t>
            </a:r>
          </a:p>
          <a:p>
            <a:endParaRPr lang="en-AU"/>
          </a:p>
        </p:txBody>
      </p:sp>
      <p:sp>
        <p:nvSpPr>
          <p:cNvPr id="4" name="Slide Number Placeholder 3"/>
          <p:cNvSpPr>
            <a:spLocks noGrp="1"/>
          </p:cNvSpPr>
          <p:nvPr>
            <p:ph type="sldNum" sz="quarter" idx="10"/>
          </p:nvPr>
        </p:nvSpPr>
        <p:spPr/>
        <p:txBody>
          <a:bodyPr/>
          <a:lstStyle/>
          <a:p>
            <a:fld id="{62183A92-97C9-43D2-A687-E2656DA4C0DE}" type="slidenum">
              <a:rPr lang="en-AU" smtClean="0"/>
              <a:pPr/>
              <a:t>7</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noChangeArrowheads="1"/>
          </p:cNvSpPr>
          <p:nvPr>
            <p:ph type="sldNum" sz="quarter" idx="5"/>
          </p:nvPr>
        </p:nvSpPr>
        <p:spPr>
          <a:noFill/>
        </p:spPr>
        <p:txBody>
          <a:bodyPr/>
          <a:lstStyle/>
          <a:p>
            <a:fld id="{A3BD0D62-82A3-4C1F-AC50-4096EE9BEECA}" type="slidenum">
              <a:rPr lang="en-US"/>
              <a:pPr/>
              <a:t>8</a:t>
            </a:fld>
            <a:endParaRPr lang="en-US"/>
          </a:p>
        </p:txBody>
      </p:sp>
      <p:sp>
        <p:nvSpPr>
          <p:cNvPr id="21094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0948" name="Rectangle 3"/>
          <p:cNvSpPr>
            <a:spLocks noGrp="1" noChangeArrowheads="1"/>
          </p:cNvSpPr>
          <p:nvPr>
            <p:ph type="body" idx="1"/>
          </p:nvPr>
        </p:nvSpPr>
        <p:spPr bwMode="auto">
          <a:xfrm>
            <a:off x="685186" y="4342781"/>
            <a:ext cx="5487629" cy="4115110"/>
          </a:xfrm>
          <a:prstGeom prst="rect">
            <a:avLst/>
          </a:prstGeom>
          <a:noFill/>
          <a:ln>
            <a:miter lim="800000"/>
            <a:headEnd/>
            <a:tailEnd/>
          </a:ln>
        </p:spPr>
        <p:txBody>
          <a:bodyPr lIns="91432" tIns="45716" rIns="91432" bIns="45716"/>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If we think about WCF services</a:t>
            </a:r>
            <a:r>
              <a:rPr lang="en-AU" baseline="0" dirty="0" smtClean="0"/>
              <a:t> with a real world analogy. The address of the service is where it is located, this is unique to it just like the address of a house. Just as there can be many houses with unique addresses the same goes with WCF, each address can only be used for one service. Addresses must be unique.</a:t>
            </a:r>
          </a:p>
          <a:p>
            <a:endParaRPr lang="en-AU" baseline="0" dirty="0" smtClean="0"/>
          </a:p>
          <a:p>
            <a:r>
              <a:rPr lang="en-AU" baseline="0" dirty="0" smtClean="0"/>
              <a:t>Now that you know where you are going, the next question is how are you going to get there? How are you going to travel there? You could go by truck or train or walking, each has its own advantage/disadvantage.</a:t>
            </a:r>
          </a:p>
          <a:p>
            <a:r>
              <a:rPr lang="en-AU" baseline="0" dirty="0" smtClean="0"/>
              <a:t>The same question needs to be asked of the messages sent with WCF, how will they travel to where they are going? This could be via HTTP or TCP, or could be guarded with extra security as it travels.</a:t>
            </a:r>
          </a:p>
          <a:p>
            <a:endParaRPr lang="en-AU" baseline="0" dirty="0" smtClean="0"/>
          </a:p>
          <a:p>
            <a:r>
              <a:rPr lang="en-AU" baseline="0" dirty="0" smtClean="0"/>
              <a:t>Contracts are the menu of available functions the service provides.</a:t>
            </a:r>
            <a:endParaRPr lang="en-AU" dirty="0"/>
          </a:p>
        </p:txBody>
      </p:sp>
      <p:sp>
        <p:nvSpPr>
          <p:cNvPr id="4" name="Slide Number Placeholder 3"/>
          <p:cNvSpPr>
            <a:spLocks noGrp="1"/>
          </p:cNvSpPr>
          <p:nvPr>
            <p:ph type="sldNum" sz="quarter" idx="10"/>
          </p:nvPr>
        </p:nvSpPr>
        <p:spPr/>
        <p:txBody>
          <a:bodyPr/>
          <a:lstStyle/>
          <a:p>
            <a:fld id="{B558FB87-4C61-4054-B66E-711F5F3C0E57}" type="slidenum">
              <a:rPr lang="en-AU" smtClean="0"/>
              <a:pPr/>
              <a:t>9</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noChangeArrowheads="1"/>
          </p:cNvSpPr>
          <p:nvPr>
            <p:ph type="sldNum" sz="quarter" idx="5"/>
          </p:nvPr>
        </p:nvSpPr>
        <p:spPr>
          <a:noFill/>
        </p:spPr>
        <p:txBody>
          <a:bodyPr/>
          <a:lstStyle/>
          <a:p>
            <a:fld id="{C8776A67-70BF-4DEA-BD35-CEB91E3491CD}" type="slidenum">
              <a:rPr lang="en-US"/>
              <a:pPr/>
              <a:t>10</a:t>
            </a:fld>
            <a:endParaRPr lang="en-US"/>
          </a:p>
        </p:txBody>
      </p:sp>
      <p:sp>
        <p:nvSpPr>
          <p:cNvPr id="21299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2996" name="Rectangle 3"/>
          <p:cNvSpPr>
            <a:spLocks noGrp="1" noChangeArrowheads="1"/>
          </p:cNvSpPr>
          <p:nvPr>
            <p:ph type="body" idx="1"/>
          </p:nvPr>
        </p:nvSpPr>
        <p:spPr bwMode="auto">
          <a:xfrm>
            <a:off x="685186" y="4342781"/>
            <a:ext cx="5487629" cy="4115110"/>
          </a:xfrm>
          <a:prstGeom prst="rect">
            <a:avLst/>
          </a:prstGeom>
          <a:noFill/>
          <a:ln>
            <a:miter lim="800000"/>
            <a:headEnd/>
            <a:tailEnd/>
          </a:ln>
        </p:spPr>
        <p:txBody>
          <a:bodyPr lIns="91432" tIns="45716" rIns="91432" bIns="45716"/>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B558FB87-4C61-4054-B66E-711F5F3C0E57}" type="slidenum">
              <a:rPr lang="en-AU" smtClean="0"/>
              <a:pPr/>
              <a:t>11</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90909"/>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429064" y="3337560"/>
            <a:ext cx="6480048" cy="2301240"/>
          </a:xfrm>
          <a:prstGeom prst="rect">
            <a:avLst/>
          </a:prstGeo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433050" y="1544812"/>
            <a:ext cx="6480048" cy="1752600"/>
          </a:xfrm>
          <a:prstGeom prst="rect">
            <a:avLst/>
          </a:prstGeo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7" name="Slide Number Placeholder 26"/>
          <p:cNvSpPr>
            <a:spLocks noGrp="1"/>
          </p:cNvSpPr>
          <p:nvPr>
            <p:ph type="sldNum" sz="quarter" idx="12"/>
          </p:nvPr>
        </p:nvSpPr>
        <p:spPr/>
        <p:txBody>
          <a:bodyPr/>
          <a:lstStyle/>
          <a:p>
            <a:pPr algn="l"/>
            <a:r>
              <a:rPr lang="en-AU" dirty="0" smtClean="0"/>
              <a:t>Slide </a:t>
            </a:r>
            <a:fld id="{DB15646E-32B4-4FE0-ABDE-6372DE2A5A10}" type="slidenum">
              <a:rPr lang="en-AU" smtClean="0"/>
              <a:pPr algn="l"/>
              <a:t>‹#›</a:t>
            </a:fld>
            <a:endParaRPr lang="en-AU" dirty="0"/>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a:prstGeom prst="rect">
            <a:avLst/>
          </a:prstGeo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a:prstGeom prst="rect">
            <a:avLst/>
          </a:prstGeo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a:prstGeom prst="rect">
            <a:avLst/>
          </a:prstGeom>
        </p:spPr>
        <p:txBody>
          <a:bodyPr/>
          <a:lstStyle/>
          <a:p>
            <a:endParaRPr lang="en-AU"/>
          </a:p>
        </p:txBody>
      </p:sp>
      <p:sp>
        <p:nvSpPr>
          <p:cNvPr id="6" name="Footer Placeholder 5"/>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a:p>
        </p:txBody>
      </p:sp>
      <p:sp>
        <p:nvSpPr>
          <p:cNvPr id="7" name="Slide Number Placeholder 6"/>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a:prstGeom prst="rect">
            <a:avLst/>
          </a:prstGeom>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600200"/>
            <a:ext cx="7467600" cy="4525963"/>
          </a:xfrm>
          <a:prstGeom prst="rect">
            <a:avLst/>
          </a:prstGeo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22064"/>
            <a:ext cx="2133600" cy="365125"/>
          </a:xfrm>
          <a:prstGeom prst="rect">
            <a:avLst/>
          </a:prstGeom>
        </p:spPr>
        <p:txBody>
          <a:bodyPr/>
          <a:lstStyle/>
          <a:p>
            <a:fld id="{E637BB6B-EE1B-48FB-8575-0D55C373DE88}" type="datetimeFigureOut">
              <a:rPr lang="en-US" smtClean="0"/>
              <a:pPr/>
              <a:t>7/25/2008</a:t>
            </a:fld>
            <a:endParaRPr lang="en-US" dirty="0"/>
          </a:p>
        </p:txBody>
      </p:sp>
      <p:sp>
        <p:nvSpPr>
          <p:cNvPr id="5" name="Footer Placeholder 4"/>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dirty="0"/>
          </a:p>
        </p:txBody>
      </p:sp>
      <p:sp>
        <p:nvSpPr>
          <p:cNvPr id="6" name="Slide Number Placeholder 5"/>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22064"/>
            <a:ext cx="2133600" cy="365125"/>
          </a:xfrm>
          <a:prstGeom prst="rect">
            <a:avLst/>
          </a:prstGeom>
        </p:spPr>
        <p:txBody>
          <a:bodyPr/>
          <a:lstStyle/>
          <a:p>
            <a:fld id="{E637BB6B-EE1B-48FB-8575-0D55C373DE88}" type="datetimeFigureOut">
              <a:rPr lang="en-US" smtClean="0"/>
              <a:pPr/>
              <a:t>7/25/2008</a:t>
            </a:fld>
            <a:endParaRPr lang="en-US"/>
          </a:p>
        </p:txBody>
      </p:sp>
      <p:sp>
        <p:nvSpPr>
          <p:cNvPr id="5" name="Footer Placeholder 4"/>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dirty="0"/>
          </a:p>
        </p:txBody>
      </p:sp>
      <p:sp>
        <p:nvSpPr>
          <p:cNvPr id="6" name="Slide Number Placeholder 5"/>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 .NET Conclusion Slid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l"/>
            <a:r>
              <a:rPr lang="en-AU" dirty="0" smtClean="0"/>
              <a:t>Slide </a:t>
            </a:r>
            <a:fld id="{DB15646E-32B4-4FE0-ABDE-6372DE2A5A10}" type="slidenum">
              <a:rPr lang="en-AU" smtClean="0"/>
              <a:pPr algn="l"/>
              <a:t>‹#›</a:t>
            </a:fld>
            <a:endParaRPr lang="en-AU" dirty="0"/>
          </a:p>
        </p:txBody>
      </p:sp>
      <p:sp>
        <p:nvSpPr>
          <p:cNvPr id="7" name="Slide Number Placeholder 4"/>
          <p:cNvSpPr txBox="1">
            <a:spLocks/>
          </p:cNvSpPr>
          <p:nvPr userDrawn="1"/>
        </p:nvSpPr>
        <p:spPr>
          <a:xfrm>
            <a:off x="6553200" y="6421461"/>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B15646E-32B4-4FE0-ABDE-6372DE2A5A10}" type="slidenum">
              <a:rPr kumimoji="0" lang="en-AU" sz="1200" b="0" i="0" u="none" strike="noStrike" kern="1200" cap="none" spc="0" normalizeH="0" baseline="0" noProof="0" smtClean="0">
                <a:ln>
                  <a:noFill/>
                </a:ln>
                <a:solidFill>
                  <a:srgbClr val="CEE9B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1200" b="0" i="0" u="none" strike="noStrike" kern="1200" cap="none" spc="0" normalizeH="0" baseline="0" noProof="0" dirty="0">
              <a:ln>
                <a:noFill/>
              </a:ln>
              <a:solidFill>
                <a:srgbClr val="CEE9B1"/>
              </a:solidFill>
              <a:effectLst/>
              <a:uLnTx/>
              <a:uFillTx/>
              <a:latin typeface="+mn-lt"/>
              <a:ea typeface="+mn-ea"/>
              <a:cs typeface="+mn-cs"/>
            </a:endParaRPr>
          </a:p>
        </p:txBody>
      </p:sp>
      <p:sp>
        <p:nvSpPr>
          <p:cNvPr id="8" name="TextBox 7"/>
          <p:cNvSpPr txBox="1"/>
          <p:nvPr userDrawn="1"/>
        </p:nvSpPr>
        <p:spPr>
          <a:xfrm>
            <a:off x="285720" y="2357430"/>
            <a:ext cx="7358114" cy="3477875"/>
          </a:xfrm>
          <a:prstGeom prst="rect">
            <a:avLst/>
          </a:prstGeom>
          <a:noFill/>
        </p:spPr>
        <p:txBody>
          <a:bodyPr wrap="square" rtlCol="0">
            <a:spAutoFit/>
          </a:bodyPr>
          <a:lstStyle/>
          <a:p>
            <a:pPr algn="r"/>
            <a:r>
              <a:rPr lang="en-AU" sz="4000" b="1" dirty="0" smtClean="0">
                <a:solidFill>
                  <a:srgbClr val="CEE9B1"/>
                </a:solidFill>
              </a:rPr>
              <a:t>A Quality Readify Training Course</a:t>
            </a:r>
          </a:p>
          <a:p>
            <a:pPr algn="r"/>
            <a:r>
              <a:rPr lang="en-AU" sz="2800" dirty="0" smtClean="0">
                <a:solidFill>
                  <a:srgbClr val="CEE9B1"/>
                </a:solidFill>
              </a:rPr>
              <a:t>By Andrew Parsons, Education Evangelist</a:t>
            </a:r>
            <a:endParaRPr lang="en-AU" sz="2800" i="1" dirty="0" smtClean="0">
              <a:solidFill>
                <a:srgbClr val="CEE9B1"/>
              </a:solidFill>
            </a:endParaRPr>
          </a:p>
          <a:p>
            <a:pPr algn="r"/>
            <a:endParaRPr lang="en-AU" sz="2800" i="1" dirty="0" smtClean="0">
              <a:solidFill>
                <a:srgbClr val="CEE9B1"/>
              </a:solidFill>
            </a:endParaRPr>
          </a:p>
          <a:p>
            <a:pPr algn="r"/>
            <a:r>
              <a:rPr lang="en-AU" sz="2800" b="1" dirty="0" smtClean="0">
                <a:solidFill>
                  <a:srgbClr val="CEE9B1"/>
                </a:solidFill>
              </a:rPr>
              <a:t>Email Address: </a:t>
            </a:r>
            <a:r>
              <a:rPr lang="en-AU" sz="2800" dirty="0" smtClean="0">
                <a:solidFill>
                  <a:srgbClr val="CEE9B1"/>
                </a:solidFill>
              </a:rPr>
              <a:t>presenter.name@readify.net</a:t>
            </a:r>
          </a:p>
          <a:p>
            <a:pPr algn="r"/>
            <a:r>
              <a:rPr lang="en-AU" sz="2800" dirty="0" smtClean="0">
                <a:solidFill>
                  <a:srgbClr val="CEE9B1"/>
                </a:solidFill>
              </a:rPr>
              <a:t>www.readify.net/training</a:t>
            </a:r>
          </a:p>
          <a:p>
            <a:pPr algn="r"/>
            <a:endParaRPr lang="en-AU" sz="2800" i="1" dirty="0" smtClean="0">
              <a:solidFill>
                <a:srgbClr val="CEE9B1"/>
              </a:solidFill>
            </a:endParaRPr>
          </a:p>
        </p:txBody>
      </p:sp>
      <p:sp>
        <p:nvSpPr>
          <p:cNvPr id="9" name="Footer Placeholder 3"/>
          <p:cNvSpPr txBox="1">
            <a:spLocks/>
          </p:cNvSpPr>
          <p:nvPr userDrawn="1"/>
        </p:nvSpPr>
        <p:spPr>
          <a:xfrm>
            <a:off x="3124200" y="6492899"/>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1" u="none" strike="noStrike" kern="1200" cap="none" spc="0" normalizeH="0" baseline="0" noProof="0" smtClean="0">
                <a:ln>
                  <a:noFill/>
                </a:ln>
                <a:solidFill>
                  <a:srgbClr val="CEE9B1"/>
                </a:solidFill>
                <a:effectLst/>
                <a:uLnTx/>
                <a:uFillTx/>
                <a:latin typeface="+mn-lt"/>
                <a:ea typeface="+mn-ea"/>
                <a:cs typeface="+mn-cs"/>
              </a:rPr>
              <a:t>Discover, Master, Influence</a:t>
            </a:r>
            <a:endParaRPr kumimoji="0" lang="en-AU" sz="1200" b="0" i="1" u="none" strike="noStrike" kern="1200" cap="none" spc="0" normalizeH="0" baseline="0" noProof="0" dirty="0">
              <a:ln>
                <a:noFill/>
              </a:ln>
              <a:solidFill>
                <a:srgbClr val="CEE9B1"/>
              </a:solidFill>
              <a:effectLst/>
              <a:uLnTx/>
              <a:uFillTx/>
              <a:latin typeface="+mn-lt"/>
              <a:ea typeface="+mn-ea"/>
              <a:cs typeface="+mn-cs"/>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odule Title Slide">
    <p:bg>
      <p:bgPr>
        <a:solidFill>
          <a:srgbClr val="090909"/>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429064" y="3337560"/>
            <a:ext cx="6480048" cy="2301240"/>
          </a:xfrm>
          <a:prstGeom prst="rect">
            <a:avLst/>
          </a:prstGeom>
        </p:spPr>
        <p:txBody>
          <a:bodyPr rIns="45720" anchor="t"/>
          <a:lstStyle>
            <a:lvl1pPr algn="r">
              <a:defRPr lang="en-US" b="1" cap="none"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433050" y="1544812"/>
            <a:ext cx="6480048" cy="1752600"/>
          </a:xfrm>
          <a:prstGeom prst="rect">
            <a:avLst/>
          </a:prstGeo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7" name="Slide Number Placeholder 26"/>
          <p:cNvSpPr>
            <a:spLocks noGrp="1"/>
          </p:cNvSpPr>
          <p:nvPr>
            <p:ph type="sldNum" sz="quarter" idx="12"/>
          </p:nvPr>
        </p:nvSpPr>
        <p:spPr/>
        <p:txBody>
          <a:bodyPr/>
          <a:lstStyle>
            <a:lvl1pPr algn="l">
              <a:defRPr/>
            </a:lvl1p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20" y="785794"/>
            <a:ext cx="7467600" cy="500066"/>
          </a:xfrm>
          <a:prstGeom prst="rect">
            <a:avLst/>
          </a:prstGeom>
        </p:spPr>
        <p:txBody>
          <a:bodyPr/>
          <a:lstStyle>
            <a:lvl1pPr algn="l">
              <a:defRPr sz="3200" b="1"/>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457200" y="1600200"/>
            <a:ext cx="7467600" cy="4525963"/>
          </a:xfrm>
          <a:prstGeom prst="rect">
            <a:avLst/>
          </a:prstGeo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Slide Number Placeholder 5"/>
          <p:cNvSpPr>
            <a:spLocks noGrp="1"/>
          </p:cNvSpPr>
          <p:nvPr>
            <p:ph type="sldNum" sz="quarter" idx="12"/>
          </p:nvPr>
        </p:nvSpPr>
        <p:spPr/>
        <p:txBody>
          <a:bodyPr/>
          <a:lstStyle/>
          <a:p>
            <a:pPr algn="l"/>
            <a:r>
              <a:rPr lang="en-AU" dirty="0" smtClean="0"/>
              <a:t>Slide </a:t>
            </a:r>
            <a:fld id="{DB15646E-32B4-4FE0-ABDE-6372DE2A5A10}" type="slidenum">
              <a:rPr lang="en-AU" smtClean="0"/>
              <a:pPr algn="l"/>
              <a:t>‹#›</a:t>
            </a:fld>
            <a:endParaRPr lang="en-AU" dirty="0"/>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Ref idx="1002">
        <a:schemeClr val="bg2"/>
      </p:bgRef>
    </p:bg>
    <p:spTree>
      <p:nvGrpSpPr>
        <p:cNvPr id="1" name=""/>
        <p:cNvGrpSpPr/>
        <p:nvPr/>
      </p:nvGrpSpPr>
      <p:grpSpPr>
        <a:xfrm>
          <a:off x="0" y="0"/>
          <a:ext cx="0" cy="0"/>
          <a:chOff x="0" y="0"/>
          <a:chExt cx="0" cy="0"/>
        </a:xfrm>
      </p:grpSpPr>
      <p:sp>
        <p:nvSpPr>
          <p:cNvPr id="10" name="Freeform 9"/>
          <p:cNvSpPr>
            <a:spLocks/>
          </p:cNvSpPr>
          <p:nvPr userDrawn="1"/>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1" name="Freeform 10"/>
          <p:cNvSpPr>
            <a:spLocks/>
          </p:cNvSpPr>
          <p:nvPr userDrawn="1"/>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12" name="Title 1"/>
          <p:cNvSpPr>
            <a:spLocks noGrp="1"/>
          </p:cNvSpPr>
          <p:nvPr>
            <p:ph type="title"/>
          </p:nvPr>
        </p:nvSpPr>
        <p:spPr>
          <a:xfrm>
            <a:off x="685800" y="3583837"/>
            <a:ext cx="6629400" cy="1826363"/>
          </a:xfrm>
          <a:prstGeom prst="rect">
            <a:avLst/>
          </a:prstGeom>
        </p:spPr>
        <p:txBody>
          <a:bodyPr tIns="0" bIns="0" anchor="t"/>
          <a:lstStyle>
            <a:lvl1pPr algn="r">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dirty="0" smtClean="0"/>
              <a:t>Click to edit Master title style</a:t>
            </a:r>
            <a:endParaRPr kumimoji="0" lang="en-US" dirty="0"/>
          </a:p>
        </p:txBody>
      </p:sp>
      <p:sp>
        <p:nvSpPr>
          <p:cNvPr id="13" name="Text Placeholder 2"/>
          <p:cNvSpPr>
            <a:spLocks noGrp="1"/>
          </p:cNvSpPr>
          <p:nvPr>
            <p:ph type="body" idx="1"/>
          </p:nvPr>
        </p:nvSpPr>
        <p:spPr>
          <a:xfrm>
            <a:off x="685800" y="2485800"/>
            <a:ext cx="6629400" cy="1066688"/>
          </a:xfrm>
          <a:prstGeom prst="rect">
            <a:avLst/>
          </a:prstGeom>
        </p:spPr>
        <p:txBody>
          <a:bodyPr lIns="45720" tIns="0" rIns="45720" bIns="0"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14" name="Slide Number Placeholder 17"/>
          <p:cNvSpPr>
            <a:spLocks noGrp="1"/>
          </p:cNvSpPr>
          <p:nvPr>
            <p:ph type="sldNum" sz="quarter" idx="4"/>
          </p:nvPr>
        </p:nvSpPr>
        <p:spPr>
          <a:xfrm>
            <a:off x="95224" y="6357958"/>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lgn="l"/>
            <a:r>
              <a:rPr lang="en-AU" dirty="0" smtClean="0"/>
              <a:t>Slide </a:t>
            </a:r>
            <a:fld id="{DB15646E-32B4-4FE0-ABDE-6372DE2A5A10}" type="slidenum">
              <a:rPr lang="en-AU" smtClean="0"/>
              <a:pPr algn="l"/>
              <a:t>‹#›</a:t>
            </a:fld>
            <a:endParaRPr lang="en-AU" dirty="0"/>
          </a:p>
        </p:txBody>
      </p:sp>
      <p:pic>
        <p:nvPicPr>
          <p:cNvPr id="15" name="Picture 14" descr="Gold_Partner_rgb.png"/>
          <p:cNvPicPr>
            <a:picLocks noChangeAspect="1"/>
          </p:cNvPicPr>
          <p:nvPr userDrawn="1"/>
        </p:nvPicPr>
        <p:blipFill>
          <a:blip r:embed="rId2"/>
          <a:stretch>
            <a:fillRect/>
          </a:stretch>
        </p:blipFill>
        <p:spPr>
          <a:xfrm>
            <a:off x="8286776" y="6357958"/>
            <a:ext cx="785818" cy="417687"/>
          </a:xfrm>
          <a:prstGeom prst="rect">
            <a:avLst/>
          </a:prstGeom>
        </p:spPr>
      </p:pic>
      <p:sp>
        <p:nvSpPr>
          <p:cNvPr id="16" name="Footer Placeholder 3"/>
          <p:cNvSpPr txBox="1">
            <a:spLocks/>
          </p:cNvSpPr>
          <p:nvPr userDrawn="1"/>
        </p:nvSpPr>
        <p:spPr>
          <a:xfrm>
            <a:off x="3124200" y="6492899"/>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1" u="none" strike="noStrike" kern="1200" cap="none" spc="0" normalizeH="0" baseline="0" noProof="0" dirty="0" smtClean="0">
                <a:ln>
                  <a:noFill/>
                </a:ln>
                <a:solidFill>
                  <a:srgbClr val="CEE9B1"/>
                </a:solidFill>
                <a:effectLst/>
                <a:uLnTx/>
                <a:uFillTx/>
                <a:latin typeface="+mn-lt"/>
                <a:ea typeface="+mn-ea"/>
                <a:cs typeface="+mn-cs"/>
              </a:rPr>
              <a:t>Discover, Master, Influence</a:t>
            </a:r>
            <a:endParaRPr kumimoji="0" lang="en-AU" sz="1200" b="0" i="1" u="none" strike="noStrike" kern="1200" cap="none" spc="0" normalizeH="0" baseline="0" noProof="0" dirty="0">
              <a:ln>
                <a:noFill/>
              </a:ln>
              <a:solidFill>
                <a:srgbClr val="CEE9B1"/>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a:prstGeom prst="rect">
            <a:avLst/>
          </a:prstGeo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a:prstGeom prst="rect">
            <a:avLst/>
          </a:prstGeo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a:prstGeom prst="rect">
            <a:avLst/>
          </a:prstGeo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422064"/>
            <a:ext cx="2133600" cy="365125"/>
          </a:xfrm>
          <a:prstGeom prst="rect">
            <a:avLst/>
          </a:prstGeom>
        </p:spPr>
        <p:txBody>
          <a:bodyPr/>
          <a:lstStyle/>
          <a:p>
            <a:endParaRPr lang="en-AU"/>
          </a:p>
        </p:txBody>
      </p:sp>
      <p:sp>
        <p:nvSpPr>
          <p:cNvPr id="6" name="Footer Placeholder 5"/>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a:p>
        </p:txBody>
      </p:sp>
      <p:sp>
        <p:nvSpPr>
          <p:cNvPr id="7" name="Slide Number Placeholder 6"/>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a:prstGeom prst="rect">
            <a:avLst/>
          </a:prstGeo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a:prstGeom prst="rect">
            <a:avLst/>
          </a:prstGeo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a:prstGeom prst="rect">
            <a:avLst/>
          </a:prstGeo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a:prstGeom prst="rect">
            <a:avLst/>
          </a:prstGeo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a:prstGeom prst="rect">
            <a:avLst/>
          </a:prstGeo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422064"/>
            <a:ext cx="2133600" cy="365125"/>
          </a:xfrm>
          <a:prstGeom prst="rect">
            <a:avLst/>
          </a:prstGeom>
        </p:spPr>
        <p:txBody>
          <a:bodyPr/>
          <a:lstStyle/>
          <a:p>
            <a:endParaRPr lang="en-AU"/>
          </a:p>
        </p:txBody>
      </p:sp>
      <p:sp>
        <p:nvSpPr>
          <p:cNvPr id="8" name="Footer Placeholder 7"/>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a:p>
        </p:txBody>
      </p:sp>
      <p:sp>
        <p:nvSpPr>
          <p:cNvPr id="9" name="Slide Number Placeholder 8"/>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a:prstGeom prst="rect">
            <a:avLst/>
          </a:prstGeo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a:xfrm>
            <a:off x="457200" y="6422064"/>
            <a:ext cx="2133600" cy="365125"/>
          </a:xfrm>
          <a:prstGeom prst="rect">
            <a:avLst/>
          </a:prstGeom>
        </p:spPr>
        <p:txBody>
          <a:bodyPr/>
          <a:lstStyle/>
          <a:p>
            <a:endParaRPr lang="en-AU"/>
          </a:p>
        </p:txBody>
      </p:sp>
      <p:sp>
        <p:nvSpPr>
          <p:cNvPr id="8" name="Slide Number Placeholder 7"/>
          <p:cNvSpPr>
            <a:spLocks noGrp="1"/>
          </p:cNvSpPr>
          <p:nvPr>
            <p:ph type="sldNum" sz="quarter" idx="11"/>
          </p:nvPr>
        </p:nvSpPr>
        <p:spPr/>
        <p:txBody>
          <a:bodyPr/>
          <a:lstStyle/>
          <a:p>
            <a:r>
              <a:rPr lang="en-AU" smtClean="0"/>
              <a:t>Slide </a:t>
            </a:r>
            <a:fld id="{DB15646E-32B4-4FE0-ABDE-6372DE2A5A10}" type="slidenum">
              <a:rPr lang="en-AU" smtClean="0"/>
              <a:pPr/>
              <a:t>‹#›</a:t>
            </a:fld>
            <a:endParaRPr lang="en-AU" dirty="0"/>
          </a:p>
        </p:txBody>
      </p:sp>
      <p:sp>
        <p:nvSpPr>
          <p:cNvPr id="9" name="Footer Placeholder 8"/>
          <p:cNvSpPr>
            <a:spLocks noGrp="1"/>
          </p:cNvSpPr>
          <p:nvPr>
            <p:ph type="ftr" sz="quarter" idx="12"/>
          </p:nvPr>
        </p:nvSpPr>
        <p:spPr>
          <a:xfrm>
            <a:off x="3105160" y="6422064"/>
            <a:ext cx="2895600" cy="365125"/>
          </a:xfrm>
          <a:prstGeom prst="rect">
            <a:avLst/>
          </a:prstGeom>
        </p:spPr>
        <p:txBody>
          <a:bodyPr/>
          <a:lstStyle/>
          <a:p>
            <a:r>
              <a:rPr lang="en-AU" smtClean="0"/>
              <a:t>Discover, Master, Influence</a:t>
            </a:r>
            <a:endParaRPr lang="en-AU"/>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22064"/>
            <a:ext cx="2133600" cy="365125"/>
          </a:xfrm>
          <a:prstGeom prst="rect">
            <a:avLst/>
          </a:prstGeom>
        </p:spPr>
        <p:txBody>
          <a:bodyPr/>
          <a:lstStyle/>
          <a:p>
            <a:endParaRPr lang="en-AU"/>
          </a:p>
        </p:txBody>
      </p:sp>
      <p:sp>
        <p:nvSpPr>
          <p:cNvPr id="3" name="Footer Placeholder 2"/>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a:p>
        </p:txBody>
      </p:sp>
      <p:sp>
        <p:nvSpPr>
          <p:cNvPr id="4" name="Slide Number Placeholder 3"/>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a:prstGeom prst="rect">
            <a:avLst/>
          </a:prstGeo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a:prstGeom prst="rect">
            <a:avLst/>
          </a:prstGeo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a:prstGeom prst="rect">
            <a:avLst/>
          </a:prstGeo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422064"/>
            <a:ext cx="2133600" cy="365125"/>
          </a:xfrm>
          <a:prstGeom prst="rect">
            <a:avLst/>
          </a:prstGeom>
        </p:spPr>
        <p:txBody>
          <a:bodyPr/>
          <a:lstStyle/>
          <a:p>
            <a:endParaRPr lang="en-AU"/>
          </a:p>
        </p:txBody>
      </p:sp>
      <p:sp>
        <p:nvSpPr>
          <p:cNvPr id="6" name="Footer Placeholder 5"/>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a:p>
        </p:txBody>
      </p:sp>
      <p:sp>
        <p:nvSpPr>
          <p:cNvPr id="7" name="Slide Number Placeholder 6"/>
          <p:cNvSpPr>
            <a:spLocks noGrp="1"/>
          </p:cNvSpPr>
          <p:nvPr>
            <p:ph type="sldNum" sz="quarter" idx="12"/>
          </p:nvPr>
        </p:nvSpPr>
        <p:spPr>
          <a:xfrm>
            <a:off x="8156448" y="6422064"/>
            <a:ext cx="762000" cy="365125"/>
          </a:xfrm>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pic>
        <p:nvPicPr>
          <p:cNvPr id="14" name="Picture 13" descr="Metalic-Pro.NET-blackblue.JPG"/>
          <p:cNvPicPr>
            <a:picLocks noChangeAspect="1"/>
          </p:cNvPicPr>
          <p:nvPr userDrawn="1"/>
        </p:nvPicPr>
        <p:blipFill>
          <a:blip r:embed="rId15"/>
          <a:stretch>
            <a:fillRect/>
          </a:stretch>
        </p:blipFill>
        <p:spPr>
          <a:xfrm>
            <a:off x="0" y="0"/>
            <a:ext cx="9144000" cy="2606985"/>
          </a:xfrm>
          <a:prstGeom prst="rect">
            <a:avLst/>
          </a:prstGeom>
        </p:spPr>
      </p:pic>
      <p:sp>
        <p:nvSpPr>
          <p:cNvPr id="15" name="Freeform 14"/>
          <p:cNvSpPr>
            <a:spLocks/>
          </p:cNvSpPr>
          <p:nvPr userDrawn="1"/>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rgbClr val="131F23">
              <a:alpha val="40000"/>
            </a:srgb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16" name="Freeform 15"/>
          <p:cNvSpPr>
            <a:spLocks/>
          </p:cNvSpPr>
          <p:nvPr userDrawn="1"/>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accent1">
              <a:lumMod val="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rgbClr val="131F23">
              <a:alpha val="44706"/>
            </a:srgb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8" name="Slide Number Placeholder 17"/>
          <p:cNvSpPr>
            <a:spLocks noGrp="1"/>
          </p:cNvSpPr>
          <p:nvPr>
            <p:ph type="sldNum" sz="quarter" idx="4"/>
          </p:nvPr>
        </p:nvSpPr>
        <p:spPr>
          <a:xfrm>
            <a:off x="95224" y="6357958"/>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lgn="l"/>
            <a:r>
              <a:rPr lang="en-AU" dirty="0" smtClean="0"/>
              <a:t>Slide </a:t>
            </a:r>
            <a:fld id="{DB15646E-32B4-4FE0-ABDE-6372DE2A5A10}" type="slidenum">
              <a:rPr lang="en-AU" smtClean="0"/>
              <a:pPr algn="l"/>
              <a:t>‹#›</a:t>
            </a:fld>
            <a:endParaRPr lang="en-AU" dirty="0"/>
          </a:p>
        </p:txBody>
      </p:sp>
      <p:pic>
        <p:nvPicPr>
          <p:cNvPr id="13" name="Picture 12" descr="Gold_Partner_rgb.png"/>
          <p:cNvPicPr>
            <a:picLocks noChangeAspect="1"/>
          </p:cNvPicPr>
          <p:nvPr userDrawn="1"/>
        </p:nvPicPr>
        <p:blipFill>
          <a:blip r:embed="rId16"/>
          <a:stretch>
            <a:fillRect/>
          </a:stretch>
        </p:blipFill>
        <p:spPr>
          <a:xfrm>
            <a:off x="8286776" y="6357958"/>
            <a:ext cx="785818" cy="417687"/>
          </a:xfrm>
          <a:prstGeom prst="rect">
            <a:avLst/>
          </a:prstGeom>
        </p:spPr>
      </p:pic>
      <p:sp>
        <p:nvSpPr>
          <p:cNvPr id="17" name="Footer Placeholder 3"/>
          <p:cNvSpPr txBox="1">
            <a:spLocks/>
          </p:cNvSpPr>
          <p:nvPr userDrawn="1"/>
        </p:nvSpPr>
        <p:spPr>
          <a:xfrm>
            <a:off x="3124200" y="6492899"/>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1" u="none" strike="noStrike" kern="1200" cap="none" spc="0" normalizeH="0" baseline="0" noProof="0" smtClean="0">
                <a:ln>
                  <a:noFill/>
                </a:ln>
                <a:solidFill>
                  <a:srgbClr val="CEE9B1"/>
                </a:solidFill>
                <a:effectLst/>
                <a:uLnTx/>
                <a:uFillTx/>
                <a:latin typeface="+mn-lt"/>
                <a:ea typeface="+mn-ea"/>
                <a:cs typeface="+mn-cs"/>
              </a:rPr>
              <a:t>Discover, Master, Influence</a:t>
            </a:r>
            <a:endParaRPr kumimoji="0" lang="en-AU" sz="1200" b="0" i="1" u="none" strike="noStrike" kern="1200" cap="none" spc="0" normalizeH="0" baseline="0" noProof="0" dirty="0">
              <a:ln>
                <a:noFill/>
              </a:ln>
              <a:solidFill>
                <a:srgbClr val="CEE9B1"/>
              </a:solidFill>
              <a:effectLst/>
              <a:uLnTx/>
              <a:uFillTx/>
              <a:latin typeface="+mn-lt"/>
              <a:ea typeface="+mn-ea"/>
              <a:cs typeface="+mn-cs"/>
            </a:endParaRPr>
          </a:p>
        </p:txBody>
      </p:sp>
    </p:spTree>
  </p:cSld>
  <p:clrMap bg1="dk1" tx1="lt1" bg2="dk2" tx2="lt2" accent1="accent1" accent2="accent2" accent3="accent3" accent4="accent4" accent5="accent5" accent6="accent6" hlink="hlink" folHlink="folHlink"/>
  <p:sldLayoutIdLst>
    <p:sldLayoutId id="2147483674" r:id="rId1"/>
    <p:sldLayoutId id="2147483685"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71" r:id="rId13"/>
  </p:sldLayoutIdLst>
  <p:transition>
    <p:fade thruBlk="1"/>
  </p:transition>
  <p:hf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wmf"/><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Pro .NET 3.5 </a:t>
            </a:r>
            <a:br>
              <a:rPr lang="en-AU" dirty="0" smtClean="0"/>
            </a:br>
            <a:r>
              <a:rPr lang="en-AU" dirty="0" smtClean="0"/>
              <a:t>Training Course</a:t>
            </a:r>
            <a:endParaRPr lang="en-AU" dirty="0"/>
          </a:p>
        </p:txBody>
      </p:sp>
      <p:sp>
        <p:nvSpPr>
          <p:cNvPr id="3" name="Subtitle 2"/>
          <p:cNvSpPr>
            <a:spLocks noGrp="1"/>
          </p:cNvSpPr>
          <p:nvPr>
            <p:ph type="subTitle" idx="1"/>
          </p:nvPr>
        </p:nvSpPr>
        <p:spPr/>
        <p:txBody>
          <a:bodyPr/>
          <a:lstStyle/>
          <a:p>
            <a:r>
              <a:rPr lang="en-AU" dirty="0" smtClean="0"/>
              <a:t>Paul Stovell, </a:t>
            </a:r>
            <a:r>
              <a:rPr lang="en-AU" smtClean="0"/>
              <a:t>Senior Developer, </a:t>
            </a:r>
            <a:r>
              <a:rPr lang="en-AU" dirty="0" smtClean="0"/>
              <a:t>Readify</a:t>
            </a:r>
            <a:endParaRPr lang="en-AU" dirty="0"/>
          </a:p>
        </p:txBody>
      </p:sp>
      <p:sp>
        <p:nvSpPr>
          <p:cNvPr id="5" name="Slide Number Placeholder 4"/>
          <p:cNvSpPr>
            <a:spLocks noGrp="1"/>
          </p:cNvSpPr>
          <p:nvPr>
            <p:ph type="sldNum" sz="quarter" idx="12"/>
          </p:nvPr>
        </p:nvSpPr>
        <p:spPr/>
        <p:txBody>
          <a:bodyPr/>
          <a:lstStyle/>
          <a:p>
            <a:pPr algn="l"/>
            <a:r>
              <a:rPr lang="en-AU" dirty="0" smtClean="0"/>
              <a:t>Slide </a:t>
            </a:r>
            <a:fld id="{DB15646E-32B4-4FE0-ABDE-6372DE2A5A10}" type="slidenum">
              <a:rPr lang="en-AU" smtClean="0"/>
              <a:pPr algn="l"/>
              <a:t>1</a:t>
            </a:fld>
            <a:endParaRPr lang="en-AU"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dirty="0" smtClean="0"/>
              <a:t>WCF Endpoints</a:t>
            </a:r>
          </a:p>
        </p:txBody>
      </p:sp>
      <p:sp>
        <p:nvSpPr>
          <p:cNvPr id="57348" name="Rectangle 3"/>
          <p:cNvSpPr>
            <a:spLocks noGrp="1" noChangeArrowheads="1"/>
          </p:cNvSpPr>
          <p:nvPr>
            <p:ph type="body" idx="1"/>
          </p:nvPr>
        </p:nvSpPr>
        <p:spPr/>
        <p:txBody>
          <a:bodyPr>
            <a:normAutofit fontScale="92500" lnSpcReduction="20000"/>
          </a:bodyPr>
          <a:lstStyle/>
          <a:p>
            <a:pPr eaLnBrk="1" hangingPunct="1"/>
            <a:r>
              <a:rPr lang="en-US" dirty="0" smtClean="0"/>
              <a:t>Every service must expose at least one endpoint</a:t>
            </a:r>
          </a:p>
          <a:p>
            <a:pPr eaLnBrk="1" hangingPunct="1"/>
            <a:r>
              <a:rPr lang="en-US" dirty="0" smtClean="0"/>
              <a:t>Each endpoint has exactly one contract</a:t>
            </a:r>
          </a:p>
          <a:p>
            <a:pPr eaLnBrk="1" hangingPunct="1"/>
            <a:r>
              <a:rPr lang="en-US" dirty="0" smtClean="0"/>
              <a:t>All endpoints should have unique addresses</a:t>
            </a:r>
          </a:p>
          <a:p>
            <a:pPr eaLnBrk="1" hangingPunct="1"/>
            <a:r>
              <a:rPr lang="en-US" dirty="0" smtClean="0"/>
              <a:t>Single service can expose multiple endpoints</a:t>
            </a:r>
          </a:p>
          <a:p>
            <a:pPr lvl="1" eaLnBrk="1" hangingPunct="1"/>
            <a:r>
              <a:rPr lang="en-US" dirty="0" smtClean="0"/>
              <a:t>Can use same or different bindings </a:t>
            </a:r>
          </a:p>
          <a:p>
            <a:pPr lvl="1" eaLnBrk="1" hangingPunct="1"/>
            <a:r>
              <a:rPr lang="en-US" dirty="0" smtClean="0"/>
              <a:t>Can expose same or different contracts</a:t>
            </a:r>
          </a:p>
          <a:p>
            <a:r>
              <a:rPr lang="en-US" dirty="0" smtClean="0"/>
              <a:t>Are setup in a </a:t>
            </a:r>
            <a:r>
              <a:rPr lang="en-US" dirty="0" err="1" smtClean="0"/>
              <a:t>config</a:t>
            </a:r>
            <a:r>
              <a:rPr lang="en-US" dirty="0" smtClean="0"/>
              <a:t> file </a:t>
            </a:r>
            <a:r>
              <a:rPr lang="en-US" u="sng" dirty="0" smtClean="0"/>
              <a:t>separated</a:t>
            </a:r>
            <a:r>
              <a:rPr lang="en-US" dirty="0" smtClean="0"/>
              <a:t> from the code</a:t>
            </a:r>
          </a:p>
        </p:txBody>
      </p:sp>
      <p:sp>
        <p:nvSpPr>
          <p:cNvPr id="5" name="Slide Number Placeholder 3"/>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10</a:t>
            </a:fld>
            <a:endParaRPr lang="en-AU"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Address</a:t>
            </a:r>
            <a:endParaRPr lang="en-AU" dirty="0"/>
          </a:p>
        </p:txBody>
      </p:sp>
      <p:sp>
        <p:nvSpPr>
          <p:cNvPr id="3" name="Content Placeholder 2"/>
          <p:cNvSpPr>
            <a:spLocks noGrp="1"/>
          </p:cNvSpPr>
          <p:nvPr>
            <p:ph idx="1"/>
          </p:nvPr>
        </p:nvSpPr>
        <p:spPr/>
        <p:txBody>
          <a:bodyPr>
            <a:normAutofit/>
          </a:bodyPr>
          <a:lstStyle/>
          <a:p>
            <a:r>
              <a:rPr lang="en-AU" dirty="0" smtClean="0"/>
              <a:t>Is a combination of </a:t>
            </a:r>
            <a:r>
              <a:rPr lang="en-AU" dirty="0" err="1" smtClean="0"/>
              <a:t>servername</a:t>
            </a:r>
            <a:r>
              <a:rPr lang="en-AU" dirty="0" smtClean="0"/>
              <a:t> + </a:t>
            </a:r>
            <a:r>
              <a:rPr lang="en-AU" dirty="0" err="1" smtClean="0"/>
              <a:t>portnumber</a:t>
            </a:r>
            <a:r>
              <a:rPr lang="en-AU" dirty="0" smtClean="0"/>
              <a:t> + path</a:t>
            </a:r>
          </a:p>
          <a:p>
            <a:r>
              <a:rPr lang="en-AU" dirty="0" smtClean="0"/>
              <a:t>The transport at the beginning of the URI will be determined by the binding</a:t>
            </a:r>
          </a:p>
          <a:p>
            <a:r>
              <a:rPr lang="en-AU" dirty="0" smtClean="0"/>
              <a:t>Examples</a:t>
            </a:r>
          </a:p>
          <a:p>
            <a:pPr>
              <a:buNone/>
            </a:pPr>
            <a:r>
              <a:rPr lang="en-AU" sz="1700" dirty="0" smtClean="0">
                <a:solidFill>
                  <a:schemeClr val="accent2">
                    <a:lumMod val="40000"/>
                    <a:lumOff val="60000"/>
                  </a:schemeClr>
                </a:solidFill>
                <a:latin typeface="Lucida Console" pitchFamily="49" charset="0"/>
              </a:rPr>
              <a:t>http://localhost:8001</a:t>
            </a:r>
          </a:p>
          <a:p>
            <a:pPr>
              <a:buNone/>
            </a:pPr>
            <a:r>
              <a:rPr lang="en-AU" sz="1700" dirty="0" smtClean="0">
                <a:solidFill>
                  <a:schemeClr val="accent2">
                    <a:lumMod val="40000"/>
                    <a:lumOff val="60000"/>
                  </a:schemeClr>
                </a:solidFill>
                <a:latin typeface="Lucida Console" pitchFamily="49" charset="0"/>
              </a:rPr>
              <a:t>http://localhost:8001/MyService</a:t>
            </a:r>
          </a:p>
          <a:p>
            <a:pPr>
              <a:buNone/>
            </a:pPr>
            <a:r>
              <a:rPr lang="en-AU" sz="1700" dirty="0" smtClean="0">
                <a:solidFill>
                  <a:schemeClr val="accent2">
                    <a:lumMod val="40000"/>
                    <a:lumOff val="60000"/>
                  </a:schemeClr>
                </a:solidFill>
                <a:latin typeface="Lucida Console" pitchFamily="49" charset="0"/>
              </a:rPr>
              <a:t>net.tcp://localhost:8002/</a:t>
            </a:r>
            <a:r>
              <a:rPr lang="en-AU" sz="1700" dirty="0" err="1" smtClean="0">
                <a:solidFill>
                  <a:schemeClr val="accent2">
                    <a:lumMod val="40000"/>
                    <a:lumOff val="60000"/>
                  </a:schemeClr>
                </a:solidFill>
                <a:latin typeface="Lucida Console" pitchFamily="49" charset="0"/>
              </a:rPr>
              <a:t>MyService</a:t>
            </a:r>
            <a:endParaRPr lang="en-AU" sz="1700" dirty="0" smtClean="0">
              <a:solidFill>
                <a:schemeClr val="accent2">
                  <a:lumMod val="40000"/>
                  <a:lumOff val="60000"/>
                </a:schemeClr>
              </a:solidFill>
              <a:latin typeface="Lucida Console" pitchFamily="49" charset="0"/>
            </a:endParaRPr>
          </a:p>
          <a:p>
            <a:pPr>
              <a:buNone/>
            </a:pPr>
            <a:r>
              <a:rPr lang="en-AU" sz="1700" dirty="0" err="1" smtClean="0">
                <a:solidFill>
                  <a:schemeClr val="accent2">
                    <a:lumMod val="40000"/>
                    <a:lumOff val="60000"/>
                  </a:schemeClr>
                </a:solidFill>
                <a:latin typeface="Lucida Console" pitchFamily="49" charset="0"/>
              </a:rPr>
              <a:t>net.pipe</a:t>
            </a:r>
            <a:r>
              <a:rPr lang="en-AU" sz="1700" dirty="0" smtClean="0">
                <a:solidFill>
                  <a:schemeClr val="accent2">
                    <a:lumMod val="40000"/>
                    <a:lumOff val="60000"/>
                  </a:schemeClr>
                </a:solidFill>
                <a:latin typeface="Lucida Console" pitchFamily="49" charset="0"/>
              </a:rPr>
              <a:t>://</a:t>
            </a:r>
            <a:r>
              <a:rPr lang="en-AU" sz="1700" dirty="0" err="1" smtClean="0">
                <a:solidFill>
                  <a:schemeClr val="accent2">
                    <a:lumMod val="40000"/>
                    <a:lumOff val="60000"/>
                  </a:schemeClr>
                </a:solidFill>
                <a:latin typeface="Lucida Console" pitchFamily="49" charset="0"/>
              </a:rPr>
              <a:t>localhost</a:t>
            </a:r>
            <a:r>
              <a:rPr lang="en-AU" sz="1700" dirty="0" smtClean="0">
                <a:solidFill>
                  <a:schemeClr val="accent2">
                    <a:lumMod val="40000"/>
                    <a:lumOff val="60000"/>
                  </a:schemeClr>
                </a:solidFill>
                <a:latin typeface="Lucida Console" pitchFamily="49" charset="0"/>
              </a:rPr>
              <a:t>/</a:t>
            </a:r>
            <a:r>
              <a:rPr lang="en-AU" sz="1700" dirty="0" err="1" smtClean="0">
                <a:solidFill>
                  <a:schemeClr val="accent2">
                    <a:lumMod val="40000"/>
                    <a:lumOff val="60000"/>
                  </a:schemeClr>
                </a:solidFill>
                <a:latin typeface="Lucida Console" pitchFamily="49" charset="0"/>
              </a:rPr>
              <a:t>MyPipe</a:t>
            </a:r>
            <a:endParaRPr lang="en-AU" sz="1700" dirty="0" smtClean="0">
              <a:solidFill>
                <a:schemeClr val="accent2">
                  <a:lumMod val="40000"/>
                  <a:lumOff val="60000"/>
                </a:schemeClr>
              </a:solidFill>
              <a:latin typeface="Lucida Console" pitchFamily="49" charset="0"/>
            </a:endParaRPr>
          </a:p>
          <a:p>
            <a:pPr>
              <a:buNone/>
            </a:pPr>
            <a:r>
              <a:rPr lang="en-AU" sz="1700" dirty="0" err="1" smtClean="0">
                <a:solidFill>
                  <a:schemeClr val="accent2">
                    <a:lumMod val="40000"/>
                    <a:lumOff val="60000"/>
                  </a:schemeClr>
                </a:solidFill>
                <a:latin typeface="Lucida Console" pitchFamily="49" charset="0"/>
              </a:rPr>
              <a:t>net.msmq</a:t>
            </a:r>
            <a:r>
              <a:rPr lang="en-AU" sz="1700" dirty="0" smtClean="0">
                <a:solidFill>
                  <a:schemeClr val="accent2">
                    <a:lumMod val="40000"/>
                    <a:lumOff val="60000"/>
                  </a:schemeClr>
                </a:solidFill>
                <a:latin typeface="Lucida Console" pitchFamily="49" charset="0"/>
              </a:rPr>
              <a:t>://</a:t>
            </a:r>
            <a:r>
              <a:rPr lang="en-AU" sz="1700" dirty="0" err="1" smtClean="0">
                <a:solidFill>
                  <a:schemeClr val="accent2">
                    <a:lumMod val="40000"/>
                    <a:lumOff val="60000"/>
                  </a:schemeClr>
                </a:solidFill>
                <a:latin typeface="Lucida Console" pitchFamily="49" charset="0"/>
              </a:rPr>
              <a:t>localhost</a:t>
            </a:r>
            <a:r>
              <a:rPr lang="en-AU" sz="1700" dirty="0" smtClean="0">
                <a:solidFill>
                  <a:schemeClr val="accent2">
                    <a:lumMod val="40000"/>
                    <a:lumOff val="60000"/>
                  </a:schemeClr>
                </a:solidFill>
                <a:latin typeface="Lucida Console" pitchFamily="49" charset="0"/>
              </a:rPr>
              <a:t>/private/</a:t>
            </a:r>
            <a:r>
              <a:rPr lang="en-AU" sz="1700" dirty="0" err="1" smtClean="0">
                <a:solidFill>
                  <a:schemeClr val="accent2">
                    <a:lumMod val="40000"/>
                    <a:lumOff val="60000"/>
                  </a:schemeClr>
                </a:solidFill>
                <a:latin typeface="Lucida Console" pitchFamily="49" charset="0"/>
              </a:rPr>
              <a:t>MyService</a:t>
            </a:r>
            <a:endParaRPr lang="en-AU" sz="1700" dirty="0" smtClean="0">
              <a:solidFill>
                <a:schemeClr val="accent2">
                  <a:lumMod val="40000"/>
                  <a:lumOff val="60000"/>
                </a:schemeClr>
              </a:solidFill>
              <a:latin typeface="Lucida Console" pitchFamily="49" charset="0"/>
            </a:endParaRPr>
          </a:p>
          <a:p>
            <a:pPr>
              <a:buNone/>
            </a:pPr>
            <a:r>
              <a:rPr lang="en-AU" sz="1700" dirty="0" err="1" smtClean="0">
                <a:solidFill>
                  <a:schemeClr val="accent2">
                    <a:lumMod val="40000"/>
                    <a:lumOff val="60000"/>
                  </a:schemeClr>
                </a:solidFill>
                <a:latin typeface="Lucida Console" pitchFamily="49" charset="0"/>
              </a:rPr>
              <a:t>net.msmq</a:t>
            </a:r>
            <a:r>
              <a:rPr lang="en-AU" sz="1700" dirty="0" smtClean="0">
                <a:solidFill>
                  <a:schemeClr val="accent2">
                    <a:lumMod val="40000"/>
                    <a:lumOff val="60000"/>
                  </a:schemeClr>
                </a:solidFill>
                <a:latin typeface="Lucida Console" pitchFamily="49" charset="0"/>
              </a:rPr>
              <a:t>://</a:t>
            </a:r>
            <a:r>
              <a:rPr lang="en-AU" sz="1700" dirty="0" err="1" smtClean="0">
                <a:solidFill>
                  <a:schemeClr val="accent2">
                    <a:lumMod val="40000"/>
                    <a:lumOff val="60000"/>
                  </a:schemeClr>
                </a:solidFill>
                <a:latin typeface="Lucida Console" pitchFamily="49" charset="0"/>
              </a:rPr>
              <a:t>localhost</a:t>
            </a:r>
            <a:r>
              <a:rPr lang="en-AU" sz="1700" dirty="0" smtClean="0">
                <a:solidFill>
                  <a:schemeClr val="accent2">
                    <a:lumMod val="40000"/>
                    <a:lumOff val="60000"/>
                  </a:schemeClr>
                </a:solidFill>
                <a:latin typeface="Lucida Console" pitchFamily="49" charset="0"/>
              </a:rPr>
              <a:t>/</a:t>
            </a:r>
            <a:r>
              <a:rPr lang="en-AU" sz="1700" dirty="0" err="1" smtClean="0">
                <a:solidFill>
                  <a:schemeClr val="accent2">
                    <a:lumMod val="40000"/>
                    <a:lumOff val="60000"/>
                  </a:schemeClr>
                </a:solidFill>
                <a:latin typeface="Lucida Console" pitchFamily="49" charset="0"/>
              </a:rPr>
              <a:t>MyService</a:t>
            </a:r>
            <a:endParaRPr lang="en-AU" sz="1700" dirty="0" smtClean="0">
              <a:solidFill>
                <a:schemeClr val="accent2">
                  <a:lumMod val="40000"/>
                  <a:lumOff val="60000"/>
                </a:schemeClr>
              </a:solidFill>
              <a:latin typeface="Lucida Console" pitchFamily="49" charset="0"/>
            </a:endParaRPr>
          </a:p>
        </p:txBody>
      </p:sp>
      <p:pic>
        <p:nvPicPr>
          <p:cNvPr id="2054" name="Picture 6"/>
          <p:cNvPicPr>
            <a:picLocks noChangeAspect="1" noChangeArrowheads="1"/>
          </p:cNvPicPr>
          <p:nvPr/>
        </p:nvPicPr>
        <p:blipFill>
          <a:blip r:embed="rId3"/>
          <a:srcRect/>
          <a:stretch>
            <a:fillRect/>
          </a:stretch>
        </p:blipFill>
        <p:spPr bwMode="auto">
          <a:xfrm>
            <a:off x="5429256" y="3571876"/>
            <a:ext cx="2600325" cy="1009650"/>
          </a:xfrm>
          <a:prstGeom prst="rect">
            <a:avLst/>
          </a:prstGeom>
          <a:noFill/>
          <a:ln w="9525">
            <a:noFill/>
            <a:miter lim="800000"/>
            <a:headEnd/>
            <a:tailEnd/>
          </a:ln>
          <a:effectLst/>
        </p:spPr>
      </p:pic>
      <p:sp>
        <p:nvSpPr>
          <p:cNvPr id="5" name="Slide Number Placeholder 3"/>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11</a:t>
            </a:fld>
            <a:endParaRPr lang="en-AU" dirty="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dirty="0" smtClean="0"/>
              <a:t>Bindings</a:t>
            </a:r>
          </a:p>
        </p:txBody>
      </p:sp>
      <p:sp>
        <p:nvSpPr>
          <p:cNvPr id="45060" name="Rectangle 3"/>
          <p:cNvSpPr>
            <a:spLocks noGrp="1" noChangeArrowheads="1"/>
          </p:cNvSpPr>
          <p:nvPr>
            <p:ph type="body" idx="1"/>
          </p:nvPr>
        </p:nvSpPr>
        <p:spPr/>
        <p:txBody>
          <a:bodyPr>
            <a:normAutofit fontScale="77500" lnSpcReduction="20000"/>
          </a:bodyPr>
          <a:lstStyle/>
          <a:p>
            <a:pPr eaLnBrk="1" hangingPunct="1"/>
            <a:r>
              <a:rPr lang="en-US" dirty="0" smtClean="0"/>
              <a:t>Transport</a:t>
            </a:r>
          </a:p>
          <a:p>
            <a:pPr lvl="1"/>
            <a:r>
              <a:rPr lang="en-US" dirty="0" smtClean="0"/>
              <a:t>HTTP</a:t>
            </a:r>
          </a:p>
          <a:p>
            <a:pPr lvl="1"/>
            <a:r>
              <a:rPr lang="en-US" dirty="0" smtClean="0"/>
              <a:t>TCP</a:t>
            </a:r>
          </a:p>
          <a:p>
            <a:pPr lvl="1"/>
            <a:r>
              <a:rPr lang="en-US" dirty="0" smtClean="0"/>
              <a:t>MSMQ</a:t>
            </a:r>
          </a:p>
          <a:p>
            <a:pPr eaLnBrk="1" hangingPunct="1"/>
            <a:r>
              <a:rPr lang="en-US" dirty="0" smtClean="0"/>
              <a:t>Message formats and encoding </a:t>
            </a:r>
          </a:p>
          <a:p>
            <a:pPr lvl="1" eaLnBrk="1" hangingPunct="1"/>
            <a:r>
              <a:rPr lang="en-US" dirty="0" smtClean="0"/>
              <a:t>Plain text</a:t>
            </a:r>
          </a:p>
          <a:p>
            <a:pPr lvl="1" eaLnBrk="1" hangingPunct="1"/>
            <a:r>
              <a:rPr lang="en-US" dirty="0" smtClean="0"/>
              <a:t>Binary </a:t>
            </a:r>
          </a:p>
          <a:p>
            <a:pPr lvl="1" eaLnBrk="1" hangingPunct="1"/>
            <a:r>
              <a:rPr lang="en-US" dirty="0" smtClean="0"/>
              <a:t>Message Transmission Optimization Mechanism (MTOM)</a:t>
            </a:r>
          </a:p>
          <a:p>
            <a:pPr eaLnBrk="1" hangingPunct="1"/>
            <a:r>
              <a:rPr lang="en-US" dirty="0" smtClean="0"/>
              <a:t>Communication security</a:t>
            </a:r>
          </a:p>
          <a:p>
            <a:pPr lvl="1" eaLnBrk="1" hangingPunct="1"/>
            <a:r>
              <a:rPr lang="en-US" dirty="0" smtClean="0"/>
              <a:t>No security </a:t>
            </a:r>
          </a:p>
          <a:p>
            <a:pPr lvl="1" eaLnBrk="1" hangingPunct="1"/>
            <a:r>
              <a:rPr lang="en-US" dirty="0" smtClean="0"/>
              <a:t>Transport security </a:t>
            </a:r>
          </a:p>
          <a:p>
            <a:pPr lvl="1" eaLnBrk="1" hangingPunct="1"/>
            <a:r>
              <a:rPr lang="en-US" dirty="0" smtClean="0"/>
              <a:t>Message security</a:t>
            </a:r>
          </a:p>
          <a:p>
            <a:pPr lvl="1" eaLnBrk="1" hangingPunct="1"/>
            <a:r>
              <a:rPr lang="en-US" dirty="0" smtClean="0"/>
              <a:t>Authenticating and authorizing callers</a:t>
            </a:r>
          </a:p>
          <a:p>
            <a:pPr lvl="1" eaLnBrk="1" hangingPunct="1"/>
            <a:endParaRPr lang="en-US" dirty="0" smtClean="0"/>
          </a:p>
        </p:txBody>
      </p:sp>
      <p:sp>
        <p:nvSpPr>
          <p:cNvPr id="5" name="Slide Number Placeholder 3"/>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12</a:t>
            </a:fld>
            <a:endParaRPr lang="en-AU"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Standard Bindings</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Visual Studio 2008 has definitions for standard bindings </a:t>
            </a:r>
          </a:p>
          <a:p>
            <a:pPr lvl="1"/>
            <a:r>
              <a:rPr lang="en-AU" dirty="0" err="1" smtClean="0"/>
              <a:t>BasicHTTP</a:t>
            </a:r>
            <a:endParaRPr lang="en-AU" dirty="0" smtClean="0"/>
          </a:p>
          <a:p>
            <a:pPr lvl="1"/>
            <a:r>
              <a:rPr lang="en-AU" dirty="0" smtClean="0"/>
              <a:t>TCP</a:t>
            </a:r>
          </a:p>
          <a:p>
            <a:pPr lvl="1"/>
            <a:r>
              <a:rPr lang="en-AU" dirty="0" smtClean="0"/>
              <a:t>Peer TCP</a:t>
            </a:r>
          </a:p>
          <a:p>
            <a:pPr lvl="1"/>
            <a:r>
              <a:rPr lang="en-AU" dirty="0" smtClean="0"/>
              <a:t>Named Pipe</a:t>
            </a:r>
          </a:p>
          <a:p>
            <a:pPr lvl="1"/>
            <a:r>
              <a:rPr lang="en-AU" dirty="0" smtClean="0"/>
              <a:t>WS</a:t>
            </a:r>
          </a:p>
          <a:p>
            <a:pPr lvl="1"/>
            <a:r>
              <a:rPr lang="en-AU" dirty="0" smtClean="0"/>
              <a:t>MSMQ</a:t>
            </a:r>
          </a:p>
          <a:p>
            <a:pPr lvl="1"/>
            <a:r>
              <a:rPr lang="en-AU" dirty="0" smtClean="0"/>
              <a:t>...</a:t>
            </a:r>
          </a:p>
          <a:p>
            <a:r>
              <a:rPr lang="en-AU" dirty="0" smtClean="0"/>
              <a:t>Standard bindings can be customised</a:t>
            </a:r>
          </a:p>
          <a:p>
            <a:r>
              <a:rPr lang="en-AU" dirty="0" smtClean="0"/>
              <a:t>Custom bindings can be created</a:t>
            </a:r>
          </a:p>
        </p:txBody>
      </p:sp>
      <p:sp>
        <p:nvSpPr>
          <p:cNvPr id="4" name="Slide Number Placeholder 3"/>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13</a:t>
            </a:fld>
            <a:endParaRPr lang="en-AU" dirty="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dirty="0" smtClean="0"/>
              <a:t>Contracts </a:t>
            </a:r>
          </a:p>
        </p:txBody>
      </p:sp>
      <p:sp>
        <p:nvSpPr>
          <p:cNvPr id="31748" name="Rectangle 3"/>
          <p:cNvSpPr>
            <a:spLocks noGrp="1" noChangeArrowheads="1"/>
          </p:cNvSpPr>
          <p:nvPr>
            <p:ph type="body" idx="1"/>
          </p:nvPr>
        </p:nvSpPr>
        <p:spPr>
          <a:xfrm>
            <a:off x="457200" y="1600200"/>
            <a:ext cx="7467600" cy="4686320"/>
          </a:xfrm>
        </p:spPr>
        <p:txBody>
          <a:bodyPr>
            <a:normAutofit fontScale="92500" lnSpcReduction="20000"/>
          </a:bodyPr>
          <a:lstStyle/>
          <a:p>
            <a:pPr eaLnBrk="1" hangingPunct="1">
              <a:buNone/>
            </a:pPr>
            <a:r>
              <a:rPr lang="en-US" dirty="0" smtClean="0"/>
              <a:t>Each service has 3 main sets of contracts</a:t>
            </a:r>
          </a:p>
          <a:p>
            <a:pPr eaLnBrk="1" hangingPunct="1"/>
            <a:r>
              <a:rPr lang="en-US" b="1" dirty="0" smtClean="0">
                <a:solidFill>
                  <a:schemeClr val="accent2"/>
                </a:solidFill>
              </a:rPr>
              <a:t>Service</a:t>
            </a:r>
            <a:r>
              <a:rPr lang="en-US" dirty="0" smtClean="0"/>
              <a:t> contracts </a:t>
            </a:r>
          </a:p>
          <a:p>
            <a:pPr lvl="1" eaLnBrk="1" hangingPunct="1"/>
            <a:r>
              <a:rPr lang="en-US" dirty="0" smtClean="0"/>
              <a:t>List of operations the service is exposing. The operations themselves can be exposed using </a:t>
            </a:r>
            <a:r>
              <a:rPr lang="en-US" b="1" dirty="0" err="1" smtClean="0">
                <a:solidFill>
                  <a:schemeClr val="accent2"/>
                </a:solidFill>
              </a:rPr>
              <a:t>OperationContract</a:t>
            </a:r>
            <a:r>
              <a:rPr lang="en-US" b="1" dirty="0" smtClean="0">
                <a:solidFill>
                  <a:schemeClr val="accent2"/>
                </a:solidFill>
              </a:rPr>
              <a:t> </a:t>
            </a:r>
            <a:r>
              <a:rPr lang="en-US" dirty="0" smtClean="0"/>
              <a:t>attribute</a:t>
            </a:r>
          </a:p>
          <a:p>
            <a:pPr eaLnBrk="1" hangingPunct="1"/>
            <a:r>
              <a:rPr lang="en-US" b="1" dirty="0" smtClean="0">
                <a:solidFill>
                  <a:schemeClr val="accent2"/>
                </a:solidFill>
              </a:rPr>
              <a:t>Data</a:t>
            </a:r>
            <a:r>
              <a:rPr lang="en-US" dirty="0" smtClean="0"/>
              <a:t> contracts</a:t>
            </a:r>
          </a:p>
          <a:p>
            <a:pPr lvl="1" eaLnBrk="1" hangingPunct="1"/>
            <a:r>
              <a:rPr lang="en-US" dirty="0" smtClean="0"/>
              <a:t>Allows you to create non primitive data types to be sent between client/server. </a:t>
            </a:r>
          </a:p>
          <a:p>
            <a:pPr eaLnBrk="1" hangingPunct="1"/>
            <a:r>
              <a:rPr lang="en-US" b="1" dirty="0" smtClean="0">
                <a:solidFill>
                  <a:schemeClr val="accent2"/>
                </a:solidFill>
              </a:rPr>
              <a:t>Fault</a:t>
            </a:r>
            <a:r>
              <a:rPr lang="en-US" dirty="0" smtClean="0"/>
              <a:t> contracts </a:t>
            </a:r>
          </a:p>
          <a:p>
            <a:pPr lvl="1" eaLnBrk="1" hangingPunct="1"/>
            <a:r>
              <a:rPr lang="en-US" dirty="0" smtClean="0"/>
              <a:t>Abstraction away from “Exceptions”</a:t>
            </a:r>
          </a:p>
          <a:p>
            <a:pPr lvl="1" eaLnBrk="1" hangingPunct="1"/>
            <a:r>
              <a:rPr lang="en-US" dirty="0" smtClean="0"/>
              <a:t>Which errors can raised by the service. To allow handling of them</a:t>
            </a:r>
          </a:p>
        </p:txBody>
      </p:sp>
      <p:sp>
        <p:nvSpPr>
          <p:cNvPr id="5" name="Slide Number Placeholder 3"/>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14</a:t>
            </a:fld>
            <a:endParaRPr lang="en-AU" dirty="0"/>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Service Contracts</a:t>
            </a:r>
            <a:endParaRPr lang="en-AU" dirty="0"/>
          </a:p>
        </p:txBody>
      </p:sp>
      <p:sp>
        <p:nvSpPr>
          <p:cNvPr id="3" name="Content Placeholder 2"/>
          <p:cNvSpPr>
            <a:spLocks noGrp="1"/>
          </p:cNvSpPr>
          <p:nvPr>
            <p:ph idx="1"/>
          </p:nvPr>
        </p:nvSpPr>
        <p:spPr/>
        <p:txBody>
          <a:bodyPr>
            <a:normAutofit fontScale="25000" lnSpcReduction="20000"/>
          </a:bodyPr>
          <a:lstStyle/>
          <a:p>
            <a:r>
              <a:rPr lang="en-AU" sz="9600" dirty="0" smtClean="0"/>
              <a:t>[</a:t>
            </a:r>
            <a:r>
              <a:rPr lang="en-AU" sz="9600" dirty="0" err="1" smtClean="0"/>
              <a:t>ServiceContract</a:t>
            </a:r>
            <a:r>
              <a:rPr lang="en-AU" sz="9600" dirty="0" smtClean="0"/>
              <a:t>] – Defines a ‘set’ of operations</a:t>
            </a:r>
          </a:p>
          <a:p>
            <a:r>
              <a:rPr lang="en-AU" sz="9600" dirty="0" smtClean="0"/>
              <a:t>[</a:t>
            </a:r>
            <a:r>
              <a:rPr lang="en-AU" sz="9600" dirty="0" err="1" smtClean="0"/>
              <a:t>OperationContract</a:t>
            </a:r>
            <a:r>
              <a:rPr lang="en-AU" sz="9600" dirty="0" smtClean="0"/>
              <a:t>] – Defines a single method</a:t>
            </a:r>
            <a:endParaRPr lang="en-AU" dirty="0" smtClean="0"/>
          </a:p>
          <a:p>
            <a:pPr>
              <a:buNone/>
            </a:pPr>
            <a:endParaRPr lang="en-AU" sz="5600" dirty="0" smtClean="0">
              <a:latin typeface="Courier New"/>
              <a:ea typeface="SimSun"/>
            </a:endParaRPr>
          </a:p>
          <a:p>
            <a:pPr>
              <a:buNone/>
            </a:pPr>
            <a:r>
              <a:rPr lang="en-AU" sz="5200" b="1" dirty="0" smtClean="0">
                <a:solidFill>
                  <a:schemeClr val="accent2">
                    <a:lumMod val="40000"/>
                    <a:lumOff val="60000"/>
                  </a:schemeClr>
                </a:solidFill>
                <a:latin typeface="Lucida Console" pitchFamily="49" charset="0"/>
                <a:ea typeface="SimSun"/>
              </a:rPr>
              <a:t>[</a:t>
            </a:r>
            <a:r>
              <a:rPr lang="en-AU" sz="5200" b="1" dirty="0" err="1" smtClean="0">
                <a:solidFill>
                  <a:schemeClr val="accent2">
                    <a:lumMod val="40000"/>
                    <a:lumOff val="60000"/>
                  </a:schemeClr>
                </a:solidFill>
                <a:latin typeface="Lucida Console" pitchFamily="49" charset="0"/>
                <a:ea typeface="SimSun"/>
              </a:rPr>
              <a:t>ServiceContract</a:t>
            </a:r>
            <a:r>
              <a:rPr lang="en-AU" sz="5200" b="1" dirty="0" smtClean="0">
                <a:solidFill>
                  <a:schemeClr val="accent2">
                    <a:lumMod val="40000"/>
                    <a:lumOff val="60000"/>
                  </a:schemeClr>
                </a:solidFill>
                <a:latin typeface="Lucida Console" pitchFamily="49" charset="0"/>
                <a:ea typeface="SimSun"/>
              </a:rPr>
              <a:t>]</a:t>
            </a:r>
          </a:p>
          <a:p>
            <a:pPr>
              <a:buNone/>
            </a:pPr>
            <a:r>
              <a:rPr lang="en-AU" sz="5200" dirty="0" smtClean="0">
                <a:solidFill>
                  <a:schemeClr val="accent2">
                    <a:lumMod val="40000"/>
                    <a:lumOff val="60000"/>
                  </a:schemeClr>
                </a:solidFill>
                <a:latin typeface="Lucida Console" pitchFamily="49" charset="0"/>
                <a:ea typeface="SimSun"/>
              </a:rPr>
              <a:t>public interface IService1</a:t>
            </a:r>
          </a:p>
          <a:p>
            <a:pPr>
              <a:buNone/>
            </a:pPr>
            <a:r>
              <a:rPr lang="en-AU" sz="5200" dirty="0" smtClean="0">
                <a:solidFill>
                  <a:schemeClr val="accent2">
                    <a:lumMod val="40000"/>
                    <a:lumOff val="60000"/>
                  </a:schemeClr>
                </a:solidFill>
                <a:latin typeface="Lucida Console" pitchFamily="49" charset="0"/>
                <a:ea typeface="SimSun"/>
              </a:rPr>
              <a:t>{</a:t>
            </a:r>
          </a:p>
          <a:p>
            <a:pPr>
              <a:buNone/>
            </a:pPr>
            <a:r>
              <a:rPr lang="en-AU" sz="5200" dirty="0" smtClean="0">
                <a:solidFill>
                  <a:schemeClr val="accent2">
                    <a:lumMod val="40000"/>
                    <a:lumOff val="60000"/>
                  </a:schemeClr>
                </a:solidFill>
                <a:latin typeface="Lucida Console" pitchFamily="49" charset="0"/>
                <a:ea typeface="SimSun"/>
              </a:rPr>
              <a:t>    </a:t>
            </a:r>
            <a:r>
              <a:rPr lang="en-AU" sz="5200" b="1" dirty="0" smtClean="0">
                <a:solidFill>
                  <a:schemeClr val="accent2">
                    <a:lumMod val="40000"/>
                    <a:lumOff val="60000"/>
                  </a:schemeClr>
                </a:solidFill>
                <a:latin typeface="Lucida Console" pitchFamily="49" charset="0"/>
                <a:ea typeface="SimSun"/>
              </a:rPr>
              <a:t>[</a:t>
            </a:r>
            <a:r>
              <a:rPr lang="en-AU" sz="5200" b="1" dirty="0" err="1" smtClean="0">
                <a:solidFill>
                  <a:schemeClr val="accent2">
                    <a:lumMod val="40000"/>
                    <a:lumOff val="60000"/>
                  </a:schemeClr>
                </a:solidFill>
                <a:latin typeface="Lucida Console" pitchFamily="49" charset="0"/>
                <a:ea typeface="SimSun"/>
              </a:rPr>
              <a:t>OperationContract</a:t>
            </a:r>
            <a:r>
              <a:rPr lang="en-AU" sz="5200" b="1" dirty="0" smtClean="0">
                <a:solidFill>
                  <a:schemeClr val="accent2">
                    <a:lumMod val="40000"/>
                    <a:lumOff val="60000"/>
                  </a:schemeClr>
                </a:solidFill>
                <a:latin typeface="Lucida Console" pitchFamily="49" charset="0"/>
                <a:ea typeface="SimSun"/>
              </a:rPr>
              <a:t>]</a:t>
            </a:r>
          </a:p>
          <a:p>
            <a:pPr>
              <a:buNone/>
            </a:pPr>
            <a:r>
              <a:rPr lang="en-AU" sz="5200" dirty="0" smtClean="0">
                <a:solidFill>
                  <a:schemeClr val="accent2">
                    <a:lumMod val="40000"/>
                    <a:lumOff val="60000"/>
                  </a:schemeClr>
                </a:solidFill>
                <a:latin typeface="Lucida Console" pitchFamily="49" charset="0"/>
                <a:ea typeface="SimSun"/>
              </a:rPr>
              <a:t>    string </a:t>
            </a:r>
            <a:r>
              <a:rPr lang="en-AU" sz="5200" dirty="0" err="1" smtClean="0">
                <a:solidFill>
                  <a:schemeClr val="accent2">
                    <a:lumMod val="40000"/>
                    <a:lumOff val="60000"/>
                  </a:schemeClr>
                </a:solidFill>
                <a:latin typeface="Lucida Console" pitchFamily="49" charset="0"/>
                <a:ea typeface="SimSun"/>
              </a:rPr>
              <a:t>GetData</a:t>
            </a:r>
            <a:r>
              <a:rPr lang="en-AU" sz="5200" dirty="0" smtClean="0">
                <a:solidFill>
                  <a:schemeClr val="accent2">
                    <a:lumMod val="40000"/>
                    <a:lumOff val="60000"/>
                  </a:schemeClr>
                </a:solidFill>
                <a:latin typeface="Lucida Console" pitchFamily="49" charset="0"/>
                <a:ea typeface="SimSun"/>
              </a:rPr>
              <a:t>(</a:t>
            </a:r>
            <a:r>
              <a:rPr lang="en-AU" sz="5200" dirty="0" err="1" smtClean="0">
                <a:solidFill>
                  <a:schemeClr val="accent2">
                    <a:lumMod val="40000"/>
                    <a:lumOff val="60000"/>
                  </a:schemeClr>
                </a:solidFill>
                <a:latin typeface="Lucida Console" pitchFamily="49" charset="0"/>
                <a:ea typeface="SimSun"/>
              </a:rPr>
              <a:t>int</a:t>
            </a:r>
            <a:r>
              <a:rPr lang="en-AU" sz="5200" dirty="0" smtClean="0">
                <a:solidFill>
                  <a:schemeClr val="accent2">
                    <a:lumMod val="40000"/>
                    <a:lumOff val="60000"/>
                  </a:schemeClr>
                </a:solidFill>
                <a:latin typeface="Lucida Console" pitchFamily="49" charset="0"/>
                <a:ea typeface="SimSun"/>
              </a:rPr>
              <a:t> value);</a:t>
            </a:r>
          </a:p>
          <a:p>
            <a:pPr>
              <a:buNone/>
            </a:pPr>
            <a:r>
              <a:rPr lang="en-AU" sz="5200" dirty="0" smtClean="0">
                <a:solidFill>
                  <a:schemeClr val="accent2">
                    <a:lumMod val="40000"/>
                    <a:lumOff val="60000"/>
                  </a:schemeClr>
                </a:solidFill>
                <a:latin typeface="Lucida Console" pitchFamily="49" charset="0"/>
                <a:ea typeface="SimSun"/>
              </a:rPr>
              <a:t>}</a:t>
            </a:r>
          </a:p>
          <a:p>
            <a:pPr>
              <a:buNone/>
            </a:pPr>
            <a:endParaRPr lang="en-AU" sz="5200" dirty="0" smtClean="0">
              <a:solidFill>
                <a:schemeClr val="accent2">
                  <a:lumMod val="40000"/>
                  <a:lumOff val="60000"/>
                </a:schemeClr>
              </a:solidFill>
              <a:latin typeface="Lucida Console" pitchFamily="49" charset="0"/>
              <a:ea typeface="SimSun"/>
            </a:endParaRPr>
          </a:p>
          <a:p>
            <a:pPr>
              <a:buNone/>
            </a:pPr>
            <a:r>
              <a:rPr lang="en-AU" sz="5200" dirty="0" smtClean="0">
                <a:solidFill>
                  <a:schemeClr val="accent2">
                    <a:lumMod val="40000"/>
                    <a:lumOff val="60000"/>
                  </a:schemeClr>
                </a:solidFill>
                <a:latin typeface="Lucida Console" pitchFamily="49" charset="0"/>
                <a:ea typeface="SimSun"/>
              </a:rPr>
              <a:t>public class Service1 : IService1</a:t>
            </a:r>
          </a:p>
          <a:p>
            <a:pPr>
              <a:buNone/>
            </a:pPr>
            <a:r>
              <a:rPr lang="en-AU" sz="5200" dirty="0" smtClean="0">
                <a:solidFill>
                  <a:schemeClr val="accent2">
                    <a:lumMod val="40000"/>
                    <a:lumOff val="60000"/>
                  </a:schemeClr>
                </a:solidFill>
                <a:latin typeface="Lucida Console" pitchFamily="49" charset="0"/>
                <a:ea typeface="SimSun"/>
              </a:rPr>
              <a:t>{</a:t>
            </a:r>
          </a:p>
          <a:p>
            <a:pPr>
              <a:buNone/>
            </a:pPr>
            <a:r>
              <a:rPr lang="en-AU" sz="5200" dirty="0" smtClean="0">
                <a:solidFill>
                  <a:schemeClr val="accent2">
                    <a:lumMod val="40000"/>
                    <a:lumOff val="60000"/>
                  </a:schemeClr>
                </a:solidFill>
                <a:latin typeface="Lucida Console" pitchFamily="49" charset="0"/>
                <a:ea typeface="SimSun"/>
              </a:rPr>
              <a:t>    public string </a:t>
            </a:r>
            <a:r>
              <a:rPr lang="en-AU" sz="5200" dirty="0" err="1" smtClean="0">
                <a:solidFill>
                  <a:schemeClr val="accent2">
                    <a:lumMod val="40000"/>
                    <a:lumOff val="60000"/>
                  </a:schemeClr>
                </a:solidFill>
                <a:latin typeface="Lucida Console" pitchFamily="49" charset="0"/>
                <a:ea typeface="SimSun"/>
              </a:rPr>
              <a:t>GetData</a:t>
            </a:r>
            <a:r>
              <a:rPr lang="en-AU" sz="5200" dirty="0" smtClean="0">
                <a:solidFill>
                  <a:schemeClr val="accent2">
                    <a:lumMod val="40000"/>
                    <a:lumOff val="60000"/>
                  </a:schemeClr>
                </a:solidFill>
                <a:latin typeface="Lucida Console" pitchFamily="49" charset="0"/>
                <a:ea typeface="SimSun"/>
              </a:rPr>
              <a:t>(</a:t>
            </a:r>
            <a:r>
              <a:rPr lang="en-AU" sz="5200" dirty="0" err="1" smtClean="0">
                <a:solidFill>
                  <a:schemeClr val="accent2">
                    <a:lumMod val="40000"/>
                    <a:lumOff val="60000"/>
                  </a:schemeClr>
                </a:solidFill>
                <a:latin typeface="Lucida Console" pitchFamily="49" charset="0"/>
                <a:ea typeface="SimSun"/>
              </a:rPr>
              <a:t>int</a:t>
            </a:r>
            <a:r>
              <a:rPr lang="en-AU" sz="5200" dirty="0" smtClean="0">
                <a:solidFill>
                  <a:schemeClr val="accent2">
                    <a:lumMod val="40000"/>
                    <a:lumOff val="60000"/>
                  </a:schemeClr>
                </a:solidFill>
                <a:latin typeface="Lucida Console" pitchFamily="49" charset="0"/>
                <a:ea typeface="SimSun"/>
              </a:rPr>
              <a:t> value)</a:t>
            </a:r>
          </a:p>
          <a:p>
            <a:pPr>
              <a:buNone/>
            </a:pPr>
            <a:r>
              <a:rPr lang="en-AU" sz="5200" dirty="0" smtClean="0">
                <a:solidFill>
                  <a:schemeClr val="accent2">
                    <a:lumMod val="40000"/>
                    <a:lumOff val="60000"/>
                  </a:schemeClr>
                </a:solidFill>
                <a:latin typeface="Lucida Console" pitchFamily="49" charset="0"/>
                <a:ea typeface="SimSun"/>
              </a:rPr>
              <a:t>    {</a:t>
            </a:r>
          </a:p>
          <a:p>
            <a:pPr>
              <a:buNone/>
            </a:pPr>
            <a:r>
              <a:rPr lang="en-AU" sz="5200" dirty="0" smtClean="0">
                <a:solidFill>
                  <a:schemeClr val="accent2">
                    <a:lumMod val="40000"/>
                    <a:lumOff val="60000"/>
                  </a:schemeClr>
                </a:solidFill>
                <a:latin typeface="Lucida Console" pitchFamily="49" charset="0"/>
                <a:ea typeface="SimSun"/>
              </a:rPr>
              <a:t>        return </a:t>
            </a:r>
            <a:r>
              <a:rPr lang="en-AU" sz="5200" dirty="0" err="1" smtClean="0">
                <a:solidFill>
                  <a:schemeClr val="accent2">
                    <a:lumMod val="40000"/>
                    <a:lumOff val="60000"/>
                  </a:schemeClr>
                </a:solidFill>
                <a:latin typeface="Lucida Console" pitchFamily="49" charset="0"/>
                <a:ea typeface="SimSun"/>
              </a:rPr>
              <a:t>string.Format</a:t>
            </a:r>
            <a:r>
              <a:rPr lang="en-AU" sz="5200" dirty="0" smtClean="0">
                <a:solidFill>
                  <a:schemeClr val="accent2">
                    <a:lumMod val="40000"/>
                    <a:lumOff val="60000"/>
                  </a:schemeClr>
                </a:solidFill>
                <a:latin typeface="Lucida Console" pitchFamily="49" charset="0"/>
                <a:ea typeface="SimSun"/>
              </a:rPr>
              <a:t>("You entered: {0}", value);</a:t>
            </a:r>
          </a:p>
          <a:p>
            <a:pPr>
              <a:buNone/>
            </a:pPr>
            <a:r>
              <a:rPr lang="en-AU" sz="5200" dirty="0" smtClean="0">
                <a:solidFill>
                  <a:schemeClr val="accent2">
                    <a:lumMod val="40000"/>
                    <a:lumOff val="60000"/>
                  </a:schemeClr>
                </a:solidFill>
                <a:latin typeface="Lucida Console" pitchFamily="49" charset="0"/>
                <a:ea typeface="SimSun"/>
              </a:rPr>
              <a:t>    }</a:t>
            </a:r>
          </a:p>
          <a:p>
            <a:pPr>
              <a:buNone/>
            </a:pPr>
            <a:endParaRPr lang="en-AU" sz="5200" dirty="0" smtClean="0">
              <a:solidFill>
                <a:schemeClr val="accent2">
                  <a:lumMod val="40000"/>
                  <a:lumOff val="60000"/>
                </a:schemeClr>
              </a:solidFill>
              <a:latin typeface="Lucida Console" pitchFamily="49" charset="0"/>
              <a:ea typeface="SimSun"/>
            </a:endParaRPr>
          </a:p>
          <a:p>
            <a:pPr>
              <a:buNone/>
            </a:pPr>
            <a:r>
              <a:rPr lang="en-AU" sz="5200" dirty="0" smtClean="0">
                <a:solidFill>
                  <a:schemeClr val="accent2">
                    <a:lumMod val="40000"/>
                    <a:lumOff val="60000"/>
                  </a:schemeClr>
                </a:solidFill>
                <a:latin typeface="Lucida Console" pitchFamily="49" charset="0"/>
                <a:ea typeface="SimSun"/>
              </a:rPr>
              <a:t>    public string </a:t>
            </a:r>
            <a:r>
              <a:rPr lang="en-AU" sz="5200" dirty="0" err="1" smtClean="0">
                <a:solidFill>
                  <a:schemeClr val="accent2">
                    <a:lumMod val="40000"/>
                    <a:lumOff val="60000"/>
                  </a:schemeClr>
                </a:solidFill>
                <a:latin typeface="Lucida Console" pitchFamily="49" charset="0"/>
                <a:ea typeface="SimSun"/>
              </a:rPr>
              <a:t>OtherMethod</a:t>
            </a:r>
            <a:r>
              <a:rPr lang="en-AU" sz="5200" dirty="0" smtClean="0">
                <a:solidFill>
                  <a:schemeClr val="accent2">
                    <a:lumMod val="40000"/>
                    <a:lumOff val="60000"/>
                  </a:schemeClr>
                </a:solidFill>
                <a:latin typeface="Lucida Console" pitchFamily="49" charset="0"/>
                <a:ea typeface="SimSun"/>
              </a:rPr>
              <a:t>()</a:t>
            </a:r>
          </a:p>
          <a:p>
            <a:pPr>
              <a:buNone/>
            </a:pPr>
            <a:r>
              <a:rPr lang="en-AU" sz="5200" dirty="0" smtClean="0">
                <a:solidFill>
                  <a:schemeClr val="accent2">
                    <a:lumMod val="40000"/>
                    <a:lumOff val="60000"/>
                  </a:schemeClr>
                </a:solidFill>
                <a:latin typeface="Lucida Console" pitchFamily="49" charset="0"/>
                <a:ea typeface="SimSun"/>
              </a:rPr>
              <a:t>    {</a:t>
            </a:r>
          </a:p>
          <a:p>
            <a:pPr>
              <a:buNone/>
            </a:pPr>
            <a:r>
              <a:rPr lang="en-AU" sz="5200" dirty="0" smtClean="0">
                <a:solidFill>
                  <a:schemeClr val="accent2">
                    <a:lumMod val="40000"/>
                    <a:lumOff val="60000"/>
                  </a:schemeClr>
                </a:solidFill>
                <a:latin typeface="Lucida Console" pitchFamily="49" charset="0"/>
                <a:ea typeface="SimSun"/>
              </a:rPr>
              <a:t>        return "This method can't be called by WCF";</a:t>
            </a:r>
          </a:p>
          <a:p>
            <a:pPr>
              <a:buNone/>
            </a:pPr>
            <a:r>
              <a:rPr lang="en-AU" sz="5200" dirty="0" smtClean="0">
                <a:solidFill>
                  <a:schemeClr val="accent2">
                    <a:lumMod val="40000"/>
                    <a:lumOff val="60000"/>
                  </a:schemeClr>
                </a:solidFill>
                <a:latin typeface="Lucida Console" pitchFamily="49" charset="0"/>
                <a:ea typeface="SimSun"/>
              </a:rPr>
              <a:t>    }</a:t>
            </a:r>
          </a:p>
          <a:p>
            <a:pPr>
              <a:buNone/>
            </a:pPr>
            <a:r>
              <a:rPr lang="en-AU" sz="5200" dirty="0" smtClean="0">
                <a:solidFill>
                  <a:schemeClr val="accent2">
                    <a:lumMod val="40000"/>
                    <a:lumOff val="60000"/>
                  </a:schemeClr>
                </a:solidFill>
                <a:latin typeface="Lucida Console" pitchFamily="49" charset="0"/>
                <a:ea typeface="SimSun"/>
              </a:rPr>
              <a:t>}</a:t>
            </a:r>
            <a:endParaRPr lang="zh-CN" altLang="en-US" sz="5200" dirty="0" smtClean="0">
              <a:solidFill>
                <a:schemeClr val="accent2">
                  <a:lumMod val="40000"/>
                  <a:lumOff val="60000"/>
                </a:schemeClr>
              </a:solidFill>
              <a:latin typeface="Lucida Console" pitchFamily="49" charset="0"/>
              <a:ea typeface="SimSun"/>
            </a:endParaRPr>
          </a:p>
        </p:txBody>
      </p:sp>
      <p:sp>
        <p:nvSpPr>
          <p:cNvPr id="4" name="Slide Number Placeholder 3"/>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15</a:t>
            </a:fld>
            <a:endParaRPr lang="en-AU"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Contracts</a:t>
            </a:r>
            <a:endParaRPr lang="en-AU" dirty="0"/>
          </a:p>
        </p:txBody>
      </p:sp>
      <p:sp>
        <p:nvSpPr>
          <p:cNvPr id="3" name="Content Placeholder 2"/>
          <p:cNvSpPr>
            <a:spLocks noGrp="1"/>
          </p:cNvSpPr>
          <p:nvPr>
            <p:ph idx="1"/>
          </p:nvPr>
        </p:nvSpPr>
        <p:spPr/>
        <p:txBody>
          <a:bodyPr>
            <a:normAutofit fontScale="25000" lnSpcReduction="20000"/>
          </a:bodyPr>
          <a:lstStyle/>
          <a:p>
            <a:r>
              <a:rPr lang="en-AU" sz="9600" dirty="0" smtClean="0"/>
              <a:t>[</a:t>
            </a:r>
            <a:r>
              <a:rPr lang="en-AU" sz="9600" dirty="0" err="1" smtClean="0"/>
              <a:t>DataContract</a:t>
            </a:r>
            <a:r>
              <a:rPr lang="en-AU" sz="9600" dirty="0" smtClean="0"/>
              <a:t>] – Specifies type as a data contract</a:t>
            </a:r>
          </a:p>
          <a:p>
            <a:r>
              <a:rPr lang="en-AU" sz="9600" dirty="0" smtClean="0"/>
              <a:t>[</a:t>
            </a:r>
            <a:r>
              <a:rPr lang="en-AU" sz="9600" dirty="0" err="1" smtClean="0"/>
              <a:t>DataMember</a:t>
            </a:r>
            <a:r>
              <a:rPr lang="en-AU" sz="9600" dirty="0" smtClean="0"/>
              <a:t>] – Members that are part of contract</a:t>
            </a:r>
            <a:endParaRPr lang="en-AU" dirty="0" smtClean="0"/>
          </a:p>
          <a:p>
            <a:pPr>
              <a:buNone/>
            </a:pPr>
            <a:endParaRPr lang="en-AU" sz="5600" dirty="0" smtClean="0">
              <a:latin typeface="Courier New"/>
              <a:ea typeface="SimSun"/>
            </a:endParaRPr>
          </a:p>
          <a:p>
            <a:pPr>
              <a:buNone/>
            </a:pPr>
            <a:r>
              <a:rPr lang="en-AU" sz="5200" b="1" dirty="0" smtClean="0">
                <a:solidFill>
                  <a:schemeClr val="accent2">
                    <a:lumMod val="40000"/>
                    <a:lumOff val="60000"/>
                  </a:schemeClr>
                </a:solidFill>
                <a:latin typeface="Lucida Console" pitchFamily="49" charset="0"/>
                <a:ea typeface="SimSun"/>
              </a:rPr>
              <a:t>[</a:t>
            </a:r>
            <a:r>
              <a:rPr lang="en-AU" sz="5200" b="1" dirty="0" err="1" smtClean="0">
                <a:solidFill>
                  <a:schemeClr val="accent2">
                    <a:lumMod val="40000"/>
                    <a:lumOff val="60000"/>
                  </a:schemeClr>
                </a:solidFill>
                <a:latin typeface="Lucida Console" pitchFamily="49" charset="0"/>
                <a:ea typeface="SimSun"/>
              </a:rPr>
              <a:t>DataContract</a:t>
            </a:r>
            <a:r>
              <a:rPr lang="en-AU" sz="5200" b="1" dirty="0" smtClean="0">
                <a:solidFill>
                  <a:schemeClr val="accent2">
                    <a:lumMod val="40000"/>
                    <a:lumOff val="60000"/>
                  </a:schemeClr>
                </a:solidFill>
                <a:latin typeface="Lucida Console" pitchFamily="49" charset="0"/>
                <a:ea typeface="SimSun"/>
              </a:rPr>
              <a:t>]</a:t>
            </a:r>
          </a:p>
          <a:p>
            <a:pPr>
              <a:buNone/>
            </a:pPr>
            <a:r>
              <a:rPr lang="en-AU" sz="5200" dirty="0" smtClean="0">
                <a:solidFill>
                  <a:schemeClr val="accent2">
                    <a:lumMod val="40000"/>
                    <a:lumOff val="60000"/>
                  </a:schemeClr>
                </a:solidFill>
                <a:latin typeface="Lucida Console" pitchFamily="49" charset="0"/>
                <a:ea typeface="SimSun"/>
              </a:rPr>
              <a:t>public class </a:t>
            </a:r>
            <a:r>
              <a:rPr lang="en-AU" sz="5200" dirty="0" err="1" smtClean="0">
                <a:solidFill>
                  <a:schemeClr val="accent2">
                    <a:lumMod val="40000"/>
                    <a:lumOff val="60000"/>
                  </a:schemeClr>
                </a:solidFill>
                <a:latin typeface="Lucida Console" pitchFamily="49" charset="0"/>
                <a:ea typeface="SimSun"/>
              </a:rPr>
              <a:t>CustomType</a:t>
            </a:r>
            <a:endParaRPr lang="en-AU" sz="5200" dirty="0" smtClean="0">
              <a:solidFill>
                <a:schemeClr val="accent2">
                  <a:lumMod val="40000"/>
                  <a:lumOff val="60000"/>
                </a:schemeClr>
              </a:solidFill>
              <a:latin typeface="Lucida Console" pitchFamily="49" charset="0"/>
              <a:ea typeface="SimSun"/>
            </a:endParaRPr>
          </a:p>
          <a:p>
            <a:pPr>
              <a:buNone/>
            </a:pPr>
            <a:r>
              <a:rPr lang="en-AU" sz="5200" dirty="0" smtClean="0">
                <a:solidFill>
                  <a:schemeClr val="accent2">
                    <a:lumMod val="40000"/>
                    <a:lumOff val="60000"/>
                  </a:schemeClr>
                </a:solidFill>
                <a:latin typeface="Lucida Console" pitchFamily="49" charset="0"/>
                <a:ea typeface="SimSun"/>
              </a:rPr>
              <a:t>{</a:t>
            </a:r>
          </a:p>
          <a:p>
            <a:pPr>
              <a:buNone/>
            </a:pPr>
            <a:r>
              <a:rPr lang="en-AU" sz="5200" dirty="0" smtClean="0">
                <a:solidFill>
                  <a:schemeClr val="accent2">
                    <a:lumMod val="40000"/>
                    <a:lumOff val="60000"/>
                  </a:schemeClr>
                </a:solidFill>
                <a:latin typeface="Lucida Console" pitchFamily="49" charset="0"/>
                <a:ea typeface="SimSun"/>
              </a:rPr>
              <a:t>    </a:t>
            </a:r>
            <a:r>
              <a:rPr lang="en-AU" sz="5200" b="1" dirty="0" smtClean="0">
                <a:solidFill>
                  <a:schemeClr val="accent2">
                    <a:lumMod val="40000"/>
                    <a:lumOff val="60000"/>
                  </a:schemeClr>
                </a:solidFill>
                <a:latin typeface="Lucida Console" pitchFamily="49" charset="0"/>
                <a:ea typeface="SimSun"/>
              </a:rPr>
              <a:t>[</a:t>
            </a:r>
            <a:r>
              <a:rPr lang="en-AU" sz="5200" b="1" dirty="0" err="1" smtClean="0">
                <a:solidFill>
                  <a:schemeClr val="accent2">
                    <a:lumMod val="40000"/>
                    <a:lumOff val="60000"/>
                  </a:schemeClr>
                </a:solidFill>
                <a:latin typeface="Lucida Console" pitchFamily="49" charset="0"/>
                <a:ea typeface="SimSun"/>
              </a:rPr>
              <a:t>DataMember</a:t>
            </a:r>
            <a:r>
              <a:rPr lang="en-AU" sz="5200" b="1" dirty="0" smtClean="0">
                <a:solidFill>
                  <a:schemeClr val="accent2">
                    <a:lumMod val="40000"/>
                    <a:lumOff val="60000"/>
                  </a:schemeClr>
                </a:solidFill>
                <a:latin typeface="Lucida Console" pitchFamily="49" charset="0"/>
                <a:ea typeface="SimSun"/>
              </a:rPr>
              <a:t>]</a:t>
            </a:r>
          </a:p>
          <a:p>
            <a:pPr>
              <a:buNone/>
            </a:pPr>
            <a:r>
              <a:rPr lang="en-AU" sz="5200" dirty="0" smtClean="0">
                <a:solidFill>
                  <a:schemeClr val="accent2">
                    <a:lumMod val="40000"/>
                    <a:lumOff val="60000"/>
                  </a:schemeClr>
                </a:solidFill>
                <a:latin typeface="Lucida Console" pitchFamily="49" charset="0"/>
                <a:ea typeface="SimSun"/>
              </a:rPr>
              <a:t>    public </a:t>
            </a:r>
            <a:r>
              <a:rPr lang="en-AU" sz="5200" dirty="0" err="1" smtClean="0">
                <a:solidFill>
                  <a:schemeClr val="accent2">
                    <a:lumMod val="40000"/>
                    <a:lumOff val="60000"/>
                  </a:schemeClr>
                </a:solidFill>
                <a:latin typeface="Lucida Console" pitchFamily="49" charset="0"/>
                <a:ea typeface="SimSun"/>
              </a:rPr>
              <a:t>bool</a:t>
            </a:r>
            <a:r>
              <a:rPr lang="en-AU" sz="5200" dirty="0" smtClean="0">
                <a:solidFill>
                  <a:schemeClr val="accent2">
                    <a:lumMod val="40000"/>
                    <a:lumOff val="60000"/>
                  </a:schemeClr>
                </a:solidFill>
                <a:latin typeface="Lucida Console" pitchFamily="49" charset="0"/>
                <a:ea typeface="SimSun"/>
              </a:rPr>
              <a:t> </a:t>
            </a:r>
            <a:r>
              <a:rPr lang="en-AU" sz="5200" dirty="0" err="1" smtClean="0">
                <a:solidFill>
                  <a:schemeClr val="accent2">
                    <a:lumMod val="40000"/>
                    <a:lumOff val="60000"/>
                  </a:schemeClr>
                </a:solidFill>
                <a:latin typeface="Lucida Console" pitchFamily="49" charset="0"/>
                <a:ea typeface="SimSun"/>
              </a:rPr>
              <a:t>MyFlag</a:t>
            </a:r>
            <a:r>
              <a:rPr lang="en-AU" sz="5200" dirty="0" smtClean="0">
                <a:solidFill>
                  <a:schemeClr val="accent2">
                    <a:lumMod val="40000"/>
                    <a:lumOff val="60000"/>
                  </a:schemeClr>
                </a:solidFill>
                <a:latin typeface="Lucida Console" pitchFamily="49" charset="0"/>
                <a:ea typeface="SimSun"/>
              </a:rPr>
              <a:t> { get; set; }</a:t>
            </a:r>
          </a:p>
          <a:p>
            <a:pPr>
              <a:buNone/>
            </a:pPr>
            <a:endParaRPr lang="en-AU" sz="5200" dirty="0" smtClean="0">
              <a:solidFill>
                <a:schemeClr val="accent2">
                  <a:lumMod val="40000"/>
                  <a:lumOff val="60000"/>
                </a:schemeClr>
              </a:solidFill>
              <a:latin typeface="Lucida Console" pitchFamily="49" charset="0"/>
              <a:ea typeface="SimSun"/>
            </a:endParaRPr>
          </a:p>
          <a:p>
            <a:pPr>
              <a:buNone/>
            </a:pPr>
            <a:r>
              <a:rPr lang="en-AU" sz="5200" dirty="0" smtClean="0">
                <a:solidFill>
                  <a:schemeClr val="accent2">
                    <a:lumMod val="40000"/>
                    <a:lumOff val="60000"/>
                  </a:schemeClr>
                </a:solidFill>
                <a:latin typeface="Lucida Console" pitchFamily="49" charset="0"/>
                <a:ea typeface="SimSun"/>
              </a:rPr>
              <a:t>    </a:t>
            </a:r>
            <a:r>
              <a:rPr lang="en-AU" sz="5200" b="1" dirty="0" smtClean="0">
                <a:solidFill>
                  <a:schemeClr val="accent2">
                    <a:lumMod val="40000"/>
                    <a:lumOff val="60000"/>
                  </a:schemeClr>
                </a:solidFill>
                <a:latin typeface="Lucida Console" pitchFamily="49" charset="0"/>
                <a:ea typeface="SimSun"/>
              </a:rPr>
              <a:t>[</a:t>
            </a:r>
            <a:r>
              <a:rPr lang="en-AU" sz="5200" b="1" dirty="0" err="1" smtClean="0">
                <a:solidFill>
                  <a:schemeClr val="accent2">
                    <a:lumMod val="40000"/>
                    <a:lumOff val="60000"/>
                  </a:schemeClr>
                </a:solidFill>
                <a:latin typeface="Lucida Console" pitchFamily="49" charset="0"/>
                <a:ea typeface="SimSun"/>
              </a:rPr>
              <a:t>DataMember</a:t>
            </a:r>
            <a:r>
              <a:rPr lang="en-AU" sz="5200" b="1" dirty="0" smtClean="0">
                <a:solidFill>
                  <a:schemeClr val="accent2">
                    <a:lumMod val="40000"/>
                    <a:lumOff val="60000"/>
                  </a:schemeClr>
                </a:solidFill>
                <a:latin typeface="Lucida Console" pitchFamily="49" charset="0"/>
                <a:ea typeface="SimSun"/>
              </a:rPr>
              <a:t>]</a:t>
            </a:r>
          </a:p>
          <a:p>
            <a:pPr>
              <a:buNone/>
            </a:pPr>
            <a:r>
              <a:rPr lang="en-AU" sz="5200" dirty="0" smtClean="0">
                <a:solidFill>
                  <a:schemeClr val="accent2">
                    <a:lumMod val="40000"/>
                    <a:lumOff val="60000"/>
                  </a:schemeClr>
                </a:solidFill>
                <a:latin typeface="Lucida Console" pitchFamily="49" charset="0"/>
                <a:ea typeface="SimSun"/>
              </a:rPr>
              <a:t>    public string </a:t>
            </a:r>
            <a:r>
              <a:rPr lang="en-AU" sz="5200" dirty="0" err="1" smtClean="0">
                <a:solidFill>
                  <a:schemeClr val="accent2">
                    <a:lumMod val="40000"/>
                    <a:lumOff val="60000"/>
                  </a:schemeClr>
                </a:solidFill>
                <a:latin typeface="Lucida Console" pitchFamily="49" charset="0"/>
                <a:ea typeface="SimSun"/>
              </a:rPr>
              <a:t>MyString</a:t>
            </a:r>
            <a:r>
              <a:rPr lang="en-AU" sz="5200" dirty="0" smtClean="0">
                <a:solidFill>
                  <a:schemeClr val="accent2">
                    <a:lumMod val="40000"/>
                    <a:lumOff val="60000"/>
                  </a:schemeClr>
                </a:solidFill>
                <a:latin typeface="Lucida Console" pitchFamily="49" charset="0"/>
                <a:ea typeface="SimSun"/>
              </a:rPr>
              <a:t> { get; set; }</a:t>
            </a:r>
          </a:p>
          <a:p>
            <a:pPr>
              <a:buNone/>
            </a:pPr>
            <a:endParaRPr lang="en-AU" sz="5200" dirty="0" smtClean="0">
              <a:solidFill>
                <a:schemeClr val="accent2">
                  <a:lumMod val="40000"/>
                  <a:lumOff val="60000"/>
                </a:schemeClr>
              </a:solidFill>
              <a:latin typeface="Lucida Console" pitchFamily="49" charset="0"/>
              <a:ea typeface="SimSun"/>
            </a:endParaRPr>
          </a:p>
          <a:p>
            <a:pPr>
              <a:buNone/>
            </a:pPr>
            <a:r>
              <a:rPr lang="en-AU" sz="5200" dirty="0" smtClean="0">
                <a:solidFill>
                  <a:schemeClr val="accent2">
                    <a:lumMod val="40000"/>
                    <a:lumOff val="60000"/>
                  </a:schemeClr>
                </a:solidFill>
                <a:latin typeface="Lucida Console" pitchFamily="49" charset="0"/>
                <a:ea typeface="SimSun"/>
              </a:rPr>
              <a:t>}</a:t>
            </a:r>
          </a:p>
        </p:txBody>
      </p:sp>
      <p:sp>
        <p:nvSpPr>
          <p:cNvPr id="4" name="Slide Number Placeholder 3"/>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16</a:t>
            </a:fld>
            <a:endParaRPr lang="en-AU" dirty="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MetaData</a:t>
            </a:r>
            <a:endParaRPr lang="en-AU" dirty="0"/>
          </a:p>
        </p:txBody>
      </p:sp>
      <p:sp>
        <p:nvSpPr>
          <p:cNvPr id="3" name="Content Placeholder 2"/>
          <p:cNvSpPr>
            <a:spLocks noGrp="1"/>
          </p:cNvSpPr>
          <p:nvPr>
            <p:ph idx="1"/>
          </p:nvPr>
        </p:nvSpPr>
        <p:spPr/>
        <p:txBody>
          <a:bodyPr/>
          <a:lstStyle/>
          <a:p>
            <a:r>
              <a:rPr lang="en-AU" dirty="0" smtClean="0"/>
              <a:t>Services can expose many endpoints simultaneously</a:t>
            </a:r>
          </a:p>
          <a:p>
            <a:r>
              <a:rPr lang="en-AU" dirty="0" smtClean="0"/>
              <a:t>A </a:t>
            </a:r>
            <a:r>
              <a:rPr lang="en-AU" dirty="0" err="1" smtClean="0"/>
              <a:t>MetaData</a:t>
            </a:r>
            <a:r>
              <a:rPr lang="en-AU" dirty="0" smtClean="0"/>
              <a:t> endpoint allows clients to discover how to interact with it</a:t>
            </a:r>
          </a:p>
          <a:p>
            <a:pPr lvl="1"/>
            <a:r>
              <a:rPr lang="en-AU" dirty="0" smtClean="0"/>
              <a:t>Bindings</a:t>
            </a:r>
          </a:p>
          <a:p>
            <a:pPr lvl="1"/>
            <a:r>
              <a:rPr lang="en-AU" dirty="0" smtClean="0"/>
              <a:t>Operation contracts</a:t>
            </a:r>
          </a:p>
          <a:p>
            <a:pPr lvl="1"/>
            <a:r>
              <a:rPr lang="en-AU" dirty="0" smtClean="0"/>
              <a:t>Data Contracts</a:t>
            </a:r>
            <a:endParaRPr lang="en-AU" dirty="0"/>
          </a:p>
        </p:txBody>
      </p:sp>
      <p:sp>
        <p:nvSpPr>
          <p:cNvPr id="4" name="Slide Number Placeholder 3"/>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17</a:t>
            </a:fld>
            <a:endParaRPr lang="en-AU" dirty="0"/>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Hosting</a:t>
            </a:r>
            <a:endParaRPr lang="en-AU" dirty="0"/>
          </a:p>
        </p:txBody>
      </p:sp>
      <p:sp>
        <p:nvSpPr>
          <p:cNvPr id="3" name="Content Placeholder 2"/>
          <p:cNvSpPr>
            <a:spLocks noGrp="1"/>
          </p:cNvSpPr>
          <p:nvPr>
            <p:ph idx="1"/>
          </p:nvPr>
        </p:nvSpPr>
        <p:spPr/>
        <p:txBody>
          <a:bodyPr/>
          <a:lstStyle/>
          <a:p>
            <a:r>
              <a:rPr lang="en-AU" dirty="0" smtClean="0"/>
              <a:t>IIS</a:t>
            </a:r>
          </a:p>
          <a:p>
            <a:pPr lvl="1"/>
            <a:r>
              <a:rPr lang="en-AU" dirty="0" smtClean="0"/>
              <a:t>HTTP only</a:t>
            </a:r>
          </a:p>
          <a:p>
            <a:r>
              <a:rPr lang="en-AU" dirty="0" smtClean="0"/>
              <a:t>WAS (Windows Activation Service)</a:t>
            </a:r>
          </a:p>
          <a:p>
            <a:pPr lvl="1"/>
            <a:r>
              <a:rPr lang="en-AU" dirty="0" smtClean="0"/>
              <a:t>Can use any transport</a:t>
            </a:r>
          </a:p>
          <a:p>
            <a:pPr lvl="1"/>
            <a:r>
              <a:rPr lang="en-AU" dirty="0" smtClean="0"/>
              <a:t>Vista and Windows Server 2008 only</a:t>
            </a:r>
          </a:p>
          <a:p>
            <a:r>
              <a:rPr lang="en-AU" dirty="0" smtClean="0"/>
              <a:t>Self hosting</a:t>
            </a:r>
          </a:p>
          <a:p>
            <a:pPr lvl="1"/>
            <a:r>
              <a:rPr lang="en-AU" dirty="0" smtClean="0"/>
              <a:t>Can use any transport</a:t>
            </a:r>
          </a:p>
          <a:p>
            <a:pPr lvl="1"/>
            <a:r>
              <a:rPr lang="en-AU" dirty="0" smtClean="0"/>
              <a:t>Useful for communicating between applications</a:t>
            </a:r>
            <a:endParaRPr lang="en-AU" dirty="0"/>
          </a:p>
        </p:txBody>
      </p:sp>
      <p:sp>
        <p:nvSpPr>
          <p:cNvPr id="4" name="Slide Number Placeholder 3"/>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18</a:t>
            </a:fld>
            <a:endParaRPr lang="en-AU" dirty="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Module 27</a:t>
            </a:r>
            <a:br>
              <a:rPr lang="en-AU" dirty="0" smtClean="0"/>
            </a:br>
            <a:r>
              <a:rPr lang="en-AU" dirty="0" smtClean="0"/>
              <a:t>WCF Basics</a:t>
            </a:r>
            <a:endParaRPr lang="en-AU" dirty="0"/>
          </a:p>
        </p:txBody>
      </p:sp>
      <p:sp>
        <p:nvSpPr>
          <p:cNvPr id="3" name="Text Placeholder 2"/>
          <p:cNvSpPr>
            <a:spLocks noGrp="1"/>
          </p:cNvSpPr>
          <p:nvPr>
            <p:ph type="body" idx="1"/>
          </p:nvPr>
        </p:nvSpPr>
        <p:spPr/>
        <p:txBody>
          <a:bodyPr/>
          <a:lstStyle/>
          <a:p>
            <a:r>
              <a:rPr lang="en-AU" dirty="0" smtClean="0"/>
              <a:t>Hands on Lab</a:t>
            </a:r>
            <a:endParaRPr lang="en-AU" dirty="0"/>
          </a:p>
        </p:txBody>
      </p:sp>
      <p:sp>
        <p:nvSpPr>
          <p:cNvPr id="4" name="Slide Number Placeholder 3"/>
          <p:cNvSpPr>
            <a:spLocks noGrp="1"/>
          </p:cNvSpPr>
          <p:nvPr>
            <p:ph type="sldNum" sz="quarter" idx="4"/>
          </p:nvPr>
        </p:nvSpPr>
        <p:spPr/>
        <p:txBody>
          <a:bodyPr/>
          <a:lstStyle/>
          <a:p>
            <a:pPr algn="l"/>
            <a:r>
              <a:rPr lang="en-AU" smtClean="0"/>
              <a:t>Slide </a:t>
            </a:r>
            <a:fld id="{DB15646E-32B4-4FE0-ABDE-6372DE2A5A10}" type="slidenum">
              <a:rPr lang="en-AU" smtClean="0"/>
              <a:pPr algn="l"/>
              <a:t>19</a:t>
            </a:fld>
            <a:endParaRPr lang="en-AU"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Windows Communication Foundation (WCF) Basics</a:t>
            </a:r>
            <a:endParaRPr lang="en-AU" dirty="0"/>
          </a:p>
        </p:txBody>
      </p:sp>
      <p:sp>
        <p:nvSpPr>
          <p:cNvPr id="3" name="Subtitle 2"/>
          <p:cNvSpPr>
            <a:spLocks noGrp="1"/>
          </p:cNvSpPr>
          <p:nvPr>
            <p:ph type="subTitle" idx="1"/>
          </p:nvPr>
        </p:nvSpPr>
        <p:spPr/>
        <p:txBody>
          <a:bodyPr/>
          <a:lstStyle/>
          <a:p>
            <a:r>
              <a:rPr lang="en-AU" dirty="0" smtClean="0"/>
              <a:t>Module 27</a:t>
            </a:r>
            <a:endParaRPr lang="en-AU" dirty="0"/>
          </a:p>
        </p:txBody>
      </p:sp>
      <p:sp>
        <p:nvSpPr>
          <p:cNvPr id="5" name="Slide Number Placeholder 4"/>
          <p:cNvSpPr>
            <a:spLocks noGrp="1"/>
          </p:cNvSpPr>
          <p:nvPr>
            <p:ph type="sldNum" sz="quarter" idx="12"/>
          </p:nvPr>
        </p:nvSpPr>
        <p:spPr/>
        <p:txBody>
          <a:bodyPr/>
          <a:lstStyle/>
          <a:p>
            <a:r>
              <a:rPr lang="en-AU" smtClean="0"/>
              <a:t>Slide </a:t>
            </a:r>
            <a:fld id="{DB15646E-32B4-4FE0-ABDE-6372DE2A5A10}" type="slidenum">
              <a:rPr lang="en-AU" smtClean="0"/>
              <a:pPr/>
              <a:t>2</a:t>
            </a:fld>
            <a:endParaRPr lang="en-AU"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Service Oriented Architecture (SOA)</a:t>
            </a:r>
            <a:endParaRPr lang="en-AU" dirty="0"/>
          </a:p>
        </p:txBody>
      </p:sp>
      <p:sp>
        <p:nvSpPr>
          <p:cNvPr id="3" name="Content Placeholder 2"/>
          <p:cNvSpPr>
            <a:spLocks noGrp="1"/>
          </p:cNvSpPr>
          <p:nvPr>
            <p:ph idx="1"/>
          </p:nvPr>
        </p:nvSpPr>
        <p:spPr/>
        <p:txBody>
          <a:bodyPr>
            <a:normAutofit fontScale="92500"/>
          </a:bodyPr>
          <a:lstStyle/>
          <a:p>
            <a:r>
              <a:rPr lang="en-AU" dirty="0" smtClean="0"/>
              <a:t>OOP</a:t>
            </a:r>
          </a:p>
          <a:p>
            <a:pPr lvl="1"/>
            <a:r>
              <a:rPr lang="en-AU" dirty="0" smtClean="0"/>
              <a:t>“Code reuse”</a:t>
            </a:r>
          </a:p>
          <a:p>
            <a:pPr lvl="1"/>
            <a:r>
              <a:rPr lang="en-AU" dirty="0" smtClean="0"/>
              <a:t>Deployed code would have to be recompiled and redeployed</a:t>
            </a:r>
          </a:p>
          <a:p>
            <a:r>
              <a:rPr lang="en-AU" dirty="0" smtClean="0"/>
              <a:t>SOA</a:t>
            </a:r>
          </a:p>
          <a:p>
            <a:pPr lvl="1"/>
            <a:r>
              <a:rPr lang="en-AU" dirty="0" smtClean="0"/>
              <a:t>Progression from ‘Code reuse’ to ‘Service reuse’</a:t>
            </a:r>
          </a:p>
          <a:p>
            <a:pPr lvl="1"/>
            <a:r>
              <a:rPr lang="en-AU" dirty="0" smtClean="0"/>
              <a:t>Standard functionality can be written once, applications can consume this service</a:t>
            </a:r>
          </a:p>
          <a:p>
            <a:pPr lvl="1"/>
            <a:r>
              <a:rPr lang="en-AU" dirty="0" smtClean="0"/>
              <a:t>Logic only needs to be updated in a single place</a:t>
            </a:r>
            <a:endParaRPr lang="en-AU" dirty="0"/>
          </a:p>
        </p:txBody>
      </p:sp>
      <p:sp>
        <p:nvSpPr>
          <p:cNvPr id="4" name="Slide Number Placeholder 3"/>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3</a:t>
            </a:fld>
            <a:endParaRPr lang="en-AU"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AU" dirty="0" smtClean="0"/>
              <a:t>The 4 Tenets of SOA</a:t>
            </a:r>
          </a:p>
        </p:txBody>
      </p:sp>
      <p:sp>
        <p:nvSpPr>
          <p:cNvPr id="6147" name="Content Placeholder 2"/>
          <p:cNvSpPr>
            <a:spLocks noGrp="1"/>
          </p:cNvSpPr>
          <p:nvPr>
            <p:ph idx="1"/>
          </p:nvPr>
        </p:nvSpPr>
        <p:spPr/>
        <p:txBody>
          <a:bodyPr>
            <a:normAutofit/>
          </a:bodyPr>
          <a:lstStyle/>
          <a:p>
            <a:pPr marL="514350" indent="-514350">
              <a:buFont typeface="+mj-lt"/>
              <a:buAutoNum type="arabicPeriod"/>
            </a:pPr>
            <a:r>
              <a:rPr lang="en-AU" dirty="0" smtClean="0"/>
              <a:t>Boundaries are explicit</a:t>
            </a:r>
          </a:p>
          <a:p>
            <a:pPr marL="514350" indent="-514350">
              <a:buFont typeface="+mj-lt"/>
              <a:buAutoNum type="arabicPeriod"/>
            </a:pPr>
            <a:r>
              <a:rPr lang="en-AU" dirty="0" smtClean="0"/>
              <a:t>Services are Autonomous</a:t>
            </a:r>
          </a:p>
          <a:p>
            <a:pPr marL="514350" indent="-514350">
              <a:buFont typeface="+mj-lt"/>
              <a:buAutoNum type="arabicPeriod"/>
            </a:pPr>
            <a:r>
              <a:rPr lang="en-AU" dirty="0" smtClean="0"/>
              <a:t>Services share Schema and Contract, not Class</a:t>
            </a:r>
          </a:p>
          <a:p>
            <a:pPr marL="514350" indent="-514350">
              <a:buFont typeface="+mj-lt"/>
              <a:buAutoNum type="arabicPeriod"/>
            </a:pPr>
            <a:r>
              <a:rPr lang="en-AU" dirty="0" smtClean="0"/>
              <a:t>Compatibility is based upon Policy</a:t>
            </a:r>
          </a:p>
        </p:txBody>
      </p:sp>
      <p:sp>
        <p:nvSpPr>
          <p:cNvPr id="5" name="Slide Number Placeholder 3"/>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4</a:t>
            </a:fld>
            <a:endParaRPr lang="en-AU"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r>
              <a:rPr lang="en-US" dirty="0" smtClean="0"/>
              <a:t>Windows Communication Foundation</a:t>
            </a:r>
          </a:p>
        </p:txBody>
      </p:sp>
      <p:sp>
        <p:nvSpPr>
          <p:cNvPr id="20484" name="Rectangle 3"/>
          <p:cNvSpPr>
            <a:spLocks noGrp="1" noChangeArrowheads="1"/>
          </p:cNvSpPr>
          <p:nvPr>
            <p:ph type="body" idx="1"/>
          </p:nvPr>
        </p:nvSpPr>
        <p:spPr/>
        <p:txBody>
          <a:bodyPr>
            <a:normAutofit fontScale="85000" lnSpcReduction="10000"/>
          </a:bodyPr>
          <a:lstStyle/>
          <a:p>
            <a:r>
              <a:rPr lang="en-US" dirty="0" smtClean="0"/>
              <a:t>WCF is an SDK for building SOA on Windows</a:t>
            </a:r>
          </a:p>
          <a:p>
            <a:pPr lvl="1"/>
            <a:r>
              <a:rPr lang="en-US" dirty="0" smtClean="0"/>
              <a:t>Introduced in .NET 3.0</a:t>
            </a:r>
          </a:p>
          <a:p>
            <a:pPr eaLnBrk="1" hangingPunct="1"/>
            <a:r>
              <a:rPr lang="en-US" dirty="0" smtClean="0"/>
              <a:t>Services send and receive messages </a:t>
            </a:r>
          </a:p>
          <a:p>
            <a:pPr eaLnBrk="1" hangingPunct="1"/>
            <a:r>
              <a:rPr lang="en-US" dirty="0" smtClean="0"/>
              <a:t>All messages are SOAP messages </a:t>
            </a:r>
          </a:p>
          <a:p>
            <a:pPr eaLnBrk="1" hangingPunct="1"/>
            <a:r>
              <a:rPr lang="en-US" dirty="0" smtClean="0"/>
              <a:t>WCF services may interoperate with non-WCF services </a:t>
            </a:r>
          </a:p>
          <a:p>
            <a:pPr eaLnBrk="1" hangingPunct="1"/>
            <a:r>
              <a:rPr lang="en-US" dirty="0" smtClean="0"/>
              <a:t>Brings together all of the disparate Microsoft messaging technologies</a:t>
            </a:r>
          </a:p>
          <a:p>
            <a:pPr lvl="1"/>
            <a:r>
              <a:rPr lang="en-US" dirty="0" smtClean="0"/>
              <a:t>ASMX web services</a:t>
            </a:r>
          </a:p>
          <a:p>
            <a:pPr lvl="1"/>
            <a:r>
              <a:rPr lang="en-US" dirty="0" smtClean="0"/>
              <a:t>.NET </a:t>
            </a:r>
            <a:r>
              <a:rPr lang="en-US" dirty="0" err="1" smtClean="0"/>
              <a:t>remoting</a:t>
            </a:r>
            <a:endParaRPr lang="en-US" dirty="0" smtClean="0"/>
          </a:p>
          <a:p>
            <a:pPr lvl="1"/>
            <a:r>
              <a:rPr lang="en-US" dirty="0" smtClean="0"/>
              <a:t>Microsoft Message Queuing</a:t>
            </a:r>
          </a:p>
        </p:txBody>
      </p:sp>
      <p:sp>
        <p:nvSpPr>
          <p:cNvPr id="5" name="Slide Number Placeholder 3"/>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5</a:t>
            </a:fld>
            <a:endParaRPr lang="en-AU"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Overview</a:t>
            </a:r>
            <a:endParaRPr lang="en-AU" dirty="0"/>
          </a:p>
        </p:txBody>
      </p:sp>
      <p:sp>
        <p:nvSpPr>
          <p:cNvPr id="3" name="Content Placeholder 2"/>
          <p:cNvSpPr>
            <a:spLocks noGrp="1"/>
          </p:cNvSpPr>
          <p:nvPr>
            <p:ph idx="1"/>
          </p:nvPr>
        </p:nvSpPr>
        <p:spPr>
          <a:xfrm>
            <a:off x="457200" y="1600201"/>
            <a:ext cx="7467600" cy="3543311"/>
          </a:xfrm>
        </p:spPr>
        <p:txBody>
          <a:bodyPr>
            <a:normAutofit fontScale="92500" lnSpcReduction="10000"/>
          </a:bodyPr>
          <a:lstStyle/>
          <a:p>
            <a:r>
              <a:rPr lang="en-AU" dirty="0" smtClean="0"/>
              <a:t>Server exposes a service</a:t>
            </a:r>
          </a:p>
          <a:p>
            <a:r>
              <a:rPr lang="en-AU" dirty="0" smtClean="0"/>
              <a:t>Client creates a ‘proxy class’ of the service via metadata</a:t>
            </a:r>
          </a:p>
          <a:p>
            <a:r>
              <a:rPr lang="en-AU" dirty="0" smtClean="0"/>
              <a:t>Client connects and consumes the service by making method calls as if the class was local</a:t>
            </a:r>
          </a:p>
          <a:p>
            <a:r>
              <a:rPr lang="en-AU" dirty="0" smtClean="0"/>
              <a:t>.NET handles the plumbing to get from A to B</a:t>
            </a:r>
            <a:endParaRPr lang="en-AU" dirty="0"/>
          </a:p>
        </p:txBody>
      </p:sp>
      <p:pic>
        <p:nvPicPr>
          <p:cNvPr id="3076" name="Picture 4"/>
          <p:cNvPicPr>
            <a:picLocks noChangeAspect="1" noChangeArrowheads="1"/>
          </p:cNvPicPr>
          <p:nvPr/>
        </p:nvPicPr>
        <p:blipFill>
          <a:blip r:embed="rId2"/>
          <a:srcRect/>
          <a:stretch>
            <a:fillRect/>
          </a:stretch>
        </p:blipFill>
        <p:spPr bwMode="auto">
          <a:xfrm>
            <a:off x="2000232" y="4929198"/>
            <a:ext cx="4333875" cy="1190625"/>
          </a:xfrm>
          <a:prstGeom prst="rect">
            <a:avLst/>
          </a:prstGeom>
          <a:noFill/>
          <a:ln w="9525">
            <a:noFill/>
            <a:miter lim="800000"/>
            <a:headEnd/>
            <a:tailEnd/>
          </a:ln>
          <a:effectLst/>
        </p:spPr>
      </p:pic>
      <p:sp>
        <p:nvSpPr>
          <p:cNvPr id="5" name="Slide Number Placeholder 3"/>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6</a:t>
            </a:fld>
            <a:endParaRPr lang="en-AU"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WCF </a:t>
            </a:r>
            <a:r>
              <a:rPr lang="en-AU" smtClean="0"/>
              <a:t>in action</a:t>
            </a:r>
            <a:endParaRPr lang="en-AU" dirty="0"/>
          </a:p>
        </p:txBody>
      </p:sp>
      <p:sp>
        <p:nvSpPr>
          <p:cNvPr id="3" name="Subtitle 2"/>
          <p:cNvSpPr>
            <a:spLocks noGrp="1"/>
          </p:cNvSpPr>
          <p:nvPr>
            <p:ph type="subTitle" idx="1"/>
          </p:nvPr>
        </p:nvSpPr>
        <p:spPr/>
        <p:txBody>
          <a:bodyPr/>
          <a:lstStyle/>
          <a:p>
            <a:r>
              <a:rPr lang="en-AU" dirty="0" smtClean="0"/>
              <a:t>Demonstration</a:t>
            </a:r>
            <a:endParaRPr lang="en-AU" dirty="0"/>
          </a:p>
        </p:txBody>
      </p:sp>
      <p:sp>
        <p:nvSpPr>
          <p:cNvPr id="4" name="Slide Number Placeholder 3"/>
          <p:cNvSpPr>
            <a:spLocks noGrp="1"/>
          </p:cNvSpPr>
          <p:nvPr>
            <p:ph type="sldNum" sz="quarter" idx="12"/>
          </p:nvPr>
        </p:nvSpPr>
        <p:spPr/>
        <p:txBody>
          <a:bodyPr/>
          <a:lstStyle/>
          <a:p>
            <a:r>
              <a:rPr lang="en-AU" smtClean="0"/>
              <a:t>Slide </a:t>
            </a:r>
            <a:fld id="{DB15646E-32B4-4FE0-ABDE-6372DE2A5A10}" type="slidenum">
              <a:rPr lang="en-AU" smtClean="0"/>
              <a:pPr/>
              <a:t>7</a:t>
            </a:fld>
            <a:endParaRPr lang="en-AU"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normAutofit fontScale="90000"/>
          </a:bodyPr>
          <a:lstStyle/>
          <a:p>
            <a:pPr eaLnBrk="1" hangingPunct="1"/>
            <a:r>
              <a:rPr lang="en-US" dirty="0" smtClean="0"/>
              <a:t>WCF Endpoints</a:t>
            </a:r>
            <a:br>
              <a:rPr lang="en-US" dirty="0" smtClean="0"/>
            </a:br>
            <a:endParaRPr lang="en-US" sz="3100" dirty="0" smtClean="0"/>
          </a:p>
        </p:txBody>
      </p:sp>
      <p:sp>
        <p:nvSpPr>
          <p:cNvPr id="55300" name="Rectangle 3"/>
          <p:cNvSpPr>
            <a:spLocks noGrp="1" noChangeArrowheads="1"/>
          </p:cNvSpPr>
          <p:nvPr>
            <p:ph type="body" idx="1"/>
          </p:nvPr>
        </p:nvSpPr>
        <p:spPr/>
        <p:txBody>
          <a:bodyPr>
            <a:normAutofit lnSpcReduction="10000"/>
          </a:bodyPr>
          <a:lstStyle/>
          <a:p>
            <a:pPr eaLnBrk="1" hangingPunct="1">
              <a:buNone/>
            </a:pPr>
            <a:r>
              <a:rPr lang="en-US" sz="3600" dirty="0" smtClean="0"/>
              <a:t>Every service has</a:t>
            </a:r>
          </a:p>
          <a:p>
            <a:pPr eaLnBrk="1" hangingPunct="1"/>
            <a:r>
              <a:rPr lang="en-US" sz="3600" b="1" dirty="0" smtClean="0">
                <a:solidFill>
                  <a:schemeClr val="accent2"/>
                </a:solidFill>
              </a:rPr>
              <a:t>A</a:t>
            </a:r>
            <a:r>
              <a:rPr lang="en-US" sz="3600" dirty="0" smtClean="0"/>
              <a:t>ddress </a:t>
            </a:r>
          </a:p>
          <a:p>
            <a:pPr lvl="1" eaLnBrk="1" hangingPunct="1"/>
            <a:r>
              <a:rPr lang="en-US" sz="3600" dirty="0" smtClean="0"/>
              <a:t>Where the service is</a:t>
            </a:r>
          </a:p>
          <a:p>
            <a:pPr eaLnBrk="1" hangingPunct="1"/>
            <a:r>
              <a:rPr lang="en-US" sz="3600" b="1" dirty="0" smtClean="0">
                <a:solidFill>
                  <a:schemeClr val="accent2"/>
                </a:solidFill>
              </a:rPr>
              <a:t>B</a:t>
            </a:r>
            <a:r>
              <a:rPr lang="en-US" sz="3600" dirty="0" smtClean="0"/>
              <a:t>inding </a:t>
            </a:r>
          </a:p>
          <a:p>
            <a:pPr lvl="1" eaLnBrk="1" hangingPunct="1"/>
            <a:r>
              <a:rPr lang="en-US" sz="3600" dirty="0" smtClean="0"/>
              <a:t>How to talk to the service </a:t>
            </a:r>
          </a:p>
          <a:p>
            <a:pPr eaLnBrk="1" hangingPunct="1"/>
            <a:r>
              <a:rPr lang="en-US" sz="3600" b="1" dirty="0" smtClean="0">
                <a:solidFill>
                  <a:schemeClr val="accent2"/>
                </a:solidFill>
              </a:rPr>
              <a:t>C</a:t>
            </a:r>
            <a:r>
              <a:rPr lang="en-US" sz="3600" dirty="0" smtClean="0"/>
              <a:t>ontract </a:t>
            </a:r>
          </a:p>
          <a:p>
            <a:pPr lvl="1" eaLnBrk="1" hangingPunct="1"/>
            <a:r>
              <a:rPr lang="en-US" sz="3600" dirty="0" smtClean="0"/>
              <a:t>What the service can do</a:t>
            </a:r>
          </a:p>
        </p:txBody>
      </p:sp>
      <p:sp>
        <p:nvSpPr>
          <p:cNvPr id="5" name="Slide Number Placeholder 3"/>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8</a:t>
            </a:fld>
            <a:endParaRPr lang="en-AU" dirty="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ABCs explained further</a:t>
            </a:r>
            <a:endParaRPr lang="en-AU" dirty="0"/>
          </a:p>
        </p:txBody>
      </p:sp>
      <p:pic>
        <p:nvPicPr>
          <p:cNvPr id="1026" name="Picture 2" descr="C:\Users\david.burela\AppData\Local\Microsoft\Windows\Temporary Internet Files\Content.IE5\V8D3HBWF\MCj04316270000[1].png"/>
          <p:cNvPicPr>
            <a:picLocks noChangeAspect="1" noChangeArrowheads="1"/>
          </p:cNvPicPr>
          <p:nvPr/>
        </p:nvPicPr>
        <p:blipFill>
          <a:blip r:embed="rId3"/>
          <a:srcRect/>
          <a:stretch>
            <a:fillRect/>
          </a:stretch>
        </p:blipFill>
        <p:spPr bwMode="auto">
          <a:xfrm>
            <a:off x="428596" y="1773784"/>
            <a:ext cx="1714500" cy="1714500"/>
          </a:xfrm>
          <a:prstGeom prst="rect">
            <a:avLst/>
          </a:prstGeom>
          <a:noFill/>
        </p:spPr>
      </p:pic>
      <p:pic>
        <p:nvPicPr>
          <p:cNvPr id="1027" name="Picture 3" descr="C:\Users\david.burela\AppData\Local\Microsoft\Windows\Temporary Internet Files\Content.IE5\V8D3HBWF\MCj04316270000[1].png"/>
          <p:cNvPicPr>
            <a:picLocks noChangeAspect="1" noChangeArrowheads="1"/>
          </p:cNvPicPr>
          <p:nvPr/>
        </p:nvPicPr>
        <p:blipFill>
          <a:blip r:embed="rId3"/>
          <a:srcRect/>
          <a:stretch>
            <a:fillRect/>
          </a:stretch>
        </p:blipFill>
        <p:spPr bwMode="auto">
          <a:xfrm>
            <a:off x="428596" y="3559734"/>
            <a:ext cx="1714500" cy="1714500"/>
          </a:xfrm>
          <a:prstGeom prst="rect">
            <a:avLst/>
          </a:prstGeom>
          <a:noFill/>
        </p:spPr>
      </p:pic>
      <p:pic>
        <p:nvPicPr>
          <p:cNvPr id="1028" name="Picture 4" descr="C:\Program Files (x86)\Microsoft Office\MEDIA\CAGCAT10\j0212957.wmf"/>
          <p:cNvPicPr>
            <a:picLocks noChangeAspect="1" noChangeArrowheads="1"/>
          </p:cNvPicPr>
          <p:nvPr/>
        </p:nvPicPr>
        <p:blipFill>
          <a:blip r:embed="rId4"/>
          <a:srcRect/>
          <a:stretch>
            <a:fillRect/>
          </a:stretch>
        </p:blipFill>
        <p:spPr bwMode="auto">
          <a:xfrm>
            <a:off x="2928926" y="1916660"/>
            <a:ext cx="1830388" cy="1149350"/>
          </a:xfrm>
          <a:prstGeom prst="rect">
            <a:avLst/>
          </a:prstGeom>
          <a:noFill/>
        </p:spPr>
      </p:pic>
      <p:pic>
        <p:nvPicPr>
          <p:cNvPr id="1031" name="Picture 7" descr="C:\Users\david.burela\AppData\Local\Microsoft\Windows\Temporary Internet Files\Content.IE5\22IMH0FY\MCj04134880000[1].wmf"/>
          <p:cNvPicPr>
            <a:picLocks noChangeAspect="1" noChangeArrowheads="1"/>
          </p:cNvPicPr>
          <p:nvPr/>
        </p:nvPicPr>
        <p:blipFill>
          <a:blip r:embed="rId5"/>
          <a:srcRect/>
          <a:stretch>
            <a:fillRect/>
          </a:stretch>
        </p:blipFill>
        <p:spPr bwMode="auto">
          <a:xfrm>
            <a:off x="3000364" y="4131238"/>
            <a:ext cx="1850993" cy="1031879"/>
          </a:xfrm>
          <a:prstGeom prst="rect">
            <a:avLst/>
          </a:prstGeom>
          <a:noFill/>
        </p:spPr>
      </p:pic>
      <p:sp>
        <p:nvSpPr>
          <p:cNvPr id="10" name="TextBox 9"/>
          <p:cNvSpPr txBox="1"/>
          <p:nvPr/>
        </p:nvSpPr>
        <p:spPr>
          <a:xfrm>
            <a:off x="642910" y="5559998"/>
            <a:ext cx="933461" cy="369332"/>
          </a:xfrm>
          <a:prstGeom prst="rect">
            <a:avLst/>
          </a:prstGeom>
          <a:noFill/>
        </p:spPr>
        <p:txBody>
          <a:bodyPr wrap="none" rtlCol="0">
            <a:spAutoFit/>
          </a:bodyPr>
          <a:lstStyle/>
          <a:p>
            <a:r>
              <a:rPr lang="en-AU" dirty="0" smtClean="0"/>
              <a:t>Address</a:t>
            </a:r>
            <a:endParaRPr lang="en-AU" dirty="0"/>
          </a:p>
        </p:txBody>
      </p:sp>
      <p:sp>
        <p:nvSpPr>
          <p:cNvPr id="13" name="TextBox 12"/>
          <p:cNvSpPr txBox="1"/>
          <p:nvPr/>
        </p:nvSpPr>
        <p:spPr>
          <a:xfrm>
            <a:off x="3428992" y="5559998"/>
            <a:ext cx="889987" cy="369332"/>
          </a:xfrm>
          <a:prstGeom prst="rect">
            <a:avLst/>
          </a:prstGeom>
          <a:noFill/>
        </p:spPr>
        <p:txBody>
          <a:bodyPr wrap="none" rtlCol="0">
            <a:spAutoFit/>
          </a:bodyPr>
          <a:lstStyle/>
          <a:p>
            <a:r>
              <a:rPr lang="en-AU" dirty="0" smtClean="0"/>
              <a:t>Binding</a:t>
            </a:r>
            <a:endParaRPr lang="en-AU" dirty="0"/>
          </a:p>
        </p:txBody>
      </p:sp>
      <p:sp>
        <p:nvSpPr>
          <p:cNvPr id="14" name="TextBox 13"/>
          <p:cNvSpPr txBox="1"/>
          <p:nvPr/>
        </p:nvSpPr>
        <p:spPr>
          <a:xfrm>
            <a:off x="6143636" y="5559998"/>
            <a:ext cx="987322" cy="369332"/>
          </a:xfrm>
          <a:prstGeom prst="rect">
            <a:avLst/>
          </a:prstGeom>
          <a:noFill/>
        </p:spPr>
        <p:txBody>
          <a:bodyPr wrap="none" rtlCol="0">
            <a:spAutoFit/>
          </a:bodyPr>
          <a:lstStyle/>
          <a:p>
            <a:r>
              <a:rPr lang="en-AU" dirty="0" smtClean="0"/>
              <a:t>Contract</a:t>
            </a:r>
            <a:endParaRPr lang="en-AU" dirty="0"/>
          </a:p>
        </p:txBody>
      </p:sp>
      <p:sp>
        <p:nvSpPr>
          <p:cNvPr id="17" name="Rectangle 16"/>
          <p:cNvSpPr/>
          <p:nvPr/>
        </p:nvSpPr>
        <p:spPr>
          <a:xfrm>
            <a:off x="5786446" y="2130974"/>
            <a:ext cx="2143140" cy="2500330"/>
          </a:xfrm>
          <a:prstGeom prst="rect">
            <a:avLst/>
          </a:prstGeom>
          <a:ln>
            <a:noFill/>
          </a:ln>
          <a:effectLst>
            <a:outerShdw blurRad="127000" dist="38100" dir="2700000" algn="ctr">
              <a:srgbClr val="000000">
                <a:alpha val="45000"/>
              </a:srgbClr>
            </a:outerShdw>
          </a:effectLst>
          <a:scene3d>
            <a:camera prst="perspectiveHeroicExtremeRightFacing"/>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err="1" smtClean="0"/>
              <a:t>HelloWorld</a:t>
            </a:r>
            <a:r>
              <a:rPr lang="en-AU" dirty="0" smtClean="0"/>
              <a:t>()</a:t>
            </a:r>
          </a:p>
          <a:p>
            <a:r>
              <a:rPr lang="en-AU" dirty="0" err="1" smtClean="0"/>
              <a:t>GetEmployee</a:t>
            </a:r>
            <a:r>
              <a:rPr lang="en-AU" dirty="0" smtClean="0"/>
              <a:t>()</a:t>
            </a:r>
          </a:p>
          <a:p>
            <a:r>
              <a:rPr lang="en-AU" dirty="0" err="1" smtClean="0"/>
              <a:t>CreateEmployee</a:t>
            </a:r>
            <a:r>
              <a:rPr lang="en-AU" dirty="0" smtClean="0"/>
              <a:t>()</a:t>
            </a:r>
            <a:endParaRPr lang="en-AU" dirty="0"/>
          </a:p>
        </p:txBody>
      </p:sp>
      <p:sp>
        <p:nvSpPr>
          <p:cNvPr id="11" name="Slide Number Placeholder 3"/>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9</a:t>
            </a:fld>
            <a:endParaRPr lang="en-AU" dirty="0"/>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2C3EA8146526E48BEDEDB915F823F82" ma:contentTypeVersion="0" ma:contentTypeDescription="Create a new document." ma:contentTypeScope="" ma:versionID="0ba579a6462787cd4408b9aa0f720fb1">
  <xsd:schema xmlns:xsd="http://www.w3.org/2001/XMLSchema" xmlns:p="http://schemas.microsoft.com/office/2006/metadata/properties" targetNamespace="http://schemas.microsoft.com/office/2006/metadata/properties" ma:root="true" ma:fieldsID="e360371841f70d1f1d2e4596175953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E1F58A-A42D-47B7-AC32-4A509119A1C4}">
  <ds:schemaRefs>
    <ds:schemaRef ds:uri="http://schemas.microsoft.com/office/2006/metadata/properties"/>
  </ds:schemaRefs>
</ds:datastoreItem>
</file>

<file path=customXml/itemProps2.xml><?xml version="1.0" encoding="utf-8"?>
<ds:datastoreItem xmlns:ds="http://schemas.openxmlformats.org/officeDocument/2006/customXml" ds:itemID="{6DE18A4A-CBB1-4FD0-9413-DC5EB26757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A36ADD6-3245-4B9B-89B0-234D25895D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Technic</Template>
  <TotalTime>6407</TotalTime>
  <Words>1684</Words>
  <Application>Microsoft Office PowerPoint</Application>
  <PresentationFormat>On-screen Show (4:3)</PresentationFormat>
  <Paragraphs>244</Paragraphs>
  <Slides>19</Slides>
  <Notes>16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Technic</vt:lpstr>
      <vt:lpstr>Pro .NET 3.5  Training Course</vt:lpstr>
      <vt:lpstr>Windows Communication Foundation (WCF) Basics</vt:lpstr>
      <vt:lpstr>Service Oriented Architecture (SOA)</vt:lpstr>
      <vt:lpstr>The 4 Tenets of SOA</vt:lpstr>
      <vt:lpstr>Windows Communication Foundation</vt:lpstr>
      <vt:lpstr>Overview</vt:lpstr>
      <vt:lpstr>WCF in action</vt:lpstr>
      <vt:lpstr>WCF Endpoints </vt:lpstr>
      <vt:lpstr>The ABCs explained further</vt:lpstr>
      <vt:lpstr>WCF Endpoints</vt:lpstr>
      <vt:lpstr>Address</vt:lpstr>
      <vt:lpstr>Bindings</vt:lpstr>
      <vt:lpstr>Standard Bindings</vt:lpstr>
      <vt:lpstr>Contracts </vt:lpstr>
      <vt:lpstr>Service Contracts</vt:lpstr>
      <vt:lpstr>Data Contracts</vt:lpstr>
      <vt:lpstr>MetaData</vt:lpstr>
      <vt:lpstr>Hosting</vt:lpstr>
      <vt:lpstr>Module 27 WCF Basics</vt:lpstr>
    </vt:vector>
  </TitlesOfParts>
  <Company>Readify Pty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Accomplishments</dc:title>
  <dc:creator>Andrew Parsons</dc:creator>
  <cp:lastModifiedBy>Paul Stovell</cp:lastModifiedBy>
  <cp:revision>70</cp:revision>
  <dcterms:created xsi:type="dcterms:W3CDTF">2007-11-02T09:21:34Z</dcterms:created>
  <dcterms:modified xsi:type="dcterms:W3CDTF">2008-07-25T06:09:49Z</dcterms:modified>
</cp:coreProperties>
</file>