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7"/>
  </p:notesMasterIdLst>
  <p:handoutMasterIdLst>
    <p:handoutMasterId r:id="rId18"/>
  </p:handoutMasterIdLst>
  <p:sldIdLst>
    <p:sldId id="274" r:id="rId5"/>
    <p:sldId id="275" r:id="rId6"/>
    <p:sldId id="277" r:id="rId7"/>
    <p:sldId id="278" r:id="rId8"/>
    <p:sldId id="286" r:id="rId9"/>
    <p:sldId id="280" r:id="rId10"/>
    <p:sldId id="288" r:id="rId11"/>
    <p:sldId id="282" r:id="rId12"/>
    <p:sldId id="283" r:id="rId13"/>
    <p:sldId id="287" r:id="rId14"/>
    <p:sldId id="285"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909"/>
    <a:srgbClr val="131F23"/>
    <a:srgbClr val="03141F"/>
    <a:srgbClr val="CEE9B1"/>
    <a:srgbClr val="0A0A0A"/>
    <a:srgbClr val="E7F4D8"/>
    <a:srgbClr val="191919"/>
    <a:srgbClr val="EFF4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529" autoAdjust="0"/>
  </p:normalViewPr>
  <p:slideViewPr>
    <p:cSldViewPr>
      <p:cViewPr>
        <p:scale>
          <a:sx n="70" d="100"/>
          <a:sy n="70" d="100"/>
        </p:scale>
        <p:origin x="-510" y="48"/>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12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0564E2-7FE8-42D4-B696-198DA4B3A4FC}" type="datetimeFigureOut">
              <a:rPr lang="en-US" smtClean="0"/>
              <a:pPr/>
              <a:t>7/25/2008</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809947-CEA7-4BFA-9BCA-D591216696CB}" type="slidenum">
              <a:rPr lang="en-AU" smtClean="0"/>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487E2-6879-4474-9026-B1C278D3C73C}" type="datetimeFigureOut">
              <a:rPr lang="en-US" smtClean="0"/>
              <a:pPr/>
              <a:t>7/25/2008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83A92-97C9-43D2-A687-E2656DA4C0DE}" type="slidenum">
              <a:rPr lang="en-AU" smtClean="0"/>
              <a:pPr/>
              <a:t>‹#›</a:t>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1</a:t>
            </a:fld>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Spinning logos</a:t>
            </a:r>
          </a:p>
          <a:p>
            <a:r>
              <a:rPr lang="en-AU" dirty="0" err="1" smtClean="0"/>
              <a:t>Shinking</a:t>
            </a:r>
            <a:r>
              <a:rPr lang="en-AU" dirty="0" smtClean="0"/>
              <a:t> elements</a:t>
            </a:r>
          </a:p>
          <a:p>
            <a:r>
              <a:rPr lang="en-AU" dirty="0" smtClean="0"/>
              <a:t>Colour changing</a:t>
            </a:r>
          </a:p>
          <a:p>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10</a:t>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WPF stores resources directly in</a:t>
            </a:r>
            <a:r>
              <a:rPr lang="en-AU" baseline="0" dirty="0" smtClean="0"/>
              <a:t> XAML. Resources can be defined in a Page/Window, in the </a:t>
            </a:r>
            <a:r>
              <a:rPr lang="en-AU" baseline="0" dirty="0" err="1" smtClean="0"/>
              <a:t>App.Xaml</a:t>
            </a:r>
            <a:r>
              <a:rPr lang="en-AU" baseline="0" dirty="0" smtClean="0"/>
              <a:t> file, or in an external </a:t>
            </a:r>
            <a:r>
              <a:rPr lang="en-AU" baseline="0" dirty="0" err="1" smtClean="0"/>
              <a:t>ResourceDictionary.Xaml</a:t>
            </a:r>
            <a:r>
              <a:rPr lang="en-AU" baseline="0" dirty="0" smtClean="0"/>
              <a:t> file. If resources are defined in an external Resource dictionary, then the page/window that wants to reference simply needs to add it as a Resource location.</a:t>
            </a:r>
          </a:p>
          <a:p>
            <a:endParaRPr lang="en-AU" baseline="0" dirty="0" smtClean="0"/>
          </a:p>
          <a:p>
            <a:r>
              <a:rPr lang="en-AU" baseline="0" dirty="0" smtClean="0"/>
              <a:t>Styles can also be defined inline, and can be scoped at the element, window/page or application level. For example, you could define a style which is only accessible within a </a:t>
            </a:r>
            <a:r>
              <a:rPr lang="en-AU" baseline="0" dirty="0" err="1" smtClean="0"/>
              <a:t>stackpanel</a:t>
            </a:r>
            <a:r>
              <a:rPr lang="en-AU" baseline="0" dirty="0" smtClean="0"/>
              <a:t>, or just in one window, or can be accessed from the entire application.</a:t>
            </a:r>
          </a:p>
          <a:p>
            <a:r>
              <a:rPr lang="en-AU" baseline="0" dirty="0" smtClean="0"/>
              <a:t>When searching for styles to apply, WPF will take the most relevant one found. It will start at the control element, and then slowly move up and up until it finds the first one which can be applied (The control level, the parent control, the parent control, the page, the application)</a:t>
            </a:r>
          </a:p>
          <a:p>
            <a:endParaRPr lang="en-AU" baseline="0" dirty="0" smtClean="0"/>
          </a:p>
          <a:p>
            <a:r>
              <a:rPr lang="en-AU" baseline="0" dirty="0" smtClean="0"/>
              <a:t>Resources can be defined as being Static  or Dynamic. </a:t>
            </a:r>
          </a:p>
          <a:p>
            <a:r>
              <a:rPr lang="en-AU" baseline="0" dirty="0" err="1" smtClean="0"/>
              <a:t>StaticResources</a:t>
            </a:r>
            <a:r>
              <a:rPr lang="en-AU" baseline="0" dirty="0" smtClean="0"/>
              <a:t> are loaded once into memory at runtime and cannot be modified afterwards.</a:t>
            </a:r>
          </a:p>
          <a:p>
            <a:r>
              <a:rPr lang="en-AU" baseline="0" dirty="0" err="1" smtClean="0"/>
              <a:t>DymanicResources</a:t>
            </a:r>
            <a:r>
              <a:rPr lang="en-AU" baseline="0" dirty="0" smtClean="0"/>
              <a:t> are can be modified after being loaded, however they take up more resources.</a:t>
            </a:r>
          </a:p>
          <a:p>
            <a:r>
              <a:rPr lang="en-AU" baseline="0" dirty="0" smtClean="0"/>
              <a:t>For 90% off purposes, using </a:t>
            </a:r>
            <a:r>
              <a:rPr lang="en-AU" baseline="0" dirty="0" err="1" smtClean="0"/>
              <a:t>StaticResources</a:t>
            </a:r>
            <a:r>
              <a:rPr lang="en-AU" baseline="0" dirty="0" smtClean="0"/>
              <a:t> will suffice.</a:t>
            </a:r>
          </a:p>
        </p:txBody>
      </p:sp>
      <p:sp>
        <p:nvSpPr>
          <p:cNvPr id="4" name="Slide Number Placeholder 3"/>
          <p:cNvSpPr>
            <a:spLocks noGrp="1"/>
          </p:cNvSpPr>
          <p:nvPr>
            <p:ph type="sldNum" sz="quarter" idx="10"/>
          </p:nvPr>
        </p:nvSpPr>
        <p:spPr/>
        <p:txBody>
          <a:bodyPr/>
          <a:lstStyle/>
          <a:p>
            <a:fld id="{3B948767-F864-4517-B972-1001E3BCE333}" type="slidenum">
              <a:rPr lang="en-AU" smtClean="0"/>
              <a:pPr/>
              <a:t>11</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1" dirty="0" smtClean="0"/>
              <a:t>AGENDA</a:t>
            </a:r>
          </a:p>
          <a:p>
            <a:r>
              <a:rPr lang="en-AU" dirty="0" smtClean="0"/>
              <a:t>WPF Properties</a:t>
            </a:r>
          </a:p>
          <a:p>
            <a:r>
              <a:rPr lang="en-AU" dirty="0" smtClean="0"/>
              <a:t>Styles</a:t>
            </a:r>
          </a:p>
          <a:p>
            <a:r>
              <a:rPr lang="en-AU" dirty="0" smtClean="0"/>
              <a:t>Control Templates</a:t>
            </a:r>
          </a:p>
          <a:p>
            <a:r>
              <a:rPr lang="en-AU" dirty="0" smtClean="0"/>
              <a:t>Triggers, including Event Triggers</a:t>
            </a:r>
          </a:p>
          <a:p>
            <a:r>
              <a:rPr lang="en-AU" dirty="0" smtClean="0"/>
              <a:t>Animation </a:t>
            </a:r>
          </a:p>
          <a:p>
            <a:r>
              <a:rPr lang="en-AU" dirty="0" smtClean="0"/>
              <a:t>Resources</a:t>
            </a:r>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2</a:t>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Property values on</a:t>
            </a:r>
            <a:r>
              <a:rPr lang="en-AU" baseline="0" dirty="0" smtClean="0"/>
              <a:t> WPF controls are similar to their </a:t>
            </a:r>
            <a:r>
              <a:rPr lang="en-AU" baseline="0" dirty="0" err="1" smtClean="0"/>
              <a:t>Winform</a:t>
            </a:r>
            <a:r>
              <a:rPr lang="en-AU" baseline="0" dirty="0" smtClean="0"/>
              <a:t> or </a:t>
            </a:r>
            <a:r>
              <a:rPr lang="en-AU" baseline="0" dirty="0" err="1" smtClean="0"/>
              <a:t>Webform</a:t>
            </a:r>
            <a:r>
              <a:rPr lang="en-AU" baseline="0" dirty="0" smtClean="0"/>
              <a:t> counterparts. A control has a number of properties which control the look and functionality of the controls (Background colour, screen position, etc.). The property values of controls can be set either in the designer, or programmatically in code.</a:t>
            </a:r>
          </a:p>
          <a:p>
            <a:r>
              <a:rPr lang="en-AU" baseline="0" dirty="0" smtClean="0"/>
              <a:t>The properties can also be altered with event triggers or over time via animations.</a:t>
            </a:r>
            <a:endParaRPr lang="en-AU" dirty="0"/>
          </a:p>
        </p:txBody>
      </p:sp>
      <p:sp>
        <p:nvSpPr>
          <p:cNvPr id="4" name="Slide Number Placeholder 3"/>
          <p:cNvSpPr>
            <a:spLocks noGrp="1"/>
          </p:cNvSpPr>
          <p:nvPr>
            <p:ph type="sldNum" sz="quarter" idx="10"/>
          </p:nvPr>
        </p:nvSpPr>
        <p:spPr/>
        <p:txBody>
          <a:bodyPr/>
          <a:lstStyle/>
          <a:p>
            <a:fld id="{3B948767-F864-4517-B972-1001E3BCE333}" type="slidenum">
              <a:rPr lang="en-AU" smtClean="0"/>
              <a:pPr/>
              <a:t>3</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XAML gives you the ability to theme and style your entire application easily. You can define application wide defaults for buttons,</a:t>
            </a:r>
            <a:r>
              <a:rPr lang="en-AU" baseline="0" dirty="0" smtClean="0"/>
              <a:t> </a:t>
            </a:r>
            <a:r>
              <a:rPr lang="en-AU" baseline="0" dirty="0" err="1" smtClean="0"/>
              <a:t>listboxes</a:t>
            </a:r>
            <a:r>
              <a:rPr lang="en-AU" baseline="0" dirty="0" smtClean="0"/>
              <a:t>, etc. We could set the property element of each control individually, but if you want them to share similar properties you can create a style which can be applied to them with the properties set.</a:t>
            </a:r>
          </a:p>
          <a:p>
            <a:r>
              <a:rPr lang="en-AU" baseline="0" dirty="0" smtClean="0"/>
              <a:t>You can start of with everything matte and Lime Green, and then decide to make everything glossy peach. This is done easily by changing the XAML, no code changes are required. It is similar to CSS in how you can setup the style piece by piece, and use inheritance to build on top of styles already defined.</a:t>
            </a:r>
          </a:p>
          <a:p>
            <a:endParaRPr lang="en-AU" baseline="0" dirty="0" smtClean="0"/>
          </a:p>
          <a:p>
            <a:r>
              <a:rPr lang="en-AU" baseline="0" dirty="0" smtClean="0"/>
              <a:t>Extending Styles is similar to subclassing in C#/VB. You may want buttons and Textboxes to have the same font size and colour, but would like the button to have some additional properties to specify a gradient across the background. This can be done by first specifying one style which has the Font properties, and then creating another style that is based on that one which then specifies the background property.</a:t>
            </a:r>
          </a:p>
          <a:p>
            <a:endParaRPr lang="en-AU" baseline="0" dirty="0" smtClean="0"/>
          </a:p>
          <a:p>
            <a:r>
              <a:rPr lang="en-AU" baseline="0" dirty="0" smtClean="0"/>
              <a:t>When defining a style, a key is always needed. If one is not specified, then the key name will be defaulted to the </a:t>
            </a:r>
            <a:r>
              <a:rPr lang="en-AU" baseline="0" dirty="0" err="1" smtClean="0"/>
              <a:t>TargetType</a:t>
            </a:r>
            <a:r>
              <a:rPr lang="en-AU" baseline="0" dirty="0" smtClean="0"/>
              <a:t> e.g. </a:t>
            </a:r>
            <a:r>
              <a:rPr lang="en-AU" baseline="0" dirty="0" err="1" smtClean="0"/>
              <a:t>TargetType</a:t>
            </a:r>
            <a:r>
              <a:rPr lang="en-AU" baseline="0" dirty="0" smtClean="0"/>
              <a:t>=“Button” will implicitly set the key to be x:Name=</a:t>
            </a:r>
            <a:r>
              <a:rPr lang="en-AU" baseline="0" dirty="0" err="1" smtClean="0"/>
              <a:t>Typeof</a:t>
            </a:r>
            <a:r>
              <a:rPr lang="en-AU" baseline="0" dirty="0" smtClean="0"/>
              <a:t>(Button). When this happens the style also becomes the default style for that control type. Explicitly setting the key is as simple as defining x:Key=“</a:t>
            </a:r>
            <a:r>
              <a:rPr lang="en-AU" baseline="0" dirty="0" err="1" smtClean="0"/>
              <a:t>MyStyle</a:t>
            </a:r>
            <a:r>
              <a:rPr lang="en-AU" baseline="0" dirty="0" smtClean="0"/>
              <a:t>”. All </a:t>
            </a:r>
            <a:r>
              <a:rPr lang="en-AU" baseline="0" smtClean="0"/>
              <a:t>key names must be unique.</a:t>
            </a:r>
            <a:endParaRPr lang="en-AU" baseline="0" dirty="0" smtClean="0"/>
          </a:p>
        </p:txBody>
      </p:sp>
      <p:sp>
        <p:nvSpPr>
          <p:cNvPr id="4" name="Slide Number Placeholder 3"/>
          <p:cNvSpPr>
            <a:spLocks noGrp="1"/>
          </p:cNvSpPr>
          <p:nvPr>
            <p:ph type="sldNum" sz="quarter" idx="10"/>
          </p:nvPr>
        </p:nvSpPr>
        <p:spPr/>
        <p:txBody>
          <a:bodyPr/>
          <a:lstStyle/>
          <a:p>
            <a:fld id="{8651F99A-EBA4-415D-B96E-20584A09D649}" type="slidenum">
              <a:rPr lang="en-AU" smtClean="0"/>
              <a:pPr/>
              <a:t>4</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Applying default styling</a:t>
            </a:r>
          </a:p>
          <a:p>
            <a:r>
              <a:rPr lang="en-AU" dirty="0" smtClean="0"/>
              <a:t>Applying styles by key</a:t>
            </a:r>
          </a:p>
          <a:p>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5</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Styles allow for changing properties on a</a:t>
            </a:r>
            <a:r>
              <a:rPr lang="en-AU" baseline="0" dirty="0" smtClean="0"/>
              <a:t> control: font size, colour, etc. Templates differ by allowing you to over ride how a control renders itself. </a:t>
            </a:r>
          </a:p>
          <a:p>
            <a:r>
              <a:rPr lang="en-AU" baseline="0" dirty="0" smtClean="0"/>
              <a:t>Typically Buttons have a </a:t>
            </a:r>
            <a:r>
              <a:rPr lang="en-AU" baseline="0" dirty="0" err="1" smtClean="0"/>
              <a:t>ContentPresenter</a:t>
            </a:r>
            <a:r>
              <a:rPr lang="en-AU" baseline="0" dirty="0" smtClean="0"/>
              <a:t> nested inside of itself which is used to display the content of the button (the button text), however we may want to create a new style of button that has an image on the left hand side and its text on the right hand side. Traditionally this type of functionality required the creation of a brand new custom control class to be created.</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In WPF most controls have an appearance and a behaviour. If the behaviour of a control is appropriate (say the clicking functionality of a button) but we want to change the appearance then we can use a control template to define how the control should display itself whilst keeping the functionality provided. XAML allows you to define a new template for the button and define what should be created inside of it, saving the need to get into code and writing a brand new class.</a:t>
            </a:r>
          </a:p>
        </p:txBody>
      </p:sp>
      <p:sp>
        <p:nvSpPr>
          <p:cNvPr id="4" name="Slide Number Placeholder 3"/>
          <p:cNvSpPr>
            <a:spLocks noGrp="1"/>
          </p:cNvSpPr>
          <p:nvPr>
            <p:ph type="sldNum" sz="quarter" idx="10"/>
          </p:nvPr>
        </p:nvSpPr>
        <p:spPr/>
        <p:txBody>
          <a:bodyPr/>
          <a:lstStyle/>
          <a:p>
            <a:fld id="{8651F99A-EBA4-415D-B96E-20584A09D649}" type="slidenum">
              <a:rPr lang="en-AU" smtClean="0"/>
              <a:pPr/>
              <a:t>6</a:t>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Checkbox Button</a:t>
            </a:r>
          </a:p>
          <a:p>
            <a:r>
              <a:rPr lang="en-AU" dirty="0" smtClean="0"/>
              <a:t>Image button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62183A92-97C9-43D2-A687-E2656DA4C0DE}" type="slidenum">
              <a:rPr lang="en-AU" smtClean="0"/>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Triggers happen</a:t>
            </a:r>
            <a:r>
              <a:rPr lang="en-AU" baseline="0" dirty="0" smtClean="0"/>
              <a:t> when a property value changes on a control, this is commonly used for simple things like changing the look of a control when a user is interacting with it e.g. when the control is selected, change the background colour to a dark colour.</a:t>
            </a:r>
          </a:p>
          <a:p>
            <a:endParaRPr lang="en-AU" baseline="0" dirty="0" smtClean="0"/>
          </a:p>
          <a:p>
            <a:r>
              <a:rPr lang="en-AU" baseline="0" dirty="0" err="1" smtClean="0"/>
              <a:t>EventTriggers</a:t>
            </a:r>
            <a:r>
              <a:rPr lang="en-AU" baseline="0" dirty="0" smtClean="0"/>
              <a:t> are akin to responding to events firing in </a:t>
            </a:r>
            <a:r>
              <a:rPr lang="en-AU" baseline="0" dirty="0" err="1" smtClean="0"/>
              <a:t>Winforms</a:t>
            </a:r>
            <a:r>
              <a:rPr lang="en-AU" baseline="0" dirty="0" smtClean="0"/>
              <a:t>. However instead of writing the code to handle it in C#/VB we can now write XAML code to respond to this, which can allow us to do animate the UI in response to events.</a:t>
            </a:r>
            <a:endParaRPr lang="en-AU" dirty="0"/>
          </a:p>
        </p:txBody>
      </p:sp>
      <p:sp>
        <p:nvSpPr>
          <p:cNvPr id="4" name="Slide Number Placeholder 3"/>
          <p:cNvSpPr>
            <a:spLocks noGrp="1"/>
          </p:cNvSpPr>
          <p:nvPr>
            <p:ph type="sldNum" sz="quarter" idx="10"/>
          </p:nvPr>
        </p:nvSpPr>
        <p:spPr/>
        <p:txBody>
          <a:bodyPr/>
          <a:lstStyle/>
          <a:p>
            <a:fld id="{3B948767-F864-4517-B972-1001E3BCE333}" type="slidenum">
              <a:rPr lang="en-AU" smtClean="0"/>
              <a:pPr/>
              <a:t>8</a:t>
            </a:fld>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WPF provides a framework for animating</a:t>
            </a:r>
            <a:r>
              <a:rPr lang="en-AU" baseline="0" dirty="0" smtClean="0"/>
              <a:t> elements of the screen. Traditionally this required the use of rendering loops and methods dedicated to tracking where all the screen objects were. Now with WPF it is simply a matter of describing what an element should do over a time period. These animations can be activated from triggers in XAML or in C#/VB.</a:t>
            </a:r>
            <a:endParaRPr lang="en-AU" dirty="0" smtClean="0"/>
          </a:p>
          <a:p>
            <a:r>
              <a:rPr lang="en-AU" dirty="0" smtClean="0"/>
              <a:t>A</a:t>
            </a:r>
            <a:r>
              <a:rPr lang="en-AU" baseline="0" dirty="0" smtClean="0"/>
              <a:t> wide variety of animations can be created easily in the XAML code, allowing a designer to worry about how screen elements react to the user completely independently of the programmer who is writing the code behind the scenes.</a:t>
            </a:r>
          </a:p>
          <a:p>
            <a:r>
              <a:rPr lang="en-AU" baseline="0" dirty="0" smtClean="0"/>
              <a:t>A designer can animate screen elements to slide in and out of view when they are activated, to slowly change colour when a </a:t>
            </a:r>
            <a:r>
              <a:rPr lang="en-AU" baseline="0" dirty="0" err="1" smtClean="0"/>
              <a:t>mouseover</a:t>
            </a:r>
            <a:r>
              <a:rPr lang="en-AU" baseline="0" dirty="0" smtClean="0"/>
              <a:t> event occurs, or just have an animated company logo on the screen.</a:t>
            </a:r>
          </a:p>
          <a:p>
            <a:endParaRPr lang="en-AU" baseline="0" dirty="0" smtClean="0"/>
          </a:p>
          <a:p>
            <a:r>
              <a:rPr lang="en-AU" dirty="0" smtClean="0"/>
              <a:t>There are many elements</a:t>
            </a:r>
            <a:r>
              <a:rPr lang="en-AU" baseline="0" dirty="0" smtClean="0"/>
              <a:t> that can be used to animate properties, which one you need to use is based on the value type of the property. Some common ones are</a:t>
            </a:r>
          </a:p>
          <a:p>
            <a:pPr>
              <a:buFont typeface="Arial" pitchFamily="34" charset="0"/>
              <a:buChar char="•"/>
            </a:pPr>
            <a:r>
              <a:rPr lang="en-AU" baseline="0" dirty="0" err="1" smtClean="0"/>
              <a:t>ByteAnimation</a:t>
            </a:r>
            <a:endParaRPr lang="en-AU" baseline="0" dirty="0" smtClean="0"/>
          </a:p>
          <a:p>
            <a:pPr>
              <a:buFont typeface="Arial" pitchFamily="34" charset="0"/>
              <a:buChar char="•"/>
            </a:pPr>
            <a:r>
              <a:rPr lang="en-AU" baseline="0" dirty="0" err="1" smtClean="0"/>
              <a:t>ColorAnimation</a:t>
            </a:r>
            <a:endParaRPr lang="en-AU" baseline="0" dirty="0" smtClean="0"/>
          </a:p>
          <a:p>
            <a:pPr>
              <a:buFont typeface="Arial" pitchFamily="34" charset="0"/>
              <a:buChar char="•"/>
            </a:pPr>
            <a:r>
              <a:rPr lang="en-AU" baseline="0" dirty="0" err="1" smtClean="0"/>
              <a:t>DecimalAnimation</a:t>
            </a:r>
            <a:endParaRPr lang="en-AU" baseline="0" dirty="0" smtClean="0"/>
          </a:p>
          <a:p>
            <a:pPr>
              <a:buFont typeface="Arial" pitchFamily="34" charset="0"/>
              <a:buChar char="•"/>
            </a:pPr>
            <a:r>
              <a:rPr lang="en-AU" baseline="0" dirty="0" err="1" smtClean="0"/>
              <a:t>DoubleAnimation</a:t>
            </a:r>
            <a:endParaRPr lang="en-AU" baseline="0" dirty="0" smtClean="0"/>
          </a:p>
          <a:p>
            <a:pPr>
              <a:buFont typeface="Arial" pitchFamily="34" charset="0"/>
              <a:buChar char="•"/>
            </a:pPr>
            <a:r>
              <a:rPr lang="en-AU" baseline="0" dirty="0" err="1" smtClean="0"/>
              <a:t>Int</a:t>
            </a:r>
            <a:r>
              <a:rPr lang="en-AU" baseline="0" dirty="0" smtClean="0"/>
              <a:t>(16/32/64)Animation</a:t>
            </a:r>
          </a:p>
          <a:p>
            <a:pPr>
              <a:buFont typeface="Arial" pitchFamily="34" charset="0"/>
              <a:buChar char="•"/>
            </a:pPr>
            <a:r>
              <a:rPr lang="en-AU" baseline="0" dirty="0" err="1" smtClean="0"/>
              <a:t>ThicknessAnimation</a:t>
            </a:r>
            <a:endParaRPr lang="en-AU" baseline="0" dirty="0" smtClean="0"/>
          </a:p>
          <a:p>
            <a:pPr>
              <a:buFont typeface="Arial" pitchFamily="34" charset="0"/>
              <a:buNone/>
            </a:pPr>
            <a:r>
              <a:rPr lang="en-AU" baseline="0" dirty="0" smtClean="0"/>
              <a:t>For example, animating a brush’s colour would require </a:t>
            </a:r>
            <a:r>
              <a:rPr lang="en-AU" baseline="0" dirty="0" err="1" smtClean="0"/>
              <a:t>ColourAnimation</a:t>
            </a:r>
            <a:r>
              <a:rPr lang="en-AU" baseline="0" dirty="0" smtClean="0"/>
              <a:t>, but a Margin would require </a:t>
            </a:r>
            <a:r>
              <a:rPr lang="en-AU" baseline="0" dirty="0" err="1" smtClean="0"/>
              <a:t>ThicknessAnimation</a:t>
            </a:r>
            <a:endParaRPr lang="en-AU" dirty="0"/>
          </a:p>
        </p:txBody>
      </p:sp>
      <p:sp>
        <p:nvSpPr>
          <p:cNvPr id="4" name="Slide Number Placeholder 3"/>
          <p:cNvSpPr>
            <a:spLocks noGrp="1"/>
          </p:cNvSpPr>
          <p:nvPr>
            <p:ph type="sldNum" sz="quarter" idx="10"/>
          </p:nvPr>
        </p:nvSpPr>
        <p:spPr/>
        <p:txBody>
          <a:bodyPr/>
          <a:lstStyle/>
          <a:p>
            <a:fld id="{3B948767-F864-4517-B972-1001E3BCE333}" type="slidenum">
              <a:rPr lang="en-AU" smtClean="0"/>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90909"/>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7" name="Slide Number Placeholder 26"/>
          <p:cNvSpPr>
            <a:spLocks noGrp="1"/>
          </p:cNvSpPr>
          <p:nvPr>
            <p:ph type="sldNum" sz="quarter" idx="12"/>
          </p:nvPr>
        </p:nvSpPr>
        <p:spPr/>
        <p:txBody>
          <a:bodyPr/>
          <a:lstStyle/>
          <a:p>
            <a:pPr algn="l"/>
            <a:r>
              <a:rPr lang="en-AU" dirty="0" smtClean="0"/>
              <a:t>Slide </a:t>
            </a:r>
            <a:fld id="{DB15646E-32B4-4FE0-ABDE-6372DE2A5A10}" type="slidenum">
              <a:rPr lang="en-AU" smtClean="0"/>
              <a:pPr algn="l"/>
              <a:t>‹#›</a:t>
            </a:fld>
            <a:endParaRPr lang="en-AU"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a:prstGeom prst="rect">
            <a:avLst/>
          </a:prstGeo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a:prstGeom prst="rect">
            <a:avLst/>
          </a:prstGeo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600200"/>
            <a:ext cx="7467600" cy="4525963"/>
          </a:xfrm>
          <a:prstGeom prst="rect">
            <a:avLst/>
          </a:prstGeo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E637BB6B-EE1B-48FB-8575-0D55C373DE88}" type="datetimeFigureOut">
              <a:rPr lang="en-US" smtClean="0"/>
              <a:pPr/>
              <a:t>7/25/2008</a:t>
            </a:fld>
            <a:endParaRPr lang="en-US" dirty="0"/>
          </a:p>
        </p:txBody>
      </p:sp>
      <p:sp>
        <p:nvSpPr>
          <p:cNvPr id="5" name="Footer Placeholder 4"/>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dirty="0"/>
          </a:p>
        </p:txBody>
      </p:sp>
      <p:sp>
        <p:nvSpPr>
          <p:cNvPr id="6" name="Slide Number Placeholder 5"/>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7200" y="6422064"/>
            <a:ext cx="2133600" cy="365125"/>
          </a:xfrm>
          <a:prstGeom prst="rect">
            <a:avLst/>
          </a:prstGeom>
        </p:spPr>
        <p:txBody>
          <a:bodyPr/>
          <a:lstStyle/>
          <a:p>
            <a:fld id="{E637BB6B-EE1B-48FB-8575-0D55C373DE88}" type="datetimeFigureOut">
              <a:rPr lang="en-US" smtClean="0"/>
              <a:pPr/>
              <a:t>7/25/2008</a:t>
            </a:fld>
            <a:endParaRPr lang="en-US"/>
          </a:p>
        </p:txBody>
      </p:sp>
      <p:sp>
        <p:nvSpPr>
          <p:cNvPr id="5" name="Footer Placeholder 4"/>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dirty="0"/>
          </a:p>
        </p:txBody>
      </p:sp>
      <p:sp>
        <p:nvSpPr>
          <p:cNvPr id="6" name="Slide Number Placeholder 5"/>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 .NET Conclusion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lgn="l"/>
            <a:r>
              <a:rPr lang="en-AU" dirty="0" smtClean="0"/>
              <a:t>Slide </a:t>
            </a:r>
            <a:fld id="{DB15646E-32B4-4FE0-ABDE-6372DE2A5A10}" type="slidenum">
              <a:rPr lang="en-AU" smtClean="0"/>
              <a:pPr algn="l"/>
              <a:t>‹#›</a:t>
            </a:fld>
            <a:endParaRPr lang="en-AU" dirty="0"/>
          </a:p>
        </p:txBody>
      </p:sp>
      <p:sp>
        <p:nvSpPr>
          <p:cNvPr id="7" name="Slide Number Placeholder 4"/>
          <p:cNvSpPr txBox="1">
            <a:spLocks/>
          </p:cNvSpPr>
          <p:nvPr userDrawn="1"/>
        </p:nvSpPr>
        <p:spPr>
          <a:xfrm>
            <a:off x="6553200" y="6421461"/>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B15646E-32B4-4FE0-ABDE-6372DE2A5A10}" type="slidenum">
              <a:rPr kumimoji="0" lang="en-AU" sz="1200" b="0" i="0" u="none" strike="noStrike" kern="1200" cap="none" spc="0" normalizeH="0" baseline="0" noProof="0" smtClean="0">
                <a:ln>
                  <a:noFill/>
                </a:ln>
                <a:solidFill>
                  <a:srgbClr val="CEE9B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AU" sz="1200" b="0" i="0" u="none" strike="noStrike" kern="1200" cap="none" spc="0" normalizeH="0" baseline="0" noProof="0" dirty="0">
              <a:ln>
                <a:noFill/>
              </a:ln>
              <a:solidFill>
                <a:srgbClr val="CEE9B1"/>
              </a:solidFill>
              <a:effectLst/>
              <a:uLnTx/>
              <a:uFillTx/>
              <a:latin typeface="+mn-lt"/>
              <a:ea typeface="+mn-ea"/>
              <a:cs typeface="+mn-cs"/>
            </a:endParaRPr>
          </a:p>
        </p:txBody>
      </p:sp>
      <p:sp>
        <p:nvSpPr>
          <p:cNvPr id="8" name="TextBox 7"/>
          <p:cNvSpPr txBox="1"/>
          <p:nvPr userDrawn="1"/>
        </p:nvSpPr>
        <p:spPr>
          <a:xfrm>
            <a:off x="285720" y="2357430"/>
            <a:ext cx="7358114" cy="3477875"/>
          </a:xfrm>
          <a:prstGeom prst="rect">
            <a:avLst/>
          </a:prstGeom>
          <a:noFill/>
        </p:spPr>
        <p:txBody>
          <a:bodyPr wrap="square" rtlCol="0">
            <a:spAutoFit/>
          </a:bodyPr>
          <a:lstStyle/>
          <a:p>
            <a:pPr algn="r"/>
            <a:r>
              <a:rPr lang="en-AU" sz="4000" b="1" dirty="0" smtClean="0">
                <a:solidFill>
                  <a:srgbClr val="CEE9B1"/>
                </a:solidFill>
              </a:rPr>
              <a:t>A Quality Readify Training Course</a:t>
            </a:r>
          </a:p>
          <a:p>
            <a:pPr algn="r"/>
            <a:r>
              <a:rPr lang="en-AU" sz="2800" dirty="0" smtClean="0">
                <a:solidFill>
                  <a:srgbClr val="CEE9B1"/>
                </a:solidFill>
              </a:rPr>
              <a:t>By Andrew Parsons, Education Evangelist</a:t>
            </a:r>
            <a:endParaRPr lang="en-AU" sz="2800" i="1" dirty="0" smtClean="0">
              <a:solidFill>
                <a:srgbClr val="CEE9B1"/>
              </a:solidFill>
            </a:endParaRPr>
          </a:p>
          <a:p>
            <a:pPr algn="r"/>
            <a:endParaRPr lang="en-AU" sz="2800" i="1" dirty="0" smtClean="0">
              <a:solidFill>
                <a:srgbClr val="CEE9B1"/>
              </a:solidFill>
            </a:endParaRPr>
          </a:p>
          <a:p>
            <a:pPr algn="r"/>
            <a:r>
              <a:rPr lang="en-AU" sz="2800" b="1" dirty="0" smtClean="0">
                <a:solidFill>
                  <a:srgbClr val="CEE9B1"/>
                </a:solidFill>
              </a:rPr>
              <a:t>Email Address: </a:t>
            </a:r>
            <a:r>
              <a:rPr lang="en-AU" sz="2800" dirty="0" smtClean="0">
                <a:solidFill>
                  <a:srgbClr val="CEE9B1"/>
                </a:solidFill>
              </a:rPr>
              <a:t>presenter.name@readify.net</a:t>
            </a:r>
          </a:p>
          <a:p>
            <a:pPr algn="r"/>
            <a:r>
              <a:rPr lang="en-AU" sz="2800" dirty="0" smtClean="0">
                <a:solidFill>
                  <a:srgbClr val="CEE9B1"/>
                </a:solidFill>
              </a:rPr>
              <a:t>www.readify.net/training</a:t>
            </a:r>
          </a:p>
          <a:p>
            <a:pPr algn="r"/>
            <a:endParaRPr lang="en-AU" sz="2800" i="1" dirty="0" smtClean="0">
              <a:solidFill>
                <a:srgbClr val="CEE9B1"/>
              </a:solidFill>
            </a:endParaRPr>
          </a:p>
        </p:txBody>
      </p:sp>
      <p:sp>
        <p:nvSpPr>
          <p:cNvPr id="9"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dule Title Slide">
    <p:bg>
      <p:bgPr>
        <a:solidFill>
          <a:srgbClr val="090909"/>
        </a:solid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none"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7" name="Slide Number Placeholder 26"/>
          <p:cNvSpPr>
            <a:spLocks noGrp="1"/>
          </p:cNvSpPr>
          <p:nvPr>
            <p:ph type="sldNum" sz="quarter" idx="12"/>
          </p:nvPr>
        </p:nvSpPr>
        <p:spPr/>
        <p:txBody>
          <a:bodyPr/>
          <a:lstStyle>
            <a:lvl1pPr algn="l">
              <a:defRPr/>
            </a:lvl1p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20" y="785794"/>
            <a:ext cx="7467600" cy="500066"/>
          </a:xfrm>
          <a:prstGeom prst="rect">
            <a:avLst/>
          </a:prstGeom>
        </p:spPr>
        <p:txBody>
          <a:bodyPr/>
          <a:lstStyle>
            <a:lvl1pPr algn="l">
              <a:defRPr sz="32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600200"/>
            <a:ext cx="7467600" cy="4525963"/>
          </a:xfrm>
          <a:prstGeom prst="rect">
            <a:avLst/>
          </a:prstGeo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p>
            <a:pPr algn="l"/>
            <a:r>
              <a:rPr lang="en-AU" dirty="0" smtClean="0"/>
              <a:t>Slide </a:t>
            </a:r>
            <a:fld id="{DB15646E-32B4-4FE0-ABDE-6372DE2A5A10}" type="slidenum">
              <a:rPr lang="en-AU" smtClean="0"/>
              <a:pPr algn="l"/>
              <a:t>‹#›</a:t>
            </a:fld>
            <a:endParaRPr lang="en-AU" dirty="0"/>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Ref idx="1002">
        <a:schemeClr val="bg2"/>
      </p:bgRef>
    </p:bg>
    <p:spTree>
      <p:nvGrpSpPr>
        <p:cNvPr id="1" name=""/>
        <p:cNvGrpSpPr/>
        <p:nvPr/>
      </p:nvGrpSpPr>
      <p:grpSpPr>
        <a:xfrm>
          <a:off x="0" y="0"/>
          <a:ext cx="0" cy="0"/>
          <a:chOff x="0" y="0"/>
          <a:chExt cx="0" cy="0"/>
        </a:xfrm>
      </p:grpSpPr>
      <p:sp>
        <p:nvSpPr>
          <p:cNvPr id="10" name="Freeform 9"/>
          <p:cNvSpPr>
            <a:spLocks/>
          </p:cNvSpPr>
          <p:nvPr userDrawn="1"/>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1" name="Freeform 10"/>
          <p:cNvSpPr>
            <a:spLocks/>
          </p:cNvSpPr>
          <p:nvPr userDrawn="1"/>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2" name="Title 1"/>
          <p:cNvSpPr>
            <a:spLocks noGrp="1"/>
          </p:cNvSpPr>
          <p:nvPr>
            <p:ph type="title"/>
          </p:nvPr>
        </p:nvSpPr>
        <p:spPr>
          <a:xfrm>
            <a:off x="685800" y="3583837"/>
            <a:ext cx="6629400" cy="1826363"/>
          </a:xfrm>
          <a:prstGeom prst="rect">
            <a:avLst/>
          </a:prstGeom>
        </p:spPr>
        <p:txBody>
          <a:bodyPr tIns="0" bIns="0" anchor="t"/>
          <a:lstStyle>
            <a:lvl1pPr algn="r">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dirty="0" smtClean="0"/>
              <a:t>Click to edit Master title style</a:t>
            </a:r>
            <a:endParaRPr kumimoji="0" lang="en-US" dirty="0"/>
          </a:p>
        </p:txBody>
      </p:sp>
      <p:sp>
        <p:nvSpPr>
          <p:cNvPr id="13" name="Text Placeholder 2"/>
          <p:cNvSpPr>
            <a:spLocks noGrp="1"/>
          </p:cNvSpPr>
          <p:nvPr>
            <p:ph type="body" idx="1"/>
          </p:nvPr>
        </p:nvSpPr>
        <p:spPr>
          <a:xfrm>
            <a:off x="685800" y="2485800"/>
            <a:ext cx="6629400" cy="1066688"/>
          </a:xfrm>
          <a:prstGeom prst="rect">
            <a:avLst/>
          </a:prstGeom>
        </p:spPr>
        <p:txBody>
          <a:bodyPr lIns="45720" tIns="0" rIns="45720" bIns="0"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4" name="Slide Number Placeholder 17"/>
          <p:cNvSpPr>
            <a:spLocks noGrp="1"/>
          </p:cNvSpPr>
          <p:nvPr>
            <p:ph type="sldNum" sz="quarter" idx="4"/>
          </p:nvPr>
        </p:nvSpPr>
        <p:spPr>
          <a:xfrm>
            <a:off x="95224" y="635795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l"/>
            <a:r>
              <a:rPr lang="en-AU" dirty="0" smtClean="0"/>
              <a:t>Slide </a:t>
            </a:r>
            <a:fld id="{DB15646E-32B4-4FE0-ABDE-6372DE2A5A10}" type="slidenum">
              <a:rPr lang="en-AU" smtClean="0"/>
              <a:pPr algn="l"/>
              <a:t>‹#›</a:t>
            </a:fld>
            <a:endParaRPr lang="en-AU" dirty="0"/>
          </a:p>
        </p:txBody>
      </p:sp>
      <p:pic>
        <p:nvPicPr>
          <p:cNvPr id="15" name="Picture 14" descr="Gold_Partner_rgb.png"/>
          <p:cNvPicPr>
            <a:picLocks noChangeAspect="1"/>
          </p:cNvPicPr>
          <p:nvPr userDrawn="1"/>
        </p:nvPicPr>
        <p:blipFill>
          <a:blip r:embed="rId2"/>
          <a:stretch>
            <a:fillRect/>
          </a:stretch>
        </p:blipFill>
        <p:spPr>
          <a:xfrm>
            <a:off x="8286776" y="6357958"/>
            <a:ext cx="785818" cy="417687"/>
          </a:xfrm>
          <a:prstGeom prst="rect">
            <a:avLst/>
          </a:prstGeom>
        </p:spPr>
      </p:pic>
      <p:sp>
        <p:nvSpPr>
          <p:cNvPr id="16"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Ovr>
    <a:overrideClrMapping bg1="dk1" tx1="lt1" bg2="dk2" tx2="lt2" accent1="accent1" accent2="accent2" accent3="accent3" accent4="accent4" accent5="accent5" accent6="accent6" hlink="hlink" folHlink="folHlink"/>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a:prstGeom prst="rect">
            <a:avLst/>
          </a:prstGeo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a:prstGeom prst="rect">
            <a:avLst/>
          </a:prstGeo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a:prstGeom prst="rect">
            <a:avLst/>
          </a:prstGeo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a:prstGeom prst="rect">
            <a:avLst/>
          </a:prstGeo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a:prstGeom prst="rect">
            <a:avLst/>
          </a:prstGeo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a:prstGeom prst="rect">
            <a:avLst/>
          </a:prstGeo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a:prstGeom prst="rect">
            <a:avLst/>
          </a:prstGeo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422064"/>
            <a:ext cx="2133600" cy="365125"/>
          </a:xfrm>
          <a:prstGeom prst="rect">
            <a:avLst/>
          </a:prstGeom>
        </p:spPr>
        <p:txBody>
          <a:bodyPr/>
          <a:lstStyle/>
          <a:p>
            <a:endParaRPr lang="en-AU"/>
          </a:p>
        </p:txBody>
      </p:sp>
      <p:sp>
        <p:nvSpPr>
          <p:cNvPr id="8" name="Footer Placeholder 7"/>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9" name="Slide Number Placeholder 8"/>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a:prstGeom prst="rect">
            <a:avLst/>
          </a:prstGeo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a:xfrm>
            <a:off x="457200" y="6422064"/>
            <a:ext cx="2133600" cy="365125"/>
          </a:xfrm>
          <a:prstGeom prst="rect">
            <a:avLst/>
          </a:prstGeom>
        </p:spPr>
        <p:txBody>
          <a:bodyPr/>
          <a:lstStyle/>
          <a:p>
            <a:endParaRPr lang="en-AU"/>
          </a:p>
        </p:txBody>
      </p:sp>
      <p:sp>
        <p:nvSpPr>
          <p:cNvPr id="8" name="Slide Number Placeholder 7"/>
          <p:cNvSpPr>
            <a:spLocks noGrp="1"/>
          </p:cNvSpPr>
          <p:nvPr>
            <p:ph type="sldNum" sz="quarter" idx="11"/>
          </p:nvPr>
        </p:nvSpPr>
        <p:spPr/>
        <p:txBody>
          <a:bodyPr/>
          <a:lstStyle/>
          <a:p>
            <a:r>
              <a:rPr lang="en-AU" smtClean="0"/>
              <a:t>Slide </a:t>
            </a:r>
            <a:fld id="{DB15646E-32B4-4FE0-ABDE-6372DE2A5A10}" type="slidenum">
              <a:rPr lang="en-AU" smtClean="0"/>
              <a:pPr/>
              <a:t>‹#›</a:t>
            </a:fld>
            <a:endParaRPr lang="en-AU" dirty="0"/>
          </a:p>
        </p:txBody>
      </p:sp>
      <p:sp>
        <p:nvSpPr>
          <p:cNvPr id="9" name="Footer Placeholder 8"/>
          <p:cNvSpPr>
            <a:spLocks noGrp="1"/>
          </p:cNvSpPr>
          <p:nvPr>
            <p:ph type="ftr" sz="quarter" idx="12"/>
          </p:nvPr>
        </p:nvSpPr>
        <p:spPr>
          <a:xfrm>
            <a:off x="3105160" y="6422064"/>
            <a:ext cx="2895600" cy="365125"/>
          </a:xfrm>
          <a:prstGeom prst="rect">
            <a:avLst/>
          </a:prstGeom>
        </p:spPr>
        <p:txBody>
          <a:bodyPr/>
          <a:lstStyle/>
          <a:p>
            <a:r>
              <a:rPr lang="en-AU" smtClean="0"/>
              <a:t>Discover, Master, Influence</a:t>
            </a:r>
            <a:endParaRPr lang="en-AU"/>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22064"/>
            <a:ext cx="2133600" cy="365125"/>
          </a:xfrm>
          <a:prstGeom prst="rect">
            <a:avLst/>
          </a:prstGeom>
        </p:spPr>
        <p:txBody>
          <a:bodyPr/>
          <a:lstStyle/>
          <a:p>
            <a:endParaRPr lang="en-AU"/>
          </a:p>
        </p:txBody>
      </p:sp>
      <p:sp>
        <p:nvSpPr>
          <p:cNvPr id="3" name="Footer Placeholder 2"/>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a:prstGeom prst="rect">
            <a:avLst/>
          </a:prstGeo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a:prstGeom prst="rect">
            <a:avLst/>
          </a:prstGeo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a:prstGeom prst="rect">
            <a:avLst/>
          </a:prstGeo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57200" y="6422064"/>
            <a:ext cx="2133600" cy="365125"/>
          </a:xfrm>
          <a:prstGeom prst="rect">
            <a:avLst/>
          </a:prstGeom>
        </p:spPr>
        <p:txBody>
          <a:bodyPr/>
          <a:lstStyle/>
          <a:p>
            <a:endParaRPr lang="en-AU"/>
          </a:p>
        </p:txBody>
      </p:sp>
      <p:sp>
        <p:nvSpPr>
          <p:cNvPr id="6" name="Footer Placeholder 5"/>
          <p:cNvSpPr>
            <a:spLocks noGrp="1"/>
          </p:cNvSpPr>
          <p:nvPr>
            <p:ph type="ftr" sz="quarter" idx="11"/>
          </p:nvPr>
        </p:nvSpPr>
        <p:spPr>
          <a:xfrm>
            <a:off x="3105160" y="6422064"/>
            <a:ext cx="2895600" cy="365125"/>
          </a:xfrm>
          <a:prstGeom prst="rect">
            <a:avLst/>
          </a:prstGeom>
        </p:spPr>
        <p:txBody>
          <a:bodyPr/>
          <a:lstStyle/>
          <a:p>
            <a:r>
              <a:rPr lang="en-AU" smtClean="0"/>
              <a:t>Discover, Master, Influence</a:t>
            </a:r>
            <a:endParaRPr lang="en-AU"/>
          </a:p>
        </p:txBody>
      </p:sp>
      <p:sp>
        <p:nvSpPr>
          <p:cNvPr id="7" name="Slide Number Placeholder 6"/>
          <p:cNvSpPr>
            <a:spLocks noGrp="1"/>
          </p:cNvSpPr>
          <p:nvPr>
            <p:ph type="sldNum" sz="quarter" idx="12"/>
          </p:nvPr>
        </p:nvSpPr>
        <p:spPr>
          <a:xfrm>
            <a:off x="8156448" y="6422064"/>
            <a:ext cx="762000" cy="365125"/>
          </a:xfrm>
        </p:spPr>
        <p:txBody>
          <a:bodyPr/>
          <a:lstStyle/>
          <a:p>
            <a:r>
              <a:rPr lang="en-AU" smtClean="0"/>
              <a:t>Slide </a:t>
            </a:r>
            <a:fld id="{DB15646E-32B4-4FE0-ABDE-6372DE2A5A10}" type="slidenum">
              <a:rPr lang="en-AU" smtClean="0"/>
              <a:pPr/>
              <a:t>‹#›</a:t>
            </a:fld>
            <a:endParaRPr lang="en-AU"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pic>
        <p:nvPicPr>
          <p:cNvPr id="14" name="Picture 13" descr="Metalic-Pro.NET-blackblue.JPG"/>
          <p:cNvPicPr>
            <a:picLocks noChangeAspect="1"/>
          </p:cNvPicPr>
          <p:nvPr userDrawn="1"/>
        </p:nvPicPr>
        <p:blipFill>
          <a:blip r:embed="rId15"/>
          <a:stretch>
            <a:fillRect/>
          </a:stretch>
        </p:blipFill>
        <p:spPr>
          <a:xfrm>
            <a:off x="0" y="0"/>
            <a:ext cx="9144000" cy="2606985"/>
          </a:xfrm>
          <a:prstGeom prst="rect">
            <a:avLst/>
          </a:prstGeom>
        </p:spPr>
      </p:pic>
      <p:sp>
        <p:nvSpPr>
          <p:cNvPr id="15" name="Freeform 14"/>
          <p:cNvSpPr>
            <a:spLocks/>
          </p:cNvSpPr>
          <p:nvPr userDrawn="1"/>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rgbClr val="131F23">
              <a:alpha val="40000"/>
            </a:srgb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6" name="Freeform 15"/>
          <p:cNvSpPr>
            <a:spLocks/>
          </p:cNvSpPr>
          <p:nvPr userDrawn="1"/>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accent1">
              <a:lumMod val="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rgbClr val="131F23">
              <a:alpha val="44706"/>
            </a:srgb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8" name="Slide Number Placeholder 17"/>
          <p:cNvSpPr>
            <a:spLocks noGrp="1"/>
          </p:cNvSpPr>
          <p:nvPr>
            <p:ph type="sldNum" sz="quarter" idx="4"/>
          </p:nvPr>
        </p:nvSpPr>
        <p:spPr>
          <a:xfrm>
            <a:off x="95224" y="6357958"/>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l"/>
            <a:r>
              <a:rPr lang="en-AU" dirty="0" smtClean="0"/>
              <a:t>Slide </a:t>
            </a:r>
            <a:fld id="{DB15646E-32B4-4FE0-ABDE-6372DE2A5A10}" type="slidenum">
              <a:rPr lang="en-AU" smtClean="0"/>
              <a:pPr algn="l"/>
              <a:t>‹#›</a:t>
            </a:fld>
            <a:endParaRPr lang="en-AU" dirty="0"/>
          </a:p>
        </p:txBody>
      </p:sp>
      <p:pic>
        <p:nvPicPr>
          <p:cNvPr id="13" name="Picture 12" descr="Gold_Partner_rgb.png"/>
          <p:cNvPicPr>
            <a:picLocks noChangeAspect="1"/>
          </p:cNvPicPr>
          <p:nvPr userDrawn="1"/>
        </p:nvPicPr>
        <p:blipFill>
          <a:blip r:embed="rId16"/>
          <a:stretch>
            <a:fillRect/>
          </a:stretch>
        </p:blipFill>
        <p:spPr>
          <a:xfrm>
            <a:off x="8286776" y="6357958"/>
            <a:ext cx="785818" cy="417687"/>
          </a:xfrm>
          <a:prstGeom prst="rect">
            <a:avLst/>
          </a:prstGeom>
        </p:spPr>
      </p:pic>
      <p:sp>
        <p:nvSpPr>
          <p:cNvPr id="17" name="Footer Placeholder 3"/>
          <p:cNvSpPr txBox="1">
            <a:spLocks/>
          </p:cNvSpPr>
          <p:nvPr userDrawn="1"/>
        </p:nvSpPr>
        <p:spPr>
          <a:xfrm>
            <a:off x="3124200" y="6492899"/>
            <a:ext cx="2895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smtClean="0">
                <a:ln>
                  <a:noFill/>
                </a:ln>
                <a:solidFill>
                  <a:srgbClr val="CEE9B1"/>
                </a:solidFill>
                <a:effectLst/>
                <a:uLnTx/>
                <a:uFillTx/>
                <a:latin typeface="+mn-lt"/>
                <a:ea typeface="+mn-ea"/>
                <a:cs typeface="+mn-cs"/>
              </a:rPr>
              <a:t>Discover, Master, Influence</a:t>
            </a:r>
            <a:endParaRPr kumimoji="0" lang="en-AU" sz="1200" b="0" i="1" u="none" strike="noStrike" kern="1200" cap="none" spc="0" normalizeH="0" baseline="0" noProof="0" dirty="0">
              <a:ln>
                <a:noFill/>
              </a:ln>
              <a:solidFill>
                <a:srgbClr val="CEE9B1"/>
              </a:solidFill>
              <a:effectLst/>
              <a:uLnTx/>
              <a:uFillTx/>
              <a:latin typeface="+mn-lt"/>
              <a:ea typeface="+mn-ea"/>
              <a:cs typeface="+mn-cs"/>
            </a:endParaRPr>
          </a:p>
        </p:txBody>
      </p:sp>
    </p:spTree>
  </p:cSld>
  <p:clrMap bg1="dk1" tx1="lt1" bg2="dk2" tx2="lt2" accent1="accent1" accent2="accent2" accent3="accent3" accent4="accent4" accent5="accent5" accent6="accent6" hlink="hlink" folHlink="folHlink"/>
  <p:sldLayoutIdLst>
    <p:sldLayoutId id="214748367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71" r:id="rId13"/>
  </p:sldLayoutIdLst>
  <p:transition>
    <p:fade thruBlk="1"/>
  </p:transition>
  <p:timing>
    <p:tnLst>
      <p:par>
        <p:cTn id="1" dur="indefinite" restart="never" nodeType="tmRoot"/>
      </p:par>
    </p:tnLst>
  </p:timing>
  <p:hf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Pro .NET 3.5 </a:t>
            </a:r>
            <a:br>
              <a:rPr lang="en-AU" dirty="0" smtClean="0"/>
            </a:br>
            <a:r>
              <a:rPr lang="en-AU" dirty="0" smtClean="0"/>
              <a:t>Training Course</a:t>
            </a:r>
            <a:endParaRPr lang="en-AU" dirty="0"/>
          </a:p>
        </p:txBody>
      </p:sp>
      <p:sp>
        <p:nvSpPr>
          <p:cNvPr id="3" name="Subtitle 2"/>
          <p:cNvSpPr>
            <a:spLocks noGrp="1"/>
          </p:cNvSpPr>
          <p:nvPr>
            <p:ph type="subTitle" idx="1"/>
          </p:nvPr>
        </p:nvSpPr>
        <p:spPr/>
        <p:txBody>
          <a:bodyPr/>
          <a:lstStyle/>
          <a:p>
            <a:r>
              <a:rPr lang="en-AU" dirty="0" smtClean="0"/>
              <a:t>Paul Stovell, Senior Developer, </a:t>
            </a:r>
            <a:r>
              <a:rPr lang="en-AU" dirty="0" smtClean="0"/>
              <a:t>Readify</a:t>
            </a:r>
            <a:endParaRPr lang="en-AU" dirty="0"/>
          </a:p>
        </p:txBody>
      </p:sp>
      <p:sp>
        <p:nvSpPr>
          <p:cNvPr id="5" name="Slide Number Placeholder 4"/>
          <p:cNvSpPr>
            <a:spLocks noGrp="1"/>
          </p:cNvSpPr>
          <p:nvPr>
            <p:ph type="sldNum" sz="quarter" idx="12"/>
          </p:nvPr>
        </p:nvSpPr>
        <p:spPr/>
        <p:txBody>
          <a:bodyPr/>
          <a:lstStyle/>
          <a:p>
            <a:pPr algn="l"/>
            <a:r>
              <a:rPr lang="en-AU" dirty="0" smtClean="0"/>
              <a:t>Slide </a:t>
            </a:r>
            <a:fld id="{DB15646E-32B4-4FE0-ABDE-6372DE2A5A10}" type="slidenum">
              <a:rPr lang="en-AU" smtClean="0"/>
              <a:pPr algn="l"/>
              <a:t>1</a:t>
            </a:fld>
            <a:endParaRPr lang="en-AU"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Animation</a:t>
            </a:r>
            <a:endParaRPr lang="en-AU" dirty="0"/>
          </a:p>
        </p:txBody>
      </p:sp>
      <p:sp>
        <p:nvSpPr>
          <p:cNvPr id="3" name="Subtitle 2"/>
          <p:cNvSpPr>
            <a:spLocks noGrp="1"/>
          </p:cNvSpPr>
          <p:nvPr>
            <p:ph type="subTitle" idx="1"/>
          </p:nvPr>
        </p:nvSpPr>
        <p:spPr/>
        <p:txBody>
          <a:bodyPr/>
          <a:lstStyle/>
          <a:p>
            <a:r>
              <a:rPr lang="en-AU" dirty="0" smtClean="0"/>
              <a:t>Demonstration</a:t>
            </a:r>
            <a:endParaRPr lang="en-AU" dirty="0"/>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10</a:t>
            </a:fld>
            <a:endParaRPr lang="en-AU"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Storing resources</a:t>
            </a:r>
            <a:endParaRPr lang="en-AU" dirty="0"/>
          </a:p>
        </p:txBody>
      </p:sp>
      <p:sp>
        <p:nvSpPr>
          <p:cNvPr id="3" name="Content Placeholder 2"/>
          <p:cNvSpPr>
            <a:spLocks noGrp="1"/>
          </p:cNvSpPr>
          <p:nvPr>
            <p:ph idx="1"/>
          </p:nvPr>
        </p:nvSpPr>
        <p:spPr/>
        <p:txBody>
          <a:bodyPr>
            <a:normAutofit/>
          </a:bodyPr>
          <a:lstStyle/>
          <a:p>
            <a:r>
              <a:rPr lang="en-AU" dirty="0" smtClean="0"/>
              <a:t>Resource Dictionary file</a:t>
            </a:r>
          </a:p>
          <a:p>
            <a:r>
              <a:rPr lang="en-AU" dirty="0" smtClean="0"/>
              <a:t>Scope</a:t>
            </a:r>
          </a:p>
          <a:p>
            <a:pPr lvl="1"/>
            <a:r>
              <a:rPr lang="en-AU" dirty="0" smtClean="0"/>
              <a:t>Element</a:t>
            </a:r>
          </a:p>
          <a:p>
            <a:pPr lvl="1"/>
            <a:r>
              <a:rPr lang="en-AU" dirty="0" smtClean="0"/>
              <a:t>Page/Window</a:t>
            </a:r>
          </a:p>
          <a:p>
            <a:pPr lvl="1"/>
            <a:r>
              <a:rPr lang="en-AU" dirty="0" smtClean="0"/>
              <a:t>Application</a:t>
            </a:r>
          </a:p>
          <a:p>
            <a:r>
              <a:rPr lang="en-AU" dirty="0" smtClean="0"/>
              <a:t>Static resources / Dynamic resource</a:t>
            </a:r>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11</a:t>
            </a:fld>
            <a:endParaRPr lang="en-AU" dirty="0"/>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15</a:t>
            </a:r>
            <a:br>
              <a:rPr lang="en-AU" dirty="0" smtClean="0"/>
            </a:br>
            <a:r>
              <a:rPr lang="en-AU" dirty="0" smtClean="0"/>
              <a:t>WPF Resources, Styles and Control Templates</a:t>
            </a:r>
            <a:endParaRPr lang="en-AU" dirty="0"/>
          </a:p>
        </p:txBody>
      </p:sp>
      <p:sp>
        <p:nvSpPr>
          <p:cNvPr id="3" name="Text Placeholder 2"/>
          <p:cNvSpPr>
            <a:spLocks noGrp="1"/>
          </p:cNvSpPr>
          <p:nvPr>
            <p:ph type="body" idx="1"/>
          </p:nvPr>
        </p:nvSpPr>
        <p:spPr/>
        <p:txBody>
          <a:bodyPr/>
          <a:lstStyle/>
          <a:p>
            <a:r>
              <a:rPr lang="en-AU" dirty="0" smtClean="0"/>
              <a:t>Hands on Labs</a:t>
            </a:r>
            <a:endParaRPr lang="en-AU" dirty="0"/>
          </a:p>
        </p:txBody>
      </p:sp>
      <p:sp>
        <p:nvSpPr>
          <p:cNvPr id="4" name="Slide Number Placeholder 3"/>
          <p:cNvSpPr>
            <a:spLocks noGrp="1"/>
          </p:cNvSpPr>
          <p:nvPr>
            <p:ph type="sldNum" sz="quarter" idx="4"/>
          </p:nvPr>
        </p:nvSpPr>
        <p:spPr/>
        <p:txBody>
          <a:bodyPr/>
          <a:lstStyle/>
          <a:p>
            <a:pPr algn="l"/>
            <a:r>
              <a:rPr lang="en-AU" smtClean="0"/>
              <a:t>Slide </a:t>
            </a:r>
            <a:fld id="{DB15646E-32B4-4FE0-ABDE-6372DE2A5A10}" type="slidenum">
              <a:rPr lang="en-AU" smtClean="0"/>
              <a:pPr algn="l"/>
              <a:t>12</a:t>
            </a:fld>
            <a:endParaRPr lang="en-AU" dirty="0"/>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Resources, Styles, Control Templates and Animation</a:t>
            </a:r>
            <a:endParaRPr lang="en-AU" dirty="0"/>
          </a:p>
        </p:txBody>
      </p:sp>
      <p:sp>
        <p:nvSpPr>
          <p:cNvPr id="3" name="Subtitle 2"/>
          <p:cNvSpPr>
            <a:spLocks noGrp="1"/>
          </p:cNvSpPr>
          <p:nvPr>
            <p:ph type="subTitle" idx="1"/>
          </p:nvPr>
        </p:nvSpPr>
        <p:spPr/>
        <p:txBody>
          <a:bodyPr/>
          <a:lstStyle/>
          <a:p>
            <a:r>
              <a:rPr lang="en-AU" dirty="0" smtClean="0"/>
              <a:t>Module 15</a:t>
            </a:r>
            <a:endParaRPr lang="en-AU" dirty="0"/>
          </a:p>
        </p:txBody>
      </p:sp>
      <p:sp>
        <p:nvSpPr>
          <p:cNvPr id="5" name="Slide Number Placeholder 4"/>
          <p:cNvSpPr>
            <a:spLocks noGrp="1"/>
          </p:cNvSpPr>
          <p:nvPr>
            <p:ph type="sldNum" sz="quarter" idx="12"/>
          </p:nvPr>
        </p:nvSpPr>
        <p:spPr/>
        <p:txBody>
          <a:bodyPr/>
          <a:lstStyle/>
          <a:p>
            <a:r>
              <a:rPr lang="en-AU" dirty="0" smtClean="0"/>
              <a:t>Slide </a:t>
            </a:r>
            <a:fld id="{DB15646E-32B4-4FE0-ABDE-6372DE2A5A10}" type="slidenum">
              <a:rPr lang="en-AU" smtClean="0"/>
              <a:pPr/>
              <a:t>2</a:t>
            </a:fld>
            <a:endParaRPr lang="en-AU"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Property values</a:t>
            </a:r>
            <a:endParaRPr lang="en-AU" dirty="0"/>
          </a:p>
        </p:txBody>
      </p:sp>
      <p:sp>
        <p:nvSpPr>
          <p:cNvPr id="3" name="Content Placeholder 2"/>
          <p:cNvSpPr>
            <a:spLocks noGrp="1"/>
          </p:cNvSpPr>
          <p:nvPr>
            <p:ph idx="1"/>
          </p:nvPr>
        </p:nvSpPr>
        <p:spPr/>
        <p:txBody>
          <a:bodyPr/>
          <a:lstStyle/>
          <a:p>
            <a:r>
              <a:rPr lang="en-AU" dirty="0" smtClean="0"/>
              <a:t>Similar to Win Forms or Web Forms controls</a:t>
            </a:r>
          </a:p>
          <a:p>
            <a:pPr lvl="1"/>
            <a:r>
              <a:rPr lang="en-AU" dirty="0" smtClean="0"/>
              <a:t>Properties include background colour, screen position, etc.</a:t>
            </a:r>
          </a:p>
          <a:p>
            <a:r>
              <a:rPr lang="en-AU" dirty="0" smtClean="0"/>
              <a:t>Values be set in designer or code</a:t>
            </a:r>
          </a:p>
          <a:p>
            <a:r>
              <a:rPr lang="en-AU" dirty="0" smtClean="0"/>
              <a:t>Can be modified by animations or trigger events</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3</a:t>
            </a:fld>
            <a:endParaRPr lang="en-AU"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Styles</a:t>
            </a:r>
            <a:endParaRPr lang="en-AU" dirty="0"/>
          </a:p>
        </p:txBody>
      </p:sp>
      <p:sp>
        <p:nvSpPr>
          <p:cNvPr id="3" name="Content Placeholder 2"/>
          <p:cNvSpPr>
            <a:spLocks noGrp="1"/>
          </p:cNvSpPr>
          <p:nvPr>
            <p:ph idx="1"/>
          </p:nvPr>
        </p:nvSpPr>
        <p:spPr/>
        <p:txBody>
          <a:bodyPr>
            <a:normAutofit lnSpcReduction="10000"/>
          </a:bodyPr>
          <a:lstStyle/>
          <a:p>
            <a:r>
              <a:rPr lang="en-AU" dirty="0" smtClean="0"/>
              <a:t>Used to set the property of more than one element</a:t>
            </a:r>
          </a:p>
          <a:p>
            <a:pPr lvl="1"/>
            <a:r>
              <a:rPr lang="en-AU" dirty="0" smtClean="0"/>
              <a:t>Can theme an entire application</a:t>
            </a:r>
          </a:p>
          <a:p>
            <a:pPr lvl="1"/>
            <a:r>
              <a:rPr lang="en-AU" dirty="0" smtClean="0"/>
              <a:t>Define button styles, list styles, etc.</a:t>
            </a:r>
          </a:p>
          <a:p>
            <a:r>
              <a:rPr lang="en-AU" dirty="0" smtClean="0"/>
              <a:t>Similar to CSS</a:t>
            </a:r>
          </a:p>
          <a:p>
            <a:pPr lvl="1"/>
            <a:r>
              <a:rPr lang="en-AU" dirty="0" smtClean="0"/>
              <a:t>Inheritance (Extending styles)</a:t>
            </a:r>
          </a:p>
          <a:p>
            <a:r>
              <a:rPr lang="en-AU" dirty="0" smtClean="0"/>
              <a:t>Can make the style the default for a control</a:t>
            </a:r>
          </a:p>
          <a:p>
            <a:r>
              <a:rPr lang="en-AU" dirty="0" smtClean="0"/>
              <a:t>Implicit/explicit keys</a:t>
            </a:r>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4</a:t>
            </a:fld>
            <a:endParaRPr lang="en-AU"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Styling Elements</a:t>
            </a:r>
            <a:endParaRPr lang="en-AU" dirty="0"/>
          </a:p>
        </p:txBody>
      </p:sp>
      <p:sp>
        <p:nvSpPr>
          <p:cNvPr id="3" name="Subtitle 2"/>
          <p:cNvSpPr>
            <a:spLocks noGrp="1"/>
          </p:cNvSpPr>
          <p:nvPr>
            <p:ph type="subTitle" idx="1"/>
          </p:nvPr>
        </p:nvSpPr>
        <p:spPr/>
        <p:txBody>
          <a:bodyPr/>
          <a:lstStyle/>
          <a:p>
            <a:r>
              <a:rPr lang="en-AU" dirty="0" smtClean="0"/>
              <a:t>Demonstration</a:t>
            </a:r>
            <a:endParaRPr lang="en-AU" dirty="0"/>
          </a:p>
        </p:txBody>
      </p:sp>
      <p:sp>
        <p:nvSpPr>
          <p:cNvPr id="4" name="Slide Number Placeholder 3"/>
          <p:cNvSpPr>
            <a:spLocks noGrp="1"/>
          </p:cNvSpPr>
          <p:nvPr>
            <p:ph type="sldNum" sz="quarter" idx="12"/>
          </p:nvPr>
        </p:nvSpPr>
        <p:spPr/>
        <p:txBody>
          <a:bodyPr/>
          <a:lstStyle/>
          <a:p>
            <a:r>
              <a:rPr lang="en-AU" smtClean="0"/>
              <a:t>Slide </a:t>
            </a:r>
            <a:fld id="{DB15646E-32B4-4FE0-ABDE-6372DE2A5A10}" type="slidenum">
              <a:rPr lang="en-AU" smtClean="0"/>
              <a:pPr/>
              <a:t>5</a:t>
            </a:fld>
            <a:endParaRPr lang="en-AU" dirty="0"/>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Control Templates</a:t>
            </a:r>
            <a:endParaRPr lang="en-AU" dirty="0"/>
          </a:p>
        </p:txBody>
      </p:sp>
      <p:sp>
        <p:nvSpPr>
          <p:cNvPr id="3" name="Content Placeholder 2"/>
          <p:cNvSpPr>
            <a:spLocks noGrp="1"/>
          </p:cNvSpPr>
          <p:nvPr>
            <p:ph idx="1"/>
          </p:nvPr>
        </p:nvSpPr>
        <p:spPr/>
        <p:txBody>
          <a:bodyPr/>
          <a:lstStyle/>
          <a:p>
            <a:r>
              <a:rPr lang="en-AU" dirty="0" smtClean="0"/>
              <a:t>Create new layouts for controls</a:t>
            </a:r>
          </a:p>
          <a:p>
            <a:pPr lvl="1"/>
            <a:r>
              <a:rPr lang="en-AU" dirty="0" smtClean="0"/>
              <a:t>Dramatically modify how the control renders</a:t>
            </a:r>
          </a:p>
          <a:p>
            <a:pPr lvl="1"/>
            <a:r>
              <a:rPr lang="en-AU" dirty="0" smtClean="0"/>
              <a:t>Eliminates the need for user defined control</a:t>
            </a:r>
          </a:p>
          <a:p>
            <a:r>
              <a:rPr lang="en-AU" dirty="0" smtClean="0"/>
              <a:t>Examples</a:t>
            </a:r>
          </a:p>
          <a:p>
            <a:pPr lvl="1"/>
            <a:r>
              <a:rPr lang="en-AU" dirty="0" smtClean="0"/>
              <a:t>A button with a custom shape</a:t>
            </a:r>
          </a:p>
          <a:p>
            <a:pPr lvl="1"/>
            <a:r>
              <a:rPr lang="en-AU" dirty="0" smtClean="0"/>
              <a:t>Button with an image and text</a:t>
            </a:r>
          </a:p>
          <a:p>
            <a:pPr lvl="1"/>
            <a:r>
              <a:rPr lang="en-AU" dirty="0" err="1" smtClean="0"/>
              <a:t>ProgressBar</a:t>
            </a:r>
            <a:r>
              <a:rPr lang="en-AU" dirty="0" smtClean="0"/>
              <a:t> that is displayed as a speedometer</a:t>
            </a:r>
            <a:endParaRPr lang="en-AU" dirty="0"/>
          </a:p>
        </p:txBody>
      </p:sp>
      <p:sp>
        <p:nvSpPr>
          <p:cNvPr id="4" name="Slide Number Placeholder 4"/>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6</a:t>
            </a:fld>
            <a:endParaRPr lang="en-AU" dirty="0"/>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Control Templates</a:t>
            </a:r>
            <a:endParaRPr lang="en-AU" dirty="0"/>
          </a:p>
        </p:txBody>
      </p:sp>
      <p:sp>
        <p:nvSpPr>
          <p:cNvPr id="3" name="Subtitle 2"/>
          <p:cNvSpPr>
            <a:spLocks noGrp="1"/>
          </p:cNvSpPr>
          <p:nvPr>
            <p:ph type="subTitle" idx="1"/>
          </p:nvPr>
        </p:nvSpPr>
        <p:spPr/>
        <p:txBody>
          <a:bodyPr/>
          <a:lstStyle/>
          <a:p>
            <a:r>
              <a:rPr lang="en-AU" dirty="0" smtClean="0"/>
              <a:t>Demonstration</a:t>
            </a:r>
            <a:endParaRPr lang="en-AU" dirty="0"/>
          </a:p>
        </p:txBody>
      </p:sp>
      <p:sp>
        <p:nvSpPr>
          <p:cNvPr id="4" name="Slide Number Placeholder 3"/>
          <p:cNvSpPr>
            <a:spLocks noGrp="1"/>
          </p:cNvSpPr>
          <p:nvPr>
            <p:ph type="sldNum" sz="quarter" idx="12"/>
          </p:nvPr>
        </p:nvSpPr>
        <p:spPr/>
        <p:txBody>
          <a:bodyPr/>
          <a:lstStyle/>
          <a:p>
            <a:r>
              <a:rPr lang="en-AU" dirty="0" smtClean="0"/>
              <a:t>Slide </a:t>
            </a:r>
            <a:fld id="{DB15646E-32B4-4FE0-ABDE-6372DE2A5A10}" type="slidenum">
              <a:rPr lang="en-AU" smtClean="0"/>
              <a:pPr/>
              <a:t>7</a:t>
            </a:fld>
            <a:endParaRPr lang="en-AU" dirty="0"/>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Triggers / Event Triggers</a:t>
            </a:r>
            <a:endParaRPr lang="en-AU" dirty="0"/>
          </a:p>
        </p:txBody>
      </p:sp>
      <p:sp>
        <p:nvSpPr>
          <p:cNvPr id="3" name="Content Placeholder 2"/>
          <p:cNvSpPr>
            <a:spLocks noGrp="1"/>
          </p:cNvSpPr>
          <p:nvPr>
            <p:ph idx="1"/>
          </p:nvPr>
        </p:nvSpPr>
        <p:spPr/>
        <p:txBody>
          <a:bodyPr>
            <a:normAutofit/>
          </a:bodyPr>
          <a:lstStyle/>
          <a:p>
            <a:r>
              <a:rPr lang="en-AU" dirty="0" smtClean="0"/>
              <a:t>Triggers occur when a property value changes</a:t>
            </a:r>
          </a:p>
          <a:p>
            <a:pPr lvl="1"/>
            <a:r>
              <a:rPr lang="en-AU" dirty="0" err="1" smtClean="0"/>
              <a:t>IsPressed</a:t>
            </a:r>
            <a:endParaRPr lang="en-AU" dirty="0" smtClean="0"/>
          </a:p>
          <a:p>
            <a:pPr lvl="1"/>
            <a:r>
              <a:rPr lang="en-AU" dirty="0" err="1" smtClean="0"/>
              <a:t>IsSelected</a:t>
            </a:r>
            <a:endParaRPr lang="en-AU" dirty="0" smtClean="0"/>
          </a:p>
          <a:p>
            <a:r>
              <a:rPr lang="en-AU" dirty="0" smtClean="0"/>
              <a:t>Event Triggers occur when a control event is fired</a:t>
            </a:r>
          </a:p>
          <a:p>
            <a:pPr lvl="1"/>
            <a:r>
              <a:rPr lang="en-AU" dirty="0" err="1" smtClean="0"/>
              <a:t>MouseEnter</a:t>
            </a:r>
            <a:endParaRPr lang="en-AU" dirty="0" smtClean="0"/>
          </a:p>
          <a:p>
            <a:pPr lvl="1"/>
            <a:r>
              <a:rPr lang="en-AU" dirty="0" smtClean="0"/>
              <a:t>Click</a:t>
            </a:r>
          </a:p>
          <a:p>
            <a:pPr lvl="1"/>
            <a:r>
              <a:rPr lang="en-AU" dirty="0" err="1" smtClean="0"/>
              <a:t>GotFocus</a:t>
            </a:r>
            <a:endParaRPr lang="en-AU" dirty="0"/>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8</a:t>
            </a:fld>
            <a:endParaRPr lang="en-AU" dirty="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Animation</a:t>
            </a:r>
            <a:endParaRPr lang="en-AU" dirty="0"/>
          </a:p>
        </p:txBody>
      </p:sp>
      <p:sp>
        <p:nvSpPr>
          <p:cNvPr id="3" name="Content Placeholder 2"/>
          <p:cNvSpPr>
            <a:spLocks noGrp="1"/>
          </p:cNvSpPr>
          <p:nvPr>
            <p:ph idx="1"/>
          </p:nvPr>
        </p:nvSpPr>
        <p:spPr/>
        <p:txBody>
          <a:bodyPr/>
          <a:lstStyle/>
          <a:p>
            <a:r>
              <a:rPr lang="en-AU" dirty="0" smtClean="0"/>
              <a:t>WPF handles underlying mechanics</a:t>
            </a:r>
          </a:p>
          <a:p>
            <a:pPr lvl="1"/>
            <a:r>
              <a:rPr lang="en-AU" dirty="0" smtClean="0"/>
              <a:t>No need for rendering loops or scene processing</a:t>
            </a:r>
          </a:p>
          <a:p>
            <a:r>
              <a:rPr lang="en-AU" dirty="0" smtClean="0"/>
              <a:t>Most properties can be modified over a time period such as:</a:t>
            </a:r>
          </a:p>
          <a:p>
            <a:pPr lvl="1"/>
            <a:r>
              <a:rPr lang="en-AU" dirty="0" smtClean="0"/>
              <a:t>Colour</a:t>
            </a:r>
          </a:p>
          <a:p>
            <a:pPr lvl="1"/>
            <a:r>
              <a:rPr lang="en-AU" dirty="0" smtClean="0"/>
              <a:t>Size</a:t>
            </a:r>
          </a:p>
          <a:p>
            <a:pPr lvl="1"/>
            <a:r>
              <a:rPr lang="en-AU" dirty="0" smtClean="0"/>
              <a:t>Position</a:t>
            </a:r>
          </a:p>
          <a:p>
            <a:pPr lvl="1"/>
            <a:r>
              <a:rPr lang="en-AU" dirty="0" smtClean="0"/>
              <a:t>Rotation</a:t>
            </a:r>
            <a:endParaRPr lang="en-AU" dirty="0"/>
          </a:p>
        </p:txBody>
      </p:sp>
      <p:sp>
        <p:nvSpPr>
          <p:cNvPr id="4" name="Slide Number Placeholder 3"/>
          <p:cNvSpPr>
            <a:spLocks noGrp="1"/>
          </p:cNvSpPr>
          <p:nvPr>
            <p:ph type="sldNum" sz="quarter" idx="12"/>
          </p:nvPr>
        </p:nvSpPr>
        <p:spPr>
          <a:xfrm>
            <a:off x="95224" y="6357958"/>
            <a:ext cx="762000" cy="365125"/>
          </a:xfrm>
        </p:spPr>
        <p:txBody>
          <a:bodyPr/>
          <a:lstStyle/>
          <a:p>
            <a:pPr algn="l"/>
            <a:r>
              <a:rPr lang="en-AU" dirty="0" smtClean="0"/>
              <a:t>Slide </a:t>
            </a:r>
            <a:fld id="{DB15646E-32B4-4FE0-ABDE-6372DE2A5A10}" type="slidenum">
              <a:rPr lang="en-AU" smtClean="0"/>
              <a:pPr algn="l"/>
              <a:t>9</a:t>
            </a:fld>
            <a:endParaRPr lang="en-AU" dirty="0"/>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2C3EA8146526E48BEDEDB915F823F82" ma:contentTypeVersion="0" ma:contentTypeDescription="Create a new document." ma:contentTypeScope="" ma:versionID="0ba579a6462787cd4408b9aa0f720fb1">
  <xsd:schema xmlns:xsd="http://www.w3.org/2001/XMLSchema" xmlns:p="http://schemas.microsoft.com/office/2006/metadata/properties" targetNamespace="http://schemas.microsoft.com/office/2006/metadata/properties" ma:root="true" ma:fieldsID="e360371841f70d1f1d2e45961759538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11897-428B-4D6A-8423-6DA9603B95F7}">
  <ds:schemaRefs>
    <ds:schemaRef ds:uri="http://schemas.microsoft.com/office/2006/metadata/properties"/>
  </ds:schemaRefs>
</ds:datastoreItem>
</file>

<file path=customXml/itemProps2.xml><?xml version="1.0" encoding="utf-8"?>
<ds:datastoreItem xmlns:ds="http://schemas.openxmlformats.org/officeDocument/2006/customXml" ds:itemID="{03CBF4DE-2CC5-4860-B38A-3FFFA5767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8B3B35D-3B76-4CA4-8B94-6449F506DD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Technic</Template>
  <TotalTime>6414</TotalTime>
  <Words>1346</Words>
  <Application>Microsoft Office PowerPoint</Application>
  <PresentationFormat>On-screen Show (4:3)</PresentationFormat>
  <Paragraphs>128</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Pro .NET 3.5  Training Course</vt:lpstr>
      <vt:lpstr>Resources, Styles, Control Templates and Animation</vt:lpstr>
      <vt:lpstr>Property values</vt:lpstr>
      <vt:lpstr>Styles</vt:lpstr>
      <vt:lpstr>Styling Elements</vt:lpstr>
      <vt:lpstr>Control Templates</vt:lpstr>
      <vt:lpstr>Control Templates</vt:lpstr>
      <vt:lpstr>Triggers / Event Triggers</vt:lpstr>
      <vt:lpstr>Animation</vt:lpstr>
      <vt:lpstr>Animation</vt:lpstr>
      <vt:lpstr>Storing resources</vt:lpstr>
      <vt:lpstr>Module 15 WPF Resources, Styles and Control Templates</vt:lpstr>
    </vt:vector>
  </TitlesOfParts>
  <Company>Readify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Accomplishments</dc:title>
  <dc:creator>Andrew Parsons</dc:creator>
  <cp:lastModifiedBy>Paul Stovell</cp:lastModifiedBy>
  <cp:revision>67</cp:revision>
  <dcterms:created xsi:type="dcterms:W3CDTF">2007-11-02T09:21:34Z</dcterms:created>
  <dcterms:modified xsi:type="dcterms:W3CDTF">2008-07-25T03:33:43Z</dcterms:modified>
</cp:coreProperties>
</file>