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34"/>
  </p:notesMasterIdLst>
  <p:handoutMasterIdLst>
    <p:handoutMasterId r:id="rId35"/>
  </p:handoutMasterIdLst>
  <p:sldIdLst>
    <p:sldId id="305" r:id="rId5"/>
    <p:sldId id="351" r:id="rId6"/>
    <p:sldId id="352" r:id="rId7"/>
    <p:sldId id="327" r:id="rId8"/>
    <p:sldId id="312" r:id="rId9"/>
    <p:sldId id="375" r:id="rId10"/>
    <p:sldId id="311" r:id="rId11"/>
    <p:sldId id="358" r:id="rId12"/>
    <p:sldId id="360" r:id="rId13"/>
    <p:sldId id="361" r:id="rId14"/>
    <p:sldId id="372" r:id="rId15"/>
    <p:sldId id="362" r:id="rId16"/>
    <p:sldId id="380" r:id="rId17"/>
    <p:sldId id="369" r:id="rId18"/>
    <p:sldId id="376" r:id="rId19"/>
    <p:sldId id="365" r:id="rId20"/>
    <p:sldId id="366" r:id="rId21"/>
    <p:sldId id="367" r:id="rId22"/>
    <p:sldId id="377" r:id="rId23"/>
    <p:sldId id="370" r:id="rId24"/>
    <p:sldId id="371" r:id="rId25"/>
    <p:sldId id="373" r:id="rId26"/>
    <p:sldId id="374" r:id="rId27"/>
    <p:sldId id="332" r:id="rId28"/>
    <p:sldId id="345" r:id="rId29"/>
    <p:sldId id="355" r:id="rId30"/>
    <p:sldId id="356" r:id="rId31"/>
    <p:sldId id="378" r:id="rId32"/>
    <p:sldId id="379" r:id="rId33"/>
  </p:sldIdLst>
  <p:sldSz cx="9144000" cy="6858000" type="screen4x3"/>
  <p:notesSz cx="6858000" cy="9144000"/>
  <p:defaultTextStyle>
    <a:defPPr>
      <a:defRPr lang="en-US"/>
    </a:defPPr>
    <a:lvl1pPr algn="l" defTabSz="912813" rtl="0" fontAlgn="base">
      <a:spcBef>
        <a:spcPct val="0"/>
      </a:spcBef>
      <a:spcAft>
        <a:spcPct val="0"/>
      </a:spcAft>
      <a:defRPr kern="1200">
        <a:solidFill>
          <a:schemeClr val="tx1"/>
        </a:solidFill>
        <a:latin typeface="Arial" charset="0"/>
        <a:ea typeface="+mn-ea"/>
        <a:cs typeface="+mn-cs"/>
      </a:defRPr>
    </a:lvl1pPr>
    <a:lvl2pPr marL="455613" indent="1588" algn="l" defTabSz="912813" rtl="0" fontAlgn="base">
      <a:spcBef>
        <a:spcPct val="0"/>
      </a:spcBef>
      <a:spcAft>
        <a:spcPct val="0"/>
      </a:spcAft>
      <a:defRPr kern="1200">
        <a:solidFill>
          <a:schemeClr val="tx1"/>
        </a:solidFill>
        <a:latin typeface="Arial" charset="0"/>
        <a:ea typeface="+mn-ea"/>
        <a:cs typeface="+mn-cs"/>
      </a:defRPr>
    </a:lvl2pPr>
    <a:lvl3pPr marL="912813" indent="1588" algn="l" defTabSz="912813" rtl="0" fontAlgn="base">
      <a:spcBef>
        <a:spcPct val="0"/>
      </a:spcBef>
      <a:spcAft>
        <a:spcPct val="0"/>
      </a:spcAft>
      <a:defRPr kern="1200">
        <a:solidFill>
          <a:schemeClr val="tx1"/>
        </a:solidFill>
        <a:latin typeface="Arial" charset="0"/>
        <a:ea typeface="+mn-ea"/>
        <a:cs typeface="+mn-cs"/>
      </a:defRPr>
    </a:lvl3pPr>
    <a:lvl4pPr marL="1370013" indent="1588" algn="l" defTabSz="912813" rtl="0" fontAlgn="base">
      <a:spcBef>
        <a:spcPct val="0"/>
      </a:spcBef>
      <a:spcAft>
        <a:spcPct val="0"/>
      </a:spcAft>
      <a:defRPr kern="1200">
        <a:solidFill>
          <a:schemeClr val="tx1"/>
        </a:solidFill>
        <a:latin typeface="Arial" charset="0"/>
        <a:ea typeface="+mn-ea"/>
        <a:cs typeface="+mn-cs"/>
      </a:defRPr>
    </a:lvl4pPr>
    <a:lvl5pPr marL="1827213" indent="1588" algn="l" defTabSz="912813"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ireh" initials="ce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317"/>
    <a:srgbClr val="0270DB"/>
    <a:srgbClr val="9ACAA7"/>
    <a:srgbClr val="2CD858"/>
    <a:srgbClr val="0DB33D"/>
    <a:srgbClr val="2D6316"/>
    <a:srgbClr val="AFD5B9"/>
    <a:srgbClr val="FF9D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66" autoAdjust="0"/>
    <p:restoredTop sz="92857" autoAdjust="0"/>
  </p:normalViewPr>
  <p:slideViewPr>
    <p:cSldViewPr>
      <p:cViewPr>
        <p:scale>
          <a:sx n="60" d="100"/>
          <a:sy n="60" d="100"/>
        </p:scale>
        <p:origin x="-2004" y="-1062"/>
      </p:cViewPr>
      <p:guideLst>
        <p:guide orient="horz" pos="144"/>
        <p:guide orient="horz" pos="1488"/>
        <p:guide orient="horz" pos="1200"/>
        <p:guide orient="horz" pos="2304"/>
        <p:guide orient="horz" pos="892"/>
        <p:guide pos="2880"/>
        <p:guide pos="244"/>
        <p:guide pos="460"/>
        <p:guide pos="5516"/>
        <p:guide pos="862"/>
        <p:guide pos="5299"/>
        <p:guide pos="864"/>
      </p:guideLst>
    </p:cSldViewPr>
  </p:slideViewPr>
  <p:notesTextViewPr>
    <p:cViewPr>
      <p:scale>
        <a:sx n="100" d="100"/>
        <a:sy n="100" d="100"/>
      </p:scale>
      <p:origin x="0" y="0"/>
    </p:cViewPr>
  </p:notesTextViewPr>
  <p:sorterViewPr>
    <p:cViewPr>
      <p:scale>
        <a:sx n="100" d="100"/>
        <a:sy n="100" d="100"/>
      </p:scale>
      <p:origin x="0" y="4776"/>
    </p:cViewPr>
  </p:sorterViewPr>
  <p:notesViewPr>
    <p:cSldViewPr>
      <p:cViewPr varScale="1">
        <p:scale>
          <a:sx n="73" d="100"/>
          <a:sy n="73" d="100"/>
        </p:scale>
        <p:origin x="-2885" y="-6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8-04-01T12:40:38.224" idx="1">
    <p:pos x="10" y="10"/>
    <p:text>Place Holder</p:text>
  </p:cm>
</p:cmLst>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06634B-DECB-4935-ADFE-1ECF373975CE}" type="doc">
      <dgm:prSet loTypeId="urn:microsoft.com/office/officeart/2005/8/layout/target1" loCatId="relationship" qsTypeId="urn:microsoft.com/office/officeart/2005/8/quickstyle/simple4" qsCatId="simple" csTypeId="urn:microsoft.com/office/officeart/2005/8/colors/accent2_3" csCatId="accent2" phldr="1"/>
      <dgm:spPr/>
    </dgm:pt>
    <dgm:pt modelId="{02E10644-B6F2-4DB1-9289-F5BDE7E737D7}">
      <dgm:prSet phldrT="[Text]"/>
      <dgm:spPr/>
      <dgm:t>
        <a:bodyPr/>
        <a:lstStyle/>
        <a:p>
          <a:r>
            <a:rPr lang="en-AU" dirty="0" smtClean="0"/>
            <a:t>Service proxies, data access</a:t>
          </a:r>
          <a:endParaRPr lang="en-AU" dirty="0"/>
        </a:p>
      </dgm:t>
    </dgm:pt>
    <dgm:pt modelId="{A9E6BF7F-9AAB-46D1-AC60-993B012F96DC}" type="parTrans" cxnId="{D1344C40-50DE-413E-808C-903FE0710508}">
      <dgm:prSet/>
      <dgm:spPr/>
      <dgm:t>
        <a:bodyPr/>
        <a:lstStyle/>
        <a:p>
          <a:endParaRPr lang="en-AU"/>
        </a:p>
      </dgm:t>
    </dgm:pt>
    <dgm:pt modelId="{C45AF6FC-4B26-4998-B485-4863E282290E}" type="sibTrans" cxnId="{D1344C40-50DE-413E-808C-903FE0710508}">
      <dgm:prSet/>
      <dgm:spPr/>
      <dgm:t>
        <a:bodyPr/>
        <a:lstStyle/>
        <a:p>
          <a:endParaRPr lang="en-AU"/>
        </a:p>
      </dgm:t>
    </dgm:pt>
    <dgm:pt modelId="{C64291E3-0278-4439-8EE6-2BE692A130F0}">
      <dgm:prSet phldrT="[Text]"/>
      <dgm:spPr/>
      <dgm:t>
        <a:bodyPr/>
        <a:lstStyle/>
        <a:p>
          <a:r>
            <a:rPr lang="en-AU" dirty="0" smtClean="0"/>
            <a:t>User Interface</a:t>
          </a:r>
          <a:endParaRPr lang="en-AU" dirty="0"/>
        </a:p>
      </dgm:t>
    </dgm:pt>
    <dgm:pt modelId="{F71ECCFF-B634-42D8-894A-D48E7621EF71}" type="parTrans" cxnId="{FFAEC7F1-88F9-488A-B0ED-E5BAFD69D4FC}">
      <dgm:prSet/>
      <dgm:spPr/>
      <dgm:t>
        <a:bodyPr/>
        <a:lstStyle/>
        <a:p>
          <a:endParaRPr lang="en-AU"/>
        </a:p>
      </dgm:t>
    </dgm:pt>
    <dgm:pt modelId="{6AFEFFBD-53A7-4DE4-A267-FC23CD44B538}" type="sibTrans" cxnId="{FFAEC7F1-88F9-488A-B0ED-E5BAFD69D4FC}">
      <dgm:prSet/>
      <dgm:spPr/>
      <dgm:t>
        <a:bodyPr/>
        <a:lstStyle/>
        <a:p>
          <a:endParaRPr lang="en-AU"/>
        </a:p>
      </dgm:t>
    </dgm:pt>
    <dgm:pt modelId="{034505FC-1BCF-4355-8486-A5083CECA61C}">
      <dgm:prSet phldrT="[Text]"/>
      <dgm:spPr/>
      <dgm:t>
        <a:bodyPr/>
        <a:lstStyle/>
        <a:p>
          <a:r>
            <a:rPr lang="en-AU" dirty="0" smtClean="0"/>
            <a:t>Bindable ViewModels</a:t>
          </a:r>
          <a:endParaRPr lang="en-AU" dirty="0"/>
        </a:p>
      </dgm:t>
    </dgm:pt>
    <dgm:pt modelId="{E5A96D03-142A-419F-BFE2-F4AEB0B0D239}" type="sibTrans" cxnId="{D5DF9138-11B5-4923-8C52-85574B52024A}">
      <dgm:prSet/>
      <dgm:spPr/>
      <dgm:t>
        <a:bodyPr/>
        <a:lstStyle/>
        <a:p>
          <a:endParaRPr lang="en-AU"/>
        </a:p>
      </dgm:t>
    </dgm:pt>
    <dgm:pt modelId="{5144E248-160C-4887-9E6D-3DC88276DE24}" type="parTrans" cxnId="{D5DF9138-11B5-4923-8C52-85574B52024A}">
      <dgm:prSet/>
      <dgm:spPr/>
      <dgm:t>
        <a:bodyPr/>
        <a:lstStyle/>
        <a:p>
          <a:endParaRPr lang="en-AU"/>
        </a:p>
      </dgm:t>
    </dgm:pt>
    <dgm:pt modelId="{EF8D04C0-7E63-43EA-816F-323399578C27}">
      <dgm:prSet phldrT="[Text]"/>
      <dgm:spPr/>
      <dgm:t>
        <a:bodyPr/>
        <a:lstStyle/>
        <a:p>
          <a:r>
            <a:rPr lang="en-AU" dirty="0" smtClean="0"/>
            <a:t>Models</a:t>
          </a:r>
          <a:endParaRPr lang="en-AU" dirty="0"/>
        </a:p>
      </dgm:t>
    </dgm:pt>
    <dgm:pt modelId="{239346AA-A778-4245-A4CE-3D793454AF74}" type="parTrans" cxnId="{3BC8F691-6A0E-4BBE-9CCA-8D53FA41D4A4}">
      <dgm:prSet/>
      <dgm:spPr/>
      <dgm:t>
        <a:bodyPr/>
        <a:lstStyle/>
        <a:p>
          <a:endParaRPr lang="en-AU"/>
        </a:p>
      </dgm:t>
    </dgm:pt>
    <dgm:pt modelId="{54B7A046-12FA-4CD1-AC71-A7E955DE17F0}" type="sibTrans" cxnId="{3BC8F691-6A0E-4BBE-9CCA-8D53FA41D4A4}">
      <dgm:prSet/>
      <dgm:spPr/>
      <dgm:t>
        <a:bodyPr/>
        <a:lstStyle/>
        <a:p>
          <a:endParaRPr lang="en-AU"/>
        </a:p>
      </dgm:t>
    </dgm:pt>
    <dgm:pt modelId="{76AEABE2-80F1-4798-BC31-599A221695D9}" type="pres">
      <dgm:prSet presAssocID="{2A06634B-DECB-4935-ADFE-1ECF373975CE}" presName="composite" presStyleCnt="0">
        <dgm:presLayoutVars>
          <dgm:chMax val="5"/>
          <dgm:dir/>
          <dgm:resizeHandles val="exact"/>
        </dgm:presLayoutVars>
      </dgm:prSet>
      <dgm:spPr/>
    </dgm:pt>
    <dgm:pt modelId="{BFB861A5-C329-44F2-9E11-6C328C8F6671}" type="pres">
      <dgm:prSet presAssocID="{02E10644-B6F2-4DB1-9289-F5BDE7E737D7}" presName="circle1" presStyleLbl="lnNode1" presStyleIdx="0" presStyleCnt="4"/>
      <dgm:spPr/>
    </dgm:pt>
    <dgm:pt modelId="{F550C2B0-641E-40F5-801F-305994F6408C}" type="pres">
      <dgm:prSet presAssocID="{02E10644-B6F2-4DB1-9289-F5BDE7E737D7}" presName="text1" presStyleLbl="revTx" presStyleIdx="0" presStyleCnt="4">
        <dgm:presLayoutVars>
          <dgm:bulletEnabled val="1"/>
        </dgm:presLayoutVars>
      </dgm:prSet>
      <dgm:spPr/>
      <dgm:t>
        <a:bodyPr/>
        <a:lstStyle/>
        <a:p>
          <a:endParaRPr lang="en-AU"/>
        </a:p>
      </dgm:t>
    </dgm:pt>
    <dgm:pt modelId="{E499850A-1C81-426A-A754-C3C7980E4480}" type="pres">
      <dgm:prSet presAssocID="{02E10644-B6F2-4DB1-9289-F5BDE7E737D7}" presName="line1" presStyleLbl="callout" presStyleIdx="0" presStyleCnt="8"/>
      <dgm:spPr/>
    </dgm:pt>
    <dgm:pt modelId="{3386F098-2FA0-4C40-BC40-3C41A8356457}" type="pres">
      <dgm:prSet presAssocID="{02E10644-B6F2-4DB1-9289-F5BDE7E737D7}" presName="d1" presStyleLbl="callout" presStyleIdx="1" presStyleCnt="8"/>
      <dgm:spPr/>
    </dgm:pt>
    <dgm:pt modelId="{C6D105A3-571D-41ED-B9BB-DC5C86EA201A}" type="pres">
      <dgm:prSet presAssocID="{EF8D04C0-7E63-43EA-816F-323399578C27}" presName="circle2" presStyleLbl="lnNode1" presStyleIdx="1" presStyleCnt="4" custScaleX="76697" custScaleY="76697"/>
      <dgm:spPr/>
    </dgm:pt>
    <dgm:pt modelId="{E5E39695-F04A-4DBB-A948-8F99CFE70FAA}" type="pres">
      <dgm:prSet presAssocID="{EF8D04C0-7E63-43EA-816F-323399578C27}" presName="text2" presStyleLbl="revTx" presStyleIdx="1" presStyleCnt="4" custLinFactNeighborY="-21480">
        <dgm:presLayoutVars>
          <dgm:bulletEnabled val="1"/>
        </dgm:presLayoutVars>
      </dgm:prSet>
      <dgm:spPr/>
      <dgm:t>
        <a:bodyPr/>
        <a:lstStyle/>
        <a:p>
          <a:endParaRPr lang="en-AU"/>
        </a:p>
      </dgm:t>
    </dgm:pt>
    <dgm:pt modelId="{C1310750-ABEA-42ED-BD1F-DAE4A8D379AF}" type="pres">
      <dgm:prSet presAssocID="{EF8D04C0-7E63-43EA-816F-323399578C27}" presName="line2" presStyleLbl="callout" presStyleIdx="2" presStyleCnt="8" custLinFactY="-242859" custLinFactNeighborY="-300000"/>
      <dgm:spPr/>
    </dgm:pt>
    <dgm:pt modelId="{A5853713-899C-4389-934F-63A58722A7C8}" type="pres">
      <dgm:prSet presAssocID="{EF8D04C0-7E63-43EA-816F-323399578C27}" presName="d2" presStyleLbl="callout" presStyleIdx="3" presStyleCnt="8" custLinFactNeighborY="-8886"/>
      <dgm:spPr/>
    </dgm:pt>
    <dgm:pt modelId="{79358525-4829-4232-A12D-255F06A9AD67}" type="pres">
      <dgm:prSet presAssocID="{034505FC-1BCF-4355-8486-A5083CECA61C}" presName="circle3" presStyleLbl="lnNode1" presStyleIdx="2" presStyleCnt="4" custScaleX="124905" custScaleY="124905"/>
      <dgm:spPr/>
    </dgm:pt>
    <dgm:pt modelId="{AF727CB8-F344-4753-9F4B-9AC2CA6BE496}" type="pres">
      <dgm:prSet presAssocID="{034505FC-1BCF-4355-8486-A5083CECA61C}" presName="text3" presStyleLbl="revTx" presStyleIdx="2" presStyleCnt="4">
        <dgm:presLayoutVars>
          <dgm:bulletEnabled val="1"/>
        </dgm:presLayoutVars>
      </dgm:prSet>
      <dgm:spPr/>
      <dgm:t>
        <a:bodyPr/>
        <a:lstStyle/>
        <a:p>
          <a:endParaRPr lang="en-AU"/>
        </a:p>
      </dgm:t>
    </dgm:pt>
    <dgm:pt modelId="{D75B63D3-3347-4D2C-A495-8EEA47785135}" type="pres">
      <dgm:prSet presAssocID="{034505FC-1BCF-4355-8486-A5083CECA61C}" presName="line3" presStyleLbl="callout" presStyleIdx="4" presStyleCnt="8"/>
      <dgm:spPr/>
    </dgm:pt>
    <dgm:pt modelId="{C4F853B1-B6D8-4DA2-8EFA-27951FE1A42B}" type="pres">
      <dgm:prSet presAssocID="{034505FC-1BCF-4355-8486-A5083CECA61C}" presName="d3" presStyleLbl="callout" presStyleIdx="5" presStyleCnt="8"/>
      <dgm:spPr/>
    </dgm:pt>
    <dgm:pt modelId="{669329A8-8E0E-4C90-8343-AC7AF36BAE24}" type="pres">
      <dgm:prSet presAssocID="{C64291E3-0278-4439-8EE6-2BE692A130F0}" presName="circle4" presStyleLbl="lnNode1" presStyleIdx="3" presStyleCnt="4"/>
      <dgm:spPr/>
    </dgm:pt>
    <dgm:pt modelId="{371EAF90-EFE2-440E-AB46-A330CC23FB6F}" type="pres">
      <dgm:prSet presAssocID="{C64291E3-0278-4439-8EE6-2BE692A130F0}" presName="text4" presStyleLbl="revTx" presStyleIdx="3" presStyleCnt="4" custLinFactNeighborY="25350">
        <dgm:presLayoutVars>
          <dgm:bulletEnabled val="1"/>
        </dgm:presLayoutVars>
      </dgm:prSet>
      <dgm:spPr/>
      <dgm:t>
        <a:bodyPr/>
        <a:lstStyle/>
        <a:p>
          <a:endParaRPr lang="en-AU"/>
        </a:p>
      </dgm:t>
    </dgm:pt>
    <dgm:pt modelId="{D651CC67-14F3-438E-BB26-349A6BF33311}" type="pres">
      <dgm:prSet presAssocID="{C64291E3-0278-4439-8EE6-2BE692A130F0}" presName="line4" presStyleLbl="callout" presStyleIdx="6" presStyleCnt="8" custLinFactY="300000" custLinFactNeighborY="340641"/>
      <dgm:spPr/>
    </dgm:pt>
    <dgm:pt modelId="{5E6A2EF2-B773-4FBF-BF6A-BACCB808A340}" type="pres">
      <dgm:prSet presAssocID="{C64291E3-0278-4439-8EE6-2BE692A130F0}" presName="d4" presStyleLbl="callout" presStyleIdx="7" presStyleCnt="8" custLinFactNeighborY="19926"/>
      <dgm:spPr/>
    </dgm:pt>
  </dgm:ptLst>
  <dgm:cxnLst>
    <dgm:cxn modelId="{482EC0DC-2027-4D96-954C-670376B1D886}" type="presOf" srcId="{034505FC-1BCF-4355-8486-A5083CECA61C}" destId="{AF727CB8-F344-4753-9F4B-9AC2CA6BE496}" srcOrd="0" destOrd="0" presId="urn:microsoft.com/office/officeart/2005/8/layout/target1"/>
    <dgm:cxn modelId="{6921EB64-6BC9-4DD9-8C12-4170FCB39015}" type="presOf" srcId="{C64291E3-0278-4439-8EE6-2BE692A130F0}" destId="{371EAF90-EFE2-440E-AB46-A330CC23FB6F}" srcOrd="0" destOrd="0" presId="urn:microsoft.com/office/officeart/2005/8/layout/target1"/>
    <dgm:cxn modelId="{DC5DDA62-BAAF-4DA2-B8B3-6F8BD0D3FD77}" type="presOf" srcId="{EF8D04C0-7E63-43EA-816F-323399578C27}" destId="{E5E39695-F04A-4DBB-A948-8F99CFE70FAA}" srcOrd="0" destOrd="0" presId="urn:microsoft.com/office/officeart/2005/8/layout/target1"/>
    <dgm:cxn modelId="{39FA9858-11BB-4DEB-8C83-BAB7E1B36B48}" type="presOf" srcId="{2A06634B-DECB-4935-ADFE-1ECF373975CE}" destId="{76AEABE2-80F1-4798-BC31-599A221695D9}" srcOrd="0" destOrd="0" presId="urn:microsoft.com/office/officeart/2005/8/layout/target1"/>
    <dgm:cxn modelId="{D1344C40-50DE-413E-808C-903FE0710508}" srcId="{2A06634B-DECB-4935-ADFE-1ECF373975CE}" destId="{02E10644-B6F2-4DB1-9289-F5BDE7E737D7}" srcOrd="0" destOrd="0" parTransId="{A9E6BF7F-9AAB-46D1-AC60-993B012F96DC}" sibTransId="{C45AF6FC-4B26-4998-B485-4863E282290E}"/>
    <dgm:cxn modelId="{C6754397-9D03-4112-BF0D-9BA4F9812975}" type="presOf" srcId="{02E10644-B6F2-4DB1-9289-F5BDE7E737D7}" destId="{F550C2B0-641E-40F5-801F-305994F6408C}" srcOrd="0" destOrd="0" presId="urn:microsoft.com/office/officeart/2005/8/layout/target1"/>
    <dgm:cxn modelId="{D5DF9138-11B5-4923-8C52-85574B52024A}" srcId="{2A06634B-DECB-4935-ADFE-1ECF373975CE}" destId="{034505FC-1BCF-4355-8486-A5083CECA61C}" srcOrd="2" destOrd="0" parTransId="{5144E248-160C-4887-9E6D-3DC88276DE24}" sibTransId="{E5A96D03-142A-419F-BFE2-F4AEB0B0D239}"/>
    <dgm:cxn modelId="{FFAEC7F1-88F9-488A-B0ED-E5BAFD69D4FC}" srcId="{2A06634B-DECB-4935-ADFE-1ECF373975CE}" destId="{C64291E3-0278-4439-8EE6-2BE692A130F0}" srcOrd="3" destOrd="0" parTransId="{F71ECCFF-B634-42D8-894A-D48E7621EF71}" sibTransId="{6AFEFFBD-53A7-4DE4-A267-FC23CD44B538}"/>
    <dgm:cxn modelId="{3BC8F691-6A0E-4BBE-9CCA-8D53FA41D4A4}" srcId="{2A06634B-DECB-4935-ADFE-1ECF373975CE}" destId="{EF8D04C0-7E63-43EA-816F-323399578C27}" srcOrd="1" destOrd="0" parTransId="{239346AA-A778-4245-A4CE-3D793454AF74}" sibTransId="{54B7A046-12FA-4CD1-AC71-A7E955DE17F0}"/>
    <dgm:cxn modelId="{02176BBB-DDB8-4AC6-AC65-D7DB66869A25}" type="presParOf" srcId="{76AEABE2-80F1-4798-BC31-599A221695D9}" destId="{BFB861A5-C329-44F2-9E11-6C328C8F6671}" srcOrd="0" destOrd="0" presId="urn:microsoft.com/office/officeart/2005/8/layout/target1"/>
    <dgm:cxn modelId="{B87E06E3-3103-4E8F-85C4-0B198329DC88}" type="presParOf" srcId="{76AEABE2-80F1-4798-BC31-599A221695D9}" destId="{F550C2B0-641E-40F5-801F-305994F6408C}" srcOrd="1" destOrd="0" presId="urn:microsoft.com/office/officeart/2005/8/layout/target1"/>
    <dgm:cxn modelId="{0CB10B8A-2F4F-4D9E-AD25-40421E42CB8E}" type="presParOf" srcId="{76AEABE2-80F1-4798-BC31-599A221695D9}" destId="{E499850A-1C81-426A-A754-C3C7980E4480}" srcOrd="2" destOrd="0" presId="urn:microsoft.com/office/officeart/2005/8/layout/target1"/>
    <dgm:cxn modelId="{73059A63-A612-437C-828B-87C059F09668}" type="presParOf" srcId="{76AEABE2-80F1-4798-BC31-599A221695D9}" destId="{3386F098-2FA0-4C40-BC40-3C41A8356457}" srcOrd="3" destOrd="0" presId="urn:microsoft.com/office/officeart/2005/8/layout/target1"/>
    <dgm:cxn modelId="{32194F91-38D8-48EB-BCF0-86B8737C7809}" type="presParOf" srcId="{76AEABE2-80F1-4798-BC31-599A221695D9}" destId="{C6D105A3-571D-41ED-B9BB-DC5C86EA201A}" srcOrd="4" destOrd="0" presId="urn:microsoft.com/office/officeart/2005/8/layout/target1"/>
    <dgm:cxn modelId="{A0C76D1C-31C6-4639-8520-7A920356BD35}" type="presParOf" srcId="{76AEABE2-80F1-4798-BC31-599A221695D9}" destId="{E5E39695-F04A-4DBB-A948-8F99CFE70FAA}" srcOrd="5" destOrd="0" presId="urn:microsoft.com/office/officeart/2005/8/layout/target1"/>
    <dgm:cxn modelId="{C87B25F3-64B9-43BD-94AD-53A0E5921E7F}" type="presParOf" srcId="{76AEABE2-80F1-4798-BC31-599A221695D9}" destId="{C1310750-ABEA-42ED-BD1F-DAE4A8D379AF}" srcOrd="6" destOrd="0" presId="urn:microsoft.com/office/officeart/2005/8/layout/target1"/>
    <dgm:cxn modelId="{044224D5-7A09-40DA-90B1-CED511B9361D}" type="presParOf" srcId="{76AEABE2-80F1-4798-BC31-599A221695D9}" destId="{A5853713-899C-4389-934F-63A58722A7C8}" srcOrd="7" destOrd="0" presId="urn:microsoft.com/office/officeart/2005/8/layout/target1"/>
    <dgm:cxn modelId="{0BC17BDF-186B-49CE-A43D-0B5EDF5651AB}" type="presParOf" srcId="{76AEABE2-80F1-4798-BC31-599A221695D9}" destId="{79358525-4829-4232-A12D-255F06A9AD67}" srcOrd="8" destOrd="0" presId="urn:microsoft.com/office/officeart/2005/8/layout/target1"/>
    <dgm:cxn modelId="{2BAEA374-96AA-4764-AF63-8436D1C9ED41}" type="presParOf" srcId="{76AEABE2-80F1-4798-BC31-599A221695D9}" destId="{AF727CB8-F344-4753-9F4B-9AC2CA6BE496}" srcOrd="9" destOrd="0" presId="urn:microsoft.com/office/officeart/2005/8/layout/target1"/>
    <dgm:cxn modelId="{E5332A9E-B2D3-4F4C-A1CE-838E5968073B}" type="presParOf" srcId="{76AEABE2-80F1-4798-BC31-599A221695D9}" destId="{D75B63D3-3347-4D2C-A495-8EEA47785135}" srcOrd="10" destOrd="0" presId="urn:microsoft.com/office/officeart/2005/8/layout/target1"/>
    <dgm:cxn modelId="{C6B9DB66-B011-496C-A844-DB03BA81F4BB}" type="presParOf" srcId="{76AEABE2-80F1-4798-BC31-599A221695D9}" destId="{C4F853B1-B6D8-4DA2-8EFA-27951FE1A42B}" srcOrd="11" destOrd="0" presId="urn:microsoft.com/office/officeart/2005/8/layout/target1"/>
    <dgm:cxn modelId="{1B3D382F-A603-48BE-A127-CA6340CCAF0F}" type="presParOf" srcId="{76AEABE2-80F1-4798-BC31-599A221695D9}" destId="{669329A8-8E0E-4C90-8343-AC7AF36BAE24}" srcOrd="12" destOrd="0" presId="urn:microsoft.com/office/officeart/2005/8/layout/target1"/>
    <dgm:cxn modelId="{4254847C-161A-45A8-9D47-C91C6BF0A276}" type="presParOf" srcId="{76AEABE2-80F1-4798-BC31-599A221695D9}" destId="{371EAF90-EFE2-440E-AB46-A330CC23FB6F}" srcOrd="13" destOrd="0" presId="urn:microsoft.com/office/officeart/2005/8/layout/target1"/>
    <dgm:cxn modelId="{2C51F7DB-45EF-45AB-AF3C-4B25EC2D2E03}" type="presParOf" srcId="{76AEABE2-80F1-4798-BC31-599A221695D9}" destId="{D651CC67-14F3-438E-BB26-349A6BF33311}" srcOrd="14" destOrd="0" presId="urn:microsoft.com/office/officeart/2005/8/layout/target1"/>
    <dgm:cxn modelId="{17B96FDA-9557-4A96-99F0-6F1DE02A6614}" type="presParOf" srcId="{76AEABE2-80F1-4798-BC31-599A221695D9}" destId="{5E6A2EF2-B773-4FBF-BF6A-BACCB808A340}" srcOrd="15" destOrd="0" presId="urn:microsoft.com/office/officeart/2005/8/layout/target1"/>
  </dgm:cxnLst>
  <dgm:bg/>
  <dgm:whole/>
</dgm:dataModel>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dirty="0">
                <a:latin typeface="Calibri"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latin typeface="Calibri" pitchFamily="34" charset="0"/>
              </a:defRPr>
            </a:lvl1pPr>
          </a:lstStyle>
          <a:p>
            <a:pPr>
              <a:defRPr/>
            </a:pPr>
            <a:fld id="{2AD6F4F5-96ED-461F-A92B-743617E9996A}" type="datetimeFigureOut">
              <a:rPr lang="en-US"/>
              <a:pPr>
                <a:defRPr/>
              </a:pPr>
              <a:t>9/4/2008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fontAlgn="auto">
              <a:spcBef>
                <a:spcPts val="0"/>
              </a:spcBef>
              <a:spcAft>
                <a:spcPts val="0"/>
              </a:spcAft>
              <a:defRPr sz="500" dirty="0" smtClean="0">
                <a:solidFill>
                  <a:srgbClr val="000000"/>
                </a:solidFill>
                <a:latin typeface="Calibri" pitchFamily="34" charset="0"/>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914363" fontAlgn="auto">
              <a:spcBef>
                <a:spcPts val="0"/>
              </a:spcBef>
              <a:spcAft>
                <a:spcPts val="0"/>
              </a:spcAft>
              <a:defRPr sz="1200" smtClean="0">
                <a:latin typeface="Calibri" pitchFamily="34" charset="0"/>
              </a:defRPr>
            </a:lvl1pPr>
          </a:lstStyle>
          <a:p>
            <a:pPr>
              <a:defRPr/>
            </a:pPr>
            <a:fld id="{D1BB231F-FF7F-42B6-9AA3-5E76051BD0E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dirty="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latin typeface="Calibri" pitchFamily="34" charset="0"/>
              </a:defRPr>
            </a:lvl1pPr>
          </a:lstStyle>
          <a:p>
            <a:pPr>
              <a:defRPr/>
            </a:pPr>
            <a:fld id="{F6DF482B-1F5B-441A-9A5C-384C7D211072}" type="datetimeFigureOut">
              <a:rPr lang="en-US"/>
              <a:pPr>
                <a:defRPr/>
              </a:pPr>
              <a:t>9/4/2008</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fontAlgn="auto">
              <a:spcBef>
                <a:spcPts val="0"/>
              </a:spcBef>
              <a:spcAft>
                <a:spcPts val="0"/>
              </a:spcAft>
              <a:defRPr sz="500" smtClean="0">
                <a:solidFill>
                  <a:srgbClr val="000000"/>
                </a:solidFill>
                <a:latin typeface="+mn-lt"/>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endParaRPr lang="en-US"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914363" fontAlgn="auto">
              <a:spcBef>
                <a:spcPts val="0"/>
              </a:spcBef>
              <a:spcAft>
                <a:spcPts val="0"/>
              </a:spcAft>
              <a:defRPr sz="1200" smtClean="0">
                <a:latin typeface="Calibri" pitchFamily="34" charset="0"/>
              </a:defRPr>
            </a:lvl1pPr>
          </a:lstStyle>
          <a:p>
            <a:pPr>
              <a:defRPr/>
            </a:pPr>
            <a:fld id="{34B04963-6760-49B0-9D31-BE4A60B37ED1}"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912813" rtl="0" fontAlgn="base">
      <a:lnSpc>
        <a:spcPct val="90000"/>
      </a:lnSpc>
      <a:spcBef>
        <a:spcPct val="30000"/>
      </a:spcBef>
      <a:spcAft>
        <a:spcPts val="338"/>
      </a:spcAft>
      <a:defRPr sz="900" kern="1200">
        <a:solidFill>
          <a:schemeClr val="tx1"/>
        </a:solidFill>
        <a:latin typeface="Calibri" pitchFamily="34" charset="0"/>
        <a:ea typeface="+mn-ea"/>
        <a:cs typeface="+mn-cs"/>
      </a:defRPr>
    </a:lvl1pPr>
    <a:lvl2pPr marL="212725" indent="-104775" algn="l" defTabSz="912813" rtl="0" fontAlgn="base">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2pPr>
    <a:lvl3pPr marL="327025" indent="-114300" algn="l" defTabSz="912813" rtl="0" fontAlgn="base">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3pPr>
    <a:lvl4pPr marL="482600" indent="-146050" algn="l" defTabSz="912813" rtl="0" fontAlgn="base">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4pPr>
    <a:lvl5pPr marL="614363" indent="-114300" algn="l" defTabSz="912813" rtl="0" fontAlgn="base">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3686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F5AB2161-B40E-4F4E-8565-160F799A6EA7}" type="datetime8">
              <a:rPr lang="en-US"/>
              <a:pPr defTabSz="912813" fontAlgn="base">
                <a:spcBef>
                  <a:spcPct val="0"/>
                </a:spcBef>
                <a:spcAft>
                  <a:spcPct val="0"/>
                </a:spcAft>
              </a:pPr>
              <a:t>9/4/2008 10:42 AM</a:t>
            </a:fld>
            <a:endParaRPr lang="en-US"/>
          </a:p>
        </p:txBody>
      </p:sp>
      <p:sp>
        <p:nvSpPr>
          <p:cNvPr id="36868"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36869"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90471FA8-A654-47B4-B896-7C74E5F39898}" type="slidenum">
              <a:rPr lang="en-US"/>
              <a:pPr defTabSz="912813" fontAlgn="base">
                <a:spcBef>
                  <a:spcPct val="0"/>
                </a:spcBef>
                <a:spcAft>
                  <a:spcPct val="0"/>
                </a:spcAft>
              </a:pPr>
              <a:t>1</a:t>
            </a:fld>
            <a:endParaRPr lang="en-US"/>
          </a:p>
        </p:txBody>
      </p:sp>
      <p:sp>
        <p:nvSpPr>
          <p:cNvPr id="36870" name="Slide Image Placeholder 11"/>
          <p:cNvSpPr>
            <a:spLocks noGrp="1" noRot="1" noChangeAspect="1" noTextEdit="1"/>
          </p:cNvSpPr>
          <p:nvPr>
            <p:ph type="sldImg"/>
          </p:nvPr>
        </p:nvSpPr>
        <p:spPr bwMode="auto">
          <a:noFill/>
          <a:ln>
            <a:solidFill>
              <a:srgbClr val="000000"/>
            </a:solidFill>
            <a:miter lim="800000"/>
            <a:headEnd/>
            <a:tailEnd/>
          </a:ln>
        </p:spPr>
      </p:sp>
      <p:sp>
        <p:nvSpPr>
          <p:cNvPr id="36871"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4301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3CF6CBBE-CD2A-41E6-AF20-D5D300CF9976}" type="datetime8">
              <a:rPr lang="en-US"/>
              <a:pPr defTabSz="912813" fontAlgn="base">
                <a:spcBef>
                  <a:spcPct val="0"/>
                </a:spcBef>
                <a:spcAft>
                  <a:spcPct val="0"/>
                </a:spcAft>
              </a:pPr>
              <a:t>9/4/2008 10:42 AM</a:t>
            </a:fld>
            <a:endParaRPr lang="en-US"/>
          </a:p>
        </p:txBody>
      </p:sp>
      <p:sp>
        <p:nvSpPr>
          <p:cNvPr id="4301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4301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EA80993-FBD2-472E-B8AC-3AEAD40E4CE6}" type="slidenum">
              <a:rPr lang="en-US"/>
              <a:pPr defTabSz="912813" fontAlgn="base">
                <a:spcBef>
                  <a:spcPct val="0"/>
                </a:spcBef>
                <a:spcAft>
                  <a:spcPct val="0"/>
                </a:spcAft>
              </a:pPr>
              <a:t>18</a:t>
            </a:fld>
            <a:endParaRPr lang="en-US"/>
          </a:p>
        </p:txBody>
      </p:sp>
      <p:sp>
        <p:nvSpPr>
          <p:cNvPr id="43014" name="Slide Image Placeholder 11"/>
          <p:cNvSpPr>
            <a:spLocks noGrp="1" noRot="1" noChangeAspect="1" noTextEdit="1"/>
          </p:cNvSpPr>
          <p:nvPr>
            <p:ph type="sldImg"/>
          </p:nvPr>
        </p:nvSpPr>
        <p:spPr bwMode="auto">
          <a:noFill/>
          <a:ln>
            <a:solidFill>
              <a:srgbClr val="000000"/>
            </a:solidFill>
            <a:miter lim="800000"/>
            <a:headEnd/>
            <a:tailEnd/>
          </a:ln>
        </p:spPr>
      </p:sp>
      <p:sp>
        <p:nvSpPr>
          <p:cNvPr id="43015"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If you would like to host your demo on the Virtual Server, please use the myVPC demo slide, not this slide.</a:t>
            </a:r>
          </a:p>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4301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3CF6CBBE-CD2A-41E6-AF20-D5D300CF9976}" type="datetime8">
              <a:rPr lang="en-US"/>
              <a:pPr defTabSz="912813" fontAlgn="base">
                <a:spcBef>
                  <a:spcPct val="0"/>
                </a:spcBef>
                <a:spcAft>
                  <a:spcPct val="0"/>
                </a:spcAft>
              </a:pPr>
              <a:t>9/4/2008 10:42 AM</a:t>
            </a:fld>
            <a:endParaRPr lang="en-US"/>
          </a:p>
        </p:txBody>
      </p:sp>
      <p:sp>
        <p:nvSpPr>
          <p:cNvPr id="4301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4301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EA80993-FBD2-472E-B8AC-3AEAD40E4CE6}" type="slidenum">
              <a:rPr lang="en-US"/>
              <a:pPr defTabSz="912813" fontAlgn="base">
                <a:spcBef>
                  <a:spcPct val="0"/>
                </a:spcBef>
                <a:spcAft>
                  <a:spcPct val="0"/>
                </a:spcAft>
              </a:pPr>
              <a:t>20</a:t>
            </a:fld>
            <a:endParaRPr lang="en-US"/>
          </a:p>
        </p:txBody>
      </p:sp>
      <p:sp>
        <p:nvSpPr>
          <p:cNvPr id="43014" name="Slide Image Placeholder 11"/>
          <p:cNvSpPr>
            <a:spLocks noGrp="1" noRot="1" noChangeAspect="1" noTextEdit="1"/>
          </p:cNvSpPr>
          <p:nvPr>
            <p:ph type="sldImg"/>
          </p:nvPr>
        </p:nvSpPr>
        <p:spPr bwMode="auto">
          <a:noFill/>
          <a:ln>
            <a:solidFill>
              <a:srgbClr val="000000"/>
            </a:solidFill>
            <a:miter lim="800000"/>
            <a:headEnd/>
            <a:tailEnd/>
          </a:ln>
        </p:spPr>
      </p:sp>
      <p:sp>
        <p:nvSpPr>
          <p:cNvPr id="43015"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If you would like to host your demo on the Virtual Server, please use the myVPC demo slide, not this slide.</a:t>
            </a:r>
          </a:p>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4096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E7956573-51EA-427D-B64A-B67AB3429EB2}" type="datetime8">
              <a:rPr lang="en-US"/>
              <a:pPr defTabSz="912813" fontAlgn="base">
                <a:spcBef>
                  <a:spcPct val="0"/>
                </a:spcBef>
                <a:spcAft>
                  <a:spcPct val="0"/>
                </a:spcAft>
              </a:pPr>
              <a:t>9/4/2008 10:42 AM</a:t>
            </a:fld>
            <a:endParaRPr lang="en-US"/>
          </a:p>
        </p:txBody>
      </p:sp>
      <p:sp>
        <p:nvSpPr>
          <p:cNvPr id="40964"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4096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4FD0E18F-3E52-4668-8F41-3A7E8349BB3B}" type="slidenum">
              <a:rPr lang="en-US"/>
              <a:pPr defTabSz="912813" fontAlgn="base">
                <a:spcBef>
                  <a:spcPct val="0"/>
                </a:spcBef>
                <a:spcAft>
                  <a:spcPct val="0"/>
                </a:spcAft>
              </a:pPr>
              <a:t>23</a:t>
            </a:fld>
            <a:endParaRPr lang="en-US"/>
          </a:p>
        </p:txBody>
      </p:sp>
      <p:sp>
        <p:nvSpPr>
          <p:cNvPr id="40966" name="Slide Image Placeholder 11"/>
          <p:cNvSpPr>
            <a:spLocks noGrp="1" noRot="1" noChangeAspect="1" noTextEdit="1"/>
          </p:cNvSpPr>
          <p:nvPr>
            <p:ph type="sldImg"/>
          </p:nvPr>
        </p:nvSpPr>
        <p:spPr bwMode="auto">
          <a:noFill/>
          <a:ln>
            <a:solidFill>
              <a:srgbClr val="000000"/>
            </a:solidFill>
            <a:miter lim="800000"/>
            <a:headEnd/>
            <a:tailEnd/>
          </a:ln>
        </p:spPr>
      </p:sp>
      <p:sp>
        <p:nvSpPr>
          <p:cNvPr id="40967"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5120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575B2E9C-5826-44F7-A3BA-DBDBE568AF8B}" type="datetime8">
              <a:rPr lang="en-US"/>
              <a:pPr defTabSz="912813" fontAlgn="base">
                <a:spcBef>
                  <a:spcPct val="0"/>
                </a:spcBef>
                <a:spcAft>
                  <a:spcPct val="0"/>
                </a:spcAft>
              </a:pPr>
              <a:t>9/4/2008 10:42 AM</a:t>
            </a:fld>
            <a:endParaRPr lang="en-US"/>
          </a:p>
        </p:txBody>
      </p:sp>
      <p:sp>
        <p:nvSpPr>
          <p:cNvPr id="51204"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5120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D9838DB6-61F7-472E-9C30-09C72460EAA2}" type="slidenum">
              <a:rPr lang="en-US"/>
              <a:pPr defTabSz="912813" fontAlgn="base">
                <a:spcBef>
                  <a:spcPct val="0"/>
                </a:spcBef>
                <a:spcAft>
                  <a:spcPct val="0"/>
                </a:spcAft>
              </a:pPr>
              <a:t>29</a:t>
            </a:fld>
            <a:endParaRPr lang="en-US"/>
          </a:p>
        </p:txBody>
      </p:sp>
      <p:sp>
        <p:nvSpPr>
          <p:cNvPr id="51206" name="Slide Image Placeholder 11"/>
          <p:cNvSpPr>
            <a:spLocks noGrp="1" noRot="1" noChangeAspect="1" noTextEdit="1"/>
          </p:cNvSpPr>
          <p:nvPr>
            <p:ph type="sldImg"/>
          </p:nvPr>
        </p:nvSpPr>
        <p:spPr bwMode="auto">
          <a:noFill/>
          <a:ln>
            <a:solidFill>
              <a:srgbClr val="000000"/>
            </a:solidFill>
            <a:miter lim="800000"/>
            <a:headEnd/>
            <a:tailEnd/>
          </a:ln>
        </p:spPr>
      </p:sp>
      <p:sp>
        <p:nvSpPr>
          <p:cNvPr id="51207"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3789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B1B49D99-D51C-4EB9-9DD0-F4F182D03729}" type="datetime8">
              <a:rPr lang="en-US"/>
              <a:pPr defTabSz="912813" fontAlgn="base">
                <a:spcBef>
                  <a:spcPct val="0"/>
                </a:spcBef>
                <a:spcAft>
                  <a:spcPct val="0"/>
                </a:spcAft>
              </a:pPr>
              <a:t>9/4/2008 10:42 AM</a:t>
            </a:fld>
            <a:endParaRPr lang="en-US"/>
          </a:p>
        </p:txBody>
      </p:sp>
      <p:sp>
        <p:nvSpPr>
          <p:cNvPr id="3789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3789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9B54387D-E3CC-46B6-8526-ED2EEB613ACB}" type="slidenum">
              <a:rPr lang="en-US"/>
              <a:pPr defTabSz="912813" fontAlgn="base">
                <a:spcBef>
                  <a:spcPct val="0"/>
                </a:spcBef>
                <a:spcAft>
                  <a:spcPct val="0"/>
                </a:spcAft>
              </a:pPr>
              <a:t>2</a:t>
            </a:fld>
            <a:endParaRPr lang="en-US"/>
          </a:p>
        </p:txBody>
      </p:sp>
      <p:sp>
        <p:nvSpPr>
          <p:cNvPr id="37894" name="Slide Image Placeholder 11"/>
          <p:cNvSpPr>
            <a:spLocks noGrp="1" noRot="1" noChangeAspect="1" noTextEdit="1"/>
          </p:cNvSpPr>
          <p:nvPr>
            <p:ph type="sldImg"/>
          </p:nvPr>
        </p:nvSpPr>
        <p:spPr bwMode="auto">
          <a:noFill/>
          <a:ln>
            <a:solidFill>
              <a:srgbClr val="000000"/>
            </a:solidFill>
            <a:miter lim="800000"/>
            <a:headEnd/>
            <a:tailEnd/>
          </a:ln>
        </p:spPr>
      </p:sp>
      <p:sp>
        <p:nvSpPr>
          <p:cNvPr id="37895"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3891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9425CE2C-57C4-4024-9F31-3E7496BB9F4A}" type="datetime8">
              <a:rPr lang="en-US"/>
              <a:pPr defTabSz="912813" fontAlgn="base">
                <a:spcBef>
                  <a:spcPct val="0"/>
                </a:spcBef>
                <a:spcAft>
                  <a:spcPct val="0"/>
                </a:spcAft>
              </a:pPr>
              <a:t>9/4/2008 10:42 AM</a:t>
            </a:fld>
            <a:endParaRPr lang="en-US"/>
          </a:p>
        </p:txBody>
      </p:sp>
      <p:sp>
        <p:nvSpPr>
          <p:cNvPr id="38918"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38919"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653774B-3047-402F-A08A-C19A535DE5E2}" type="slidenum">
              <a:rPr lang="en-US"/>
              <a:pPr defTabSz="912813"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994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3994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BE1EEFCD-492C-4BA9-9397-9FCB405C27B9}" type="datetime8">
              <a:rPr lang="en-US"/>
              <a:pPr defTabSz="912813" fontAlgn="base">
                <a:spcBef>
                  <a:spcPct val="0"/>
                </a:spcBef>
                <a:spcAft>
                  <a:spcPct val="0"/>
                </a:spcAft>
              </a:pPr>
              <a:t>9/4/2008 10:42 AM</a:t>
            </a:fld>
            <a:endParaRPr lang="en-US"/>
          </a:p>
        </p:txBody>
      </p:sp>
      <p:sp>
        <p:nvSpPr>
          <p:cNvPr id="3994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z="800">
                <a:solidFill>
                  <a:schemeClr val="bg2"/>
                </a:solidFill>
              </a:rPr>
              <a:t>MICROSOFT CONFIDENTIAL</a:t>
            </a:r>
          </a:p>
          <a:p>
            <a:pPr defTabSz="912813" fontAlgn="base">
              <a:spcBef>
                <a:spcPct val="0"/>
              </a:spcBef>
              <a:spcAft>
                <a:spcPct val="0"/>
              </a:spcAft>
            </a:pPr>
            <a:r>
              <a:rPr lang="en-US">
                <a:solidFill>
                  <a:schemeClr val="bg2"/>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bg2"/>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bg2"/>
                </a:solidFill>
              </a:rPr>
            </a:br>
            <a:r>
              <a:rPr lang="en-US">
                <a:solidFill>
                  <a:schemeClr val="bg2"/>
                </a:solidFill>
              </a:rPr>
              <a:t>MICROSOFT MAKES NO WARRANTIES, EXPRESS, IMPLIED OR STATUTORY, AS TO THE INFORMATION IN THIS PRESENTATION.</a:t>
            </a:r>
          </a:p>
        </p:txBody>
      </p:sp>
      <p:sp>
        <p:nvSpPr>
          <p:cNvPr id="3994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2BBC755-9545-42A7-A0EC-4420A47C747F}" type="slidenum">
              <a:rPr lang="en-US"/>
              <a:pPr defTabSz="912813" fontAlgn="base">
                <a:spcBef>
                  <a:spcPct val="0"/>
                </a:spcBef>
                <a:spcAft>
                  <a:spcPct val="0"/>
                </a:spcAft>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4096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E7956573-51EA-427D-B64A-B67AB3429EB2}" type="datetime8">
              <a:rPr lang="en-US"/>
              <a:pPr defTabSz="912813" fontAlgn="base">
                <a:spcBef>
                  <a:spcPct val="0"/>
                </a:spcBef>
                <a:spcAft>
                  <a:spcPct val="0"/>
                </a:spcAft>
              </a:pPr>
              <a:t>9/4/2008 10:42 AM</a:t>
            </a:fld>
            <a:endParaRPr lang="en-US"/>
          </a:p>
        </p:txBody>
      </p:sp>
      <p:sp>
        <p:nvSpPr>
          <p:cNvPr id="40964"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4096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4FD0E18F-3E52-4668-8F41-3A7E8349BB3B}" type="slidenum">
              <a:rPr lang="en-US"/>
              <a:pPr defTabSz="912813" fontAlgn="base">
                <a:spcBef>
                  <a:spcPct val="0"/>
                </a:spcBef>
                <a:spcAft>
                  <a:spcPct val="0"/>
                </a:spcAft>
              </a:pPr>
              <a:t>5</a:t>
            </a:fld>
            <a:endParaRPr lang="en-US"/>
          </a:p>
        </p:txBody>
      </p:sp>
      <p:sp>
        <p:nvSpPr>
          <p:cNvPr id="40966" name="Slide Image Placeholder 11"/>
          <p:cNvSpPr>
            <a:spLocks noGrp="1" noRot="1" noChangeAspect="1" noTextEdit="1"/>
          </p:cNvSpPr>
          <p:nvPr>
            <p:ph type="sldImg"/>
          </p:nvPr>
        </p:nvSpPr>
        <p:spPr bwMode="auto">
          <a:noFill/>
          <a:ln>
            <a:solidFill>
              <a:srgbClr val="000000"/>
            </a:solidFill>
            <a:miter lim="800000"/>
            <a:headEnd/>
            <a:tailEnd/>
          </a:ln>
        </p:spPr>
      </p:sp>
      <p:sp>
        <p:nvSpPr>
          <p:cNvPr id="40967"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4301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3CF6CBBE-CD2A-41E6-AF20-D5D300CF9976}" type="datetime8">
              <a:rPr lang="en-US"/>
              <a:pPr defTabSz="912813" fontAlgn="base">
                <a:spcBef>
                  <a:spcPct val="0"/>
                </a:spcBef>
                <a:spcAft>
                  <a:spcPct val="0"/>
                </a:spcAft>
              </a:pPr>
              <a:t>9/4/2008 10:42 AM</a:t>
            </a:fld>
            <a:endParaRPr lang="en-US"/>
          </a:p>
        </p:txBody>
      </p:sp>
      <p:sp>
        <p:nvSpPr>
          <p:cNvPr id="4301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4301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EA80993-FBD2-472E-B8AC-3AEAD40E4CE6}" type="slidenum">
              <a:rPr lang="en-US"/>
              <a:pPr defTabSz="912813" fontAlgn="base">
                <a:spcBef>
                  <a:spcPct val="0"/>
                </a:spcBef>
                <a:spcAft>
                  <a:spcPct val="0"/>
                </a:spcAft>
              </a:pPr>
              <a:t>7</a:t>
            </a:fld>
            <a:endParaRPr lang="en-US"/>
          </a:p>
        </p:txBody>
      </p:sp>
      <p:sp>
        <p:nvSpPr>
          <p:cNvPr id="43014" name="Slide Image Placeholder 11"/>
          <p:cNvSpPr>
            <a:spLocks noGrp="1" noRot="1" noChangeAspect="1" noTextEdit="1"/>
          </p:cNvSpPr>
          <p:nvPr>
            <p:ph type="sldImg"/>
          </p:nvPr>
        </p:nvSpPr>
        <p:spPr bwMode="auto">
          <a:noFill/>
          <a:ln>
            <a:solidFill>
              <a:srgbClr val="000000"/>
            </a:solidFill>
            <a:miter lim="800000"/>
            <a:headEnd/>
            <a:tailEnd/>
          </a:ln>
        </p:spPr>
      </p:sp>
      <p:sp>
        <p:nvSpPr>
          <p:cNvPr id="43015"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If you would like to host your demo on the Virtual Server, please use the myVPC demo slide, not this slide.</a:t>
            </a:r>
          </a:p>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4301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3CF6CBBE-CD2A-41E6-AF20-D5D300CF9976}" type="datetime8">
              <a:rPr lang="en-US"/>
              <a:pPr defTabSz="912813" fontAlgn="base">
                <a:spcBef>
                  <a:spcPct val="0"/>
                </a:spcBef>
                <a:spcAft>
                  <a:spcPct val="0"/>
                </a:spcAft>
              </a:pPr>
              <a:t>9/4/2008 10:42 AM</a:t>
            </a:fld>
            <a:endParaRPr lang="en-US"/>
          </a:p>
        </p:txBody>
      </p:sp>
      <p:sp>
        <p:nvSpPr>
          <p:cNvPr id="4301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4301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EA80993-FBD2-472E-B8AC-3AEAD40E4CE6}" type="slidenum">
              <a:rPr lang="en-US"/>
              <a:pPr defTabSz="912813" fontAlgn="base">
                <a:spcBef>
                  <a:spcPct val="0"/>
                </a:spcBef>
                <a:spcAft>
                  <a:spcPct val="0"/>
                </a:spcAft>
              </a:pPr>
              <a:t>10</a:t>
            </a:fld>
            <a:endParaRPr lang="en-US"/>
          </a:p>
        </p:txBody>
      </p:sp>
      <p:sp>
        <p:nvSpPr>
          <p:cNvPr id="43014" name="Slide Image Placeholder 11"/>
          <p:cNvSpPr>
            <a:spLocks noGrp="1" noRot="1" noChangeAspect="1" noTextEdit="1"/>
          </p:cNvSpPr>
          <p:nvPr>
            <p:ph type="sldImg"/>
          </p:nvPr>
        </p:nvSpPr>
        <p:spPr bwMode="auto">
          <a:noFill/>
          <a:ln>
            <a:solidFill>
              <a:srgbClr val="000000"/>
            </a:solidFill>
            <a:miter lim="800000"/>
            <a:headEnd/>
            <a:tailEnd/>
          </a:ln>
        </p:spPr>
      </p:sp>
      <p:sp>
        <p:nvSpPr>
          <p:cNvPr id="43015"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If you would like to host your demo on the Virtual Server, please use the myVPC demo slide, not this slide.</a:t>
            </a:r>
          </a:p>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4301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3CF6CBBE-CD2A-41E6-AF20-D5D300CF9976}" type="datetime8">
              <a:rPr lang="en-US"/>
              <a:pPr defTabSz="912813" fontAlgn="base">
                <a:spcBef>
                  <a:spcPct val="0"/>
                </a:spcBef>
                <a:spcAft>
                  <a:spcPct val="0"/>
                </a:spcAft>
              </a:pPr>
              <a:t>9/4/2008 10:42 AM</a:t>
            </a:fld>
            <a:endParaRPr lang="en-US"/>
          </a:p>
        </p:txBody>
      </p:sp>
      <p:sp>
        <p:nvSpPr>
          <p:cNvPr id="4301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4301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EA80993-FBD2-472E-B8AC-3AEAD40E4CE6}" type="slidenum">
              <a:rPr lang="en-US"/>
              <a:pPr defTabSz="912813" fontAlgn="base">
                <a:spcBef>
                  <a:spcPct val="0"/>
                </a:spcBef>
                <a:spcAft>
                  <a:spcPct val="0"/>
                </a:spcAft>
              </a:pPr>
              <a:t>12</a:t>
            </a:fld>
            <a:endParaRPr lang="en-US"/>
          </a:p>
        </p:txBody>
      </p:sp>
      <p:sp>
        <p:nvSpPr>
          <p:cNvPr id="43014" name="Slide Image Placeholder 11"/>
          <p:cNvSpPr>
            <a:spLocks noGrp="1" noRot="1" noChangeAspect="1" noTextEdit="1"/>
          </p:cNvSpPr>
          <p:nvPr>
            <p:ph type="sldImg"/>
          </p:nvPr>
        </p:nvSpPr>
        <p:spPr bwMode="auto">
          <a:noFill/>
          <a:ln>
            <a:solidFill>
              <a:srgbClr val="000000"/>
            </a:solidFill>
            <a:miter lim="800000"/>
            <a:headEnd/>
            <a:tailEnd/>
          </a:ln>
        </p:spPr>
      </p:sp>
      <p:sp>
        <p:nvSpPr>
          <p:cNvPr id="43015"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If you would like to host your demo on the Virtual Server, please use the myVPC demo slide, not this slide.</a:t>
            </a:r>
          </a:p>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4301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3CF6CBBE-CD2A-41E6-AF20-D5D300CF9976}" type="datetime8">
              <a:rPr lang="en-US"/>
              <a:pPr defTabSz="912813" fontAlgn="base">
                <a:spcBef>
                  <a:spcPct val="0"/>
                </a:spcBef>
                <a:spcAft>
                  <a:spcPct val="0"/>
                </a:spcAft>
              </a:pPr>
              <a:t>9/4/2008 10:42 AM</a:t>
            </a:fld>
            <a:endParaRPr lang="en-US"/>
          </a:p>
        </p:txBody>
      </p:sp>
      <p:sp>
        <p:nvSpPr>
          <p:cNvPr id="4301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4301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EA80993-FBD2-472E-B8AC-3AEAD40E4CE6}" type="slidenum">
              <a:rPr lang="en-US"/>
              <a:pPr defTabSz="912813" fontAlgn="base">
                <a:spcBef>
                  <a:spcPct val="0"/>
                </a:spcBef>
                <a:spcAft>
                  <a:spcPct val="0"/>
                </a:spcAft>
              </a:pPr>
              <a:t>14</a:t>
            </a:fld>
            <a:endParaRPr lang="en-US"/>
          </a:p>
        </p:txBody>
      </p:sp>
      <p:sp>
        <p:nvSpPr>
          <p:cNvPr id="43014" name="Slide Image Placeholder 11"/>
          <p:cNvSpPr>
            <a:spLocks noGrp="1" noRot="1" noChangeAspect="1" noTextEdit="1"/>
          </p:cNvSpPr>
          <p:nvPr>
            <p:ph type="sldImg"/>
          </p:nvPr>
        </p:nvSpPr>
        <p:spPr bwMode="auto">
          <a:noFill/>
          <a:ln>
            <a:solidFill>
              <a:srgbClr val="000000"/>
            </a:solidFill>
            <a:miter lim="800000"/>
            <a:headEnd/>
            <a:tailEnd/>
          </a:ln>
        </p:spPr>
      </p:sp>
      <p:sp>
        <p:nvSpPr>
          <p:cNvPr id="43015"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If you would like to host your demo on the Virtual Server, please use the myVPC demo slide, not this slide.</a:t>
            </a:r>
          </a:p>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546DD861-BBDD-480A-86BB-495DDC77A754}" type="slidenum">
              <a:rPr lang="en-US" sz="1400" smtClean="0">
                <a:solidFill>
                  <a:srgbClr val="91D3AA"/>
                </a:solidFill>
                <a:latin typeface="+mn-lt"/>
              </a:rPr>
              <a:pPr algn="l" defTabSz="914363" fontAlgn="auto">
                <a:spcBef>
                  <a:spcPts val="0"/>
                </a:spcBef>
                <a:spcAft>
                  <a:spcPts val="0"/>
                </a:spcAft>
                <a:defRPr/>
              </a:pPr>
              <a:t>‹#›</a:t>
            </a:fld>
            <a:endParaRPr lang="en-US" sz="1400" dirty="0">
              <a:solidFill>
                <a:srgbClr val="91D3AA"/>
              </a:solidFill>
              <a:latin typeface="+mn-lt"/>
            </a:endParaRPr>
          </a:p>
        </p:txBody>
      </p:sp>
      <p:pic>
        <p:nvPicPr>
          <p:cNvPr id="5" name="Picture 6" descr="TechEd Dev logo for Title master.png"/>
          <p:cNvPicPr>
            <a:picLocks noChangeAspect="1"/>
          </p:cNvPicPr>
          <p:nvPr userDrawn="1"/>
        </p:nvPicPr>
        <p:blipFill>
          <a:blip r:embed="rId3"/>
          <a:srcRect l="64999" t="75555"/>
          <a:stretch>
            <a:fillRect/>
          </a:stretch>
        </p:blipFill>
        <p:spPr bwMode="invGray">
          <a:xfrm>
            <a:off x="5943600" y="5181600"/>
            <a:ext cx="3200400" cy="1676400"/>
          </a:xfrm>
          <a:prstGeom prst="rect">
            <a:avLst/>
          </a:prstGeom>
          <a:noFill/>
          <a:ln w="9525">
            <a:noFill/>
            <a:miter lim="800000"/>
            <a:headEnd/>
            <a:tailEnd/>
          </a:ln>
        </p:spPr>
      </p:pic>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OTE layout - user must hide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5"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0F3A8053-BB3A-47C0-8BF4-942D2F896A78}" type="slidenum">
              <a:rPr lang="en-US" sz="1400" smtClean="0">
                <a:solidFill>
                  <a:srgbClr val="000000"/>
                </a:solidFill>
                <a:latin typeface="+mn-lt"/>
              </a:rPr>
              <a:pPr algn="l" defTabSz="914363" fontAlgn="auto">
                <a:spcBef>
                  <a:spcPts val="0"/>
                </a:spcBef>
                <a:spcAft>
                  <a:spcPts val="0"/>
                </a:spcAft>
                <a:defRPr/>
              </a:pPr>
              <a:t>‹#›</a:t>
            </a:fld>
            <a:endParaRPr lang="en-US" sz="1400" dirty="0">
              <a:solidFill>
                <a:srgbClr val="000000"/>
              </a:solidFill>
              <a:latin typeface="+mn-lt"/>
            </a:endParaRPr>
          </a:p>
        </p:txBody>
      </p:sp>
      <p:sp>
        <p:nvSpPr>
          <p:cNvPr id="2" name="Title 1"/>
          <p:cNvSpPr>
            <a:spLocks noGrp="1"/>
          </p:cNvSpPr>
          <p:nvPr>
            <p:ph type="title"/>
          </p:nvPr>
        </p:nvSpPr>
        <p:spPr bwMode="black"/>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black">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bwMode="gray">
          <a:xfrm>
            <a:off x="1" y="6238877"/>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Black Slide - no bottom bar">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idden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lvl="0"/>
            <a:r>
              <a:rPr lang="en-US" noProof="0" smtClean="0"/>
              <a:t>Click to edit Master title style</a:t>
            </a:r>
            <a:endParaRPr lang="en-US" noProof="0" dirty="0"/>
          </a:p>
        </p:txBody>
      </p:sp>
      <p:sp>
        <p:nvSpPr>
          <p:cNvPr id="11" name="Content Placeholder 10"/>
          <p:cNvSpPr>
            <a:spLocks noGrp="1"/>
          </p:cNvSpPr>
          <p:nvPr>
            <p:ph sz="quarter" idx="10"/>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2" name="Content Placeholder 10"/>
          <p:cNvSpPr>
            <a:spLocks noGrp="1"/>
          </p:cNvSpPr>
          <p:nvPr>
            <p:ph sz="quarter" idx="11"/>
          </p:nvPr>
        </p:nvSpPr>
        <p:spPr>
          <a:xfrm>
            <a:off x="381000" y="234742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3" name="Content Placeholder 10"/>
          <p:cNvSpPr>
            <a:spLocks noGrp="1"/>
          </p:cNvSpPr>
          <p:nvPr>
            <p:ph sz="quarter" idx="12"/>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4" name="Content Placeholder 10"/>
          <p:cNvSpPr>
            <a:spLocks noGrp="1"/>
          </p:cNvSpPr>
          <p:nvPr>
            <p:ph sz="quarter" idx="13"/>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75946" cy="664797"/>
          </a:xfrm>
        </p:spPr>
        <p:txBody>
          <a:bodyPr/>
          <a:lstStyle>
            <a:lvl1pPr>
              <a:defRPr baseline="0"/>
            </a:lvl1pPr>
          </a:lstStyle>
          <a:p>
            <a:r>
              <a:rPr lang="en-US" smtClean="0"/>
              <a:t>Click to edit Master title style</a:t>
            </a:r>
            <a:endParaRPr lang="en-US" dirty="0"/>
          </a:p>
        </p:txBody>
      </p:sp>
      <p:sp>
        <p:nvSpPr>
          <p:cNvPr id="11" name="Content Placeholder 10"/>
          <p:cNvSpPr>
            <a:spLocks noGrp="1"/>
          </p:cNvSpPr>
          <p:nvPr>
            <p:ph sz="quarter" idx="10"/>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2" name="Content Placeholder 10"/>
          <p:cNvSpPr>
            <a:spLocks noGrp="1"/>
          </p:cNvSpPr>
          <p:nvPr>
            <p:ph sz="quarter" idx="1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3" name="Content Placeholder 10"/>
          <p:cNvSpPr>
            <a:spLocks noGrp="1"/>
          </p:cNvSpPr>
          <p:nvPr>
            <p:ph sz="quarter" idx="12"/>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4" name="Content Placeholder 10"/>
          <p:cNvSpPr>
            <a:spLocks noGrp="1"/>
          </p:cNvSpPr>
          <p:nvPr>
            <p:ph sz="quarter" idx="13"/>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D79C2D14-B508-49E7-95AE-2054F9AC86F8}" type="slidenum">
              <a:rPr lang="en-US" sz="1400" smtClean="0">
                <a:solidFill>
                  <a:srgbClr val="91D3AA"/>
                </a:solidFill>
                <a:latin typeface="+mn-lt"/>
              </a:rPr>
              <a:pPr algn="l" defTabSz="914363" fontAlgn="auto">
                <a:spcBef>
                  <a:spcPts val="0"/>
                </a:spcBef>
                <a:spcAft>
                  <a:spcPts val="0"/>
                </a:spcAft>
                <a:defRPr/>
              </a:pPr>
              <a:t>‹#›</a:t>
            </a:fld>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1368424" y="1904999"/>
            <a:ext cx="6994950" cy="1384994"/>
          </a:xfrm>
          <a:scene3d>
            <a:camera prst="orthographicFront"/>
            <a:lightRig rig="contrasting" dir="t"/>
          </a:scene3d>
          <a:sp3d/>
        </p:spPr>
        <p:txBody>
          <a:bodyPr>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9DE7AF"/>
                    </a:gs>
                    <a:gs pos="62000">
                      <a:srgbClr val="37CD5B"/>
                    </a:gs>
                    <a:gs pos="88000">
                      <a:srgbClr val="28A045"/>
                    </a:gs>
                  </a:gsLst>
                  <a:lin ang="5400000" scaled="1"/>
                  <a:tileRect/>
                </a:gradFill>
                <a:effectLst/>
                <a:uLnTx/>
                <a:uFillTx/>
                <a:latin typeface="Calibri" pitchFamily="34" charset="0"/>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5"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6"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547288CF-F05C-4FDA-9555-F697E99A52FC}" type="slidenum">
              <a:rPr lang="en-US" sz="1400" smtClean="0">
                <a:latin typeface="+mn-lt"/>
              </a:rPr>
              <a:pPr algn="l" defTabSz="914363" fontAlgn="auto">
                <a:spcBef>
                  <a:spcPts val="0"/>
                </a:spcBef>
                <a:spcAft>
                  <a:spcPts val="0"/>
                </a:spcAft>
                <a:defRPr/>
              </a:pPr>
              <a:t>‹#›</a:t>
            </a:fld>
            <a:endParaRPr lang="en-US" sz="1400" dirty="0">
              <a:latin typeface="+mn-lt"/>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5"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B249F473-767D-44B9-8A00-93FE6BC30FA0}"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7" name="Picture 7"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83F2F9F9-02F3-4C3A-95C2-0DD54DB079EB}"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8" name="Picture 6"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9" name="Picture 7"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A6F76F36-0BB2-4E2B-BF12-2DB070CF2C8F}"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4" name="Picture 6"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4" name="Picture 5" descr="white-green code shape.png"/>
          <p:cNvPicPr>
            <a:picLocks noChangeAspect="1"/>
          </p:cNvPicPr>
          <p:nvPr userDrawn="1"/>
        </p:nvPicPr>
        <p:blipFill>
          <a:blip r:embed="rId2"/>
          <a:srcRect/>
          <a:stretch>
            <a:fillRect/>
          </a:stretch>
        </p:blipFill>
        <p:spPr bwMode="white">
          <a:xfrm>
            <a:off x="0" y="0"/>
            <a:ext cx="9144000" cy="6858000"/>
          </a:xfrm>
          <a:prstGeom prst="rect">
            <a:avLst/>
          </a:prstGeom>
          <a:noFill/>
          <a:ln w="9525">
            <a:noFill/>
            <a:miter lim="800000"/>
            <a:headEnd/>
            <a:tailEnd/>
          </a:ln>
        </p:spPr>
      </p:pic>
      <p:sp>
        <p:nvSpPr>
          <p:cNvPr id="5"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B319AD72-646A-486D-BF6D-A3775AF26EAA}" type="slidenum">
              <a:rPr lang="en-US" sz="1400" smtClean="0">
                <a:latin typeface="+mn-lt"/>
              </a:rPr>
              <a:pPr algn="l" defTabSz="914363" fontAlgn="auto">
                <a:spcBef>
                  <a:spcPts val="0"/>
                </a:spcBef>
                <a:spcAft>
                  <a:spcPts val="0"/>
                </a:spcAft>
                <a:defRPr/>
              </a:pPr>
              <a:t>‹#›</a:t>
            </a:fld>
            <a:endParaRPr lang="en-US" sz="1400" dirty="0">
              <a:latin typeface="+mn-lt"/>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25EDFF98-4431-4306-9E86-99630140AAC0}"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3" name="Picture 6"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descr="ContentForground.png"/>
          <p:cNvPicPr>
            <a:picLocks noChangeAspect="1"/>
          </p:cNvPicPr>
          <p:nvPr/>
        </p:nvPicPr>
        <p:blipFill>
          <a:blip r:embed="rId16"/>
          <a:srcRect/>
          <a:stretch>
            <a:fillRect/>
          </a:stretch>
        </p:blipFill>
        <p:spPr bwMode="auto">
          <a:xfrm>
            <a:off x="0" y="0"/>
            <a:ext cx="9144000" cy="6858000"/>
          </a:xfrm>
          <a:prstGeom prst="rect">
            <a:avLst/>
          </a:prstGeom>
          <a:noFill/>
          <a:ln w="9525">
            <a:noFill/>
            <a:miter lim="800000"/>
            <a:headEnd/>
            <a:tailEnd/>
          </a:ln>
        </p:spPr>
      </p:pic>
      <p:pic>
        <p:nvPicPr>
          <p:cNvPr id="1027" name="Picture 3" descr="ContentForground.png"/>
          <p:cNvPicPr>
            <a:picLocks noChangeAspect="1"/>
          </p:cNvPicPr>
          <p:nvPr/>
        </p:nvPicPr>
        <p:blipFill>
          <a:blip r:embed="rId16"/>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387350" y="228600"/>
            <a:ext cx="8375650" cy="66516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387350" y="1420813"/>
            <a:ext cx="8375650" cy="21272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66" r:id="rId13"/>
    <p:sldLayoutId id="2147483767" r:id="rId14"/>
  </p:sldLayoutIdLst>
  <p:transition>
    <p:fade/>
  </p:transition>
  <p:txStyles>
    <p:titleStyle>
      <a:lvl1pPr algn="l" defTabSz="912813" rtl="0" eaLnBrk="1" fontAlgn="base" hangingPunct="1">
        <a:lnSpc>
          <a:spcPct val="90000"/>
        </a:lnSpc>
        <a:spcBef>
          <a:spcPct val="0"/>
        </a:spcBef>
        <a:spcAft>
          <a:spcPct val="0"/>
        </a:spcAft>
        <a:defRPr lang="en-US" sz="4800" kern="1200" spc="-100" dirty="0">
          <a:ln w="3175">
            <a:noFill/>
          </a:ln>
          <a:solidFill>
            <a:schemeClr val="tx1"/>
          </a:solidFill>
          <a:latin typeface="Calibri" pitchFamily="34" charset="0"/>
          <a:ea typeface="+mn-ea"/>
          <a:cs typeface="Arial" charset="0"/>
        </a:defRPr>
      </a:lvl1pPr>
      <a:lvl2pPr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2pPr>
      <a:lvl3pPr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3pPr>
      <a:lvl4pPr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4pPr>
      <a:lvl5pPr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9pPr>
    </p:titleStyle>
    <p:bodyStyle>
      <a:lvl1pPr marL="463550" indent="-463550" algn="l" defTabSz="912813" rtl="0" eaLnBrk="1" fontAlgn="base" hangingPunct="1">
        <a:lnSpc>
          <a:spcPct val="90000"/>
        </a:lnSpc>
        <a:spcBef>
          <a:spcPct val="20000"/>
        </a:spcBef>
        <a:spcAft>
          <a:spcPct val="0"/>
        </a:spcAft>
        <a:buSzPct val="120000"/>
        <a:buBlip>
          <a:blip r:embed="rId17"/>
        </a:buBlip>
        <a:defRPr sz="3200" kern="1200">
          <a:solidFill>
            <a:schemeClr val="tx1"/>
          </a:solidFill>
          <a:latin typeface="Calibri" pitchFamily="34" charset="0"/>
          <a:ea typeface="+mn-ea"/>
          <a:cs typeface="+mn-cs"/>
        </a:defRPr>
      </a:lvl1pPr>
      <a:lvl2pPr marL="833438" indent="-369888" algn="l" defTabSz="912813" rtl="0" eaLnBrk="1" fontAlgn="base" hangingPunct="1">
        <a:lnSpc>
          <a:spcPct val="90000"/>
        </a:lnSpc>
        <a:spcBef>
          <a:spcPct val="20000"/>
        </a:spcBef>
        <a:spcAft>
          <a:spcPct val="0"/>
        </a:spcAft>
        <a:buBlip>
          <a:blip r:embed="rId17"/>
        </a:buBlip>
        <a:defRPr sz="2800" kern="1200">
          <a:solidFill>
            <a:schemeClr val="tx1"/>
          </a:solidFill>
          <a:latin typeface="Calibri" pitchFamily="34" charset="0"/>
          <a:ea typeface="+mn-ea"/>
          <a:cs typeface="+mn-cs"/>
        </a:defRPr>
      </a:lvl2pPr>
      <a:lvl3pPr marL="1168400" indent="-346075" algn="l" defTabSz="912813" rtl="0" eaLnBrk="1" fontAlgn="base" hangingPunct="1">
        <a:lnSpc>
          <a:spcPct val="90000"/>
        </a:lnSpc>
        <a:spcBef>
          <a:spcPct val="20000"/>
        </a:spcBef>
        <a:spcAft>
          <a:spcPct val="0"/>
        </a:spcAft>
        <a:buBlip>
          <a:blip r:embed="rId17"/>
        </a:buBlip>
        <a:defRPr sz="2400" kern="1200">
          <a:solidFill>
            <a:schemeClr val="tx1"/>
          </a:solidFill>
          <a:latin typeface="Calibri" pitchFamily="34" charset="0"/>
          <a:ea typeface="+mn-ea"/>
          <a:cs typeface="+mn-cs"/>
        </a:defRPr>
      </a:lvl3pPr>
      <a:lvl4pPr marL="1516063" indent="-347663" algn="l" defTabSz="912813" rtl="0" eaLnBrk="1" fontAlgn="base" hangingPunct="1">
        <a:lnSpc>
          <a:spcPct val="90000"/>
        </a:lnSpc>
        <a:spcBef>
          <a:spcPct val="20000"/>
        </a:spcBef>
        <a:spcAft>
          <a:spcPct val="0"/>
        </a:spcAft>
        <a:buBlip>
          <a:blip r:embed="rId17"/>
        </a:buBlip>
        <a:defRPr sz="2400" kern="1200">
          <a:solidFill>
            <a:schemeClr val="tx1"/>
          </a:solidFill>
          <a:latin typeface="Calibri" pitchFamily="34" charset="0"/>
          <a:ea typeface="+mn-ea"/>
          <a:cs typeface="+mn-cs"/>
        </a:defRPr>
      </a:lvl4pPr>
      <a:lvl5pPr marL="1852613" indent="-325438" algn="l" defTabSz="912813" rtl="0" eaLnBrk="1" fontAlgn="base" hangingPunct="1">
        <a:lnSpc>
          <a:spcPct val="90000"/>
        </a:lnSpc>
        <a:spcBef>
          <a:spcPct val="20000"/>
        </a:spcBef>
        <a:spcAft>
          <a:spcPct val="0"/>
        </a:spcAft>
        <a:buBlip>
          <a:blip r:embed="rId17"/>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odeplex.com/Obtics" TargetMode="External"/><Relationship Id="rId2" Type="http://schemas.openxmlformats.org/officeDocument/2006/relationships/hyperlink" Target="http://www.codeplex.com/bindablelinq" TargetMode="External"/><Relationship Id="rId1" Type="http://schemas.openxmlformats.org/officeDocument/2006/relationships/slideLayout" Target="../slideLayouts/slideLayout3.xml"/><Relationship Id="rId5" Type="http://schemas.openxmlformats.org/officeDocument/2006/relationships/hyperlink" Target="http://www.flapjax-lang.org/" TargetMode="External"/><Relationship Id="rId4" Type="http://schemas.openxmlformats.org/officeDocument/2006/relationships/hyperlink" Target="http://www.codeplex.com/clinq"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microsoft.com/msdn" TargetMode="Externa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hyperlink" Target="http://microsoft.com/technet" TargetMode="External"/><Relationship Id="rId4" Type="http://schemas.openxmlformats.org/officeDocument/2006/relationships/hyperlink" Target="http://www.microsoft.com/teche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www.paulstovell.com/" TargetMode="Externa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gif"/><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424" y="381000"/>
            <a:ext cx="7489855" cy="1524000"/>
          </a:xfrm>
        </p:spPr>
        <p:txBody>
          <a:bodyPr/>
          <a:lstStyle/>
          <a:p>
            <a:pPr defTabSz="914363" fontAlgn="auto">
              <a:spcAft>
                <a:spcPts val="0"/>
              </a:spcAft>
              <a:defRPr/>
            </a:pPr>
            <a:r>
              <a:rPr smtClean="0"/>
              <a:t>Using INotifyPropertyChanged</a:t>
            </a:r>
            <a:endParaRPr dirty="0"/>
          </a:p>
        </p:txBody>
      </p:sp>
      <p:sp>
        <p:nvSpPr>
          <p:cNvPr id="4" name="Text Placeholder 3"/>
          <p:cNvSpPr>
            <a:spLocks noGrp="1"/>
          </p:cNvSpPr>
          <p:nvPr>
            <p:ph type="body" sz="quarter" idx="10"/>
          </p:nvPr>
        </p:nvSpPr>
        <p:spPr/>
        <p:txBody>
          <a:bodyPr rtlCol="0"/>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Manipulating the Flow</a:t>
            </a:r>
            <a:endParaRPr lang="en-AU" dirty="0"/>
          </a:p>
        </p:txBody>
      </p:sp>
      <p:sp>
        <p:nvSpPr>
          <p:cNvPr id="3" name="Content Placeholder 2"/>
          <p:cNvSpPr>
            <a:spLocks noGrp="1"/>
          </p:cNvSpPr>
          <p:nvPr>
            <p:ph idx="1"/>
          </p:nvPr>
        </p:nvSpPr>
        <p:spPr>
          <a:xfrm>
            <a:off x="381000" y="1412875"/>
            <a:ext cx="8382000" cy="1526572"/>
          </a:xfrm>
        </p:spPr>
        <p:txBody>
          <a:bodyPr/>
          <a:lstStyle/>
          <a:p>
            <a:r>
              <a:rPr lang="en-AU" dirty="0" smtClean="0"/>
              <a:t>Format strings</a:t>
            </a:r>
          </a:p>
          <a:p>
            <a:r>
              <a:rPr lang="en-AU" dirty="0" smtClean="0"/>
              <a:t>Converters</a:t>
            </a:r>
          </a:p>
          <a:p>
            <a:r>
              <a:rPr lang="en-AU" dirty="0" smtClean="0"/>
              <a:t>Type Descriptors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425" y="381000"/>
            <a:ext cx="7043738" cy="1524000"/>
          </a:xfrm>
        </p:spPr>
        <p:txBody>
          <a:bodyPr/>
          <a:lstStyle/>
          <a:p>
            <a:pPr defTabSz="914363" fontAlgn="auto">
              <a:spcAft>
                <a:spcPts val="0"/>
              </a:spcAft>
              <a:defRPr/>
            </a:pPr>
            <a:r>
              <a:rPr smtClean="0"/>
              <a:t>WPF Converters</a:t>
            </a:r>
            <a:endParaRPr dirty="0"/>
          </a:p>
        </p:txBody>
      </p:sp>
      <p:sp>
        <p:nvSpPr>
          <p:cNvPr id="4" name="Text Placeholder 3"/>
          <p:cNvSpPr>
            <a:spLocks noGrp="1"/>
          </p:cNvSpPr>
          <p:nvPr>
            <p:ph type="body" sz="quarter" idx="10"/>
          </p:nvPr>
        </p:nvSpPr>
        <p:spPr/>
        <p:txBody>
          <a:bodyPr rtlCol="0"/>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Type Descriptors</a:t>
            </a:r>
            <a:endParaRPr lang="en-AU" dirty="0"/>
          </a:p>
        </p:txBody>
      </p:sp>
      <p:sp>
        <p:nvSpPr>
          <p:cNvPr id="11" name="Rounded Rectangle 10"/>
          <p:cNvSpPr/>
          <p:nvPr/>
        </p:nvSpPr>
        <p:spPr>
          <a:xfrm>
            <a:off x="357158" y="2214554"/>
            <a:ext cx="1214437" cy="1571625"/>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AU" sz="2400" dirty="0" smtClean="0"/>
              <a:t>UI Control</a:t>
            </a:r>
            <a:endParaRPr lang="en-AU" sz="2400" dirty="0"/>
          </a:p>
        </p:txBody>
      </p:sp>
      <p:sp>
        <p:nvSpPr>
          <p:cNvPr id="13" name="Rounded Rectangle 12"/>
          <p:cNvSpPr/>
          <p:nvPr/>
        </p:nvSpPr>
        <p:spPr>
          <a:xfrm>
            <a:off x="7072330" y="2285992"/>
            <a:ext cx="1571625" cy="142875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AU" sz="2400" dirty="0" smtClean="0"/>
              <a:t>Contact</a:t>
            </a:r>
            <a:endParaRPr lang="en-AU" sz="2400" dirty="0"/>
          </a:p>
        </p:txBody>
      </p:sp>
      <p:cxnSp>
        <p:nvCxnSpPr>
          <p:cNvPr id="20" name="Straight Arrow Connector 19"/>
          <p:cNvCxnSpPr>
            <a:endCxn id="13" idx="1"/>
          </p:cNvCxnSpPr>
          <p:nvPr/>
        </p:nvCxnSpPr>
        <p:spPr>
          <a:xfrm flipV="1">
            <a:off x="1571604" y="3000367"/>
            <a:ext cx="5500726" cy="5"/>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2" name="Rounded Rectangle 11"/>
          <p:cNvSpPr/>
          <p:nvPr/>
        </p:nvSpPr>
        <p:spPr>
          <a:xfrm>
            <a:off x="4643438" y="2285992"/>
            <a:ext cx="1785938" cy="142875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AU" sz="2400" dirty="0" smtClean="0"/>
              <a:t>Reflection</a:t>
            </a:r>
            <a:endParaRPr lang="en-AU" sz="2400" dirty="0"/>
          </a:p>
        </p:txBody>
      </p:sp>
      <p:sp>
        <p:nvSpPr>
          <p:cNvPr id="10" name="Rounded Rectangle 9"/>
          <p:cNvSpPr/>
          <p:nvPr/>
        </p:nvSpPr>
        <p:spPr>
          <a:xfrm>
            <a:off x="2285984" y="2285992"/>
            <a:ext cx="1785938" cy="142875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AU" sz="2400" dirty="0" smtClean="0"/>
              <a:t>Type Descriptor</a:t>
            </a:r>
            <a:endParaRPr lang="en-AU"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425" y="381000"/>
            <a:ext cx="7043738" cy="1524000"/>
          </a:xfrm>
        </p:spPr>
        <p:txBody>
          <a:bodyPr/>
          <a:lstStyle/>
          <a:p>
            <a:pPr defTabSz="914363" fontAlgn="auto">
              <a:spcAft>
                <a:spcPts val="0"/>
              </a:spcAft>
              <a:defRPr/>
            </a:pPr>
            <a:r>
              <a:rPr smtClean="0"/>
              <a:t>Type Descriptors</a:t>
            </a:r>
            <a:endParaRPr dirty="0"/>
          </a:p>
        </p:txBody>
      </p:sp>
      <p:sp>
        <p:nvSpPr>
          <p:cNvPr id="4" name="Text Placeholder 3"/>
          <p:cNvSpPr>
            <a:spLocks noGrp="1"/>
          </p:cNvSpPr>
          <p:nvPr>
            <p:ph type="body" sz="quarter" idx="10"/>
          </p:nvPr>
        </p:nvSpPr>
        <p:spPr/>
        <p:txBody>
          <a:bodyPr rtlCol="0"/>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8"/>
          <p:cNvSpPr txBox="1">
            <a:spLocks/>
          </p:cNvSpPr>
          <p:nvPr/>
        </p:nvSpPr>
        <p:spPr>
          <a:xfrm>
            <a:off x="371475" y="2195514"/>
            <a:ext cx="8385175" cy="1019172"/>
          </a:xfrm>
          <a:prstGeom prst="roundRect">
            <a:avLst>
              <a:gd name="adj" fmla="val 26651"/>
            </a:avLst>
          </a:prstGeom>
        </p:spPr>
        <p:style>
          <a:lnRef idx="0">
            <a:schemeClr val="dk1"/>
          </a:lnRef>
          <a:fillRef idx="3">
            <a:schemeClr val="dk1"/>
          </a:fillRef>
          <a:effectRef idx="3">
            <a:schemeClr val="dk1"/>
          </a:effectRef>
          <a:fontRef idx="minor">
            <a:schemeClr val="lt1"/>
          </a:fontRef>
        </p:style>
        <p:txBody>
          <a:bodyPr rtlCol="0"/>
          <a:lstStyle/>
          <a:p>
            <a:pPr marL="725488" lvl="0" indent="-725488">
              <a:lnSpc>
                <a:spcPct val="90000"/>
              </a:lnSpc>
              <a:spcBef>
                <a:spcPct val="20000"/>
              </a:spcBef>
              <a:buSzPct val="120000"/>
              <a:buBlip>
                <a:blip r:embed="rId2"/>
              </a:buBlip>
              <a:defRPr/>
            </a:pPr>
            <a:r>
              <a:rPr lang="en-AU" sz="4000" b="1" dirty="0" smtClean="0"/>
              <a:t>Part II</a:t>
            </a:r>
            <a:r>
              <a:rPr lang="en-AU" sz="4000" dirty="0" smtClean="0"/>
              <a:t>: Reactive Domain Models</a:t>
            </a:r>
            <a:endParaRPr kumimoji="0" lang="en-US" sz="40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5" name="Title 4"/>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Model/View/</a:t>
            </a:r>
            <a:r>
              <a:rPr lang="en-AU" dirty="0" err="1" smtClean="0"/>
              <a:t>ViewModel</a:t>
            </a:r>
            <a:endParaRPr lang="en-AU" dirty="0"/>
          </a:p>
        </p:txBody>
      </p:sp>
      <p:sp>
        <p:nvSpPr>
          <p:cNvPr id="11" name="Rounded Rectangle 10"/>
          <p:cNvSpPr/>
          <p:nvPr/>
        </p:nvSpPr>
        <p:spPr>
          <a:xfrm>
            <a:off x="1928813" y="2214554"/>
            <a:ext cx="1214437" cy="1571625"/>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AU" sz="2400" dirty="0"/>
              <a:t>UI Control</a:t>
            </a:r>
          </a:p>
        </p:txBody>
      </p:sp>
      <p:sp>
        <p:nvSpPr>
          <p:cNvPr id="12" name="Rounded Rectangle 11"/>
          <p:cNvSpPr/>
          <p:nvPr/>
        </p:nvSpPr>
        <p:spPr>
          <a:xfrm>
            <a:off x="3429000" y="2388954"/>
            <a:ext cx="1785938" cy="142875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AU" sz="2400" dirty="0" smtClean="0"/>
              <a:t>View Model</a:t>
            </a:r>
            <a:endParaRPr lang="en-AU" sz="2400" dirty="0"/>
          </a:p>
        </p:txBody>
      </p:sp>
      <p:sp>
        <p:nvSpPr>
          <p:cNvPr id="13" name="Rounded Rectangle 12"/>
          <p:cNvSpPr/>
          <p:nvPr/>
        </p:nvSpPr>
        <p:spPr>
          <a:xfrm>
            <a:off x="5500688" y="1500188"/>
            <a:ext cx="1571625" cy="142875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AU" sz="2400" dirty="0"/>
              <a:t>Model</a:t>
            </a:r>
          </a:p>
        </p:txBody>
      </p:sp>
      <p:sp>
        <p:nvSpPr>
          <p:cNvPr id="14" name="Rounded Rectangle 13"/>
          <p:cNvSpPr/>
          <p:nvPr/>
        </p:nvSpPr>
        <p:spPr>
          <a:xfrm>
            <a:off x="5500688" y="3071813"/>
            <a:ext cx="1571625" cy="142875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AU" sz="2400" dirty="0"/>
              <a:t>Model</a:t>
            </a:r>
          </a:p>
        </p:txBody>
      </p:sp>
      <p:sp>
        <p:nvSpPr>
          <p:cNvPr id="15" name="Rounded Rectangle 14"/>
          <p:cNvSpPr/>
          <p:nvPr/>
        </p:nvSpPr>
        <p:spPr>
          <a:xfrm>
            <a:off x="5500688" y="4643438"/>
            <a:ext cx="1571625" cy="142875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AU" sz="2400" dirty="0"/>
              <a:t>Model</a:t>
            </a:r>
          </a:p>
        </p:txBody>
      </p:sp>
      <p:sp>
        <p:nvSpPr>
          <p:cNvPr id="16" name="Rounded Rectangle 15"/>
          <p:cNvSpPr/>
          <p:nvPr/>
        </p:nvSpPr>
        <p:spPr>
          <a:xfrm>
            <a:off x="1928794" y="4000515"/>
            <a:ext cx="1214437" cy="1571625"/>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AU" sz="2400" dirty="0"/>
              <a:t>UI Control</a:t>
            </a:r>
          </a:p>
        </p:txBody>
      </p:sp>
      <p:sp>
        <p:nvSpPr>
          <p:cNvPr id="17" name="Rounded Rectangle 16"/>
          <p:cNvSpPr/>
          <p:nvPr/>
        </p:nvSpPr>
        <p:spPr>
          <a:xfrm>
            <a:off x="3428981" y="3992122"/>
            <a:ext cx="1785938" cy="142875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AU" sz="2400" dirty="0" smtClean="0"/>
              <a:t>View Model</a:t>
            </a:r>
            <a:endParaRPr lang="en-AU" sz="24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Reactive Applications</a:t>
            </a:r>
            <a:endParaRPr lang="en-AU" dirty="0"/>
          </a:p>
        </p:txBody>
      </p:sp>
      <p:graphicFrame>
        <p:nvGraphicFramePr>
          <p:cNvPr id="9" name="Diagram 8"/>
          <p:cNvGraphicFramePr/>
          <p:nvPr/>
        </p:nvGraphicFramePr>
        <p:xfrm>
          <a:off x="285720" y="1071546"/>
          <a:ext cx="8858280" cy="507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425" y="381000"/>
            <a:ext cx="7043738" cy="1524000"/>
          </a:xfrm>
        </p:spPr>
        <p:txBody>
          <a:bodyPr/>
          <a:lstStyle/>
          <a:p>
            <a:pPr defTabSz="914363" fontAlgn="auto">
              <a:spcAft>
                <a:spcPts val="0"/>
              </a:spcAft>
              <a:defRPr/>
            </a:pPr>
            <a:r>
              <a:rPr smtClean="0"/>
              <a:t>Reactive Search</a:t>
            </a:r>
            <a:endParaRPr dirty="0"/>
          </a:p>
        </p:txBody>
      </p:sp>
      <p:sp>
        <p:nvSpPr>
          <p:cNvPr id="4" name="Text Placeholder 3"/>
          <p:cNvSpPr>
            <a:spLocks noGrp="1"/>
          </p:cNvSpPr>
          <p:nvPr>
            <p:ph type="body" sz="quarter" idx="10"/>
          </p:nvPr>
        </p:nvSpPr>
        <p:spPr/>
        <p:txBody>
          <a:bodyPr rtlCol="0"/>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8"/>
          <p:cNvSpPr txBox="1">
            <a:spLocks/>
          </p:cNvSpPr>
          <p:nvPr/>
        </p:nvSpPr>
        <p:spPr>
          <a:xfrm>
            <a:off x="371475" y="2195514"/>
            <a:ext cx="8385175" cy="1019172"/>
          </a:xfrm>
          <a:prstGeom prst="roundRect">
            <a:avLst>
              <a:gd name="adj" fmla="val 26651"/>
            </a:avLst>
          </a:prstGeom>
        </p:spPr>
        <p:style>
          <a:lnRef idx="0">
            <a:schemeClr val="dk1"/>
          </a:lnRef>
          <a:fillRef idx="3">
            <a:schemeClr val="dk1"/>
          </a:fillRef>
          <a:effectRef idx="3">
            <a:schemeClr val="dk1"/>
          </a:effectRef>
          <a:fontRef idx="minor">
            <a:schemeClr val="lt1"/>
          </a:fontRef>
        </p:style>
        <p:txBody>
          <a:bodyPr rtlCol="0"/>
          <a:lstStyle/>
          <a:p>
            <a:pPr marL="725488" lvl="0" indent="-725488">
              <a:lnSpc>
                <a:spcPct val="90000"/>
              </a:lnSpc>
              <a:spcBef>
                <a:spcPct val="20000"/>
              </a:spcBef>
              <a:buSzPct val="120000"/>
              <a:buBlip>
                <a:blip r:embed="rId2"/>
              </a:buBlip>
              <a:defRPr/>
            </a:pPr>
            <a:r>
              <a:rPr lang="en-AU" sz="4000" b="1" dirty="0" smtClean="0"/>
              <a:t>Part III</a:t>
            </a:r>
            <a:r>
              <a:rPr lang="en-AU" sz="4000" dirty="0" smtClean="0"/>
              <a:t>: Bindable LINQ</a:t>
            </a:r>
            <a:endParaRPr kumimoji="0" lang="en-US" sz="40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4" name="Title 3"/>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16050"/>
            <a:ext cx="7681913" cy="1524000"/>
          </a:xfrm>
        </p:spPr>
        <p:txBody>
          <a:bodyPr/>
          <a:lstStyle/>
          <a:p>
            <a:pPr defTabSz="914363" fontAlgn="auto">
              <a:spcAft>
                <a:spcPts val="0"/>
              </a:spcAft>
              <a:defRPr/>
            </a:pPr>
            <a:r>
              <a:rPr smtClean="0"/>
              <a:t>Reactive Programming</a:t>
            </a:r>
            <a:endParaRPr dirty="0"/>
          </a:p>
        </p:txBody>
      </p:sp>
      <p:sp>
        <p:nvSpPr>
          <p:cNvPr id="3" name="Subtitle 2"/>
          <p:cNvSpPr>
            <a:spLocks noGrp="1"/>
          </p:cNvSpPr>
          <p:nvPr>
            <p:ph type="subTitle" idx="1"/>
          </p:nvPr>
        </p:nvSpPr>
        <p:spPr>
          <a:xfrm>
            <a:off x="730250" y="3657600"/>
            <a:ext cx="7681913" cy="461963"/>
          </a:xfrm>
        </p:spPr>
        <p:txBody>
          <a:bodyPr rtlCol="0"/>
          <a:lstStyle/>
          <a:p>
            <a:pPr defTabSz="914363" fontAlgn="auto">
              <a:spcAft>
                <a:spcPts val="0"/>
              </a:spcAft>
              <a:defRPr/>
            </a:pPr>
            <a:r>
              <a:rPr lang="en-US" dirty="0" smtClean="0"/>
              <a:t>Paul Stovell</a:t>
            </a:r>
            <a:br>
              <a:rPr lang="en-US" dirty="0" smtClean="0"/>
            </a:br>
            <a:r>
              <a:rPr lang="en-US" dirty="0" smtClean="0"/>
              <a:t>MVP: Client Application Development</a:t>
            </a:r>
          </a:p>
          <a:p>
            <a:pPr defTabSz="914363" fontAlgn="auto">
              <a:spcAft>
                <a:spcPts val="0"/>
              </a:spcAft>
              <a:defRPr/>
            </a:pPr>
            <a:r>
              <a:rPr lang="en-US" dirty="0" smtClean="0"/>
              <a:t>Senior Developer</a:t>
            </a:r>
          </a:p>
          <a:p>
            <a:pPr defTabSz="914363" fontAlgn="auto">
              <a:spcAft>
                <a:spcPts val="0"/>
              </a:spcAft>
              <a:defRPr/>
            </a:pPr>
            <a:r>
              <a:rPr lang="en-US" dirty="0" smtClean="0"/>
              <a:t>Readify</a:t>
            </a:r>
            <a:endParaRPr lang="en-US" dirty="0"/>
          </a:p>
        </p:txBody>
      </p:sp>
      <p:sp>
        <p:nvSpPr>
          <p:cNvPr id="14340" name="Text Placeholder 8"/>
          <p:cNvSpPr txBox="1">
            <a:spLocks/>
          </p:cNvSpPr>
          <p:nvPr/>
        </p:nvSpPr>
        <p:spPr bwMode="auto">
          <a:xfrm>
            <a:off x="730250" y="228600"/>
            <a:ext cx="3838575" cy="276225"/>
          </a:xfrm>
          <a:prstGeom prst="rect">
            <a:avLst/>
          </a:prstGeom>
          <a:noFill/>
          <a:ln w="9525">
            <a:noFill/>
            <a:miter lim="800000"/>
            <a:headEnd/>
            <a:tailEnd/>
          </a:ln>
        </p:spPr>
        <p:txBody>
          <a:bodyPr/>
          <a:lstStyle/>
          <a:p>
            <a:pPr marL="463550" indent="-463550">
              <a:lnSpc>
                <a:spcPct val="90000"/>
              </a:lnSpc>
              <a:spcBef>
                <a:spcPct val="20000"/>
              </a:spcBef>
              <a:buSzPct val="120000"/>
            </a:pPr>
            <a:r>
              <a:rPr lang="en-US" sz="2000" dirty="0">
                <a:latin typeface="Calibri" pitchFamily="34" charset="0"/>
              </a:rPr>
              <a:t>Session Code</a:t>
            </a:r>
            <a:r>
              <a:rPr lang="en-US" sz="2000" dirty="0" smtClean="0">
                <a:latin typeface="Calibri" pitchFamily="34" charset="0"/>
              </a:rPr>
              <a:t>: DEV375</a:t>
            </a:r>
            <a:endParaRPr lang="en-US" sz="2000" dirty="0">
              <a:latin typeface="Calibri" pitchFamily="34" charset="0"/>
            </a:endParaRPr>
          </a:p>
        </p:txBody>
      </p:sp>
      <p:sp>
        <p:nvSpPr>
          <p:cNvPr id="5" name="TextBox 4"/>
          <p:cNvSpPr txBox="1"/>
          <p:nvPr/>
        </p:nvSpPr>
        <p:spPr>
          <a:xfrm rot="393351">
            <a:off x="3423822" y="2726518"/>
            <a:ext cx="5282821" cy="1200329"/>
          </a:xfrm>
          <a:prstGeom prst="rect">
            <a:avLst/>
          </a:prstGeom>
          <a:noFill/>
        </p:spPr>
        <p:txBody>
          <a:bodyPr wrap="square" rtlCol="0">
            <a:spAutoFit/>
          </a:bodyPr>
          <a:lstStyle/>
          <a:p>
            <a:pPr algn="ctr"/>
            <a:r>
              <a:rPr lang="en-AU" sz="3600" dirty="0" smtClean="0">
                <a:solidFill>
                  <a:srgbClr val="FF9317"/>
                </a:solidFill>
                <a:latin typeface="Segoe Script" pitchFamily="34" charset="0"/>
              </a:rPr>
              <a:t>aka </a:t>
            </a:r>
            <a:r>
              <a:rPr lang="en-AU" sz="3600" b="1" dirty="0" smtClean="0">
                <a:solidFill>
                  <a:srgbClr val="FF9317"/>
                </a:solidFill>
                <a:latin typeface="Segoe Script" pitchFamily="34" charset="0"/>
              </a:rPr>
              <a:t>“Data Binding Gone Mad”</a:t>
            </a:r>
            <a:endParaRPr lang="en-AU" sz="3600" b="1" dirty="0">
              <a:solidFill>
                <a:srgbClr val="FF9317"/>
              </a:solidFill>
              <a:latin typeface="Segoe Script"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425" y="381000"/>
            <a:ext cx="7043738" cy="1524000"/>
          </a:xfrm>
        </p:spPr>
        <p:txBody>
          <a:bodyPr/>
          <a:lstStyle/>
          <a:p>
            <a:pPr defTabSz="914363" fontAlgn="auto">
              <a:spcAft>
                <a:spcPts val="0"/>
              </a:spcAft>
              <a:defRPr/>
            </a:pPr>
            <a:r>
              <a:rPr smtClean="0"/>
              <a:t>Bindable LINQ</a:t>
            </a:r>
            <a:endParaRPr dirty="0"/>
          </a:p>
        </p:txBody>
      </p:sp>
      <p:sp>
        <p:nvSpPr>
          <p:cNvPr id="4" name="Text Placeholder 3"/>
          <p:cNvSpPr>
            <a:spLocks noGrp="1"/>
          </p:cNvSpPr>
          <p:nvPr>
            <p:ph type="body" sz="quarter" idx="10"/>
          </p:nvPr>
        </p:nvSpPr>
        <p:spPr/>
        <p:txBody>
          <a:bodyPr rtlCol="0"/>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Alternatives</a:t>
            </a:r>
            <a:endParaRPr lang="en-AU" dirty="0"/>
          </a:p>
        </p:txBody>
      </p:sp>
      <p:sp>
        <p:nvSpPr>
          <p:cNvPr id="3" name="Content Placeholder 2"/>
          <p:cNvSpPr>
            <a:spLocks noGrp="1"/>
          </p:cNvSpPr>
          <p:nvPr>
            <p:ph idx="1"/>
          </p:nvPr>
        </p:nvSpPr>
        <p:spPr>
          <a:xfrm>
            <a:off x="381000" y="1412875"/>
            <a:ext cx="8382000" cy="3841052"/>
          </a:xfrm>
        </p:spPr>
        <p:txBody>
          <a:bodyPr/>
          <a:lstStyle/>
          <a:p>
            <a:r>
              <a:rPr lang="en-AU" dirty="0" smtClean="0"/>
              <a:t>Bindable LINQ</a:t>
            </a:r>
            <a:br>
              <a:rPr lang="en-AU" dirty="0" smtClean="0"/>
            </a:br>
            <a:r>
              <a:rPr lang="en-AU" u="sng" dirty="0" smtClean="0">
                <a:solidFill>
                  <a:srgbClr val="0270DB"/>
                </a:solidFill>
                <a:hlinkClick r:id="rId2"/>
              </a:rPr>
              <a:t>www.codeplex.com/bindablelinq</a:t>
            </a:r>
            <a:r>
              <a:rPr lang="en-AU" u="sng" dirty="0" smtClean="0">
                <a:solidFill>
                  <a:srgbClr val="0270DB"/>
                </a:solidFill>
              </a:rPr>
              <a:t> </a:t>
            </a:r>
          </a:p>
          <a:p>
            <a:r>
              <a:rPr lang="en-AU" dirty="0" err="1" smtClean="0"/>
              <a:t>Obtics</a:t>
            </a:r>
            <a:r>
              <a:rPr lang="en-AU" dirty="0" smtClean="0"/>
              <a:t/>
            </a:r>
            <a:br>
              <a:rPr lang="en-AU" dirty="0" smtClean="0"/>
            </a:br>
            <a:r>
              <a:rPr lang="en-AU" dirty="0" smtClean="0">
                <a:hlinkClick r:id="rId3"/>
              </a:rPr>
              <a:t>www.codeplex.com/Obtics</a:t>
            </a:r>
            <a:r>
              <a:rPr lang="en-AU" dirty="0" smtClean="0"/>
              <a:t> </a:t>
            </a:r>
          </a:p>
          <a:p>
            <a:r>
              <a:rPr lang="en-AU" dirty="0" smtClean="0"/>
              <a:t>Continuous LINQ</a:t>
            </a:r>
            <a:br>
              <a:rPr lang="en-AU" dirty="0" smtClean="0"/>
            </a:br>
            <a:r>
              <a:rPr lang="en-AU" dirty="0" smtClean="0">
                <a:hlinkClick r:id="rId4"/>
              </a:rPr>
              <a:t>www.codeplex.com/clinq</a:t>
            </a:r>
            <a:r>
              <a:rPr lang="en-AU" dirty="0" smtClean="0"/>
              <a:t> </a:t>
            </a:r>
          </a:p>
          <a:p>
            <a:r>
              <a:rPr lang="en-AU" dirty="0" err="1" smtClean="0"/>
              <a:t>Flapjax</a:t>
            </a:r>
            <a:r>
              <a:rPr lang="en-AU" dirty="0" smtClean="0"/>
              <a:t/>
            </a:r>
            <a:br>
              <a:rPr lang="en-AU" dirty="0" smtClean="0"/>
            </a:br>
            <a:r>
              <a:rPr lang="en-AU" dirty="0" smtClean="0">
                <a:hlinkClick r:id="rId5"/>
              </a:rPr>
              <a:t>www.flapjax-lang.org</a:t>
            </a:r>
            <a:r>
              <a:rPr lang="en-AU" dirty="0" smtClean="0"/>
              <a:t> </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a:xfrm>
            <a:off x="381000" y="1412875"/>
            <a:ext cx="8382000" cy="1969770"/>
          </a:xfrm>
        </p:spPr>
        <p:txBody>
          <a:bodyPr/>
          <a:lstStyle/>
          <a:p>
            <a:r>
              <a:rPr lang="en-AU" dirty="0" smtClean="0"/>
              <a:t>Propagation of changes to state</a:t>
            </a:r>
          </a:p>
          <a:p>
            <a:r>
              <a:rPr lang="en-AU" dirty="0" smtClean="0"/>
              <a:t>Try Bindable LINQ (or alternatives)</a:t>
            </a:r>
          </a:p>
          <a:p>
            <a:r>
              <a:rPr lang="en-AU" dirty="0" smtClean="0"/>
              <a:t>Forms should have no more than 200 lines of code</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descr="http://www.microsoft.com/taiwan/vstudio/vbasic/bday/VB10fig1.gif"/>
          <p:cNvPicPr>
            <a:picLocks noChangeAspect="1" noChangeArrowheads="1"/>
          </p:cNvPicPr>
          <p:nvPr/>
        </p:nvPicPr>
        <p:blipFill>
          <a:blip r:embed="rId3"/>
          <a:srcRect/>
          <a:stretch>
            <a:fillRect/>
          </a:stretch>
        </p:blipFill>
        <p:spPr bwMode="auto">
          <a:xfrm>
            <a:off x="1357290" y="857232"/>
            <a:ext cx="3810000" cy="2552700"/>
          </a:xfrm>
          <a:prstGeom prst="rect">
            <a:avLst/>
          </a:prstGeom>
          <a:noFill/>
        </p:spPr>
      </p:pic>
      <p:sp>
        <p:nvSpPr>
          <p:cNvPr id="8" name="Rounded Rectangular Callout 7"/>
          <p:cNvSpPr/>
          <p:nvPr/>
        </p:nvSpPr>
        <p:spPr bwMode="auto">
          <a:xfrm>
            <a:off x="2000232" y="4000504"/>
            <a:ext cx="5857916" cy="1500198"/>
          </a:xfrm>
          <a:prstGeom prst="wedgeRoundRectCallout">
            <a:avLst>
              <a:gd name="adj1" fmla="val -49776"/>
              <a:gd name="adj2" fmla="val -130312"/>
              <a:gd name="adj3" fmla="val 166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AU" sz="2000" dirty="0" smtClean="0">
                <a:solidFill>
                  <a:srgbClr val="FFFFFF"/>
                </a:solidFill>
                <a:effectLst>
                  <a:outerShdw blurRad="38100" dist="38100" dir="2700000" algn="tl">
                    <a:srgbClr val="000000">
                      <a:alpha val="43137"/>
                    </a:srgbClr>
                  </a:outerShdw>
                </a:effectLst>
                <a:latin typeface="Consolas" pitchFamily="49" charset="0"/>
              </a:rPr>
              <a:t>Sub Command1_Click()</a:t>
            </a:r>
          </a:p>
          <a:p>
            <a:pPr defTabSz="914099" fontAlgn="base">
              <a:spcBef>
                <a:spcPct val="0"/>
              </a:spcBef>
              <a:spcAft>
                <a:spcPct val="0"/>
              </a:spcAft>
            </a:pPr>
            <a:r>
              <a:rPr lang="en-AU" sz="2000" dirty="0" smtClean="0">
                <a:solidFill>
                  <a:srgbClr val="FFFFFF"/>
                </a:solidFill>
                <a:effectLst>
                  <a:outerShdw blurRad="38100" dist="38100" dir="2700000" algn="tl">
                    <a:srgbClr val="000000">
                      <a:alpha val="43137"/>
                    </a:srgbClr>
                  </a:outerShdw>
                </a:effectLst>
                <a:latin typeface="Consolas" pitchFamily="49" charset="0"/>
              </a:rPr>
              <a:t>   text1.text = "Hello world"</a:t>
            </a:r>
          </a:p>
          <a:p>
            <a:pPr defTabSz="914099" fontAlgn="base">
              <a:spcBef>
                <a:spcPct val="0"/>
              </a:spcBef>
              <a:spcAft>
                <a:spcPct val="0"/>
              </a:spcAft>
            </a:pPr>
            <a:r>
              <a:rPr lang="en-AU" sz="2000" dirty="0" smtClean="0">
                <a:solidFill>
                  <a:srgbClr val="FFFFFF"/>
                </a:solidFill>
                <a:effectLst>
                  <a:outerShdw blurRad="38100" dist="38100" dir="2700000" algn="tl">
                    <a:srgbClr val="000000">
                      <a:alpha val="43137"/>
                    </a:srgbClr>
                  </a:outerShdw>
                </a:effectLst>
                <a:latin typeface="Consolas" pitchFamily="49" charset="0"/>
              </a:rPr>
              <a:t>End Sub</a:t>
            </a:r>
          </a:p>
        </p:txBody>
      </p:sp>
      <p:sp>
        <p:nvSpPr>
          <p:cNvPr id="9" name="TextBox 8"/>
          <p:cNvSpPr txBox="1"/>
          <p:nvPr/>
        </p:nvSpPr>
        <p:spPr>
          <a:xfrm>
            <a:off x="5715008" y="1357298"/>
            <a:ext cx="3071834" cy="1569660"/>
          </a:xfrm>
          <a:prstGeom prst="rect">
            <a:avLst/>
          </a:prstGeom>
          <a:noFill/>
        </p:spPr>
        <p:txBody>
          <a:bodyPr wrap="square" rtlCol="0">
            <a:spAutoFit/>
          </a:bodyPr>
          <a:lstStyle/>
          <a:p>
            <a:r>
              <a:rPr lang="en-AU" sz="3200" dirty="0" smtClean="0"/>
              <a:t>Visual Basic 1.0 for Windows</a:t>
            </a:r>
          </a:p>
          <a:p>
            <a:r>
              <a:rPr lang="en-AU" sz="3200" b="1" dirty="0" smtClean="0"/>
              <a:t>1991</a:t>
            </a:r>
            <a:endParaRPr lang="en-AU" sz="3200" b="1"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rtlCol="0"/>
          <a:lstStyle/>
          <a:p>
            <a:pPr defTabSz="914363" fontAlgn="auto">
              <a:spcAft>
                <a:spcPts val="0"/>
              </a:spcAft>
              <a:defRPr/>
            </a:pPr>
            <a:r>
              <a:rPr/>
              <a:t>Q &amp; A</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p>
            <a:pPr algn="ctr" defTabSz="914099">
              <a:defRPr/>
            </a:pPr>
            <a:endParaRPr lang="en-US" sz="1600" dirty="0">
              <a:solidFill>
                <a:srgbClr val="FFFFFF"/>
              </a:solidFill>
              <a:effectLst>
                <a:outerShdw blurRad="38100" dist="38100" dir="2700000" algn="tl">
                  <a:srgbClr val="000000">
                    <a:alpha val="43137"/>
                  </a:srgbClr>
                </a:outerShdw>
              </a:effectLst>
              <a:latin typeface="Segoe" pitchFamily="34" charset="0"/>
            </a:endParaRPr>
          </a:p>
        </p:txBody>
      </p:sp>
      <p:pic>
        <p:nvPicPr>
          <p:cNvPr id="30723" name="Picture 33" descr="MSB08_Ida_01.png"/>
          <p:cNvPicPr>
            <a:picLocks noChangeAspect="1"/>
          </p:cNvPicPr>
          <p:nvPr/>
        </p:nvPicPr>
        <p:blipFill>
          <a:blip r:embed="rId2"/>
          <a:srcRect b="19672"/>
          <a:stretch>
            <a:fillRect/>
          </a:stretch>
        </p:blipFill>
        <p:spPr bwMode="auto">
          <a:xfrm>
            <a:off x="3390900" y="-304800"/>
            <a:ext cx="6972300" cy="3733800"/>
          </a:xfrm>
          <a:prstGeom prst="rect">
            <a:avLst/>
          </a:prstGeom>
          <a:noFill/>
          <a:ln w="9525">
            <a:noFill/>
            <a:miter lim="800000"/>
            <a:headEnd/>
            <a:tailEnd/>
          </a:ln>
        </p:spPr>
      </p:pic>
      <p:sp>
        <p:nvSpPr>
          <p:cNvPr id="49" name="Rounded Rectangle 48"/>
          <p:cNvSpPr/>
          <p:nvPr/>
        </p:nvSpPr>
        <p:spPr bwMode="auto">
          <a:xfrm>
            <a:off x="0" y="3429000"/>
            <a:ext cx="4572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p>
            <a:pPr algn="ctr" defTabSz="914099">
              <a:defRPr/>
            </a:pPr>
            <a:endParaRPr lang="en-US" sz="1600" dirty="0">
              <a:solidFill>
                <a:srgbClr val="FFFFFF"/>
              </a:solidFill>
              <a:effectLst>
                <a:outerShdw blurRad="38100" dist="38100" dir="2700000" algn="tl">
                  <a:srgbClr val="000000">
                    <a:alpha val="43137"/>
                  </a:srgbClr>
                </a:outerShdw>
              </a:effectLst>
              <a:latin typeface="Segoe" pitchFamily="34" charset="0"/>
            </a:endParaRPr>
          </a:p>
        </p:txBody>
      </p:sp>
      <p:pic>
        <p:nvPicPr>
          <p:cNvPr id="30725" name="Picture 23" descr="TechNet.png"/>
          <p:cNvPicPr>
            <a:picLocks noChangeAspect="1"/>
          </p:cNvPicPr>
          <p:nvPr/>
        </p:nvPicPr>
        <p:blipFill>
          <a:blip r:embed="rId3"/>
          <a:srcRect/>
          <a:stretch>
            <a:fillRect/>
          </a:stretch>
        </p:blipFill>
        <p:spPr bwMode="auto">
          <a:xfrm>
            <a:off x="762000" y="3529013"/>
            <a:ext cx="3624263" cy="738187"/>
          </a:xfrm>
          <a:prstGeom prst="rect">
            <a:avLst/>
          </a:prstGeom>
          <a:noFill/>
          <a:ln w="9525">
            <a:noFill/>
            <a:miter lim="800000"/>
            <a:headEnd/>
            <a:tailEnd/>
          </a:ln>
        </p:spPr>
      </p:pic>
      <p:grpSp>
        <p:nvGrpSpPr>
          <p:cNvPr id="3" name="Group 29"/>
          <p:cNvGrpSpPr>
            <a:grpSpLocks/>
          </p:cNvGrpSpPr>
          <p:nvPr/>
        </p:nvGrpSpPr>
        <p:grpSpPr bwMode="auto">
          <a:xfrm>
            <a:off x="276225" y="1238250"/>
            <a:ext cx="457200" cy="457200"/>
            <a:chOff x="0" y="1400175"/>
            <a:chExt cx="457200" cy="457200"/>
          </a:xfrm>
        </p:grpSpPr>
        <p:sp>
          <p:nvSpPr>
            <p:cNvPr id="31" name="Oval 3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32" name="Oval 3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33" name="Oval 3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grpSp>
      <p:sp>
        <p:nvSpPr>
          <p:cNvPr id="2" name="Title 1"/>
          <p:cNvSpPr>
            <a:spLocks noGrp="1"/>
          </p:cNvSpPr>
          <p:nvPr>
            <p:ph type="title"/>
          </p:nvPr>
        </p:nvSpPr>
        <p:spPr/>
        <p:txBody>
          <a:bodyPr>
            <a:normAutofit/>
          </a:bodyPr>
          <a:lstStyle/>
          <a:p>
            <a:pPr defTabSz="914363" fontAlgn="auto">
              <a:spcAft>
                <a:spcPts val="0"/>
              </a:spcAft>
              <a:defRPr/>
            </a:pPr>
            <a:r>
              <a:rPr smtClean="0"/>
              <a:t>Resources</a:t>
            </a:r>
            <a:endParaRPr dirty="0"/>
          </a:p>
        </p:txBody>
      </p:sp>
      <p:sp>
        <p:nvSpPr>
          <p:cNvPr id="42" name="Oval 41"/>
          <p:cNvSpPr/>
          <p:nvPr/>
        </p:nvSpPr>
        <p:spPr bwMode="auto">
          <a:xfrm>
            <a:off x="123825"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Trebuchet MS" pitchFamily="34" charset="0"/>
            </a:endParaRPr>
          </a:p>
        </p:txBody>
      </p:sp>
      <p:sp>
        <p:nvSpPr>
          <p:cNvPr id="30731" name="Rectangle 46"/>
          <p:cNvSpPr>
            <a:spLocks noChangeArrowheads="1"/>
          </p:cNvSpPr>
          <p:nvPr/>
        </p:nvSpPr>
        <p:spPr bwMode="auto">
          <a:xfrm>
            <a:off x="838200" y="2286000"/>
            <a:ext cx="4572000" cy="954088"/>
          </a:xfrm>
          <a:prstGeom prst="rect">
            <a:avLst/>
          </a:prstGeom>
          <a:noFill/>
          <a:ln w="9525">
            <a:noFill/>
            <a:miter lim="800000"/>
            <a:headEnd/>
            <a:tailEnd/>
          </a:ln>
        </p:spPr>
        <p:txBody>
          <a:bodyPr>
            <a:spAutoFit/>
          </a:bodyPr>
          <a:lstStyle/>
          <a:p>
            <a:pPr>
              <a:spcBef>
                <a:spcPts val="600"/>
              </a:spcBef>
            </a:pPr>
            <a:r>
              <a:rPr lang="en-US" sz="2000">
                <a:latin typeface="Calibri" pitchFamily="34" charset="0"/>
                <a:hlinkClick r:id="rId4"/>
              </a:rPr>
              <a:t>www.microsoft.com/teched</a:t>
            </a:r>
            <a:r>
              <a:rPr lang="en-US" sz="2000">
                <a:latin typeface="Calibri" pitchFamily="34" charset="0"/>
              </a:rPr>
              <a:t> </a:t>
            </a:r>
          </a:p>
          <a:p>
            <a:pPr marL="0" lvl="1" indent="0"/>
            <a:r>
              <a:rPr lang="en-US">
                <a:latin typeface="Calibri" pitchFamily="34" charset="0"/>
              </a:rPr>
              <a:t>Tech·Talks	Tech·Ed Bloggers</a:t>
            </a:r>
          </a:p>
          <a:p>
            <a:pPr marL="0" lvl="1" indent="0"/>
            <a:r>
              <a:rPr lang="en-US">
                <a:latin typeface="Calibri" pitchFamily="34" charset="0"/>
              </a:rPr>
              <a:t>Live Simulcasts	Virtual Labs</a:t>
            </a:r>
          </a:p>
        </p:txBody>
      </p:sp>
      <p:sp>
        <p:nvSpPr>
          <p:cNvPr id="30732" name="Rectangle 47"/>
          <p:cNvSpPr>
            <a:spLocks noChangeArrowheads="1"/>
          </p:cNvSpPr>
          <p:nvPr/>
        </p:nvSpPr>
        <p:spPr bwMode="auto">
          <a:xfrm>
            <a:off x="838200" y="4419600"/>
            <a:ext cx="3733800" cy="1354138"/>
          </a:xfrm>
          <a:prstGeom prst="rect">
            <a:avLst/>
          </a:prstGeom>
          <a:noFill/>
          <a:ln w="9525">
            <a:noFill/>
            <a:miter lim="800000"/>
            <a:headEnd/>
            <a:tailEnd/>
          </a:ln>
        </p:spPr>
        <p:txBody>
          <a:bodyPr>
            <a:spAutoFit/>
          </a:bodyPr>
          <a:lstStyle/>
          <a:p>
            <a:pPr>
              <a:spcBef>
                <a:spcPts val="600"/>
              </a:spcBef>
              <a:buSzPct val="120000"/>
              <a:tabLst>
                <a:tab pos="1828800" algn="l"/>
              </a:tabLst>
            </a:pPr>
            <a:r>
              <a:rPr lang="en-US" sz="2000">
                <a:latin typeface="Calibri" pitchFamily="34" charset="0"/>
                <a:hlinkClick r:id="rId5"/>
              </a:rPr>
              <a:t>http://microsoft.com/technet</a:t>
            </a:r>
            <a:r>
              <a:rPr lang="en-US" sz="2400" b="1">
                <a:latin typeface="Calibri" pitchFamily="34" charset="0"/>
              </a:rPr>
              <a:t>  </a:t>
            </a:r>
            <a:endParaRPr lang="en-US" sz="2400">
              <a:latin typeface="Calibri" pitchFamily="34" charset="0"/>
            </a:endParaRPr>
          </a:p>
          <a:p>
            <a:pPr marL="0" lvl="1" indent="0">
              <a:tabLst>
                <a:tab pos="1828800" algn="l"/>
              </a:tabLst>
            </a:pPr>
            <a:endParaRPr lang="en-US">
              <a:latin typeface="Calibri" pitchFamily="34" charset="0"/>
            </a:endParaRPr>
          </a:p>
          <a:p>
            <a:pPr marL="0" lvl="1" indent="0">
              <a:tabLst>
                <a:tab pos="1828800" algn="l"/>
              </a:tabLst>
            </a:pPr>
            <a:r>
              <a:rPr lang="en-US" sz="2000">
                <a:latin typeface="Calibri" pitchFamily="34" charset="0"/>
              </a:rPr>
              <a:t>Evaluation licenses, pre-released products, and MORE!</a:t>
            </a:r>
          </a:p>
        </p:txBody>
      </p:sp>
      <p:pic>
        <p:nvPicPr>
          <p:cNvPr id="30733" name="Picture 24" descr="TechEd_online.png"/>
          <p:cNvPicPr>
            <a:picLocks noChangeAspect="1"/>
          </p:cNvPicPr>
          <p:nvPr/>
        </p:nvPicPr>
        <p:blipFill>
          <a:blip r:embed="rId6"/>
          <a:srcRect/>
          <a:stretch>
            <a:fillRect/>
          </a:stretch>
        </p:blipFill>
        <p:spPr bwMode="auto">
          <a:xfrm>
            <a:off x="914400" y="1209675"/>
            <a:ext cx="2409825" cy="1076325"/>
          </a:xfrm>
          <a:prstGeom prst="rect">
            <a:avLst/>
          </a:prstGeom>
          <a:noFill/>
          <a:ln w="9525">
            <a:noFill/>
            <a:miter lim="800000"/>
            <a:headEnd/>
            <a:tailEnd/>
          </a:ln>
        </p:spPr>
      </p:pic>
      <p:sp>
        <p:nvSpPr>
          <p:cNvPr id="22" name="Rounded Rectangle 21"/>
          <p:cNvSpPr/>
          <p:nvPr/>
        </p:nvSpPr>
        <p:spPr bwMode="auto">
          <a:xfrm>
            <a:off x="4572000" y="3429000"/>
            <a:ext cx="4572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p>
            <a:pPr algn="ctr" defTabSz="914099">
              <a:defRPr/>
            </a:pPr>
            <a:endParaRPr lang="en-US" sz="1600" dirty="0">
              <a:solidFill>
                <a:srgbClr val="FFFFFF"/>
              </a:solidFill>
              <a:effectLst>
                <a:outerShdw blurRad="38100" dist="38100" dir="2700000" algn="tl">
                  <a:srgbClr val="000000">
                    <a:alpha val="43137"/>
                  </a:srgbClr>
                </a:outerShdw>
              </a:effectLst>
              <a:latin typeface="Segoe" pitchFamily="34" charset="0"/>
            </a:endParaRPr>
          </a:p>
        </p:txBody>
      </p:sp>
      <p:pic>
        <p:nvPicPr>
          <p:cNvPr id="30735" name="Picture 26" descr="msdn_1inch_rgb.png"/>
          <p:cNvPicPr>
            <a:picLocks noChangeAspect="1"/>
          </p:cNvPicPr>
          <p:nvPr/>
        </p:nvPicPr>
        <p:blipFill>
          <a:blip r:embed="rId7"/>
          <a:srcRect/>
          <a:stretch>
            <a:fillRect/>
          </a:stretch>
        </p:blipFill>
        <p:spPr bwMode="auto">
          <a:xfrm>
            <a:off x="5410200" y="3505200"/>
            <a:ext cx="1857375" cy="942975"/>
          </a:xfrm>
          <a:prstGeom prst="rect">
            <a:avLst/>
          </a:prstGeom>
          <a:noFill/>
          <a:ln w="9525">
            <a:noFill/>
            <a:miter lim="800000"/>
            <a:headEnd/>
            <a:tailEnd/>
          </a:ln>
        </p:spPr>
      </p:pic>
      <p:sp>
        <p:nvSpPr>
          <p:cNvPr id="30736" name="Rectangle 27"/>
          <p:cNvSpPr>
            <a:spLocks noChangeArrowheads="1"/>
          </p:cNvSpPr>
          <p:nvPr/>
        </p:nvSpPr>
        <p:spPr bwMode="auto">
          <a:xfrm>
            <a:off x="5410200" y="4419600"/>
            <a:ext cx="3352800" cy="1354138"/>
          </a:xfrm>
          <a:prstGeom prst="rect">
            <a:avLst/>
          </a:prstGeom>
          <a:noFill/>
          <a:ln w="9525">
            <a:noFill/>
            <a:miter lim="800000"/>
            <a:headEnd/>
            <a:tailEnd/>
          </a:ln>
        </p:spPr>
        <p:txBody>
          <a:bodyPr>
            <a:spAutoFit/>
          </a:bodyPr>
          <a:lstStyle/>
          <a:p>
            <a:pPr>
              <a:spcBef>
                <a:spcPts val="600"/>
              </a:spcBef>
              <a:tabLst>
                <a:tab pos="1828800" algn="l"/>
              </a:tabLst>
            </a:pPr>
            <a:r>
              <a:rPr lang="en-US" sz="2000">
                <a:latin typeface="Calibri" pitchFamily="34" charset="0"/>
                <a:hlinkClick r:id="rId8"/>
              </a:rPr>
              <a:t>http://microsoft.com/msdn</a:t>
            </a:r>
            <a:r>
              <a:rPr lang="en-US" sz="2400" b="1">
                <a:latin typeface="Calibri" pitchFamily="34" charset="0"/>
              </a:rPr>
              <a:t>  </a:t>
            </a:r>
            <a:endParaRPr lang="en-US" sz="2400">
              <a:latin typeface="Calibri" pitchFamily="34" charset="0"/>
            </a:endParaRPr>
          </a:p>
          <a:p>
            <a:pPr marL="0" lvl="1" indent="0">
              <a:tabLst>
                <a:tab pos="1828800" algn="l"/>
              </a:tabLst>
            </a:pPr>
            <a:endParaRPr lang="en-US">
              <a:latin typeface="Calibri" pitchFamily="34" charset="0"/>
            </a:endParaRPr>
          </a:p>
          <a:p>
            <a:pPr marL="0" lvl="1" indent="0">
              <a:tabLst>
                <a:tab pos="1828800" algn="l"/>
              </a:tabLst>
            </a:pPr>
            <a:r>
              <a:rPr lang="en-US" sz="2000">
                <a:latin typeface="Calibri" pitchFamily="34" charset="0"/>
              </a:rPr>
              <a:t>Developer’s Kit, Licenses, </a:t>
            </a:r>
            <a:br>
              <a:rPr lang="en-US" sz="2000">
                <a:latin typeface="Calibri" pitchFamily="34" charset="0"/>
              </a:rPr>
            </a:br>
            <a:r>
              <a:rPr lang="en-US" sz="2000">
                <a:latin typeface="Calibri" pitchFamily="34" charset="0"/>
              </a:rPr>
              <a:t>and MORE!</a:t>
            </a:r>
          </a:p>
        </p:txBody>
      </p:sp>
      <p:grpSp>
        <p:nvGrpSpPr>
          <p:cNvPr id="4" name="Group 29"/>
          <p:cNvGrpSpPr>
            <a:grpSpLocks/>
          </p:cNvGrpSpPr>
          <p:nvPr/>
        </p:nvGrpSpPr>
        <p:grpSpPr bwMode="auto">
          <a:xfrm>
            <a:off x="276225" y="3657600"/>
            <a:ext cx="457200" cy="457200"/>
            <a:chOff x="0" y="1400175"/>
            <a:chExt cx="457200" cy="457200"/>
          </a:xfrm>
        </p:grpSpPr>
        <p:sp>
          <p:nvSpPr>
            <p:cNvPr id="38" name="Oval 37"/>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39" name="Oval 38"/>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40" name="Oval 39"/>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grpSp>
      <p:sp>
        <p:nvSpPr>
          <p:cNvPr id="41" name="Oval 40"/>
          <p:cNvSpPr/>
          <p:nvPr/>
        </p:nvSpPr>
        <p:spPr bwMode="auto">
          <a:xfrm>
            <a:off x="123825" y="350520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Trebuchet MS" pitchFamily="34" charset="0"/>
            </a:endParaRPr>
          </a:p>
        </p:txBody>
      </p:sp>
      <p:grpSp>
        <p:nvGrpSpPr>
          <p:cNvPr id="5" name="Group 43"/>
          <p:cNvGrpSpPr>
            <a:grpSpLocks/>
          </p:cNvGrpSpPr>
          <p:nvPr/>
        </p:nvGrpSpPr>
        <p:grpSpPr bwMode="auto">
          <a:xfrm>
            <a:off x="4800600" y="3657600"/>
            <a:ext cx="457200" cy="457200"/>
            <a:chOff x="0" y="1400175"/>
            <a:chExt cx="457200" cy="457200"/>
          </a:xfrm>
        </p:grpSpPr>
        <p:sp>
          <p:nvSpPr>
            <p:cNvPr id="45" name="Oval 44"/>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46" name="Oval 45"/>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50" name="Oval 49"/>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grpSp>
      <p:sp>
        <p:nvSpPr>
          <p:cNvPr id="51" name="Oval 50"/>
          <p:cNvSpPr/>
          <p:nvPr/>
        </p:nvSpPr>
        <p:spPr bwMode="auto">
          <a:xfrm>
            <a:off x="4648200" y="350520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Trebuchet MS"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nodeType="afterEffect">
                                  <p:stCondLst>
                                    <p:cond delay="200"/>
                                  </p:stCondLst>
                                  <p:childTnLst>
                                    <p:animEffect transition="out" filter="fade">
                                      <p:cBhvr>
                                        <p:cTn id="11" dur="2000"/>
                                        <p:tgtEl>
                                          <p:spTgt spid="42"/>
                                        </p:tgtEl>
                                      </p:cBhvr>
                                    </p:animEffect>
                                    <p:set>
                                      <p:cBhvr>
                                        <p:cTn id="12" dur="1" fill="hold">
                                          <p:stCondLst>
                                            <p:cond delay="1999"/>
                                          </p:stCondLst>
                                        </p:cTn>
                                        <p:tgtEl>
                                          <p:spTgt spid="42"/>
                                        </p:tgtEl>
                                        <p:attrNameLst>
                                          <p:attrName>style.visibility</p:attrName>
                                        </p:attrNameLst>
                                      </p:cBhvr>
                                      <p:to>
                                        <p:strVal val="hidden"/>
                                      </p:to>
                                    </p:set>
                                  </p:childTnLst>
                                </p:cTn>
                              </p:par>
                            </p:childTnLst>
                          </p:cTn>
                        </p:par>
                        <p:par>
                          <p:cTn id="13" fill="hold">
                            <p:stCondLst>
                              <p:cond delay="2200"/>
                            </p:stCondLst>
                            <p:childTnLst>
                              <p:par>
                                <p:cTn id="14" presetID="1"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par>
                          <p:cTn id="18" fill="hold">
                            <p:stCondLst>
                              <p:cond delay="2200"/>
                            </p:stCondLst>
                            <p:childTnLst>
                              <p:par>
                                <p:cTn id="19" presetID="10" presetClass="exit" presetSubtype="0" fill="hold" nodeType="afterEffect">
                                  <p:stCondLst>
                                    <p:cond delay="200"/>
                                  </p:stCondLst>
                                  <p:childTnLst>
                                    <p:animEffect transition="out" filter="fade">
                                      <p:cBhvr>
                                        <p:cTn id="20" dur="2000"/>
                                        <p:tgtEl>
                                          <p:spTgt spid="41"/>
                                        </p:tgtEl>
                                      </p:cBhvr>
                                    </p:animEffect>
                                    <p:set>
                                      <p:cBhvr>
                                        <p:cTn id="21" dur="1" fill="hold">
                                          <p:stCondLst>
                                            <p:cond delay="1999"/>
                                          </p:stCondLst>
                                        </p:cTn>
                                        <p:tgtEl>
                                          <p:spTgt spid="41"/>
                                        </p:tgtEl>
                                        <p:attrNameLst>
                                          <p:attrName>style.visibility</p:attrName>
                                        </p:attrNameLst>
                                      </p:cBhvr>
                                      <p:to>
                                        <p:strVal val="hidden"/>
                                      </p:to>
                                    </p:set>
                                  </p:childTnLst>
                                </p:cTn>
                              </p:par>
                            </p:childTnLst>
                          </p:cTn>
                        </p:par>
                        <p:par>
                          <p:cTn id="22" fill="hold">
                            <p:stCondLst>
                              <p:cond delay="4400"/>
                            </p:stCondLst>
                            <p:childTnLst>
                              <p:par>
                                <p:cTn id="23" presetID="1"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4400"/>
                            </p:stCondLst>
                            <p:childTnLst>
                              <p:par>
                                <p:cTn id="28" presetID="10" presetClass="exit" presetSubtype="0" fill="hold" nodeType="afterEffect">
                                  <p:stCondLst>
                                    <p:cond delay="200"/>
                                  </p:stCondLst>
                                  <p:childTnLst>
                                    <p:animEffect transition="out" filter="fade">
                                      <p:cBhvr>
                                        <p:cTn id="29" dur="2000"/>
                                        <p:tgtEl>
                                          <p:spTgt spid="51"/>
                                        </p:tgtEl>
                                      </p:cBhvr>
                                    </p:animEffect>
                                    <p:set>
                                      <p:cBhvr>
                                        <p:cTn id="30" dur="1" fill="hold">
                                          <p:stCondLst>
                                            <p:cond delay="1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81000" y="228600"/>
            <a:ext cx="8375650" cy="665163"/>
          </a:xfrm>
        </p:spPr>
        <p:txBody>
          <a:bodyPr/>
          <a:lstStyle/>
          <a:p>
            <a:pPr>
              <a:defRPr/>
            </a:pPr>
            <a:r>
              <a:rPr smtClean="0"/>
              <a:t>Related Content</a:t>
            </a:r>
            <a:endParaRPr dirty="0"/>
          </a:p>
        </p:txBody>
      </p:sp>
      <p:sp>
        <p:nvSpPr>
          <p:cNvPr id="17" name="Content Placeholder 16"/>
          <p:cNvSpPr>
            <a:spLocks noGrp="1"/>
          </p:cNvSpPr>
          <p:nvPr>
            <p:ph sz="quarter" idx="10"/>
          </p:nvPr>
        </p:nvSpPr>
        <p:spPr>
          <a:xfrm>
            <a:off x="381000" y="1414463"/>
            <a:ext cx="8385175" cy="878092"/>
          </a:xfrm>
        </p:spPr>
        <p:txBody>
          <a:bodyPr rtlCol="0"/>
          <a:lstStyle/>
          <a:p>
            <a:pPr>
              <a:defRPr/>
            </a:pPr>
            <a:r>
              <a:rPr smtClean="0"/>
              <a:t>Breakout Sessions</a:t>
            </a:r>
          </a:p>
          <a:p>
            <a:pPr>
              <a:defRPr/>
            </a:pPr>
            <a:endParaRPr smtClean="0"/>
          </a:p>
          <a:p>
            <a:pPr>
              <a:defRPr/>
            </a:pPr>
            <a:r>
              <a:rPr smtClean="0"/>
              <a:t>DEV 475 </a:t>
            </a:r>
            <a:r>
              <a:rPr lang="en-AU" dirty="0" smtClean="0"/>
              <a:t>–</a:t>
            </a:r>
            <a:r>
              <a:rPr smtClean="0"/>
              <a:t> F#: For the Love of Programming</a:t>
            </a:r>
          </a:p>
        </p:txBody>
      </p:sp>
      <p:sp>
        <p:nvSpPr>
          <p:cNvPr id="4" name="Content Placeholder 16"/>
          <p:cNvSpPr>
            <a:spLocks noGrp="1"/>
          </p:cNvSpPr>
          <p:nvPr>
            <p:ph sz="quarter" idx="10"/>
          </p:nvPr>
        </p:nvSpPr>
        <p:spPr>
          <a:xfrm>
            <a:off x="388690" y="2550908"/>
            <a:ext cx="8385175" cy="878092"/>
          </a:xfrm>
        </p:spPr>
        <p:txBody>
          <a:bodyPr rtlCol="0"/>
          <a:lstStyle/>
          <a:p>
            <a:pPr>
              <a:defRPr/>
            </a:pPr>
            <a:r>
              <a:rPr smtClean="0"/>
              <a:t>Hands-on-Labs</a:t>
            </a:r>
          </a:p>
          <a:p>
            <a:pPr>
              <a:defRPr/>
            </a:pPr>
            <a:endParaRPr smtClean="0"/>
          </a:p>
          <a:p>
            <a:pPr>
              <a:defRPr/>
            </a:pPr>
            <a:r>
              <a:rPr lang="en-AU" dirty="0" smtClean="0"/>
              <a:t>WIN01-HOL: Using Data Binding in Windows Presentation Foundation 3.5</a:t>
            </a:r>
            <a:endParaRPr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381000" y="228600"/>
            <a:ext cx="8375650" cy="665163"/>
          </a:xfrm>
        </p:spPr>
        <p:txBody>
          <a:bodyPr/>
          <a:lstStyle/>
          <a:p>
            <a:pPr defTabSz="914363" fontAlgn="auto">
              <a:spcAft>
                <a:spcPts val="0"/>
              </a:spcAft>
              <a:defRPr/>
            </a:pPr>
            <a:r>
              <a:rPr smtClean="0"/>
              <a:t>Track Resources</a:t>
            </a:r>
            <a:endParaRPr dirty="0"/>
          </a:p>
        </p:txBody>
      </p:sp>
      <p:sp>
        <p:nvSpPr>
          <p:cNvPr id="7" name="Content Placeholder 25"/>
          <p:cNvSpPr txBox="1">
            <a:spLocks/>
          </p:cNvSpPr>
          <p:nvPr/>
        </p:nvSpPr>
        <p:spPr bwMode="auto">
          <a:xfrm>
            <a:off x="372924" y="1357298"/>
            <a:ext cx="8385175" cy="585395"/>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vert="horz" wrap="square" lIns="0" tIns="0" rIns="0" bIns="0" numCol="1" rtlCol="0" anchor="ctr" anchorCtr="0" compatLnSpc="1">
            <a:prstTxWarp prst="textNoShape">
              <a:avLst/>
            </a:prstTxWarp>
            <a:spAutoFit/>
          </a:bodyPr>
          <a:lstStyle/>
          <a:p>
            <a:pPr marL="0" marR="0" lvl="0" indent="-463550" algn="l" defTabSz="914099" rtl="0" eaLnBrk="1" fontAlgn="base" latinLnBrk="0" hangingPunct="1">
              <a:lnSpc>
                <a:spcPct val="90000"/>
              </a:lnSpc>
              <a:spcBef>
                <a:spcPct val="0"/>
              </a:spcBef>
              <a:spcAft>
                <a:spcPct val="0"/>
              </a:spcAft>
              <a:buClrTx/>
              <a:buSzPct val="120000"/>
              <a:buFont typeface="Arial" pitchFamily="34" charset="0"/>
              <a:buNone/>
              <a:tabLst/>
              <a:defRPr/>
            </a:pPr>
            <a:r>
              <a:rPr kumimoji="0" lang="en-US" sz="1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My Blog:</a:t>
            </a:r>
            <a:br>
              <a:rPr kumimoji="0" lang="en-US" sz="1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br>
            <a:r>
              <a:rPr kumimoji="0" lang="en-US" sz="180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hlinkClick r:id="rId2"/>
              </a:rPr>
              <a:t>www.paulstovell.com</a:t>
            </a:r>
            <a:r>
              <a:rPr kumimoji="0" lang="en-US" sz="1800" i="0" u="none" strike="noStrike" kern="1200" cap="none" spc="0" normalizeH="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 </a:t>
            </a:r>
            <a:endParaRPr kumimoji="0" lang="en-US" sz="180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bwMode="auto">
          <a:xfrm>
            <a:off x="-723331" y="-1255593"/>
            <a:ext cx="11433293" cy="7083306"/>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7246066"/>
              <a:gd name="connsiteX1" fmla="*/ 6962775 w 10109200"/>
              <a:gd name="connsiteY1" fmla="*/ 7246066 h 7246066"/>
              <a:gd name="connsiteX2" fmla="*/ 6429375 w 10109200"/>
              <a:gd name="connsiteY2" fmla="*/ 7246066 h 7246066"/>
              <a:gd name="connsiteX3" fmla="*/ 0 w 10109200"/>
              <a:gd name="connsiteY3" fmla="*/ 3845641 h 7246066"/>
              <a:gd name="connsiteX4" fmla="*/ 0 w 10109200"/>
              <a:gd name="connsiteY4" fmla="*/ 2978150 h 7246066"/>
              <a:gd name="connsiteX0" fmla="*/ 0 w 10109200"/>
              <a:gd name="connsiteY0" fmla="*/ 2544968 h 6812884"/>
              <a:gd name="connsiteX1" fmla="*/ 6962775 w 10109200"/>
              <a:gd name="connsiteY1" fmla="*/ 6812884 h 6812884"/>
              <a:gd name="connsiteX2" fmla="*/ 6429375 w 10109200"/>
              <a:gd name="connsiteY2" fmla="*/ 6812884 h 6812884"/>
              <a:gd name="connsiteX3" fmla="*/ 0 w 10109200"/>
              <a:gd name="connsiteY3" fmla="*/ 3412459 h 6812884"/>
              <a:gd name="connsiteX4" fmla="*/ 0 w 10109200"/>
              <a:gd name="connsiteY4" fmla="*/ 2544968 h 6812884"/>
              <a:gd name="connsiteX0" fmla="*/ 0 w 9824704"/>
              <a:gd name="connsiteY0" fmla="*/ 2544968 h 6812884"/>
              <a:gd name="connsiteX1" fmla="*/ 6962775 w 9824704"/>
              <a:gd name="connsiteY1" fmla="*/ 6812884 h 6812884"/>
              <a:gd name="connsiteX2" fmla="*/ 6429375 w 9824704"/>
              <a:gd name="connsiteY2" fmla="*/ 6812884 h 6812884"/>
              <a:gd name="connsiteX3" fmla="*/ 0 w 9824704"/>
              <a:gd name="connsiteY3" fmla="*/ 3412459 h 6812884"/>
              <a:gd name="connsiteX4" fmla="*/ 0 w 9824704"/>
              <a:gd name="connsiteY4" fmla="*/ 2544968 h 681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4704" h="6812884">
                <a:moveTo>
                  <a:pt x="0" y="2544968"/>
                </a:moveTo>
                <a:cubicBezTo>
                  <a:pt x="7153018" y="0"/>
                  <a:pt x="9824704" y="2656595"/>
                  <a:pt x="6962775" y="6812884"/>
                </a:cubicBezTo>
                <a:lnTo>
                  <a:pt x="6429375" y="6812884"/>
                </a:lnTo>
                <a:cubicBezTo>
                  <a:pt x="6924675" y="4203034"/>
                  <a:pt x="4371975" y="2393284"/>
                  <a:pt x="0" y="3412459"/>
                </a:cubicBezTo>
                <a:lnTo>
                  <a:pt x="0" y="2544968"/>
                </a:lnTo>
                <a:close/>
              </a:path>
            </a:pathLst>
          </a:custGeom>
          <a:gradFill flip="none" rotWithShape="1">
            <a:gsLst>
              <a:gs pos="0">
                <a:schemeClr val="tx2">
                  <a:alpha val="60000"/>
                </a:schemeClr>
              </a:gs>
              <a:gs pos="100000">
                <a:srgbClr val="000000">
                  <a:alpha val="38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Rounded Rectangle 10"/>
          <p:cNvSpPr/>
          <p:nvPr/>
        </p:nvSpPr>
        <p:spPr bwMode="auto">
          <a:xfrm>
            <a:off x="5145584" y="2712246"/>
            <a:ext cx="3617416" cy="2483894"/>
          </a:xfrm>
          <a:prstGeom prst="roundRect">
            <a:avLst>
              <a:gd name="adj" fmla="val 9900"/>
            </a:avLst>
          </a:prstGeom>
          <a:solidFill>
            <a:schemeClr val="tx1"/>
          </a:solidFill>
          <a:ln>
            <a:headEnd type="none" w="med" len="med"/>
            <a:tailEnd type="none" w="med" len="med"/>
          </a:ln>
          <a:effectLst>
            <a:glow rad="139700">
              <a:schemeClr val="accent2">
                <a:satMod val="175000"/>
                <a:alpha val="40000"/>
              </a:schemeClr>
            </a:glow>
            <a:outerShdw blurRad="63500" dist="38100" dir="5400000" rotWithShape="0">
              <a:srgbClr val="000000">
                <a:alpha val="45000"/>
              </a:srgbClr>
            </a:outerShdw>
            <a:softEdge rad="635000"/>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AU"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2913229" y="2712246"/>
            <a:ext cx="1966416" cy="2483894"/>
          </a:xfrm>
          <a:prstGeom prst="roundRect">
            <a:avLst>
              <a:gd name="adj" fmla="val 9900"/>
            </a:avLst>
          </a:prstGeom>
          <a:solidFill>
            <a:schemeClr val="tx1"/>
          </a:solidFill>
          <a:ln>
            <a:headEnd type="none" w="med" len="med"/>
            <a:tailEnd type="none" w="med" len="med"/>
          </a:ln>
          <a:effectLst>
            <a:glow rad="139700">
              <a:schemeClr val="accent2">
                <a:satMod val="175000"/>
                <a:alpha val="40000"/>
              </a:schemeClr>
            </a:glow>
            <a:outerShdw blurRad="63500" dist="38100" dir="5400000" rotWithShape="0">
              <a:srgbClr val="000000">
                <a:alpha val="45000"/>
              </a:srgbClr>
            </a:outerShdw>
            <a:softEdge rad="635000"/>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AU"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654618" y="2696323"/>
            <a:ext cx="1966416" cy="2483894"/>
          </a:xfrm>
          <a:prstGeom prst="roundRect">
            <a:avLst>
              <a:gd name="adj" fmla="val 9900"/>
            </a:avLst>
          </a:prstGeom>
          <a:solidFill>
            <a:schemeClr val="tx1"/>
          </a:solidFill>
          <a:ln>
            <a:headEnd type="none" w="med" len="med"/>
            <a:tailEnd type="none" w="med" len="med"/>
          </a:ln>
          <a:effectLst>
            <a:glow rad="139700">
              <a:schemeClr val="accent2">
                <a:satMod val="175000"/>
                <a:alpha val="40000"/>
              </a:schemeClr>
            </a:glow>
            <a:outerShdw blurRad="63500" dist="38100" dir="5400000" rotWithShape="0">
              <a:srgbClr val="000000">
                <a:alpha val="45000"/>
              </a:srgbClr>
            </a:outerShdw>
            <a:softEdge rad="635000"/>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AU"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122" name="Picture 2" descr="\\10.128.26.35\netroot\Clients\MICROSOFT\PROJECTS\2008\100977 - TechEd 2008\Content\TechEd 101\lifecam.gif"/>
          <p:cNvPicPr>
            <a:picLocks noChangeAspect="1" noChangeArrowheads="1"/>
          </p:cNvPicPr>
          <p:nvPr/>
        </p:nvPicPr>
        <p:blipFill>
          <a:blip r:embed="rId2"/>
          <a:srcRect/>
          <a:stretch>
            <a:fillRect/>
          </a:stretch>
        </p:blipFill>
        <p:spPr bwMode="auto">
          <a:xfrm>
            <a:off x="977261" y="3041310"/>
            <a:ext cx="1351464" cy="1770418"/>
          </a:xfrm>
          <a:prstGeom prst="rect">
            <a:avLst/>
          </a:prstGeom>
          <a:noFill/>
        </p:spPr>
      </p:pic>
      <p:pic>
        <p:nvPicPr>
          <p:cNvPr id="5123" name="Picture 3" descr="\\10.128.26.35\netroot\Clients\MICROSOFT\PROJECTS\2008\100977 - TechEd 2008\Content\TechEd 101\HP Mini notebook HP2133.jpg"/>
          <p:cNvPicPr>
            <a:picLocks noChangeAspect="1" noChangeArrowheads="1"/>
          </p:cNvPicPr>
          <p:nvPr/>
        </p:nvPicPr>
        <p:blipFill>
          <a:blip r:embed="rId3"/>
          <a:srcRect/>
          <a:stretch>
            <a:fillRect/>
          </a:stretch>
        </p:blipFill>
        <p:spPr bwMode="auto">
          <a:xfrm>
            <a:off x="5210790" y="2846450"/>
            <a:ext cx="3163319" cy="2250097"/>
          </a:xfrm>
          <a:prstGeom prst="rect">
            <a:avLst/>
          </a:prstGeom>
          <a:noFill/>
          <a:effectLst>
            <a:softEdge rad="127000"/>
          </a:effectLst>
        </p:spPr>
      </p:pic>
      <p:pic>
        <p:nvPicPr>
          <p:cNvPr id="5124" name="Picture 4" descr="\\10.128.26.35\netroot\Clients\MICROSOFT\PROJECTS\2008\100977 - TechEd 2008\Content\TechEd 101\iPAQ 612.jpg"/>
          <p:cNvPicPr>
            <a:picLocks noChangeAspect="1" noChangeArrowheads="1"/>
          </p:cNvPicPr>
          <p:nvPr/>
        </p:nvPicPr>
        <p:blipFill>
          <a:blip r:embed="rId4"/>
          <a:srcRect/>
          <a:stretch>
            <a:fillRect/>
          </a:stretch>
        </p:blipFill>
        <p:spPr bwMode="auto">
          <a:xfrm>
            <a:off x="3168605" y="2909761"/>
            <a:ext cx="1408757" cy="2174922"/>
          </a:xfrm>
          <a:prstGeom prst="rect">
            <a:avLst/>
          </a:prstGeom>
          <a:noFill/>
          <a:effectLst>
            <a:softEdge rad="127000"/>
          </a:effectLst>
        </p:spPr>
      </p:pic>
      <p:sp>
        <p:nvSpPr>
          <p:cNvPr id="18" name="Title 17"/>
          <p:cNvSpPr>
            <a:spLocks noGrp="1"/>
          </p:cNvSpPr>
          <p:nvPr>
            <p:ph type="title"/>
          </p:nvPr>
        </p:nvSpPr>
        <p:spPr>
          <a:xfrm>
            <a:off x="5682680" y="1257485"/>
            <a:ext cx="2587861" cy="997196"/>
          </a:xfrm>
        </p:spPr>
        <p:txBody>
          <a:bodyPr/>
          <a:lstStyle/>
          <a:p>
            <a:r>
              <a:rPr lang="en-AU" sz="7200" dirty="0" smtClean="0">
                <a:effectLst>
                  <a:glow rad="139700">
                    <a:schemeClr val="accent2">
                      <a:satMod val="175000"/>
                      <a:alpha val="40000"/>
                    </a:schemeClr>
                  </a:glow>
                </a:effectLst>
              </a:rPr>
              <a:t>w</a:t>
            </a:r>
            <a:r>
              <a:rPr sz="7200" smtClean="0">
                <a:effectLst>
                  <a:glow rad="139700">
                    <a:schemeClr val="accent2">
                      <a:satMod val="175000"/>
                      <a:alpha val="40000"/>
                    </a:schemeClr>
                  </a:glow>
                </a:effectLst>
              </a:rPr>
              <a:t>in!</a:t>
            </a:r>
            <a:endParaRPr lang="en-AU" sz="7200" dirty="0">
              <a:effectLst>
                <a:glow rad="139700">
                  <a:schemeClr val="accent2">
                    <a:satMod val="175000"/>
                    <a:alpha val="40000"/>
                  </a:schemeClr>
                </a:glow>
              </a:effectLst>
            </a:endParaRPr>
          </a:p>
        </p:txBody>
      </p:sp>
      <p:sp>
        <p:nvSpPr>
          <p:cNvPr id="19" name="Content Placeholder 18"/>
          <p:cNvSpPr>
            <a:spLocks noGrp="1"/>
          </p:cNvSpPr>
          <p:nvPr>
            <p:ph idx="1"/>
          </p:nvPr>
        </p:nvSpPr>
        <p:spPr>
          <a:xfrm>
            <a:off x="914400" y="1003435"/>
            <a:ext cx="5108028" cy="1428083"/>
          </a:xfrm>
        </p:spPr>
        <p:txBody>
          <a:bodyPr/>
          <a:lstStyle/>
          <a:p>
            <a:pPr lvl="0"/>
            <a:r>
              <a:rPr lang="en-US" dirty="0" smtClean="0">
                <a:solidFill>
                  <a:srgbClr val="FFFFFF"/>
                </a:solidFill>
                <a:effectLst>
                  <a:outerShdw blurRad="38100" dist="38100" dir="2700000" algn="tl">
                    <a:srgbClr val="000000">
                      <a:alpha val="43137"/>
                    </a:srgbClr>
                  </a:outerShdw>
                </a:effectLst>
                <a:latin typeface="Segoe" pitchFamily="34" charset="0"/>
              </a:rPr>
              <a:t>Complete an </a:t>
            </a:r>
            <a:r>
              <a:rPr lang="en-US" sz="2800" dirty="0" smtClean="0">
                <a:solidFill>
                  <a:srgbClr val="FFFFFF"/>
                </a:solidFill>
                <a:effectLst>
                  <a:outerShdw blurRad="38100" dist="38100" dir="2700000" algn="tl">
                    <a:srgbClr val="000000">
                      <a:alpha val="43137"/>
                    </a:srgbClr>
                  </a:outerShdw>
                </a:effectLst>
                <a:latin typeface="Segoe" pitchFamily="34" charset="0"/>
              </a:rPr>
              <a:t>evaluation</a:t>
            </a:r>
            <a:r>
              <a:rPr lang="en-US" dirty="0" smtClean="0">
                <a:solidFill>
                  <a:srgbClr val="FFFFFF"/>
                </a:solidFill>
                <a:effectLst>
                  <a:outerShdw blurRad="38100" dist="38100" dir="2700000" algn="tl">
                    <a:srgbClr val="000000">
                      <a:alpha val="43137"/>
                    </a:srgbClr>
                  </a:outerShdw>
                </a:effectLst>
                <a:latin typeface="Segoe" pitchFamily="34" charset="0"/>
              </a:rPr>
              <a:t> on </a:t>
            </a:r>
            <a:br>
              <a:rPr lang="en-US" dirty="0" smtClean="0">
                <a:solidFill>
                  <a:srgbClr val="FFFFFF"/>
                </a:solidFill>
                <a:effectLst>
                  <a:outerShdw blurRad="38100" dist="38100" dir="2700000" algn="tl">
                    <a:srgbClr val="000000">
                      <a:alpha val="43137"/>
                    </a:srgbClr>
                  </a:outerShdw>
                </a:effectLst>
                <a:latin typeface="Segoe" pitchFamily="34" charset="0"/>
              </a:rPr>
            </a:br>
            <a:r>
              <a:rPr lang="en-US" dirty="0" err="1" smtClean="0">
                <a:solidFill>
                  <a:srgbClr val="FFFFFF"/>
                </a:solidFill>
                <a:effectLst>
                  <a:outerShdw blurRad="38100" dist="38100" dir="2700000" algn="tl">
                    <a:srgbClr val="000000">
                      <a:alpha val="43137"/>
                    </a:srgbClr>
                  </a:outerShdw>
                </a:effectLst>
                <a:latin typeface="Segoe" pitchFamily="34" charset="0"/>
              </a:rPr>
              <a:t>CommNet</a:t>
            </a:r>
            <a:r>
              <a:rPr lang="en-US" dirty="0" smtClean="0">
                <a:solidFill>
                  <a:srgbClr val="FFFFFF"/>
                </a:solidFill>
                <a:effectLst>
                  <a:outerShdw blurRad="38100" dist="38100" dir="2700000" algn="tl">
                    <a:srgbClr val="000000">
                      <a:alpha val="43137"/>
                    </a:srgbClr>
                  </a:outerShdw>
                </a:effectLst>
                <a:latin typeface="Segoe" pitchFamily="34" charset="0"/>
              </a:rPr>
              <a:t> and enter to</a:t>
            </a:r>
          </a:p>
          <a:p>
            <a:endParaRPr lang="en-AU"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2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Microsoft logo and tagline"/>
          <p:cNvPicPr>
            <a:picLocks noChangeAspect="1" noChangeArrowheads="1"/>
          </p:cNvPicPr>
          <p:nvPr/>
        </p:nvPicPr>
        <p:blipFill>
          <a:blip r:embed="rId3"/>
          <a:srcRect/>
          <a:stretch>
            <a:fillRect/>
          </a:stretch>
        </p:blipFill>
        <p:spPr bwMode="black">
          <a:xfrm>
            <a:off x="2286000" y="2590800"/>
            <a:ext cx="4572000" cy="985838"/>
          </a:xfrm>
          <a:prstGeom prst="rect">
            <a:avLst/>
          </a:prstGeom>
          <a:noFill/>
          <a:ln w="9525">
            <a:noFill/>
            <a:miter lim="800000"/>
            <a:headEnd/>
            <a:tailEnd/>
          </a:ln>
        </p:spPr>
      </p:pic>
      <p:sp>
        <p:nvSpPr>
          <p:cNvPr id="34819" name="Text Box 3"/>
          <p:cNvSpPr txBox="1">
            <a:spLocks noChangeArrowheads="1"/>
          </p:cNvSpPr>
          <p:nvPr/>
        </p:nvSpPr>
        <p:spPr bwMode="blackWhite">
          <a:xfrm>
            <a:off x="398463" y="5638800"/>
            <a:ext cx="8382000" cy="523875"/>
          </a:xfrm>
          <a:prstGeom prst="rect">
            <a:avLst/>
          </a:prstGeom>
          <a:noFill/>
          <a:ln w="12700">
            <a:noFill/>
            <a:miter lim="800000"/>
            <a:headEnd type="none" w="sm" len="sm"/>
            <a:tailEnd type="none" w="sm" len="sm"/>
          </a:ln>
        </p:spPr>
        <p:txBody>
          <a:bodyPr lIns="91425" tIns="45713" rIns="91425" bIns="45713">
            <a:spAutoFit/>
          </a:bodyPr>
          <a:lstStyle/>
          <a:p>
            <a:pPr algn="ctr" eaLnBrk="0" hangingPunct="0"/>
            <a:r>
              <a:rPr lang="en-US" sz="700">
                <a:latin typeface="Calibri" pitchFamily="34" charset="0"/>
                <a:cs typeface="Arial" charset="0"/>
              </a:rPr>
              <a:t>© 2008 Microsoft Corporation. All rights reserved. Microsoft, Windows, Windows Vista and other product names are or may be registered trademarks and/or trademarks in the U.S. and/or other countries.</a:t>
            </a:r>
          </a:p>
          <a:p>
            <a:pPr algn="ctr" eaLnBrk="0" hangingPunct="0"/>
            <a:r>
              <a:rPr lang="en-US" sz="70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defTabSz="914363" fontAlgn="auto">
              <a:spcAft>
                <a:spcPts val="0"/>
              </a:spcAft>
              <a:defRPr/>
            </a:pPr>
            <a:r>
              <a:rPr smtClean="0"/>
              <a:t>Notes (hidden)</a:t>
            </a:r>
            <a:endParaRPr dirty="0"/>
          </a:p>
        </p:txBody>
      </p:sp>
      <p:sp>
        <p:nvSpPr>
          <p:cNvPr id="15363" name="Text Placeholder 5"/>
          <p:cNvSpPr>
            <a:spLocks noGrp="1"/>
          </p:cNvSpPr>
          <p:nvPr>
            <p:ph type="body" sz="quarter" idx="10"/>
          </p:nvPr>
        </p:nvSpPr>
        <p:spPr>
          <a:xfrm>
            <a:off x="381000" y="1411288"/>
            <a:ext cx="8382000" cy="2200275"/>
          </a:xfrm>
        </p:spPr>
        <p:txBody>
          <a:bodyPr/>
          <a:lstStyle/>
          <a:p>
            <a:r>
              <a:rPr lang="en-US" smtClean="0"/>
              <a:t>Some speakers at Microsoft like to use this slide for hidden “notes slides”. </a:t>
            </a:r>
          </a:p>
          <a:p>
            <a:r>
              <a:rPr lang="en-US" smtClean="0"/>
              <a:t>Delete it if you don’t want to use it.</a:t>
            </a:r>
          </a:p>
        </p:txBody>
      </p:sp>
      <p:sp>
        <p:nvSpPr>
          <p:cNvPr id="15364" name="Text Placeholder 6"/>
          <p:cNvSpPr>
            <a:spLocks noGrp="1"/>
          </p:cNvSpPr>
          <p:nvPr>
            <p:ph type="body" sz="quarter" idx="11"/>
          </p:nvPr>
        </p:nvSpPr>
        <p:spPr>
          <a:xfrm>
            <a:off x="0" y="6238875"/>
            <a:ext cx="9144000" cy="619125"/>
          </a:xfrm>
        </p:spPr>
        <p:txBody>
          <a:bodyPr>
            <a:spAutoFit/>
          </a:bodyPr>
          <a:lstStyle/>
          <a:p>
            <a:pPr>
              <a:buFontTx/>
              <a:buNone/>
            </a:pPr>
            <a:r>
              <a:rPr lang="en-US" smtClean="0"/>
              <a:t>NEXT: &lt;next slide title&gt;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82588" y="228600"/>
            <a:ext cx="8380412" cy="623888"/>
          </a:xfrm>
        </p:spPr>
        <p:txBody>
          <a:bodyPr/>
          <a:lstStyle/>
          <a:p>
            <a:pPr>
              <a:defRPr/>
            </a:pPr>
            <a:r>
              <a:rPr smtClean="0"/>
              <a:t>Presentation Outline (hidden slide):</a:t>
            </a:r>
            <a:endParaRPr/>
          </a:p>
        </p:txBody>
      </p:sp>
      <p:sp>
        <p:nvSpPr>
          <p:cNvPr id="16387" name="Rectangle 3"/>
          <p:cNvSpPr>
            <a:spLocks noGrp="1" noChangeArrowheads="1"/>
          </p:cNvSpPr>
          <p:nvPr>
            <p:ph type="body" idx="1"/>
          </p:nvPr>
        </p:nvSpPr>
        <p:spPr>
          <a:xfrm>
            <a:off x="382588" y="2041525"/>
            <a:ext cx="8380412" cy="3864135"/>
          </a:xfrm>
        </p:spPr>
        <p:txBody>
          <a:bodyPr/>
          <a:lstStyle/>
          <a:p>
            <a:pPr>
              <a:spcBef>
                <a:spcPts val="1163"/>
              </a:spcBef>
            </a:pPr>
            <a:r>
              <a:rPr lang="en-US" dirty="0" smtClean="0"/>
              <a:t>Title: Reactive Programming</a:t>
            </a:r>
          </a:p>
          <a:p>
            <a:pPr>
              <a:spcBef>
                <a:spcPts val="1163"/>
              </a:spcBef>
            </a:pPr>
            <a:r>
              <a:rPr lang="en-US" dirty="0" smtClean="0"/>
              <a:t>Technical Level: 300</a:t>
            </a:r>
          </a:p>
          <a:p>
            <a:pPr>
              <a:spcBef>
                <a:spcPts val="1163"/>
              </a:spcBef>
            </a:pPr>
            <a:r>
              <a:rPr lang="en-US" dirty="0" smtClean="0"/>
              <a:t>Intended Audience: Rich client developers</a:t>
            </a:r>
          </a:p>
          <a:p>
            <a:pPr>
              <a:spcBef>
                <a:spcPts val="1163"/>
              </a:spcBef>
            </a:pPr>
            <a:r>
              <a:rPr lang="en-US" dirty="0" smtClean="0"/>
              <a:t>Objectives (what do you want the audience to take away from this session):</a:t>
            </a:r>
          </a:p>
          <a:p>
            <a:pPr lvl="1">
              <a:spcBef>
                <a:spcPts val="1088"/>
              </a:spcBef>
            </a:pPr>
            <a:r>
              <a:rPr lang="en-US" dirty="0" smtClean="0"/>
              <a:t>1.Data Binding in Windows Forms/WPF is very powerful</a:t>
            </a:r>
          </a:p>
          <a:p>
            <a:pPr lvl="1">
              <a:spcBef>
                <a:spcPts val="1088"/>
              </a:spcBef>
            </a:pPr>
            <a:r>
              <a:rPr lang="en-US" dirty="0" smtClean="0"/>
              <a:t>2.Reactive programming can reduce code and make programs simpler</a:t>
            </a:r>
          </a:p>
          <a:p>
            <a:pPr lvl="1">
              <a:spcBef>
                <a:spcPts val="1088"/>
              </a:spcBef>
            </a:pPr>
            <a:r>
              <a:rPr lang="en-US" dirty="0" smtClean="0"/>
              <a:t>3.LINQ is very extensible</a:t>
            </a:r>
          </a:p>
          <a:p>
            <a:pPr>
              <a:spcBef>
                <a:spcPts val="1163"/>
              </a:spcBef>
            </a:pPr>
            <a:r>
              <a:rPr lang="en-US" dirty="0" smtClean="0"/>
              <a:t>Presentation Outline (including demos):</a:t>
            </a:r>
          </a:p>
        </p:txBody>
      </p:sp>
      <p:sp>
        <p:nvSpPr>
          <p:cNvPr id="16388" name="Text Box 4"/>
          <p:cNvSpPr txBox="1">
            <a:spLocks noChangeArrowheads="1"/>
          </p:cNvSpPr>
          <p:nvPr/>
        </p:nvSpPr>
        <p:spPr bwMode="auto">
          <a:xfrm>
            <a:off x="381000" y="915988"/>
            <a:ext cx="8382000" cy="884237"/>
          </a:xfrm>
          <a:prstGeom prst="rect">
            <a:avLst/>
          </a:prstGeom>
          <a:solidFill>
            <a:srgbClr val="FFFF99"/>
          </a:solidFill>
          <a:ln w="38100">
            <a:solidFill>
              <a:srgbClr val="FFFF00"/>
            </a:solidFill>
            <a:miter lim="800000"/>
            <a:headEnd/>
            <a:tailEnd/>
          </a:ln>
        </p:spPr>
        <p:txBody>
          <a:bodyPr lIns="91436" tIns="45718" rIns="91436" bIns="45718"/>
          <a:lstStyle/>
          <a:p>
            <a:r>
              <a:rPr lang="en-US">
                <a:solidFill>
                  <a:srgbClr val="990033"/>
                </a:solidFill>
                <a:latin typeface="Calibri" pitchFamily="34" charset="0"/>
              </a:rPr>
              <a:t>Speaker instructions: </a:t>
            </a:r>
            <a:r>
              <a:rPr lang="en-US" sz="1600">
                <a:solidFill>
                  <a:srgbClr val="000000"/>
                </a:solidFill>
                <a:latin typeface="Calibri" pitchFamily="34" charset="0"/>
              </a:rPr>
              <a:t>Complete this slide to assist your SME (subject matter expert) in evaluating your presentation flow, topic coverage, demo integration and alignment of content to your session description and level. </a:t>
            </a:r>
          </a:p>
          <a:p>
            <a:pPr>
              <a:lnSpc>
                <a:spcPct val="90000"/>
              </a:lnSpc>
              <a:spcBef>
                <a:spcPct val="20000"/>
              </a:spcBef>
            </a:pPr>
            <a:endParaRPr lang="en-US">
              <a:solidFill>
                <a:srgbClr val="990033"/>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descr="http://www.microsoft.com/taiwan/vstudio/vbasic/bday/VB10fig1.gif"/>
          <p:cNvPicPr>
            <a:picLocks noChangeAspect="1" noChangeArrowheads="1"/>
          </p:cNvPicPr>
          <p:nvPr/>
        </p:nvPicPr>
        <p:blipFill>
          <a:blip r:embed="rId3"/>
          <a:srcRect/>
          <a:stretch>
            <a:fillRect/>
          </a:stretch>
        </p:blipFill>
        <p:spPr bwMode="auto">
          <a:xfrm>
            <a:off x="1357290" y="857232"/>
            <a:ext cx="3810000" cy="2552700"/>
          </a:xfrm>
          <a:prstGeom prst="rect">
            <a:avLst/>
          </a:prstGeom>
          <a:noFill/>
        </p:spPr>
      </p:pic>
      <p:sp>
        <p:nvSpPr>
          <p:cNvPr id="8" name="Rounded Rectangular Callout 7"/>
          <p:cNvSpPr/>
          <p:nvPr/>
        </p:nvSpPr>
        <p:spPr bwMode="auto">
          <a:xfrm>
            <a:off x="2000232" y="4000504"/>
            <a:ext cx="5857916" cy="1500198"/>
          </a:xfrm>
          <a:prstGeom prst="wedgeRoundRectCallout">
            <a:avLst>
              <a:gd name="adj1" fmla="val -49776"/>
              <a:gd name="adj2" fmla="val -130312"/>
              <a:gd name="adj3" fmla="val 166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AU" sz="2000" dirty="0" smtClean="0">
                <a:solidFill>
                  <a:srgbClr val="FFFFFF"/>
                </a:solidFill>
                <a:effectLst>
                  <a:outerShdw blurRad="38100" dist="38100" dir="2700000" algn="tl">
                    <a:srgbClr val="000000">
                      <a:alpha val="43137"/>
                    </a:srgbClr>
                  </a:outerShdw>
                </a:effectLst>
                <a:latin typeface="Consolas" pitchFamily="49" charset="0"/>
              </a:rPr>
              <a:t>Sub Command1_Click()</a:t>
            </a:r>
          </a:p>
          <a:p>
            <a:pPr defTabSz="914099" fontAlgn="base">
              <a:spcBef>
                <a:spcPct val="0"/>
              </a:spcBef>
              <a:spcAft>
                <a:spcPct val="0"/>
              </a:spcAft>
            </a:pPr>
            <a:r>
              <a:rPr lang="en-AU" sz="2000" dirty="0" smtClean="0">
                <a:solidFill>
                  <a:srgbClr val="FFFFFF"/>
                </a:solidFill>
                <a:effectLst>
                  <a:outerShdw blurRad="38100" dist="38100" dir="2700000" algn="tl">
                    <a:srgbClr val="000000">
                      <a:alpha val="43137"/>
                    </a:srgbClr>
                  </a:outerShdw>
                </a:effectLst>
                <a:latin typeface="Consolas" pitchFamily="49" charset="0"/>
              </a:rPr>
              <a:t>   text1.text = "Hello world"</a:t>
            </a:r>
          </a:p>
          <a:p>
            <a:pPr defTabSz="914099" fontAlgn="base">
              <a:spcBef>
                <a:spcPct val="0"/>
              </a:spcBef>
              <a:spcAft>
                <a:spcPct val="0"/>
              </a:spcAft>
            </a:pPr>
            <a:r>
              <a:rPr lang="en-AU" sz="2000" dirty="0" smtClean="0">
                <a:solidFill>
                  <a:srgbClr val="FFFFFF"/>
                </a:solidFill>
                <a:effectLst>
                  <a:outerShdw blurRad="38100" dist="38100" dir="2700000" algn="tl">
                    <a:srgbClr val="000000">
                      <a:alpha val="43137"/>
                    </a:srgbClr>
                  </a:outerShdw>
                </a:effectLst>
                <a:latin typeface="Consolas" pitchFamily="49" charset="0"/>
              </a:rPr>
              <a:t>End Sub</a:t>
            </a:r>
          </a:p>
        </p:txBody>
      </p:sp>
      <p:sp>
        <p:nvSpPr>
          <p:cNvPr id="9" name="TextBox 8"/>
          <p:cNvSpPr txBox="1"/>
          <p:nvPr/>
        </p:nvSpPr>
        <p:spPr>
          <a:xfrm>
            <a:off x="5715008" y="1357298"/>
            <a:ext cx="3071834" cy="1569660"/>
          </a:xfrm>
          <a:prstGeom prst="rect">
            <a:avLst/>
          </a:prstGeom>
          <a:noFill/>
        </p:spPr>
        <p:txBody>
          <a:bodyPr wrap="square" rtlCol="0">
            <a:spAutoFit/>
          </a:bodyPr>
          <a:lstStyle/>
          <a:p>
            <a:r>
              <a:rPr lang="en-AU" sz="3200" dirty="0" smtClean="0"/>
              <a:t>Visual Basic 1.0 for Windows</a:t>
            </a:r>
          </a:p>
          <a:p>
            <a:r>
              <a:rPr lang="en-AU" sz="3200" b="1" dirty="0" smtClean="0"/>
              <a:t>1991</a:t>
            </a:r>
            <a:endParaRPr lang="en-AU" sz="3200" b="1"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8"/>
          <p:cNvSpPr txBox="1">
            <a:spLocks/>
          </p:cNvSpPr>
          <p:nvPr/>
        </p:nvSpPr>
        <p:spPr>
          <a:xfrm>
            <a:off x="371475" y="2195514"/>
            <a:ext cx="8385175" cy="1019172"/>
          </a:xfrm>
          <a:prstGeom prst="roundRect">
            <a:avLst>
              <a:gd name="adj" fmla="val 26651"/>
            </a:avLst>
          </a:prstGeom>
        </p:spPr>
        <p:style>
          <a:lnRef idx="0">
            <a:schemeClr val="dk1"/>
          </a:lnRef>
          <a:fillRef idx="3">
            <a:schemeClr val="dk1"/>
          </a:fillRef>
          <a:effectRef idx="3">
            <a:schemeClr val="dk1"/>
          </a:effectRef>
          <a:fontRef idx="minor">
            <a:schemeClr val="lt1"/>
          </a:fontRef>
        </p:style>
        <p:txBody>
          <a:bodyPr rtlCol="0"/>
          <a:lstStyle/>
          <a:p>
            <a:pPr marL="725488" lvl="0" indent="-725488">
              <a:lnSpc>
                <a:spcPct val="90000"/>
              </a:lnSpc>
              <a:spcBef>
                <a:spcPct val="20000"/>
              </a:spcBef>
              <a:buSzPct val="120000"/>
              <a:buBlip>
                <a:blip r:embed="rId2"/>
              </a:buBlip>
              <a:defRPr/>
            </a:pPr>
            <a:r>
              <a:rPr lang="en-AU" sz="4000" b="1" dirty="0" smtClean="0"/>
              <a:t>Part I: </a:t>
            </a:r>
            <a:r>
              <a:rPr lang="en-AU" sz="4000" dirty="0" smtClean="0"/>
              <a:t>Reactive Programming</a:t>
            </a:r>
            <a:endParaRPr kumimoji="0" lang="en-US" sz="40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4" name="Title 3"/>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425" y="381000"/>
            <a:ext cx="7043738" cy="1524000"/>
          </a:xfrm>
        </p:spPr>
        <p:txBody>
          <a:bodyPr/>
          <a:lstStyle/>
          <a:p>
            <a:pPr defTabSz="914363" fontAlgn="auto">
              <a:spcAft>
                <a:spcPts val="0"/>
              </a:spcAft>
              <a:defRPr/>
            </a:pPr>
            <a:r>
              <a:rPr smtClean="0"/>
              <a:t>Microsoft Excel</a:t>
            </a:r>
            <a:endParaRPr dirty="0"/>
          </a:p>
        </p:txBody>
      </p:sp>
      <p:sp>
        <p:nvSpPr>
          <p:cNvPr id="4" name="Text Placeholder 3"/>
          <p:cNvSpPr>
            <a:spLocks noGrp="1"/>
          </p:cNvSpPr>
          <p:nvPr>
            <p:ph type="body" sz="quarter" idx="10"/>
          </p:nvPr>
        </p:nvSpPr>
        <p:spPr/>
        <p:txBody>
          <a:bodyPr rtlCol="0"/>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71500"/>
            <a:ext cx="8229600" cy="5554663"/>
          </a:xfrm>
        </p:spPr>
        <p:txBody>
          <a:bodyPr anchor="ctr"/>
          <a:lstStyle/>
          <a:p>
            <a:pPr algn="ctr" eaLnBrk="1" fontAlgn="auto" hangingPunct="1">
              <a:spcAft>
                <a:spcPts val="0"/>
              </a:spcAft>
              <a:buFont typeface="Arial" pitchFamily="34" charset="0"/>
              <a:buNone/>
              <a:defRPr/>
            </a:pPr>
            <a:r>
              <a:rPr lang="en-AU" sz="6000" b="1" dirty="0" smtClean="0"/>
              <a:t>a = b + c</a:t>
            </a:r>
            <a:endParaRPr lang="en-AU" sz="6000" b="1" dirty="0"/>
          </a:p>
        </p:txBody>
      </p:sp>
      <p:cxnSp>
        <p:nvCxnSpPr>
          <p:cNvPr id="5" name="Straight Arrow Connector 4"/>
          <p:cNvCxnSpPr/>
          <p:nvPr/>
        </p:nvCxnSpPr>
        <p:spPr>
          <a:xfrm>
            <a:off x="2857500" y="2071688"/>
            <a:ext cx="857250" cy="7858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Cloud 5"/>
          <p:cNvSpPr/>
          <p:nvPr/>
        </p:nvSpPr>
        <p:spPr>
          <a:xfrm>
            <a:off x="500063" y="357188"/>
            <a:ext cx="3571875" cy="1571625"/>
          </a:xfrm>
          <a:prstGeom prst="cloud">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AU" sz="2400" b="1" dirty="0">
                <a:solidFill>
                  <a:schemeClr val="tx1"/>
                </a:solidFill>
              </a:rPr>
              <a:t>Discreet evaluation and </a:t>
            </a:r>
            <a:r>
              <a:rPr lang="en-AU" sz="2400" b="1" i="1" dirty="0">
                <a:solidFill>
                  <a:schemeClr val="tx1"/>
                </a:solidFill>
              </a:rPr>
              <a:t>assignment</a:t>
            </a:r>
          </a:p>
        </p:txBody>
      </p:sp>
      <p:sp>
        <p:nvSpPr>
          <p:cNvPr id="7" name="Cloud 6"/>
          <p:cNvSpPr/>
          <p:nvPr/>
        </p:nvSpPr>
        <p:spPr>
          <a:xfrm>
            <a:off x="4857750" y="785813"/>
            <a:ext cx="3214688" cy="1571625"/>
          </a:xfrm>
          <a:prstGeom prst="cloud">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AU" sz="2400" b="1" dirty="0">
                <a:solidFill>
                  <a:schemeClr val="tx1"/>
                </a:solidFill>
              </a:rPr>
              <a:t>Continuous</a:t>
            </a:r>
          </a:p>
          <a:p>
            <a:pPr algn="ctr" fontAlgn="auto">
              <a:spcBef>
                <a:spcPts val="0"/>
              </a:spcBef>
              <a:spcAft>
                <a:spcPts val="0"/>
              </a:spcAft>
              <a:defRPr/>
            </a:pPr>
            <a:r>
              <a:rPr lang="en-AU" sz="2400" b="1" i="1" dirty="0">
                <a:solidFill>
                  <a:schemeClr val="tx1"/>
                </a:solidFill>
              </a:rPr>
              <a:t>data flow</a:t>
            </a:r>
          </a:p>
        </p:txBody>
      </p:sp>
      <p:cxnSp>
        <p:nvCxnSpPr>
          <p:cNvPr id="8" name="Straight Arrow Connector 7"/>
          <p:cNvCxnSpPr/>
          <p:nvPr/>
        </p:nvCxnSpPr>
        <p:spPr>
          <a:xfrm rot="10800000" flipV="1">
            <a:off x="4643438" y="2428875"/>
            <a:ext cx="1071562" cy="50006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Propagating change</a:t>
            </a:r>
            <a:endParaRPr lang="en-AU" dirty="0"/>
          </a:p>
        </p:txBody>
      </p:sp>
      <p:sp>
        <p:nvSpPr>
          <p:cNvPr id="3" name="Rectangle 2"/>
          <p:cNvSpPr/>
          <p:nvPr/>
        </p:nvSpPr>
        <p:spPr>
          <a:xfrm>
            <a:off x="428655" y="1357308"/>
            <a:ext cx="8429625" cy="150018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AU" b="1" dirty="0">
                <a:latin typeface="Consolas" pitchFamily="49" charset="0"/>
              </a:rPr>
              <a:t>interface</a:t>
            </a:r>
            <a:r>
              <a:rPr lang="en-AU" dirty="0">
                <a:latin typeface="Consolas" pitchFamily="49" charset="0"/>
              </a:rPr>
              <a:t> </a:t>
            </a:r>
            <a:r>
              <a:rPr lang="en-AU" dirty="0" err="1">
                <a:latin typeface="Consolas" pitchFamily="49" charset="0"/>
              </a:rPr>
              <a:t>INotifyPropertyChanged</a:t>
            </a:r>
            <a:endParaRPr lang="en-AU" dirty="0">
              <a:latin typeface="Consolas" pitchFamily="49" charset="0"/>
            </a:endParaRPr>
          </a:p>
          <a:p>
            <a:pPr fontAlgn="auto">
              <a:spcBef>
                <a:spcPts val="0"/>
              </a:spcBef>
              <a:spcAft>
                <a:spcPts val="0"/>
              </a:spcAft>
              <a:defRPr/>
            </a:pPr>
            <a:r>
              <a:rPr lang="en-AU" dirty="0">
                <a:latin typeface="Consolas" pitchFamily="49" charset="0"/>
              </a:rPr>
              <a:t>{</a:t>
            </a:r>
          </a:p>
          <a:p>
            <a:pPr fontAlgn="auto">
              <a:spcBef>
                <a:spcPts val="0"/>
              </a:spcBef>
              <a:spcAft>
                <a:spcPts val="0"/>
              </a:spcAft>
              <a:defRPr/>
            </a:pPr>
            <a:r>
              <a:rPr lang="en-AU" dirty="0">
                <a:latin typeface="Consolas" pitchFamily="49" charset="0"/>
              </a:rPr>
              <a:t>    </a:t>
            </a:r>
            <a:r>
              <a:rPr lang="en-AU" b="1" dirty="0">
                <a:latin typeface="Consolas" pitchFamily="49" charset="0"/>
              </a:rPr>
              <a:t>event</a:t>
            </a:r>
            <a:r>
              <a:rPr lang="en-AU" dirty="0">
                <a:latin typeface="Consolas" pitchFamily="49" charset="0"/>
              </a:rPr>
              <a:t> </a:t>
            </a:r>
            <a:r>
              <a:rPr lang="en-AU" dirty="0" err="1">
                <a:latin typeface="Consolas" pitchFamily="49" charset="0"/>
              </a:rPr>
              <a:t>PropertyChangedEventHandler</a:t>
            </a:r>
            <a:r>
              <a:rPr lang="en-AU" dirty="0">
                <a:latin typeface="Consolas" pitchFamily="49" charset="0"/>
              </a:rPr>
              <a:t> </a:t>
            </a:r>
            <a:r>
              <a:rPr lang="en-AU" b="1" dirty="0" err="1">
                <a:latin typeface="Consolas" pitchFamily="49" charset="0"/>
              </a:rPr>
              <a:t>PropertyChanged</a:t>
            </a:r>
            <a:r>
              <a:rPr lang="en-AU" dirty="0">
                <a:latin typeface="Consolas" pitchFamily="49" charset="0"/>
              </a:rPr>
              <a:t>;</a:t>
            </a:r>
          </a:p>
          <a:p>
            <a:pPr fontAlgn="auto">
              <a:spcBef>
                <a:spcPts val="0"/>
              </a:spcBef>
              <a:spcAft>
                <a:spcPts val="0"/>
              </a:spcAft>
              <a:defRPr/>
            </a:pPr>
            <a:r>
              <a:rPr lang="en-AU" dirty="0">
                <a:latin typeface="Consolas" pitchFamily="49" charset="0"/>
              </a:rPr>
              <a:t>}</a:t>
            </a:r>
          </a:p>
        </p:txBody>
      </p:sp>
      <p:sp>
        <p:nvSpPr>
          <p:cNvPr id="4" name="Rectangle 3"/>
          <p:cNvSpPr/>
          <p:nvPr/>
        </p:nvSpPr>
        <p:spPr>
          <a:xfrm>
            <a:off x="428655" y="3214696"/>
            <a:ext cx="8429625" cy="150018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AU" b="1" dirty="0">
                <a:latin typeface="Consolas" pitchFamily="49" charset="0"/>
              </a:rPr>
              <a:t>interface</a:t>
            </a:r>
            <a:r>
              <a:rPr lang="en-AU" dirty="0">
                <a:latin typeface="Consolas" pitchFamily="49" charset="0"/>
              </a:rPr>
              <a:t> </a:t>
            </a:r>
            <a:r>
              <a:rPr lang="en-AU" dirty="0" err="1">
                <a:latin typeface="Consolas" pitchFamily="49" charset="0"/>
              </a:rPr>
              <a:t>INotifyCollectionChanged</a:t>
            </a:r>
            <a:endParaRPr lang="en-AU" dirty="0">
              <a:latin typeface="Consolas" pitchFamily="49" charset="0"/>
            </a:endParaRPr>
          </a:p>
          <a:p>
            <a:pPr fontAlgn="auto">
              <a:spcBef>
                <a:spcPts val="0"/>
              </a:spcBef>
              <a:spcAft>
                <a:spcPts val="0"/>
              </a:spcAft>
              <a:defRPr/>
            </a:pPr>
            <a:r>
              <a:rPr lang="en-AU" dirty="0">
                <a:latin typeface="Consolas" pitchFamily="49" charset="0"/>
              </a:rPr>
              <a:t>{</a:t>
            </a:r>
          </a:p>
          <a:p>
            <a:pPr fontAlgn="auto">
              <a:spcBef>
                <a:spcPts val="0"/>
              </a:spcBef>
              <a:spcAft>
                <a:spcPts val="0"/>
              </a:spcAft>
              <a:defRPr/>
            </a:pPr>
            <a:r>
              <a:rPr lang="en-AU" dirty="0">
                <a:latin typeface="Consolas" pitchFamily="49" charset="0"/>
              </a:rPr>
              <a:t>    </a:t>
            </a:r>
            <a:r>
              <a:rPr lang="en-AU" b="1" dirty="0">
                <a:latin typeface="Consolas" pitchFamily="49" charset="0"/>
              </a:rPr>
              <a:t>event</a:t>
            </a:r>
            <a:r>
              <a:rPr lang="en-AU" dirty="0">
                <a:latin typeface="Consolas" pitchFamily="49" charset="0"/>
              </a:rPr>
              <a:t> </a:t>
            </a:r>
            <a:r>
              <a:rPr lang="en-AU" dirty="0" err="1">
                <a:latin typeface="Consolas" pitchFamily="49" charset="0"/>
              </a:rPr>
              <a:t>NotifyCollectionChangedEventHandler</a:t>
            </a:r>
            <a:r>
              <a:rPr lang="en-AU" dirty="0">
                <a:latin typeface="Consolas" pitchFamily="49" charset="0"/>
              </a:rPr>
              <a:t> </a:t>
            </a:r>
            <a:r>
              <a:rPr lang="en-AU" b="1" dirty="0" err="1">
                <a:latin typeface="Consolas" pitchFamily="49" charset="0"/>
              </a:rPr>
              <a:t>CollectionChanged</a:t>
            </a:r>
            <a:r>
              <a:rPr lang="en-AU" dirty="0">
                <a:latin typeface="Consolas" pitchFamily="49" charset="0"/>
              </a:rPr>
              <a:t>;</a:t>
            </a:r>
          </a:p>
          <a:p>
            <a:pPr fontAlgn="auto">
              <a:spcBef>
                <a:spcPts val="0"/>
              </a:spcBef>
              <a:spcAft>
                <a:spcPts val="0"/>
              </a:spcAft>
              <a:defRPr/>
            </a:pPr>
            <a:r>
              <a:rPr lang="en-AU" dirty="0">
                <a:latin typeface="Consolas" pitchFamily="49" charset="0"/>
              </a:rPr>
              <a:t>}</a:t>
            </a:r>
          </a:p>
        </p:txBody>
      </p:sp>
      <p:sp>
        <p:nvSpPr>
          <p:cNvPr id="5" name="24-Point Star 4"/>
          <p:cNvSpPr/>
          <p:nvPr/>
        </p:nvSpPr>
        <p:spPr bwMode="auto">
          <a:xfrm rot="20993919">
            <a:off x="6286512" y="642918"/>
            <a:ext cx="2500330" cy="1357322"/>
          </a:xfrm>
          <a:prstGeom prst="star24">
            <a:avLst>
              <a:gd name="adj" fmla="val 44469"/>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AU" sz="2000" b="1" dirty="0" smtClean="0">
                <a:solidFill>
                  <a:srgbClr val="FFFFFF"/>
                </a:solidFill>
                <a:effectLst>
                  <a:outerShdw blurRad="38100" dist="38100" dir="2700000" algn="tl">
                    <a:srgbClr val="000000">
                      <a:alpha val="43137"/>
                    </a:srgbClr>
                  </a:outerShdw>
                </a:effectLst>
                <a:latin typeface="Calibri" pitchFamily="34" charset="0"/>
              </a:rPr>
              <a:t>.NET 1.0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echEd_2008_GREEN_4-3">
  <a:themeElements>
    <a:clrScheme name="TechEd 2008 colors">
      <a:dk1>
        <a:srgbClr val="000000"/>
      </a:dk1>
      <a:lt1>
        <a:srgbClr val="FFFFFF"/>
      </a:lt1>
      <a:dk2>
        <a:srgbClr val="5F5F5F"/>
      </a:dk2>
      <a:lt2>
        <a:srgbClr val="2DB557"/>
      </a:lt2>
      <a:accent1>
        <a:srgbClr val="FFC000"/>
      </a:accent1>
      <a:accent2>
        <a:srgbClr val="2DB557"/>
      </a:accent2>
      <a:accent3>
        <a:srgbClr val="DF8045"/>
      </a:accent3>
      <a:accent4>
        <a:srgbClr val="2A86DA"/>
      </a:accent4>
      <a:accent5>
        <a:srgbClr val="FF9929"/>
      </a:accent5>
      <a:accent6>
        <a:srgbClr val="808080"/>
      </a:accent6>
      <a:hlink>
        <a:srgbClr val="AAF0BC"/>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73C7429-2C54-4ACE-A3DB-9B8A913C3A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9B602C2-4574-4CD3-8493-ACFC655F1601}">
  <ds:schemaRefs>
    <ds:schemaRef ds:uri="http://schemas.microsoft.com/sharepoint/v3/contenttype/forms"/>
  </ds:schemaRefs>
</ds:datastoreItem>
</file>

<file path=customXml/itemProps3.xml><?xml version="1.0" encoding="utf-8"?>
<ds:datastoreItem xmlns:ds="http://schemas.openxmlformats.org/officeDocument/2006/customXml" ds:itemID="{85A29D49-4663-473B-878A-D6FB77891B0B}">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TechEd_2008_GREEN_4-3</Template>
  <TotalTime>225</TotalTime>
  <Words>1975</Words>
  <Application>Microsoft Office PowerPoint</Application>
  <PresentationFormat>On-screen Show (4:3)</PresentationFormat>
  <Paragraphs>173</Paragraphs>
  <Slides>29</Slides>
  <Notes>13</Notes>
  <HiddenSlides>2</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TechEd_2008_GREEN_4-3</vt:lpstr>
      <vt:lpstr>Slide 1</vt:lpstr>
      <vt:lpstr>Reactive Programming</vt:lpstr>
      <vt:lpstr>Notes (hidden)</vt:lpstr>
      <vt:lpstr>Presentation Outline (hidden slide):</vt:lpstr>
      <vt:lpstr>Slide 5</vt:lpstr>
      <vt:lpstr>Slide 6</vt:lpstr>
      <vt:lpstr>Microsoft Excel</vt:lpstr>
      <vt:lpstr>Slide 8</vt:lpstr>
      <vt:lpstr>Propagating change</vt:lpstr>
      <vt:lpstr>Using INotifyPropertyChanged</vt:lpstr>
      <vt:lpstr>Manipulating the Flow</vt:lpstr>
      <vt:lpstr>WPF Converters</vt:lpstr>
      <vt:lpstr>Type Descriptors</vt:lpstr>
      <vt:lpstr>Type Descriptors</vt:lpstr>
      <vt:lpstr>Slide 15</vt:lpstr>
      <vt:lpstr>Model/View/ViewModel</vt:lpstr>
      <vt:lpstr>Reactive Applications</vt:lpstr>
      <vt:lpstr>Reactive Search</vt:lpstr>
      <vt:lpstr>Slide 19</vt:lpstr>
      <vt:lpstr>Bindable LINQ</vt:lpstr>
      <vt:lpstr>Alternatives</vt:lpstr>
      <vt:lpstr>Summary</vt:lpstr>
      <vt:lpstr>Slide 23</vt:lpstr>
      <vt:lpstr>Slide 24</vt:lpstr>
      <vt:lpstr>Resources</vt:lpstr>
      <vt:lpstr>Related Content</vt:lpstr>
      <vt:lpstr>Track Resources</vt:lpstr>
      <vt:lpstr>win!</vt:lpstr>
      <vt:lpstr>Slide 29</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 Ed 2008</dc:subject>
  <dc:creator>Paul Stovell</dc:creator>
  <cp:keywords>Technical, partners and customers, dev, developers, developer, IT IT Pro Pros Professionals,</cp:keywords>
  <dc:description>Template: Maryfj_x000d_
Formatting:_x000d_
Event Date: _x000d_
Event Location:_x000d_
Audience: Technical, partners and customers, dev, developers, developer, IT IT Pro Pros Professionals,</dc:description>
  <cp:lastModifiedBy>Paul Stovell</cp:lastModifiedBy>
  <cp:revision>25</cp:revision>
  <dcterms:created xsi:type="dcterms:W3CDTF">2008-08-19T02:13:57Z</dcterms:created>
  <dcterms:modified xsi:type="dcterms:W3CDTF">2008-09-04T00:47:45Z</dcterms:modified>
</cp:coreProperties>
</file>