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Nunito"/>
      <p:regular r:id="rId41"/>
      <p:bold r:id="rId42"/>
      <p:italic r:id="rId43"/>
      <p:boldItalic r:id="rId44"/>
    </p:embeddedFont>
    <p:embeddedFont>
      <p:font typeface="Montserrat"/>
      <p:regular r:id="rId45"/>
      <p:bold r:id="rId46"/>
      <p:italic r:id="rId47"/>
      <p:boldItalic r:id="rId48"/>
    </p:embeddedFont>
    <p:embeddedFont>
      <p:font typeface="Raleway Thin"/>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RalewayThi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regular.fntdata"/><Relationship Id="rId36" Type="http://schemas.openxmlformats.org/officeDocument/2006/relationships/slide" Target="slides/slide31.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Thin-italic.fntdata"/><Relationship Id="rId50" Type="http://schemas.openxmlformats.org/officeDocument/2006/relationships/font" Target="fonts/RalewayThin-bold.fntdata"/><Relationship Id="rId52" Type="http://schemas.openxmlformats.org/officeDocument/2006/relationships/font" Target="fonts/RalewayThin-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865275d6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865275d6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3605165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3605165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3605165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3605165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36051656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36051656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dict is to a DataFrame as a bicycle is to a car. You can pedal 10 feet on a bicycle faster than you can start a car, get it in gear, etc, etc. But if you need to go a mile, the car wins.</a:t>
            </a:r>
            <a:endParaRPr/>
          </a:p>
          <a:p>
            <a:pPr indent="0" lvl="0" marL="0" rtl="0" algn="l">
              <a:spcBef>
                <a:spcPts val="0"/>
              </a:spcBef>
              <a:spcAft>
                <a:spcPts val="0"/>
              </a:spcAft>
              <a:buClr>
                <a:schemeClr val="dk1"/>
              </a:buClr>
              <a:buSzPts val="1100"/>
              <a:buFont typeface="Arial"/>
              <a:buNone/>
            </a:pPr>
            <a:r>
              <a:rPr lang="en"/>
              <a:t>For certain small, targeted purposes, a dict may be faster. And if that is all you need, then use a dict, for sure! But if you need/want the power and luxury of a DataFrame, then a dict is no substitute. It is meaningless to compare speed if the data structure does not first satisfy your needs.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3605165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36051656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3605165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3605165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36051656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3605165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3605165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3605165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36051656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36051656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36051656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3605165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865275d6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865275d6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36051656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36051656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36051656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36051656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3605165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3605165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536051656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36051656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36051656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36051656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36051656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36051656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360516564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360516564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36051656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36051656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87b7778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87b7778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36051656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36051656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605165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605165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36051656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36051656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87b77785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87b77785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3605165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3605165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3605165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3605165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36051656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36051656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3605165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3605165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865275d6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865275d6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865275d6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865275d6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933EBD"/>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50"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933EBD"/>
              </a:buClr>
              <a:buSzPts val="3800"/>
              <a:buFont typeface="Raleway"/>
              <a:buNone/>
              <a:defRPr sz="3800">
                <a:solidFill>
                  <a:srgbClr val="933EBD"/>
                </a:solidFill>
                <a:latin typeface="Raleway"/>
                <a:ea typeface="Raleway"/>
                <a:cs typeface="Raleway"/>
                <a:sym typeface="Raleway"/>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933EBD"/>
              </a:buClr>
              <a:buSzPts val="1600"/>
              <a:buFont typeface="Montserrat"/>
              <a:buNone/>
              <a:defRPr sz="1600">
                <a:solidFill>
                  <a:srgbClr val="933EBD"/>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933EBD"/>
        </a:solidFill>
      </p:bgPr>
    </p:bg>
    <p:spTree>
      <p:nvGrpSpPr>
        <p:cNvPr id="117" name="Shape 117"/>
        <p:cNvGrpSpPr/>
        <p:nvPr/>
      </p:nvGrpSpPr>
      <p:grpSpPr>
        <a:xfrm>
          <a:off x="0" y="0"/>
          <a:ext cx="0" cy="0"/>
          <a:chOff x="0" y="0"/>
          <a:chExt cx="0" cy="0"/>
        </a:xfrm>
      </p:grpSpPr>
      <p:sp>
        <p:nvSpPr>
          <p:cNvPr id="118" name="Google Shape;118;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1"/>
          <p:cNvGrpSpPr/>
          <p:nvPr/>
        </p:nvGrpSpPr>
        <p:grpSpPr>
          <a:xfrm>
            <a:off x="5959222" y="4119576"/>
            <a:ext cx="2520952" cy="1024165"/>
            <a:chOff x="6917201" y="0"/>
            <a:chExt cx="2227777" cy="863400"/>
          </a:xfrm>
        </p:grpSpPr>
        <p:sp>
          <p:nvSpPr>
            <p:cNvPr id="120" name="Google Shape;120;p1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1"/>
          <p:cNvGrpSpPr/>
          <p:nvPr/>
        </p:nvGrpSpPr>
        <p:grpSpPr>
          <a:xfrm>
            <a:off x="199149" y="2"/>
            <a:ext cx="2795414" cy="1083308"/>
            <a:chOff x="6917201" y="0"/>
            <a:chExt cx="2227777" cy="863400"/>
          </a:xfrm>
        </p:grpSpPr>
        <p:sp>
          <p:nvSpPr>
            <p:cNvPr id="124" name="Google Shape;124;p1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1"/>
          <p:cNvSpPr txBox="1"/>
          <p:nvPr>
            <p:ph hasCustomPrompt="1" type="title"/>
          </p:nvPr>
        </p:nvSpPr>
        <p:spPr>
          <a:xfrm>
            <a:off x="1385850" y="1383850"/>
            <a:ext cx="6372300" cy="13797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dk1"/>
              </a:buClr>
              <a:buSzPts val="8600"/>
              <a:buFont typeface="Raleway Thin"/>
              <a:buNone/>
              <a:defRPr sz="8600">
                <a:solidFill>
                  <a:schemeClr val="dk1"/>
                </a:solidFill>
                <a:latin typeface="Raleway Thin"/>
                <a:ea typeface="Raleway Thin"/>
                <a:cs typeface="Raleway Thin"/>
                <a:sym typeface="Raleway Thin"/>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8" name="Google Shape;128;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dk1"/>
              </a:buClr>
              <a:buSzPts val="1300"/>
              <a:buFont typeface="Montserrat"/>
              <a:buChar char="●"/>
              <a:defRPr>
                <a:solidFill>
                  <a:schemeClr val="dk1"/>
                </a:solidFill>
                <a:latin typeface="Montserrat"/>
                <a:ea typeface="Montserrat"/>
                <a:cs typeface="Montserrat"/>
                <a:sym typeface="Montserrat"/>
              </a:defRPr>
            </a:lvl1pPr>
            <a:lvl2pPr indent="-298450" lvl="1" marL="9144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2pPr>
            <a:lvl3pPr indent="-298450" lvl="2" marL="13716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3pPr>
            <a:lvl4pPr indent="-298450" lvl="3" marL="18288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4pPr>
            <a:lvl5pPr indent="-298450" lvl="4" marL="22860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5pPr>
            <a:lvl6pPr indent="-298450" lvl="5" marL="27432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6pPr>
            <a:lvl7pPr indent="-298450" lvl="6" marL="32004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7pPr>
            <a:lvl8pPr indent="-298450" lvl="7" marL="3657600" algn="ctr">
              <a:spcBef>
                <a:spcPts val="1600"/>
              </a:spcBef>
              <a:spcAft>
                <a:spcPts val="0"/>
              </a:spcAft>
              <a:buClr>
                <a:schemeClr val="dk1"/>
              </a:buClr>
              <a:buSzPts val="1100"/>
              <a:buFont typeface="Montserrat"/>
              <a:buChar char="○"/>
              <a:defRPr>
                <a:solidFill>
                  <a:schemeClr val="dk1"/>
                </a:solidFill>
                <a:latin typeface="Montserrat"/>
                <a:ea typeface="Montserrat"/>
                <a:cs typeface="Montserrat"/>
                <a:sym typeface="Montserrat"/>
              </a:defRPr>
            </a:lvl8pPr>
            <a:lvl9pPr indent="-298450" lvl="8" marL="4114800" algn="ctr">
              <a:spcBef>
                <a:spcPts val="1600"/>
              </a:spcBef>
              <a:spcAft>
                <a:spcPts val="1600"/>
              </a:spcAft>
              <a:buClr>
                <a:schemeClr val="dk1"/>
              </a:buClr>
              <a:buSzPts val="1100"/>
              <a:buFont typeface="Montserrat"/>
              <a:buChar char="■"/>
              <a:defRPr>
                <a:solidFill>
                  <a:schemeClr val="dk1"/>
                </a:solidFill>
                <a:latin typeface="Montserrat"/>
                <a:ea typeface="Montserrat"/>
                <a:cs typeface="Montserrat"/>
                <a:sym typeface="Montserrat"/>
              </a:defRPr>
            </a:lvl9pPr>
          </a:lstStyle>
          <a:p/>
        </p:txBody>
      </p:sp>
      <p:sp>
        <p:nvSpPr>
          <p:cNvPr id="129" name="Google Shape;129;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0" name="Google Shape;130;p11"/>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3" name="Google Shape;133;p12"/>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33EBD"/>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200"/>
              <a:buFont typeface="Raleway"/>
              <a:buNone/>
              <a:defRPr sz="3200">
                <a:solidFill>
                  <a:schemeClr val="dk1"/>
                </a:solidFill>
                <a:latin typeface="Raleway"/>
                <a:ea typeface="Raleway"/>
                <a:cs typeface="Raleway"/>
                <a:sym typeface="Raleway"/>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3"/>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933EBD"/>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4"/>
          <p:cNvPicPr preferRelativeResize="0"/>
          <p:nvPr/>
        </p:nvPicPr>
        <p:blipFill rotWithShape="1">
          <a:blip r:embed="rId2">
            <a:alphaModFix/>
          </a:blip>
          <a:srcRect b="28669" l="5735" r="6836" t="27359"/>
          <a:stretch/>
        </p:blipFill>
        <p:spPr>
          <a:xfrm>
            <a:off x="7552951" y="444325"/>
            <a:ext cx="1113700" cy="560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933EBD"/>
        </a:solidFill>
      </p:bgPr>
    </p:bg>
    <p:spTree>
      <p:nvGrpSpPr>
        <p:cNvPr id="58" name="Shape 58"/>
        <p:cNvGrpSpPr/>
        <p:nvPr/>
      </p:nvGrpSpPr>
      <p:grpSpPr>
        <a:xfrm>
          <a:off x="0" y="0"/>
          <a:ext cx="0" cy="0"/>
          <a:chOff x="0" y="0"/>
          <a:chExt cx="0" cy="0"/>
        </a:xfrm>
      </p:grpSpPr>
      <p:sp>
        <p:nvSpPr>
          <p:cNvPr id="59" name="Google Shape;59;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3" name="Google Shape;63;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64" name="Google Shape;64;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65" name="Google Shape;65;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5"/>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933EBD"/>
        </a:solidFill>
      </p:bgPr>
    </p:bg>
    <p:spTree>
      <p:nvGrpSpPr>
        <p:cNvPr id="67" name="Shape 67"/>
        <p:cNvGrpSpPr/>
        <p:nvPr/>
      </p:nvGrpSpPr>
      <p:grpSpPr>
        <a:xfrm>
          <a:off x="0" y="0"/>
          <a:ext cx="0" cy="0"/>
          <a:chOff x="0" y="0"/>
          <a:chExt cx="0" cy="0"/>
        </a:xfrm>
      </p:grpSpPr>
      <p:sp>
        <p:nvSpPr>
          <p:cNvPr id="68" name="Google Shape;68;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2" name="Google Shape;72;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6"/>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933EBD"/>
        </a:solidFill>
      </p:bgPr>
    </p:bg>
    <p:spTree>
      <p:nvGrpSpPr>
        <p:cNvPr id="74" name="Shape 74"/>
        <p:cNvGrpSpPr/>
        <p:nvPr/>
      </p:nvGrpSpPr>
      <p:grpSpPr>
        <a:xfrm>
          <a:off x="0" y="0"/>
          <a:ext cx="0" cy="0"/>
          <a:chOff x="0" y="0"/>
          <a:chExt cx="0" cy="0"/>
        </a:xfrm>
      </p:grpSpPr>
      <p:sp>
        <p:nvSpPr>
          <p:cNvPr id="75" name="Google Shape;75;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1pPr>
            <a:lvl2pPr lvl="1">
              <a:spcBef>
                <a:spcPts val="0"/>
              </a:spcBef>
              <a:spcAft>
                <a:spcPts val="0"/>
              </a:spcAft>
              <a:buSzPts val="3000"/>
              <a:buFont typeface="Raleway"/>
              <a:buNone/>
              <a:defRPr sz="3000">
                <a:latin typeface="Raleway"/>
                <a:ea typeface="Raleway"/>
                <a:cs typeface="Raleway"/>
                <a:sym typeface="Raleway"/>
              </a:defRPr>
            </a:lvl2pPr>
            <a:lvl3pPr lvl="2">
              <a:spcBef>
                <a:spcPts val="0"/>
              </a:spcBef>
              <a:spcAft>
                <a:spcPts val="0"/>
              </a:spcAft>
              <a:buSzPts val="3000"/>
              <a:buFont typeface="Raleway"/>
              <a:buNone/>
              <a:defRPr sz="3000">
                <a:latin typeface="Raleway"/>
                <a:ea typeface="Raleway"/>
                <a:cs typeface="Raleway"/>
                <a:sym typeface="Raleway"/>
              </a:defRPr>
            </a:lvl3pPr>
            <a:lvl4pPr lvl="3">
              <a:spcBef>
                <a:spcPts val="0"/>
              </a:spcBef>
              <a:spcAft>
                <a:spcPts val="0"/>
              </a:spcAft>
              <a:buSzPts val="3000"/>
              <a:buFont typeface="Raleway"/>
              <a:buNone/>
              <a:defRPr sz="3000">
                <a:latin typeface="Raleway"/>
                <a:ea typeface="Raleway"/>
                <a:cs typeface="Raleway"/>
                <a:sym typeface="Raleway"/>
              </a:defRPr>
            </a:lvl4pPr>
            <a:lvl5pPr lvl="4">
              <a:spcBef>
                <a:spcPts val="0"/>
              </a:spcBef>
              <a:spcAft>
                <a:spcPts val="0"/>
              </a:spcAft>
              <a:buSzPts val="3000"/>
              <a:buFont typeface="Raleway"/>
              <a:buNone/>
              <a:defRPr sz="3000">
                <a:latin typeface="Raleway"/>
                <a:ea typeface="Raleway"/>
                <a:cs typeface="Raleway"/>
                <a:sym typeface="Raleway"/>
              </a:defRPr>
            </a:lvl5pPr>
            <a:lvl6pPr lvl="5">
              <a:spcBef>
                <a:spcPts val="0"/>
              </a:spcBef>
              <a:spcAft>
                <a:spcPts val="0"/>
              </a:spcAft>
              <a:buSzPts val="3000"/>
              <a:buFont typeface="Raleway"/>
              <a:buNone/>
              <a:defRPr sz="3000">
                <a:latin typeface="Raleway"/>
                <a:ea typeface="Raleway"/>
                <a:cs typeface="Raleway"/>
                <a:sym typeface="Raleway"/>
              </a:defRPr>
            </a:lvl6pPr>
            <a:lvl7pPr lvl="6">
              <a:spcBef>
                <a:spcPts val="0"/>
              </a:spcBef>
              <a:spcAft>
                <a:spcPts val="0"/>
              </a:spcAft>
              <a:buSzPts val="3000"/>
              <a:buFont typeface="Raleway"/>
              <a:buNone/>
              <a:defRPr sz="3000">
                <a:latin typeface="Raleway"/>
                <a:ea typeface="Raleway"/>
                <a:cs typeface="Raleway"/>
                <a:sym typeface="Raleway"/>
              </a:defRPr>
            </a:lvl7pPr>
            <a:lvl8pPr lvl="7">
              <a:spcBef>
                <a:spcPts val="0"/>
              </a:spcBef>
              <a:spcAft>
                <a:spcPts val="0"/>
              </a:spcAft>
              <a:buSzPts val="3000"/>
              <a:buFont typeface="Raleway"/>
              <a:buNone/>
              <a:defRPr sz="3000">
                <a:latin typeface="Raleway"/>
                <a:ea typeface="Raleway"/>
                <a:cs typeface="Raleway"/>
                <a:sym typeface="Raleway"/>
              </a:defRPr>
            </a:lvl8pPr>
            <a:lvl9pPr lvl="8">
              <a:spcBef>
                <a:spcPts val="0"/>
              </a:spcBef>
              <a:spcAft>
                <a:spcPts val="0"/>
              </a:spcAft>
              <a:buSzPts val="3000"/>
              <a:buFont typeface="Raleway"/>
              <a:buNone/>
              <a:defRPr sz="3000">
                <a:latin typeface="Raleway"/>
                <a:ea typeface="Raleway"/>
                <a:cs typeface="Raleway"/>
                <a:sym typeface="Raleway"/>
              </a:defRPr>
            </a:lvl9pPr>
          </a:lstStyle>
          <a:p/>
        </p:txBody>
      </p:sp>
      <p:sp>
        <p:nvSpPr>
          <p:cNvPr id="79" name="Google Shape;79;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80" name="Google Shape;80;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7"/>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933EBD"/>
        </a:solidFill>
      </p:bgPr>
    </p:bg>
    <p:spTree>
      <p:nvGrpSpPr>
        <p:cNvPr id="82" name="Shape 82"/>
        <p:cNvGrpSpPr/>
        <p:nvPr/>
      </p:nvGrpSpPr>
      <p:grpSpPr>
        <a:xfrm>
          <a:off x="0" y="0"/>
          <a:ext cx="0" cy="0"/>
          <a:chOff x="0" y="0"/>
          <a:chExt cx="0" cy="0"/>
        </a:xfrm>
      </p:grpSpPr>
      <p:sp>
        <p:nvSpPr>
          <p:cNvPr id="83" name="Google Shape;83;p8"/>
          <p:cNvSpPr/>
          <p:nvPr/>
        </p:nvSpPr>
        <p:spPr>
          <a:xfrm>
            <a:off x="0" y="2823144"/>
            <a:ext cx="7369200" cy="2316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255991" y="-118"/>
            <a:ext cx="2251347" cy="1043408"/>
            <a:chOff x="3961956" y="4383950"/>
            <a:chExt cx="1160548" cy="548700"/>
          </a:xfrm>
        </p:grpSpPr>
        <p:sp>
          <p:nvSpPr>
            <p:cNvPr id="86" name="Google Shape;86;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a:off x="34934" y="4522125"/>
            <a:ext cx="1593306" cy="617072"/>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8"/>
          <p:cNvGrpSpPr/>
          <p:nvPr/>
        </p:nvGrpSpPr>
        <p:grpSpPr>
          <a:xfrm>
            <a:off x="5886353" y="1243"/>
            <a:ext cx="3257455" cy="1261514"/>
            <a:chOff x="6917201" y="0"/>
            <a:chExt cx="2227777" cy="863400"/>
          </a:xfrm>
        </p:grpSpPr>
        <p:sp>
          <p:nvSpPr>
            <p:cNvPr id="95" name="Google Shape;95;p8"/>
            <p:cNvSpPr/>
            <p:nvPr/>
          </p:nvSpPr>
          <p:spPr>
            <a:xfrm>
              <a:off x="7641677"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7279439"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6917201" y="0"/>
              <a:ext cx="1503300" cy="863400"/>
            </a:xfrm>
            <a:prstGeom prst="parallelogram">
              <a:avLst>
                <a:gd fmla="val 158024" name="adj"/>
              </a:avLst>
            </a:prstGeom>
            <a:solidFill>
              <a:srgbClr val="933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933EBD"/>
              </a:buClr>
              <a:buSzPts val="3200"/>
              <a:buFont typeface="Raleway"/>
              <a:buNone/>
              <a:defRPr sz="3200">
                <a:solidFill>
                  <a:srgbClr val="933EBD"/>
                </a:solidFill>
                <a:latin typeface="Raleway"/>
                <a:ea typeface="Raleway"/>
                <a:cs typeface="Raleway"/>
                <a:sym typeface="Raleway"/>
              </a:defRPr>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9" name="Google Shape;99;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8"/>
          <p:cNvPicPr preferRelativeResize="0"/>
          <p:nvPr/>
        </p:nvPicPr>
        <p:blipFill rotWithShape="1">
          <a:blip r:embed="rId2">
            <a:alphaModFix/>
          </a:blip>
          <a:srcRect b="25383" l="3127" r="3221" t="23949"/>
          <a:stretch/>
        </p:blipFill>
        <p:spPr>
          <a:xfrm>
            <a:off x="7508325" y="3869325"/>
            <a:ext cx="1192975" cy="6453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933EBD"/>
        </a:solidFill>
      </p:bgPr>
    </p:bg>
    <p:spTree>
      <p:nvGrpSpPr>
        <p:cNvPr id="101" name="Shape 101"/>
        <p:cNvGrpSpPr/>
        <p:nvPr/>
      </p:nvGrpSpPr>
      <p:grpSpPr>
        <a:xfrm>
          <a:off x="0" y="0"/>
          <a:ext cx="0" cy="0"/>
          <a:chOff x="0" y="0"/>
          <a:chExt cx="0" cy="0"/>
        </a:xfrm>
      </p:grpSpPr>
      <p:sp>
        <p:nvSpPr>
          <p:cNvPr id="102" name="Google Shape;102;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1pPr>
            <a:lvl2pPr lvl="1">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2pPr>
            <a:lvl3pPr lvl="2">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3pPr>
            <a:lvl4pPr lvl="3">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4pPr>
            <a:lvl5pPr lvl="4">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5pPr>
            <a:lvl6pPr lvl="5">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6pPr>
            <a:lvl7pPr lvl="6">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7pPr>
            <a:lvl8pPr lvl="7">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8pPr>
            <a:lvl9pPr lvl="8">
              <a:spcBef>
                <a:spcPts val="0"/>
              </a:spcBef>
              <a:spcAft>
                <a:spcPts val="0"/>
              </a:spcAft>
              <a:buClr>
                <a:srgbClr val="933EBD"/>
              </a:buClr>
              <a:buSzPts val="3000"/>
              <a:buFont typeface="Raleway"/>
              <a:buNone/>
              <a:defRPr sz="3000">
                <a:solidFill>
                  <a:srgbClr val="933EBD"/>
                </a:solidFill>
                <a:latin typeface="Raleway"/>
                <a:ea typeface="Raleway"/>
                <a:cs typeface="Raleway"/>
                <a:sym typeface="Raleway"/>
              </a:defRPr>
            </a:lvl9pPr>
          </a:lstStyle>
          <a:p/>
        </p:txBody>
      </p:sp>
      <p:sp>
        <p:nvSpPr>
          <p:cNvPr id="106" name="Google Shape;106;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33EBD"/>
              </a:buClr>
              <a:buSzPts val="1600"/>
              <a:buFont typeface="Montserrat"/>
              <a:buNone/>
              <a:defRPr sz="1600">
                <a:solidFill>
                  <a:srgbClr val="933EBD"/>
                </a:solidFill>
                <a:latin typeface="Montserrat"/>
                <a:ea typeface="Montserrat"/>
                <a:cs typeface="Montserrat"/>
                <a:sym typeface="Montserrat"/>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7" name="Google Shape;107;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108" name="Google Shape;108;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9" name="Google Shape;109;p9"/>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933EBD"/>
        </a:solidFill>
      </p:bgPr>
    </p:bg>
    <p:spTree>
      <p:nvGrpSpPr>
        <p:cNvPr id="110" name="Shape 110"/>
        <p:cNvGrpSpPr/>
        <p:nvPr/>
      </p:nvGrpSpPr>
      <p:grpSpPr>
        <a:xfrm>
          <a:off x="0" y="0"/>
          <a:ext cx="0" cy="0"/>
          <a:chOff x="0" y="0"/>
          <a:chExt cx="0" cy="0"/>
        </a:xfrm>
      </p:grpSpPr>
      <p:sp>
        <p:nvSpPr>
          <p:cNvPr id="111" name="Google Shape;111;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4" name="Google Shape;114;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15" name="Google Shape;115;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6" name="Google Shape;116;p10"/>
          <p:cNvPicPr preferRelativeResize="0"/>
          <p:nvPr/>
        </p:nvPicPr>
        <p:blipFill rotWithShape="1">
          <a:blip r:embed="rId2">
            <a:alphaModFix/>
          </a:blip>
          <a:srcRect b="25383" l="3127" r="3221" t="23949"/>
          <a:stretch/>
        </p:blipFill>
        <p:spPr>
          <a:xfrm>
            <a:off x="7519675" y="400925"/>
            <a:ext cx="1192975" cy="645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numpy.org/" TargetMode="External"/><Relationship Id="rId4" Type="http://schemas.openxmlformats.org/officeDocument/2006/relationships/hyperlink" Target="http://www.numpy.org/" TargetMode="External"/><Relationship Id="rId5" Type="http://schemas.openxmlformats.org/officeDocument/2006/relationships/hyperlink" Target="https://webcourses.ucf.edu/courses/1249560/pages/lis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ctrTitle"/>
          </p:nvPr>
        </p:nvSpPr>
        <p:spPr>
          <a:xfrm>
            <a:off x="930300" y="2069450"/>
            <a:ext cx="7283400" cy="167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6"/>
                </a:solidFill>
              </a:rPr>
              <a:t>Introduction to Machine Learning and Web </a:t>
            </a:r>
            <a:r>
              <a:rPr lang="en" sz="3500">
                <a:solidFill>
                  <a:schemeClr val="accent6"/>
                </a:solidFill>
              </a:rPr>
              <a:t>Scraping</a:t>
            </a:r>
            <a:endParaRPr sz="3500">
              <a:solidFill>
                <a:schemeClr val="accent6"/>
              </a:solidFill>
              <a:latin typeface="Raleway"/>
              <a:ea typeface="Raleway"/>
              <a:cs typeface="Raleway"/>
              <a:sym typeface="Raleway"/>
            </a:endParaRPr>
          </a:p>
        </p:txBody>
      </p:sp>
      <p:sp>
        <p:nvSpPr>
          <p:cNvPr id="139" name="Google Shape;139;p13"/>
          <p:cNvSpPr txBox="1"/>
          <p:nvPr>
            <p:ph idx="1" type="subTitle"/>
          </p:nvPr>
        </p:nvSpPr>
        <p:spPr>
          <a:xfrm>
            <a:off x="1891350" y="37419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Montserrat"/>
                <a:ea typeface="Montserrat"/>
                <a:cs typeface="Montserrat"/>
                <a:sym typeface="Montserrat"/>
              </a:rPr>
              <a:t>Session </a:t>
            </a:r>
            <a:r>
              <a:rPr b="1" lang="en">
                <a:solidFill>
                  <a:schemeClr val="accent6"/>
                </a:solidFill>
              </a:rPr>
              <a:t>3</a:t>
            </a:r>
            <a:r>
              <a:rPr b="1" lang="en">
                <a:solidFill>
                  <a:schemeClr val="accent6"/>
                </a:solidFill>
                <a:latin typeface="Montserrat"/>
                <a:ea typeface="Montserrat"/>
                <a:cs typeface="Montserrat"/>
                <a:sym typeface="Montserrat"/>
              </a:rPr>
              <a:t>, 1</a:t>
            </a:r>
            <a:r>
              <a:rPr b="1" lang="en">
                <a:solidFill>
                  <a:schemeClr val="accent6"/>
                </a:solidFill>
              </a:rPr>
              <a:t>9</a:t>
            </a:r>
            <a:r>
              <a:rPr b="1" lang="en">
                <a:solidFill>
                  <a:schemeClr val="accent6"/>
                </a:solidFill>
                <a:latin typeface="Montserrat"/>
                <a:ea typeface="Montserrat"/>
                <a:cs typeface="Montserrat"/>
                <a:sym typeface="Montserrat"/>
              </a:rPr>
              <a:t>th Sep 2020</a:t>
            </a:r>
            <a:endParaRPr b="1">
              <a:solidFill>
                <a:schemeClr val="accent6"/>
              </a:solidFill>
              <a:latin typeface="Montserrat"/>
              <a:ea typeface="Montserrat"/>
              <a:cs typeface="Montserrat"/>
              <a:sym typeface="Montserrat"/>
            </a:endParaRPr>
          </a:p>
        </p:txBody>
      </p:sp>
      <p:pic>
        <p:nvPicPr>
          <p:cNvPr id="140" name="Google Shape;140;p13"/>
          <p:cNvPicPr preferRelativeResize="0"/>
          <p:nvPr/>
        </p:nvPicPr>
        <p:blipFill rotWithShape="1">
          <a:blip r:embed="rId3">
            <a:alphaModFix/>
          </a:blip>
          <a:srcRect b="28669" l="5735" r="6836" t="27359"/>
          <a:stretch/>
        </p:blipFill>
        <p:spPr>
          <a:xfrm>
            <a:off x="3388430" y="802750"/>
            <a:ext cx="2367150" cy="119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84560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Use Cases</a:t>
            </a:r>
            <a:endParaRPr b="1"/>
          </a:p>
        </p:txBody>
      </p:sp>
      <p:sp>
        <p:nvSpPr>
          <p:cNvPr id="195" name="Google Shape;195;p22"/>
          <p:cNvSpPr txBox="1"/>
          <p:nvPr>
            <p:ph idx="1" type="body"/>
          </p:nvPr>
        </p:nvSpPr>
        <p:spPr>
          <a:xfrm>
            <a:off x="819150" y="1990725"/>
            <a:ext cx="36861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Price Comparison</a:t>
            </a:r>
            <a:endParaRPr sz="1400"/>
          </a:p>
          <a:p>
            <a:pPr indent="0" lvl="0" marL="0" rtl="0" algn="ctr">
              <a:spcBef>
                <a:spcPts val="1600"/>
              </a:spcBef>
              <a:spcAft>
                <a:spcPts val="0"/>
              </a:spcAft>
              <a:buNone/>
            </a:pPr>
            <a:r>
              <a:rPr lang="en" sz="1400"/>
              <a:t>Email Address Gathering</a:t>
            </a:r>
            <a:endParaRPr sz="1400"/>
          </a:p>
          <a:p>
            <a:pPr indent="0" lvl="0" marL="0" rtl="0" algn="ctr">
              <a:spcBef>
                <a:spcPts val="1600"/>
              </a:spcBef>
              <a:spcAft>
                <a:spcPts val="0"/>
              </a:spcAft>
              <a:buNone/>
            </a:pPr>
            <a:r>
              <a:rPr lang="en" sz="1400"/>
              <a:t>Social Media Scraping</a:t>
            </a:r>
            <a:endParaRPr sz="1400"/>
          </a:p>
          <a:p>
            <a:pPr indent="0" lvl="0" marL="0" rtl="0" algn="ctr">
              <a:spcBef>
                <a:spcPts val="1600"/>
              </a:spcBef>
              <a:spcAft>
                <a:spcPts val="0"/>
              </a:spcAft>
              <a:buNone/>
            </a:pPr>
            <a:r>
              <a:rPr lang="en" sz="1400"/>
              <a:t>Research and Development</a:t>
            </a:r>
            <a:endParaRPr sz="1400"/>
          </a:p>
          <a:p>
            <a:pPr indent="0" lvl="0" marL="0" rtl="0" algn="ctr">
              <a:spcBef>
                <a:spcPts val="1600"/>
              </a:spcBef>
              <a:spcAft>
                <a:spcPts val="1600"/>
              </a:spcAft>
              <a:buNone/>
            </a:pPr>
            <a:r>
              <a:rPr lang="en" sz="1400"/>
              <a:t>Job Listings</a:t>
            </a:r>
            <a:endParaRPr sz="1400"/>
          </a:p>
        </p:txBody>
      </p:sp>
      <p:pic>
        <p:nvPicPr>
          <p:cNvPr id="196" name="Google Shape;196;p22"/>
          <p:cNvPicPr preferRelativeResize="0"/>
          <p:nvPr/>
        </p:nvPicPr>
        <p:blipFill>
          <a:blip r:embed="rId3">
            <a:alphaModFix/>
          </a:blip>
          <a:stretch>
            <a:fillRect/>
          </a:stretch>
        </p:blipFill>
        <p:spPr>
          <a:xfrm>
            <a:off x="4505250" y="1699275"/>
            <a:ext cx="4333951" cy="27394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219150" y="1545950"/>
            <a:ext cx="2913376" cy="1881974"/>
          </a:xfrm>
          <a:prstGeom prst="rect">
            <a:avLst/>
          </a:prstGeom>
          <a:noFill/>
          <a:ln>
            <a:noFill/>
          </a:ln>
        </p:spPr>
      </p:pic>
      <p:pic>
        <p:nvPicPr>
          <p:cNvPr id="202" name="Google Shape;202;p23"/>
          <p:cNvPicPr preferRelativeResize="0"/>
          <p:nvPr/>
        </p:nvPicPr>
        <p:blipFill>
          <a:blip r:embed="rId4">
            <a:alphaModFix/>
          </a:blip>
          <a:stretch>
            <a:fillRect/>
          </a:stretch>
        </p:blipFill>
        <p:spPr>
          <a:xfrm>
            <a:off x="3217950" y="1410775"/>
            <a:ext cx="3881549" cy="3109350"/>
          </a:xfrm>
          <a:prstGeom prst="rect">
            <a:avLst/>
          </a:prstGeom>
          <a:noFill/>
          <a:ln>
            <a:noFill/>
          </a:ln>
        </p:spPr>
      </p:pic>
      <p:pic>
        <p:nvPicPr>
          <p:cNvPr id="203" name="Google Shape;203;p23"/>
          <p:cNvPicPr preferRelativeResize="0"/>
          <p:nvPr/>
        </p:nvPicPr>
        <p:blipFill>
          <a:blip r:embed="rId5">
            <a:alphaModFix/>
          </a:blip>
          <a:stretch>
            <a:fillRect/>
          </a:stretch>
        </p:blipFill>
        <p:spPr>
          <a:xfrm>
            <a:off x="6288475" y="1545950"/>
            <a:ext cx="2611395" cy="1881975"/>
          </a:xfrm>
          <a:prstGeom prst="rect">
            <a:avLst/>
          </a:prstGeom>
          <a:noFill/>
          <a:ln>
            <a:noFill/>
          </a:ln>
        </p:spPr>
      </p:pic>
      <p:sp>
        <p:nvSpPr>
          <p:cNvPr id="204" name="Google Shape;204;p23"/>
          <p:cNvSpPr/>
          <p:nvPr/>
        </p:nvSpPr>
        <p:spPr>
          <a:xfrm>
            <a:off x="2964925" y="2281700"/>
            <a:ext cx="554400" cy="373800"/>
          </a:xfrm>
          <a:prstGeom prst="rightArrow">
            <a:avLst>
              <a:gd fmla="val 50000" name="adj1"/>
              <a:gd fmla="val 50000" name="adj2"/>
            </a:avLst>
          </a:prstGeom>
          <a:solidFill>
            <a:srgbClr val="933EBD"/>
          </a:solidFill>
          <a:ln cap="flat" cmpd="sng" w="9525">
            <a:solidFill>
              <a:srgbClr val="933E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5631050" y="2300038"/>
            <a:ext cx="554400" cy="373800"/>
          </a:xfrm>
          <a:prstGeom prst="rightArrow">
            <a:avLst>
              <a:gd fmla="val 50000" name="adj1"/>
              <a:gd fmla="val 50000" name="adj2"/>
            </a:avLst>
          </a:prstGeom>
          <a:solidFill>
            <a:srgbClr val="933EBD"/>
          </a:solidFill>
          <a:ln cap="flat" cmpd="sng" w="9525">
            <a:solidFill>
              <a:srgbClr val="933E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4"/>
          <p:cNvPicPr preferRelativeResize="0"/>
          <p:nvPr/>
        </p:nvPicPr>
        <p:blipFill>
          <a:blip r:embed="rId3">
            <a:alphaModFix/>
          </a:blip>
          <a:stretch>
            <a:fillRect/>
          </a:stretch>
        </p:blipFill>
        <p:spPr>
          <a:xfrm>
            <a:off x="1897450" y="1044175"/>
            <a:ext cx="5521125" cy="3869150"/>
          </a:xfrm>
          <a:prstGeom prst="rect">
            <a:avLst/>
          </a:prstGeom>
          <a:noFill/>
          <a:ln>
            <a:noFill/>
          </a:ln>
        </p:spPr>
      </p:pic>
      <p:sp>
        <p:nvSpPr>
          <p:cNvPr id="211" name="Google Shape;211;p24"/>
          <p:cNvSpPr txBox="1"/>
          <p:nvPr>
            <p:ph type="title"/>
          </p:nvPr>
        </p:nvSpPr>
        <p:spPr>
          <a:xfrm>
            <a:off x="819150" y="65225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What is a </a:t>
            </a:r>
            <a:r>
              <a:rPr b="1" lang="en"/>
              <a:t>Web Page</a:t>
            </a:r>
            <a:r>
              <a:rPr b="1" lang="en"/>
              <a: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5"/>
          <p:cNvPicPr preferRelativeResize="0"/>
          <p:nvPr/>
        </p:nvPicPr>
        <p:blipFill>
          <a:blip r:embed="rId3">
            <a:alphaModFix/>
          </a:blip>
          <a:stretch>
            <a:fillRect/>
          </a:stretch>
        </p:blipFill>
        <p:spPr>
          <a:xfrm>
            <a:off x="185975" y="190850"/>
            <a:ext cx="7123200" cy="474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Let’s try to scrap some website</a:t>
            </a:r>
            <a:endParaRPr/>
          </a:p>
        </p:txBody>
      </p:sp>
      <p:sp>
        <p:nvSpPr>
          <p:cNvPr id="222" name="Google Shape;222;p26"/>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7"/>
          <p:cNvPicPr preferRelativeResize="0"/>
          <p:nvPr/>
        </p:nvPicPr>
        <p:blipFill rotWithShape="1">
          <a:blip r:embed="rId3">
            <a:alphaModFix/>
          </a:blip>
          <a:srcRect b="8136" l="9949" r="9941" t="8834"/>
          <a:stretch/>
        </p:blipFill>
        <p:spPr>
          <a:xfrm>
            <a:off x="4572000" y="1067350"/>
            <a:ext cx="4303499" cy="3289799"/>
          </a:xfrm>
          <a:prstGeom prst="rect">
            <a:avLst/>
          </a:prstGeom>
          <a:noFill/>
          <a:ln>
            <a:noFill/>
          </a:ln>
        </p:spPr>
      </p:pic>
      <p:sp>
        <p:nvSpPr>
          <p:cNvPr id="228" name="Google Shape;228;p27"/>
          <p:cNvSpPr txBox="1"/>
          <p:nvPr>
            <p:ph type="title"/>
          </p:nvPr>
        </p:nvSpPr>
        <p:spPr>
          <a:xfrm>
            <a:off x="819150" y="1067350"/>
            <a:ext cx="3752700" cy="954600"/>
          </a:xfrm>
          <a:prstGeom prst="rect">
            <a:avLst/>
          </a:prstGeom>
          <a:noFill/>
        </p:spPr>
        <p:txBody>
          <a:bodyPr anchorCtr="0" anchor="ctr" bIns="91425" lIns="91425" spcFirstLastPara="1" rIns="91425" wrap="square" tIns="91425">
            <a:noAutofit/>
          </a:bodyPr>
          <a:lstStyle/>
          <a:p>
            <a:pPr indent="114300" lvl="0" marL="0" rtl="0" algn="l">
              <a:spcBef>
                <a:spcPts val="0"/>
              </a:spcBef>
              <a:spcAft>
                <a:spcPts val="0"/>
              </a:spcAft>
              <a:buNone/>
            </a:pPr>
            <a:r>
              <a:rPr b="1" lang="en" sz="2600"/>
              <a:t>Machine Learning</a:t>
            </a:r>
            <a:endParaRPr b="1" sz="2600">
              <a:solidFill>
                <a:srgbClr val="933EBD"/>
              </a:solidFill>
              <a:latin typeface="Raleway"/>
              <a:ea typeface="Raleway"/>
              <a:cs typeface="Raleway"/>
              <a:sym typeface="Raleway"/>
            </a:endParaRPr>
          </a:p>
        </p:txBody>
      </p:sp>
      <p:sp>
        <p:nvSpPr>
          <p:cNvPr id="229" name="Google Shape;229;p27"/>
          <p:cNvSpPr txBox="1"/>
          <p:nvPr>
            <p:ph idx="1" type="body"/>
          </p:nvPr>
        </p:nvSpPr>
        <p:spPr>
          <a:xfrm>
            <a:off x="819150" y="1851525"/>
            <a:ext cx="5200800" cy="2448000"/>
          </a:xfrm>
          <a:prstGeom prst="rect">
            <a:avLst/>
          </a:prstGeom>
        </p:spPr>
        <p:txBody>
          <a:bodyPr anchorCtr="0" anchor="ctr" bIns="91425" lIns="91425" spcFirstLastPara="1" rIns="91425" wrap="square" tIns="91425">
            <a:noAutofit/>
          </a:bodyPr>
          <a:lstStyle/>
          <a:p>
            <a:pPr indent="-330200" lvl="0" marL="457200" rtl="0" algn="just">
              <a:lnSpc>
                <a:spcPct val="200000"/>
              </a:lnSpc>
              <a:spcBef>
                <a:spcPts val="0"/>
              </a:spcBef>
              <a:spcAft>
                <a:spcPts val="0"/>
              </a:spcAft>
              <a:buClr>
                <a:srgbClr val="0E101A"/>
              </a:buClr>
              <a:buSzPts val="1600"/>
              <a:buFont typeface="Montserrat"/>
              <a:buAutoNum type="arabicPeriod"/>
            </a:pPr>
            <a:r>
              <a:rPr lang="en" sz="1600">
                <a:solidFill>
                  <a:srgbClr val="0E101A"/>
                </a:solidFill>
              </a:rPr>
              <a:t>What is </a:t>
            </a:r>
            <a:r>
              <a:rPr b="1" lang="en" sz="1600">
                <a:solidFill>
                  <a:srgbClr val="0E101A"/>
                </a:solidFill>
              </a:rPr>
              <a:t>Machine Learning</a:t>
            </a:r>
            <a:r>
              <a:rPr lang="en" sz="1600">
                <a:solidFill>
                  <a:srgbClr val="0E101A"/>
                </a:solidFill>
              </a:rPr>
              <a:t>?</a:t>
            </a:r>
            <a:endParaRPr sz="1600">
              <a:solidFill>
                <a:srgbClr val="0E101A"/>
              </a:solidFill>
            </a:endParaRPr>
          </a:p>
          <a:p>
            <a:pPr indent="-330200" lvl="0" marL="457200" rtl="0" algn="just">
              <a:lnSpc>
                <a:spcPct val="200000"/>
              </a:lnSpc>
              <a:spcBef>
                <a:spcPts val="0"/>
              </a:spcBef>
              <a:spcAft>
                <a:spcPts val="0"/>
              </a:spcAft>
              <a:buClr>
                <a:srgbClr val="0E101A"/>
              </a:buClr>
              <a:buSzPts val="1600"/>
              <a:buAutoNum type="arabicPeriod"/>
            </a:pPr>
            <a:r>
              <a:rPr lang="en" sz="1600">
                <a:solidFill>
                  <a:srgbClr val="0E101A"/>
                </a:solidFill>
              </a:rPr>
              <a:t>What can we do with ML?</a:t>
            </a:r>
            <a:endParaRPr sz="1600">
              <a:solidFill>
                <a:srgbClr val="0E101A"/>
              </a:solidFill>
            </a:endParaRPr>
          </a:p>
          <a:p>
            <a:pPr indent="-330200" lvl="0" marL="457200" rtl="0" algn="just">
              <a:lnSpc>
                <a:spcPct val="200000"/>
              </a:lnSpc>
              <a:spcBef>
                <a:spcPts val="0"/>
              </a:spcBef>
              <a:spcAft>
                <a:spcPts val="0"/>
              </a:spcAft>
              <a:buClr>
                <a:srgbClr val="0E101A"/>
              </a:buClr>
              <a:buSzPts val="1600"/>
              <a:buAutoNum type="arabicPeriod"/>
            </a:pPr>
            <a:r>
              <a:rPr lang="en" sz="1600">
                <a:solidFill>
                  <a:srgbClr val="0E101A"/>
                </a:solidFill>
              </a:rPr>
              <a:t>Types of ML</a:t>
            </a:r>
            <a:endParaRPr sz="1600">
              <a:solidFill>
                <a:srgbClr val="0E101A"/>
              </a:solidFill>
            </a:endParaRPr>
          </a:p>
          <a:p>
            <a:pPr indent="-330200" lvl="0" marL="457200" rtl="0" algn="just">
              <a:lnSpc>
                <a:spcPct val="200000"/>
              </a:lnSpc>
              <a:spcBef>
                <a:spcPts val="0"/>
              </a:spcBef>
              <a:spcAft>
                <a:spcPts val="0"/>
              </a:spcAft>
              <a:buClr>
                <a:srgbClr val="0E101A"/>
              </a:buClr>
              <a:buSzPts val="1600"/>
              <a:buAutoNum type="arabicPeriod"/>
            </a:pPr>
            <a:r>
              <a:rPr lang="en" sz="1600">
                <a:solidFill>
                  <a:srgbClr val="0E101A"/>
                </a:solidFill>
              </a:rPr>
              <a:t>Common type of problem statements in ML</a:t>
            </a:r>
            <a:endParaRPr sz="1600">
              <a:solidFill>
                <a:srgbClr val="0E101A"/>
              </a:solidFill>
            </a:endParaRPr>
          </a:p>
          <a:p>
            <a:pPr indent="-330200" lvl="0" marL="457200" rtl="0" algn="just">
              <a:lnSpc>
                <a:spcPct val="200000"/>
              </a:lnSpc>
              <a:spcBef>
                <a:spcPts val="0"/>
              </a:spcBef>
              <a:spcAft>
                <a:spcPts val="0"/>
              </a:spcAft>
              <a:buClr>
                <a:srgbClr val="0E101A"/>
              </a:buClr>
              <a:buSzPts val="1600"/>
              <a:buAutoNum type="arabicPeriod"/>
            </a:pPr>
            <a:r>
              <a:rPr lang="en" sz="1600">
                <a:solidFill>
                  <a:srgbClr val="0E101A"/>
                </a:solidFill>
              </a:rPr>
              <a:t>Popular Libraries</a:t>
            </a:r>
            <a:endParaRPr sz="1600">
              <a:solidFill>
                <a:srgbClr val="0E101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What is </a:t>
            </a:r>
            <a:endParaRPr b="1"/>
          </a:p>
          <a:p>
            <a:pPr indent="0" lvl="0" marL="0" rtl="0" algn="ctr">
              <a:spcBef>
                <a:spcPts val="0"/>
              </a:spcBef>
              <a:spcAft>
                <a:spcPts val="0"/>
              </a:spcAft>
              <a:buNone/>
            </a:pPr>
            <a:r>
              <a:rPr b="1" lang="en"/>
              <a:t>Machine Learning?</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19150" y="84560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is Magic!</a:t>
            </a:r>
            <a:endParaRPr/>
          </a:p>
        </p:txBody>
      </p:sp>
      <p:sp>
        <p:nvSpPr>
          <p:cNvPr id="240" name="Google Shape;240;p29"/>
          <p:cNvSpPr txBox="1"/>
          <p:nvPr>
            <p:ph idx="1" type="body"/>
          </p:nvPr>
        </p:nvSpPr>
        <p:spPr>
          <a:xfrm>
            <a:off x="819150" y="1990725"/>
            <a:ext cx="37530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How many of you wanted to be a magician?</a:t>
            </a:r>
            <a:endParaRPr sz="1600"/>
          </a:p>
          <a:p>
            <a:pPr indent="0" lvl="0" marL="0" rtl="0" algn="ctr">
              <a:spcBef>
                <a:spcPts val="1600"/>
              </a:spcBef>
              <a:spcAft>
                <a:spcPts val="1600"/>
              </a:spcAft>
              <a:buNone/>
            </a:pPr>
            <a:r>
              <a:rPr lang="en" sz="1600"/>
              <a:t>Or at least do some magic?</a:t>
            </a:r>
            <a:endParaRPr sz="1600"/>
          </a:p>
        </p:txBody>
      </p:sp>
      <p:pic>
        <p:nvPicPr>
          <p:cNvPr id="241" name="Google Shape;241;p29"/>
          <p:cNvPicPr preferRelativeResize="0"/>
          <p:nvPr/>
        </p:nvPicPr>
        <p:blipFill>
          <a:blip r:embed="rId3">
            <a:alphaModFix/>
          </a:blip>
          <a:stretch>
            <a:fillRect/>
          </a:stretch>
        </p:blipFill>
        <p:spPr>
          <a:xfrm>
            <a:off x="4241125" y="1581874"/>
            <a:ext cx="4479750" cy="3117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3753000" cy="9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Okay, I was kidding.</a:t>
            </a:r>
            <a:endParaRPr/>
          </a:p>
        </p:txBody>
      </p:sp>
      <p:sp>
        <p:nvSpPr>
          <p:cNvPr id="247" name="Google Shape;247;p30"/>
          <p:cNvSpPr txBox="1"/>
          <p:nvPr>
            <p:ph idx="1" type="body"/>
          </p:nvPr>
        </p:nvSpPr>
        <p:spPr>
          <a:xfrm>
            <a:off x="819150" y="1990725"/>
            <a:ext cx="37530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Machine Learning is Mathematics.</a:t>
            </a:r>
            <a:endParaRPr sz="2000"/>
          </a:p>
          <a:p>
            <a:pPr indent="0" lvl="0" marL="0" rtl="0" algn="ctr">
              <a:spcBef>
                <a:spcPts val="1600"/>
              </a:spcBef>
              <a:spcAft>
                <a:spcPts val="1600"/>
              </a:spcAft>
              <a:buNone/>
            </a:pPr>
            <a:r>
              <a:rPr lang="en" sz="2000"/>
              <a:t>For me, Mathematics is magic.</a:t>
            </a:r>
            <a:endParaRPr sz="2000"/>
          </a:p>
        </p:txBody>
      </p:sp>
      <p:pic>
        <p:nvPicPr>
          <p:cNvPr id="248" name="Google Shape;248;p30"/>
          <p:cNvPicPr preferRelativeResize="0"/>
          <p:nvPr/>
        </p:nvPicPr>
        <p:blipFill rotWithShape="1">
          <a:blip r:embed="rId3">
            <a:alphaModFix/>
          </a:blip>
          <a:srcRect b="0" l="0" r="0" t="0"/>
          <a:stretch/>
        </p:blipFill>
        <p:spPr>
          <a:xfrm>
            <a:off x="4957225" y="845600"/>
            <a:ext cx="2709151" cy="3836150"/>
          </a:xfrm>
          <a:prstGeom prst="rect">
            <a:avLst/>
          </a:prstGeom>
          <a:noFill/>
          <a:ln cap="flat" cmpd="sng" w="9525">
            <a:solidFill>
              <a:srgbClr val="933EBD"/>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computers learn from experience? Like we humans do?</a:t>
            </a:r>
            <a:endParaRPr/>
          </a:p>
        </p:txBody>
      </p:sp>
      <p:sp>
        <p:nvSpPr>
          <p:cNvPr id="254" name="Google Shape;254;p31"/>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 We fail at many things. We say we’ve experienced something and try to not fail the next time.</a:t>
            </a:r>
            <a:endParaRPr sz="1400"/>
          </a:p>
          <a:p>
            <a:pPr indent="0" lvl="0" marL="0" rtl="0" algn="ctr">
              <a:spcBef>
                <a:spcPts val="1600"/>
              </a:spcBef>
              <a:spcAft>
                <a:spcPts val="0"/>
              </a:spcAft>
              <a:buNone/>
            </a:pPr>
            <a:r>
              <a:rPr lang="en" sz="1400"/>
              <a:t>→ Same goes with machines. And they have a lot of willpower, unlike me :D</a:t>
            </a:r>
            <a:endParaRPr sz="1400"/>
          </a:p>
          <a:p>
            <a:pPr indent="0" lvl="0" marL="0" rtl="0" algn="ctr">
              <a:spcBef>
                <a:spcPts val="1600"/>
              </a:spcBef>
              <a:spcAft>
                <a:spcPts val="1600"/>
              </a:spcAft>
              <a:buNone/>
            </a:pPr>
            <a:r>
              <a:rPr lang="en" sz="1400"/>
              <a:t>→ They try for millions of times till they get things sorted out.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4"/>
          <p:cNvPicPr preferRelativeResize="0"/>
          <p:nvPr/>
        </p:nvPicPr>
        <p:blipFill rotWithShape="1">
          <a:blip r:embed="rId3">
            <a:alphaModFix/>
          </a:blip>
          <a:srcRect b="9095" l="40742" r="6807" t="17788"/>
          <a:stretch/>
        </p:blipFill>
        <p:spPr>
          <a:xfrm>
            <a:off x="5270500" y="1111225"/>
            <a:ext cx="3612524" cy="3325876"/>
          </a:xfrm>
          <a:prstGeom prst="rect">
            <a:avLst/>
          </a:prstGeom>
          <a:noFill/>
          <a:ln>
            <a:noFill/>
          </a:ln>
        </p:spPr>
      </p:pic>
      <p:sp>
        <p:nvSpPr>
          <p:cNvPr id="146" name="Google Shape;146;p14"/>
          <p:cNvSpPr txBox="1"/>
          <p:nvPr>
            <p:ph type="title"/>
          </p:nvPr>
        </p:nvSpPr>
        <p:spPr>
          <a:xfrm>
            <a:off x="819150" y="706400"/>
            <a:ext cx="7505700" cy="954600"/>
          </a:xfrm>
          <a:prstGeom prst="rect">
            <a:avLst/>
          </a:prstGeom>
          <a:noFill/>
        </p:spPr>
        <p:txBody>
          <a:bodyPr anchorCtr="0" anchor="ctr" bIns="91425" lIns="91425" spcFirstLastPara="1" rIns="91425" wrap="square" tIns="91425">
            <a:noAutofit/>
          </a:bodyPr>
          <a:lstStyle/>
          <a:p>
            <a:pPr indent="114300" lvl="0" marL="0" rtl="0" algn="ctr">
              <a:spcBef>
                <a:spcPts val="0"/>
              </a:spcBef>
              <a:spcAft>
                <a:spcPts val="0"/>
              </a:spcAft>
              <a:buNone/>
            </a:pPr>
            <a:r>
              <a:rPr b="1" lang="en">
                <a:solidFill>
                  <a:srgbClr val="933EBD"/>
                </a:solidFill>
                <a:latin typeface="Raleway"/>
                <a:ea typeface="Raleway"/>
                <a:cs typeface="Raleway"/>
                <a:sym typeface="Raleway"/>
              </a:rPr>
              <a:t>Agenda</a:t>
            </a:r>
            <a:endParaRPr b="1">
              <a:solidFill>
                <a:srgbClr val="933EBD"/>
              </a:solidFill>
              <a:latin typeface="Raleway"/>
              <a:ea typeface="Raleway"/>
              <a:cs typeface="Raleway"/>
              <a:sym typeface="Raleway"/>
            </a:endParaRPr>
          </a:p>
        </p:txBody>
      </p:sp>
      <p:sp>
        <p:nvSpPr>
          <p:cNvPr id="147" name="Google Shape;147;p14"/>
          <p:cNvSpPr txBox="1"/>
          <p:nvPr>
            <p:ph idx="1" type="body"/>
          </p:nvPr>
        </p:nvSpPr>
        <p:spPr>
          <a:xfrm>
            <a:off x="819150" y="1851525"/>
            <a:ext cx="4451400" cy="2448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E101A"/>
              </a:buClr>
              <a:buSzPts val="1600"/>
              <a:buFont typeface="Montserrat"/>
              <a:buAutoNum type="arabicPeriod"/>
            </a:pPr>
            <a:r>
              <a:rPr lang="en" sz="1600">
                <a:solidFill>
                  <a:srgbClr val="0E101A"/>
                </a:solidFill>
              </a:rPr>
              <a:t>Can we browse a web page </a:t>
            </a:r>
            <a:r>
              <a:rPr lang="en" sz="1600">
                <a:solidFill>
                  <a:srgbClr val="0E101A"/>
                </a:solidFill>
              </a:rPr>
              <a:t>programmatically</a:t>
            </a:r>
            <a:r>
              <a:rPr lang="en" sz="1600">
                <a:solidFill>
                  <a:srgbClr val="0E101A"/>
                </a:solidFill>
              </a:rPr>
              <a:t>?</a:t>
            </a:r>
            <a:endParaRPr sz="1600">
              <a:solidFill>
                <a:srgbClr val="0E101A"/>
              </a:solidFill>
            </a:endParaRPr>
          </a:p>
          <a:p>
            <a:pPr indent="-330200" lvl="0" marL="457200" rtl="0" algn="just">
              <a:spcBef>
                <a:spcPts val="0"/>
              </a:spcBef>
              <a:spcAft>
                <a:spcPts val="0"/>
              </a:spcAft>
              <a:buClr>
                <a:srgbClr val="0E101A"/>
              </a:buClr>
              <a:buSzPts val="1600"/>
              <a:buFont typeface="Montserrat"/>
              <a:buAutoNum type="arabicPeriod"/>
            </a:pPr>
            <a:r>
              <a:rPr lang="en" sz="1600">
                <a:solidFill>
                  <a:srgbClr val="0E101A"/>
                </a:solidFill>
              </a:rPr>
              <a:t>What the heck is Machine Learning?</a:t>
            </a:r>
            <a:endParaRPr sz="1600">
              <a:solidFill>
                <a:srgbClr val="0E101A"/>
              </a:solidFill>
            </a:endParaRPr>
          </a:p>
          <a:p>
            <a:pPr indent="-330200" lvl="0" marL="457200" rtl="0" algn="just">
              <a:spcBef>
                <a:spcPts val="0"/>
              </a:spcBef>
              <a:spcAft>
                <a:spcPts val="0"/>
              </a:spcAft>
              <a:buClr>
                <a:srgbClr val="0E101A"/>
              </a:buClr>
              <a:buSzPts val="1600"/>
              <a:buAutoNum type="arabicPeriod"/>
            </a:pPr>
            <a:r>
              <a:rPr lang="en" sz="1600">
                <a:solidFill>
                  <a:srgbClr val="0E101A"/>
                </a:solidFill>
              </a:rPr>
              <a:t>Can’t we just write an algorithm? Why do we need data?</a:t>
            </a:r>
            <a:endParaRPr sz="1600">
              <a:solidFill>
                <a:srgbClr val="0E101A"/>
              </a:solidFill>
            </a:endParaRPr>
          </a:p>
          <a:p>
            <a:pPr indent="-330200" lvl="0" marL="457200" rtl="0" algn="just">
              <a:spcBef>
                <a:spcPts val="0"/>
              </a:spcBef>
              <a:spcAft>
                <a:spcPts val="0"/>
              </a:spcAft>
              <a:buClr>
                <a:srgbClr val="0E101A"/>
              </a:buClr>
              <a:buSzPts val="1600"/>
              <a:buAutoNum type="arabicPeriod"/>
            </a:pPr>
            <a:r>
              <a:rPr lang="en" sz="1600">
                <a:solidFill>
                  <a:srgbClr val="0E101A"/>
                </a:solidFill>
              </a:rPr>
              <a:t>Is detecting Cat/Dog different from predicting new stock price tomorrow?</a:t>
            </a:r>
            <a:endParaRPr sz="1600">
              <a:solidFill>
                <a:srgbClr val="0E101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1247450"/>
            <a:ext cx="3752700" cy="15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do machines get experience from?</a:t>
            </a:r>
            <a:endParaRPr/>
          </a:p>
        </p:txBody>
      </p:sp>
      <p:sp>
        <p:nvSpPr>
          <p:cNvPr id="260" name="Google Shape;260;p32"/>
          <p:cNvSpPr txBox="1"/>
          <p:nvPr>
            <p:ph idx="1" type="body"/>
          </p:nvPr>
        </p:nvSpPr>
        <p:spPr>
          <a:xfrm>
            <a:off x="819150" y="2784450"/>
            <a:ext cx="3752700" cy="16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One word.</a:t>
            </a:r>
            <a:endParaRPr sz="1400"/>
          </a:p>
          <a:p>
            <a:pPr indent="0" lvl="0" marL="0" rtl="0" algn="ctr">
              <a:spcBef>
                <a:spcPts val="1600"/>
              </a:spcBef>
              <a:spcAft>
                <a:spcPts val="1600"/>
              </a:spcAft>
              <a:buNone/>
            </a:pPr>
            <a:r>
              <a:rPr b="1" lang="en" sz="3000"/>
              <a:t>DATA</a:t>
            </a:r>
            <a:endParaRPr b="1" sz="3000"/>
          </a:p>
        </p:txBody>
      </p:sp>
      <p:pic>
        <p:nvPicPr>
          <p:cNvPr id="261" name="Google Shape;261;p32"/>
          <p:cNvPicPr preferRelativeResize="0"/>
          <p:nvPr/>
        </p:nvPicPr>
        <p:blipFill>
          <a:blip r:embed="rId3">
            <a:alphaModFix/>
          </a:blip>
          <a:stretch>
            <a:fillRect/>
          </a:stretch>
        </p:blipFill>
        <p:spPr>
          <a:xfrm>
            <a:off x="5007500" y="1247450"/>
            <a:ext cx="3292350" cy="3191275"/>
          </a:xfrm>
          <a:prstGeom prst="rect">
            <a:avLst/>
          </a:prstGeom>
          <a:noFill/>
          <a:ln cap="flat" cmpd="sng" w="9525">
            <a:solidFill>
              <a:srgbClr val="933EBD"/>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do with ML?</a:t>
            </a:r>
            <a:endParaRPr/>
          </a:p>
        </p:txBody>
      </p:sp>
      <p:sp>
        <p:nvSpPr>
          <p:cNvPr id="267" name="Google Shape;267;p33"/>
          <p:cNvSpPr txBox="1"/>
          <p:nvPr>
            <p:ph idx="1" type="body"/>
          </p:nvPr>
        </p:nvSpPr>
        <p:spPr>
          <a:xfrm>
            <a:off x="819150" y="1495350"/>
            <a:ext cx="7505700" cy="294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 Spam filtering</a:t>
            </a:r>
            <a:endParaRPr sz="1400"/>
          </a:p>
          <a:p>
            <a:pPr indent="0" lvl="0" marL="0" rtl="0" algn="l">
              <a:lnSpc>
                <a:spcPct val="150000"/>
              </a:lnSpc>
              <a:spcBef>
                <a:spcPts val="0"/>
              </a:spcBef>
              <a:spcAft>
                <a:spcPts val="0"/>
              </a:spcAft>
              <a:buNone/>
            </a:pPr>
            <a:r>
              <a:rPr lang="en" sz="1400"/>
              <a:t>• Credit card fraud detection</a:t>
            </a:r>
            <a:endParaRPr sz="1400"/>
          </a:p>
          <a:p>
            <a:pPr indent="0" lvl="0" marL="0" rtl="0" algn="l">
              <a:lnSpc>
                <a:spcPct val="150000"/>
              </a:lnSpc>
              <a:spcBef>
                <a:spcPts val="0"/>
              </a:spcBef>
              <a:spcAft>
                <a:spcPts val="0"/>
              </a:spcAft>
              <a:buNone/>
            </a:pPr>
            <a:r>
              <a:rPr lang="en" sz="1400"/>
              <a:t>• Digit recognition on checks, zip codes</a:t>
            </a:r>
            <a:endParaRPr sz="1400"/>
          </a:p>
          <a:p>
            <a:pPr indent="0" lvl="0" marL="0" rtl="0" algn="l">
              <a:lnSpc>
                <a:spcPct val="150000"/>
              </a:lnSpc>
              <a:spcBef>
                <a:spcPts val="0"/>
              </a:spcBef>
              <a:spcAft>
                <a:spcPts val="0"/>
              </a:spcAft>
              <a:buNone/>
            </a:pPr>
            <a:r>
              <a:rPr lang="en" sz="1400"/>
              <a:t>• Detecting faces in images</a:t>
            </a:r>
            <a:endParaRPr sz="1400"/>
          </a:p>
          <a:p>
            <a:pPr indent="0" lvl="0" marL="0" rtl="0" algn="l">
              <a:lnSpc>
                <a:spcPct val="150000"/>
              </a:lnSpc>
              <a:spcBef>
                <a:spcPts val="0"/>
              </a:spcBef>
              <a:spcAft>
                <a:spcPts val="0"/>
              </a:spcAft>
              <a:buNone/>
            </a:pPr>
            <a:r>
              <a:rPr lang="en" sz="1400"/>
              <a:t>• MRI image analysis</a:t>
            </a:r>
            <a:endParaRPr sz="1400"/>
          </a:p>
          <a:p>
            <a:pPr indent="0" lvl="0" marL="0" rtl="0" algn="l">
              <a:lnSpc>
                <a:spcPct val="150000"/>
              </a:lnSpc>
              <a:spcBef>
                <a:spcPts val="0"/>
              </a:spcBef>
              <a:spcAft>
                <a:spcPts val="0"/>
              </a:spcAft>
              <a:buNone/>
            </a:pPr>
            <a:r>
              <a:rPr lang="en" sz="1400"/>
              <a:t>• Recommendation system</a:t>
            </a:r>
            <a:endParaRPr sz="1400"/>
          </a:p>
          <a:p>
            <a:pPr indent="0" lvl="0" marL="0" rtl="0" algn="l">
              <a:lnSpc>
                <a:spcPct val="150000"/>
              </a:lnSpc>
              <a:spcBef>
                <a:spcPts val="0"/>
              </a:spcBef>
              <a:spcAft>
                <a:spcPts val="0"/>
              </a:spcAft>
              <a:buNone/>
            </a:pPr>
            <a:r>
              <a:rPr lang="en" sz="1400"/>
              <a:t>• Search engines</a:t>
            </a:r>
            <a:endParaRPr sz="1400"/>
          </a:p>
          <a:p>
            <a:pPr indent="0" lvl="0" marL="0" rtl="0" algn="l">
              <a:lnSpc>
                <a:spcPct val="150000"/>
              </a:lnSpc>
              <a:spcBef>
                <a:spcPts val="0"/>
              </a:spcBef>
              <a:spcAft>
                <a:spcPts val="0"/>
              </a:spcAft>
              <a:buNone/>
            </a:pPr>
            <a:r>
              <a:rPr lang="en" sz="1400"/>
              <a:t>• Handwriting recognition</a:t>
            </a:r>
            <a:endParaRPr sz="1400"/>
          </a:p>
          <a:p>
            <a:pPr indent="0" lvl="0" marL="0" rtl="0" algn="l">
              <a:lnSpc>
                <a:spcPct val="150000"/>
              </a:lnSpc>
              <a:spcBef>
                <a:spcPts val="0"/>
              </a:spcBef>
              <a:spcAft>
                <a:spcPts val="0"/>
              </a:spcAft>
              <a:buNone/>
            </a:pPr>
            <a:r>
              <a:rPr lang="en" sz="1400"/>
              <a:t>• Scene classification</a:t>
            </a:r>
            <a:endParaRPr sz="1400"/>
          </a:p>
        </p:txBody>
      </p:sp>
      <p:pic>
        <p:nvPicPr>
          <p:cNvPr id="268" name="Google Shape;268;p33"/>
          <p:cNvPicPr preferRelativeResize="0"/>
          <p:nvPr/>
        </p:nvPicPr>
        <p:blipFill>
          <a:blip r:embed="rId3">
            <a:alphaModFix/>
          </a:blip>
          <a:stretch>
            <a:fillRect/>
          </a:stretch>
        </p:blipFill>
        <p:spPr>
          <a:xfrm>
            <a:off x="5827225" y="1017575"/>
            <a:ext cx="1877000" cy="3506100"/>
          </a:xfrm>
          <a:prstGeom prst="rect">
            <a:avLst/>
          </a:prstGeom>
          <a:noFill/>
          <a:ln cap="flat" cmpd="sng" w="9525">
            <a:solidFill>
              <a:srgbClr val="9900FF"/>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rotWithShape="1">
          <a:blip r:embed="rId3">
            <a:alphaModFix/>
          </a:blip>
          <a:srcRect b="12480" l="21827" r="19209" t="46139"/>
          <a:stretch/>
        </p:blipFill>
        <p:spPr>
          <a:xfrm>
            <a:off x="457175" y="1445300"/>
            <a:ext cx="8152051" cy="3109776"/>
          </a:xfrm>
          <a:prstGeom prst="rect">
            <a:avLst/>
          </a:prstGeom>
          <a:noFill/>
          <a:ln cap="flat" cmpd="sng" w="9525">
            <a:solidFill>
              <a:srgbClr val="933EBD"/>
            </a:solidFill>
            <a:prstDash val="solid"/>
            <a:round/>
            <a:headEnd len="sm" w="sm" type="none"/>
            <a:tailEnd len="sm" w="sm" type="none"/>
          </a:ln>
        </p:spPr>
      </p:pic>
      <p:sp>
        <p:nvSpPr>
          <p:cNvPr id="274" name="Google Shape;274;p34"/>
          <p:cNvSpPr txBox="1"/>
          <p:nvPr>
            <p:ph idx="4294967295" type="title"/>
          </p:nvPr>
        </p:nvSpPr>
        <p:spPr>
          <a:xfrm>
            <a:off x="457175" y="582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3EBD"/>
                </a:solidFill>
                <a:latin typeface="Raleway"/>
                <a:ea typeface="Raleway"/>
                <a:cs typeface="Raleway"/>
                <a:sym typeface="Raleway"/>
              </a:rPr>
              <a:t>AI, ML &amp; DL</a:t>
            </a:r>
            <a:endParaRPr>
              <a:solidFill>
                <a:srgbClr val="933EBD"/>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819150" y="863700"/>
            <a:ext cx="7505700" cy="12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Most of the ML problems are one of the following</a:t>
            </a:r>
            <a:endParaRPr/>
          </a:p>
        </p:txBody>
      </p:sp>
      <p:sp>
        <p:nvSpPr>
          <p:cNvPr id="280" name="Google Shape;280;p35"/>
          <p:cNvSpPr txBox="1"/>
          <p:nvPr>
            <p:ph idx="1" type="body"/>
          </p:nvPr>
        </p:nvSpPr>
        <p:spPr>
          <a:xfrm>
            <a:off x="819150" y="1990725"/>
            <a:ext cx="38913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 Regression</a:t>
            </a:r>
            <a:endParaRPr sz="1600"/>
          </a:p>
          <a:p>
            <a:pPr indent="0" lvl="0" marL="0" rtl="0" algn="ctr">
              <a:spcBef>
                <a:spcPts val="1600"/>
              </a:spcBef>
              <a:spcAft>
                <a:spcPts val="0"/>
              </a:spcAft>
              <a:buNone/>
            </a:pPr>
            <a:r>
              <a:rPr lang="en" sz="1600"/>
              <a:t>→ Classification</a:t>
            </a:r>
            <a:endParaRPr sz="1600"/>
          </a:p>
          <a:p>
            <a:pPr indent="0" lvl="0" marL="0" rtl="0" algn="ctr">
              <a:spcBef>
                <a:spcPts val="1600"/>
              </a:spcBef>
              <a:spcAft>
                <a:spcPts val="1600"/>
              </a:spcAft>
              <a:buNone/>
            </a:pPr>
            <a:r>
              <a:rPr lang="en" sz="1600"/>
              <a:t>→ Clustering</a:t>
            </a:r>
            <a:endParaRPr sz="1600"/>
          </a:p>
        </p:txBody>
      </p:sp>
      <p:pic>
        <p:nvPicPr>
          <p:cNvPr id="281" name="Google Shape;281;p35"/>
          <p:cNvPicPr preferRelativeResize="0"/>
          <p:nvPr/>
        </p:nvPicPr>
        <p:blipFill rotWithShape="1">
          <a:blip r:embed="rId3">
            <a:alphaModFix/>
          </a:blip>
          <a:srcRect b="0" l="2210" r="0" t="5410"/>
          <a:stretch/>
        </p:blipFill>
        <p:spPr>
          <a:xfrm>
            <a:off x="4433575" y="2054662"/>
            <a:ext cx="3891275" cy="2320126"/>
          </a:xfrm>
          <a:prstGeom prst="rect">
            <a:avLst/>
          </a:prstGeom>
          <a:noFill/>
          <a:ln cap="flat" cmpd="sng" w="9525">
            <a:solidFill>
              <a:srgbClr val="933EBD"/>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6"/>
          <p:cNvPicPr preferRelativeResize="0"/>
          <p:nvPr/>
        </p:nvPicPr>
        <p:blipFill rotWithShape="1">
          <a:blip r:embed="rId3">
            <a:alphaModFix/>
          </a:blip>
          <a:srcRect b="12014" l="3892" r="2980" t="-1942"/>
          <a:stretch/>
        </p:blipFill>
        <p:spPr>
          <a:xfrm>
            <a:off x="5820550" y="1169975"/>
            <a:ext cx="2732900" cy="3268750"/>
          </a:xfrm>
          <a:prstGeom prst="rect">
            <a:avLst/>
          </a:prstGeom>
          <a:noFill/>
          <a:ln cap="flat" cmpd="sng" w="9525">
            <a:solidFill>
              <a:srgbClr val="933EBD"/>
            </a:solidFill>
            <a:prstDash val="solid"/>
            <a:round/>
            <a:headEnd len="sm" w="sm" type="none"/>
            <a:tailEnd len="sm" w="sm" type="none"/>
          </a:ln>
        </p:spPr>
      </p:pic>
      <p:sp>
        <p:nvSpPr>
          <p:cNvPr id="287" name="Google Shape;287;p36"/>
          <p:cNvSpPr txBox="1"/>
          <p:nvPr>
            <p:ph type="title"/>
          </p:nvPr>
        </p:nvSpPr>
        <p:spPr>
          <a:xfrm>
            <a:off x="819150" y="1169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a:t>
            </a:r>
            <a:endParaRPr/>
          </a:p>
        </p:txBody>
      </p:sp>
      <p:sp>
        <p:nvSpPr>
          <p:cNvPr id="288" name="Google Shape;288;p36"/>
          <p:cNvSpPr txBox="1"/>
          <p:nvPr>
            <p:ph idx="1" type="body"/>
          </p:nvPr>
        </p:nvSpPr>
        <p:spPr>
          <a:xfrm>
            <a:off x="819150" y="1990725"/>
            <a:ext cx="50013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 Supervised</a:t>
            </a:r>
            <a:endParaRPr sz="1600"/>
          </a:p>
          <a:p>
            <a:pPr indent="0" lvl="0" marL="0" rtl="0" algn="ctr">
              <a:spcBef>
                <a:spcPts val="1600"/>
              </a:spcBef>
              <a:spcAft>
                <a:spcPts val="0"/>
              </a:spcAft>
              <a:buNone/>
            </a:pPr>
            <a:r>
              <a:rPr lang="en" sz="1600"/>
              <a:t>→ Unsupervised</a:t>
            </a:r>
            <a:endParaRPr sz="1600"/>
          </a:p>
          <a:p>
            <a:pPr indent="0" lvl="0" marL="0" rtl="0" algn="ctr">
              <a:spcBef>
                <a:spcPts val="1600"/>
              </a:spcBef>
              <a:spcAft>
                <a:spcPts val="0"/>
              </a:spcAft>
              <a:buNone/>
            </a:pPr>
            <a:r>
              <a:rPr lang="en" sz="1600"/>
              <a:t>→ Reinforcement Learning</a:t>
            </a:r>
            <a:endParaRPr sz="1600"/>
          </a:p>
          <a:p>
            <a:pPr indent="0" lvl="0" marL="0" rtl="0" algn="ctr">
              <a:spcBef>
                <a:spcPts val="1600"/>
              </a:spcBef>
              <a:spcAft>
                <a:spcPts val="1600"/>
              </a:spcAft>
              <a:buNone/>
            </a:pPr>
            <a:r>
              <a:rPr lang="en" sz="1600"/>
              <a:t>→ Semi Supervised</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819150" y="1169975"/>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Supervised Learning</a:t>
            </a:r>
            <a:endParaRPr/>
          </a:p>
        </p:txBody>
      </p:sp>
      <p:sp>
        <p:nvSpPr>
          <p:cNvPr id="294" name="Google Shape;294;p37"/>
          <p:cNvSpPr txBox="1"/>
          <p:nvPr>
            <p:ph idx="1" type="body"/>
          </p:nvPr>
        </p:nvSpPr>
        <p:spPr>
          <a:xfrm>
            <a:off x="819150" y="1990725"/>
            <a:ext cx="37530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600"/>
              <a:t>Supervised learning is the machine learning task of learning a function that maps an input to an output based on example input-output pairs.</a:t>
            </a:r>
            <a:endParaRPr sz="1600"/>
          </a:p>
        </p:txBody>
      </p:sp>
      <p:pic>
        <p:nvPicPr>
          <p:cNvPr id="295" name="Google Shape;295;p37"/>
          <p:cNvPicPr preferRelativeResize="0"/>
          <p:nvPr/>
        </p:nvPicPr>
        <p:blipFill>
          <a:blip r:embed="rId3">
            <a:alphaModFix/>
          </a:blip>
          <a:stretch>
            <a:fillRect/>
          </a:stretch>
        </p:blipFill>
        <p:spPr>
          <a:xfrm>
            <a:off x="4482625" y="1990713"/>
            <a:ext cx="4267224" cy="22541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8"/>
          <p:cNvPicPr preferRelativeResize="0"/>
          <p:nvPr/>
        </p:nvPicPr>
        <p:blipFill>
          <a:blip r:embed="rId3">
            <a:alphaModFix/>
          </a:blip>
          <a:stretch>
            <a:fillRect/>
          </a:stretch>
        </p:blipFill>
        <p:spPr>
          <a:xfrm>
            <a:off x="4117175" y="1946550"/>
            <a:ext cx="4677724" cy="2178574"/>
          </a:xfrm>
          <a:prstGeom prst="rect">
            <a:avLst/>
          </a:prstGeom>
          <a:noFill/>
          <a:ln>
            <a:noFill/>
          </a:ln>
        </p:spPr>
      </p:pic>
      <p:sp>
        <p:nvSpPr>
          <p:cNvPr id="301" name="Google Shape;301;p38"/>
          <p:cNvSpPr txBox="1"/>
          <p:nvPr>
            <p:ph type="title"/>
          </p:nvPr>
        </p:nvSpPr>
        <p:spPr>
          <a:xfrm>
            <a:off x="819150" y="1169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Uns</a:t>
            </a:r>
            <a:r>
              <a:rPr lang="en"/>
              <a:t>upervised Learning</a:t>
            </a:r>
            <a:endParaRPr/>
          </a:p>
        </p:txBody>
      </p:sp>
      <p:sp>
        <p:nvSpPr>
          <p:cNvPr id="302" name="Google Shape;302;p38"/>
          <p:cNvSpPr txBox="1"/>
          <p:nvPr>
            <p:ph idx="1" type="body"/>
          </p:nvPr>
        </p:nvSpPr>
        <p:spPr>
          <a:xfrm>
            <a:off x="774050" y="1836200"/>
            <a:ext cx="3563100" cy="2413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500"/>
              <a:t>Unsupervised Learning is a class of Machine Learning techniques to find the patterns in data. The data given to unsupervised algorithm are not labelled, which means only the input variables(X) are given with no corresponding output variables.</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819150" y="1169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Reinforcement</a:t>
            </a:r>
            <a:r>
              <a:rPr lang="en"/>
              <a:t> Learning</a:t>
            </a:r>
            <a:endParaRPr/>
          </a:p>
        </p:txBody>
      </p:sp>
      <p:sp>
        <p:nvSpPr>
          <p:cNvPr id="308" name="Google Shape;308;p39"/>
          <p:cNvSpPr txBox="1"/>
          <p:nvPr>
            <p:ph idx="1" type="body"/>
          </p:nvPr>
        </p:nvSpPr>
        <p:spPr>
          <a:xfrm>
            <a:off x="819150" y="1990725"/>
            <a:ext cx="35631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600"/>
              <a:t>Reinforcement learning is about taking suitable action to maximize reward in a particular situation. It is employed by various software and machines to find the best possible behavior or path it should take in a specific situation.</a:t>
            </a:r>
            <a:endParaRPr sz="1600"/>
          </a:p>
        </p:txBody>
      </p:sp>
      <p:pic>
        <p:nvPicPr>
          <p:cNvPr id="309" name="Google Shape;309;p39"/>
          <p:cNvPicPr preferRelativeResize="0"/>
          <p:nvPr/>
        </p:nvPicPr>
        <p:blipFill>
          <a:blip r:embed="rId3">
            <a:alphaModFix/>
          </a:blip>
          <a:stretch>
            <a:fillRect/>
          </a:stretch>
        </p:blipFill>
        <p:spPr>
          <a:xfrm>
            <a:off x="4318475" y="1777825"/>
            <a:ext cx="4386175" cy="256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Libraries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819150" y="1169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a:t>
            </a:r>
            <a:endParaRPr/>
          </a:p>
        </p:txBody>
      </p:sp>
      <p:sp>
        <p:nvSpPr>
          <p:cNvPr id="320" name="Google Shape;320;p41"/>
          <p:cNvSpPr txBox="1"/>
          <p:nvPr>
            <p:ph idx="1" type="body"/>
          </p:nvPr>
        </p:nvSpPr>
        <p:spPr>
          <a:xfrm>
            <a:off x="819150" y="1990725"/>
            <a:ext cx="3888000" cy="2448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t>numpy:</a:t>
            </a:r>
            <a:r>
              <a:rPr lang="en" sz="1000"/>
              <a:t> Provides a fast numerical array structure and helper functions.</a:t>
            </a:r>
            <a:endParaRPr sz="1000"/>
          </a:p>
          <a:p>
            <a:pPr indent="0" lvl="0" marL="0" rtl="0" algn="just">
              <a:spcBef>
                <a:spcPts val="1600"/>
              </a:spcBef>
              <a:spcAft>
                <a:spcPts val="0"/>
              </a:spcAft>
              <a:buNone/>
            </a:pPr>
            <a:r>
              <a:rPr b="1" lang="en" sz="1000"/>
              <a:t>pandas:</a:t>
            </a:r>
            <a:r>
              <a:rPr lang="en" sz="1000"/>
              <a:t> Provides a DataFrame structure to store data in memory and work with it easily and efficiently.</a:t>
            </a:r>
            <a:endParaRPr sz="1000"/>
          </a:p>
          <a:p>
            <a:pPr indent="0" lvl="0" marL="0" rtl="0" algn="just">
              <a:spcBef>
                <a:spcPts val="1600"/>
              </a:spcBef>
              <a:spcAft>
                <a:spcPts val="0"/>
              </a:spcAft>
              <a:buNone/>
            </a:pPr>
            <a:r>
              <a:rPr b="1" lang="en" sz="1000"/>
              <a:t>scikit-learn:</a:t>
            </a:r>
            <a:r>
              <a:rPr lang="en" sz="1000"/>
              <a:t> The essential Machine Learning package in Python.</a:t>
            </a:r>
            <a:endParaRPr sz="1000"/>
          </a:p>
          <a:p>
            <a:pPr indent="0" lvl="0" marL="0" rtl="0" algn="just">
              <a:spcBef>
                <a:spcPts val="1600"/>
              </a:spcBef>
              <a:spcAft>
                <a:spcPts val="0"/>
              </a:spcAft>
              <a:buNone/>
            </a:pPr>
            <a:r>
              <a:rPr b="1" lang="en" sz="1000"/>
              <a:t>matplotlib:</a:t>
            </a:r>
            <a:r>
              <a:rPr lang="en" sz="1000"/>
              <a:t> Basic plotting library in Python; most other Python plotting libraries are built on top of it.</a:t>
            </a:r>
            <a:endParaRPr sz="1000"/>
          </a:p>
          <a:p>
            <a:pPr indent="0" lvl="0" marL="0" rtl="0" algn="just">
              <a:spcBef>
                <a:spcPts val="1600"/>
              </a:spcBef>
              <a:spcAft>
                <a:spcPts val="1600"/>
              </a:spcAft>
              <a:buNone/>
            </a:pPr>
            <a:r>
              <a:rPr b="1" lang="en" sz="1000"/>
              <a:t>seaborn:</a:t>
            </a:r>
            <a:r>
              <a:rPr lang="en" sz="1000"/>
              <a:t> Advanced statistical plotting library.</a:t>
            </a:r>
            <a:endParaRPr sz="1000"/>
          </a:p>
        </p:txBody>
      </p:sp>
      <p:pic>
        <p:nvPicPr>
          <p:cNvPr id="321" name="Google Shape;321;p41"/>
          <p:cNvPicPr preferRelativeResize="0"/>
          <p:nvPr/>
        </p:nvPicPr>
        <p:blipFill>
          <a:blip r:embed="rId3">
            <a:alphaModFix/>
          </a:blip>
          <a:stretch>
            <a:fillRect/>
          </a:stretch>
        </p:blipFill>
        <p:spPr>
          <a:xfrm>
            <a:off x="5179150" y="1047150"/>
            <a:ext cx="3145700" cy="3797575"/>
          </a:xfrm>
          <a:prstGeom prst="rect">
            <a:avLst/>
          </a:prstGeom>
          <a:noFill/>
          <a:ln cap="flat" cmpd="sng" w="9525">
            <a:solidFill>
              <a:srgbClr val="933EBD"/>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Let’s Brush Python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Week Work</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Week Work</a:t>
            </a:r>
            <a:endParaRPr b="1"/>
          </a:p>
        </p:txBody>
      </p:sp>
      <p:sp>
        <p:nvSpPr>
          <p:cNvPr id="332" name="Google Shape;332;p43"/>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Scrape </a:t>
            </a:r>
            <a:r>
              <a:rPr b="1" lang="en" sz="1600"/>
              <a:t>books.toscrape.com</a:t>
            </a:r>
            <a:r>
              <a:rPr lang="en" sz="1600"/>
              <a:t> and save the data to csv using pandas.</a:t>
            </a:r>
            <a:endParaRPr sz="1600"/>
          </a:p>
          <a:p>
            <a:pPr indent="0" lvl="0" marL="0" rtl="0" algn="ctr">
              <a:spcBef>
                <a:spcPts val="1600"/>
              </a:spcBef>
              <a:spcAft>
                <a:spcPts val="0"/>
              </a:spcAft>
              <a:buNone/>
            </a:pPr>
            <a:r>
              <a:rPr b="1" i="1" lang="en" sz="1600"/>
              <a:t>Note all the errors</a:t>
            </a:r>
            <a:endParaRPr b="1" i="1" sz="1600"/>
          </a:p>
          <a:p>
            <a:pPr indent="0" lvl="0" marL="0" rtl="0" algn="ctr">
              <a:spcBef>
                <a:spcPts val="1600"/>
              </a:spcBef>
              <a:spcAft>
                <a:spcPts val="0"/>
              </a:spcAft>
              <a:buNone/>
            </a:pPr>
            <a:r>
              <a:rPr lang="en" sz="1600"/>
              <a:t>Practice Numpy, Pandas</a:t>
            </a:r>
            <a:endParaRPr sz="1600"/>
          </a:p>
          <a:p>
            <a:pPr indent="0" lvl="0" marL="0" rtl="0" algn="ctr">
              <a:spcBef>
                <a:spcPts val="1600"/>
              </a:spcBef>
              <a:spcAft>
                <a:spcPts val="0"/>
              </a:spcAft>
              <a:buNone/>
            </a:pPr>
            <a:r>
              <a:rPr lang="en" sz="1600"/>
              <a:t>Read basic machine learning books, articles and create a glossary of terms</a:t>
            </a:r>
            <a:endParaRPr sz="1600"/>
          </a:p>
          <a:p>
            <a:pPr indent="0" lvl="0" marL="0" rtl="0" algn="ctr">
              <a:spcBef>
                <a:spcPts val="1600"/>
              </a:spcBef>
              <a:spcAft>
                <a:spcPts val="0"/>
              </a:spcAft>
              <a:buNone/>
            </a:pPr>
            <a:r>
              <a:rPr lang="en" sz="1600"/>
              <a:t>Participate in a kaggle competition, read available notebooks</a:t>
            </a:r>
            <a:endParaRPr sz="1600"/>
          </a:p>
          <a:p>
            <a:pPr indent="0" lvl="0" marL="0" rtl="0" algn="ctr">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819150" y="693200"/>
            <a:ext cx="37530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Basics</a:t>
            </a:r>
            <a:endParaRPr b="1"/>
          </a:p>
        </p:txBody>
      </p:sp>
      <p:sp>
        <p:nvSpPr>
          <p:cNvPr id="158" name="Google Shape;158;p16"/>
          <p:cNvSpPr txBox="1"/>
          <p:nvPr>
            <p:ph idx="1" type="body"/>
          </p:nvPr>
        </p:nvSpPr>
        <p:spPr>
          <a:xfrm>
            <a:off x="819150" y="1675825"/>
            <a:ext cx="3753000" cy="27630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400"/>
              <a:t>Syntax</a:t>
            </a:r>
            <a:endParaRPr sz="1400"/>
          </a:p>
          <a:p>
            <a:pPr indent="0" lvl="0" marL="0" rtl="0" algn="ctr">
              <a:lnSpc>
                <a:spcPct val="150000"/>
              </a:lnSpc>
              <a:spcBef>
                <a:spcPts val="0"/>
              </a:spcBef>
              <a:spcAft>
                <a:spcPts val="0"/>
              </a:spcAft>
              <a:buNone/>
            </a:pPr>
            <a:r>
              <a:rPr lang="en" sz="1400"/>
              <a:t>Comments</a:t>
            </a:r>
            <a:endParaRPr sz="1400"/>
          </a:p>
          <a:p>
            <a:pPr indent="0" lvl="0" marL="0" rtl="0" algn="ctr">
              <a:lnSpc>
                <a:spcPct val="150000"/>
              </a:lnSpc>
              <a:spcBef>
                <a:spcPts val="0"/>
              </a:spcBef>
              <a:spcAft>
                <a:spcPts val="0"/>
              </a:spcAft>
              <a:buNone/>
            </a:pPr>
            <a:r>
              <a:rPr lang="en" sz="1400"/>
              <a:t>Variables</a:t>
            </a:r>
            <a:endParaRPr sz="1400"/>
          </a:p>
          <a:p>
            <a:pPr indent="0" lvl="0" marL="0" rtl="0" algn="ctr">
              <a:lnSpc>
                <a:spcPct val="150000"/>
              </a:lnSpc>
              <a:spcBef>
                <a:spcPts val="0"/>
              </a:spcBef>
              <a:spcAft>
                <a:spcPts val="0"/>
              </a:spcAft>
              <a:buNone/>
            </a:pPr>
            <a:r>
              <a:rPr lang="en" sz="1400"/>
              <a:t>Data Types</a:t>
            </a:r>
            <a:endParaRPr sz="1400"/>
          </a:p>
          <a:p>
            <a:pPr indent="0" lvl="0" marL="0" rtl="0" algn="ctr">
              <a:lnSpc>
                <a:spcPct val="150000"/>
              </a:lnSpc>
              <a:spcBef>
                <a:spcPts val="0"/>
              </a:spcBef>
              <a:spcAft>
                <a:spcPts val="0"/>
              </a:spcAft>
              <a:buNone/>
            </a:pPr>
            <a:r>
              <a:rPr lang="en" sz="1400"/>
              <a:t>Operators</a:t>
            </a:r>
            <a:endParaRPr sz="1400"/>
          </a:p>
          <a:p>
            <a:pPr indent="0" lvl="0" marL="0" rtl="0" algn="ctr">
              <a:lnSpc>
                <a:spcPct val="150000"/>
              </a:lnSpc>
              <a:spcBef>
                <a:spcPts val="0"/>
              </a:spcBef>
              <a:spcAft>
                <a:spcPts val="0"/>
              </a:spcAft>
              <a:buNone/>
            </a:pPr>
            <a:r>
              <a:rPr lang="en" sz="1400"/>
              <a:t>Loops</a:t>
            </a:r>
            <a:endParaRPr sz="1400"/>
          </a:p>
          <a:p>
            <a:pPr indent="0" lvl="0" marL="0" rtl="0" algn="ctr">
              <a:lnSpc>
                <a:spcPct val="150000"/>
              </a:lnSpc>
              <a:spcBef>
                <a:spcPts val="0"/>
              </a:spcBef>
              <a:spcAft>
                <a:spcPts val="0"/>
              </a:spcAft>
              <a:buNone/>
            </a:pPr>
            <a:r>
              <a:rPr lang="en" sz="1400"/>
              <a:t>Conditions</a:t>
            </a:r>
            <a:endParaRPr sz="1400"/>
          </a:p>
          <a:p>
            <a:pPr indent="0" lvl="0" marL="0" rtl="0" algn="ctr">
              <a:lnSpc>
                <a:spcPct val="150000"/>
              </a:lnSpc>
              <a:spcBef>
                <a:spcPts val="0"/>
              </a:spcBef>
              <a:spcAft>
                <a:spcPts val="0"/>
              </a:spcAft>
              <a:buNone/>
            </a:pPr>
            <a:r>
              <a:rPr lang="en" sz="1400"/>
              <a:t>Functions</a:t>
            </a:r>
            <a:br>
              <a:rPr lang="en" sz="1400"/>
            </a:br>
            <a:r>
              <a:rPr lang="en" sz="1400"/>
              <a:t>Resource: </a:t>
            </a:r>
            <a:r>
              <a:rPr b="1" lang="en" sz="1400"/>
              <a:t>w3schools</a:t>
            </a:r>
            <a:endParaRPr b="1" sz="1400"/>
          </a:p>
        </p:txBody>
      </p:sp>
      <p:pic>
        <p:nvPicPr>
          <p:cNvPr id="159" name="Google Shape;159;p16"/>
          <p:cNvPicPr preferRelativeResize="0"/>
          <p:nvPr/>
        </p:nvPicPr>
        <p:blipFill>
          <a:blip r:embed="rId3">
            <a:alphaModFix/>
          </a:blip>
          <a:stretch>
            <a:fillRect/>
          </a:stretch>
        </p:blipFill>
        <p:spPr>
          <a:xfrm>
            <a:off x="4348200" y="1258513"/>
            <a:ext cx="4267049" cy="26264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84560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Numpy</a:t>
            </a:r>
            <a:endParaRPr b="1"/>
          </a:p>
        </p:txBody>
      </p:sp>
      <p:sp>
        <p:nvSpPr>
          <p:cNvPr id="165" name="Google Shape;16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u="sng">
                <a:solidFill>
                  <a:schemeClr val="hlink"/>
                </a:solidFill>
                <a:hlinkClick r:id="rId3"/>
              </a:rPr>
              <a:t>Nump</a:t>
            </a:r>
            <a:r>
              <a:rPr lang="en" u="sng">
                <a:solidFill>
                  <a:schemeClr val="hlink"/>
                </a:solidFill>
                <a:hlinkClick r:id="rId4"/>
              </a:rPr>
              <a:t>y</a:t>
            </a:r>
            <a:r>
              <a:rPr lang="en"/>
              <a:t> </a:t>
            </a:r>
            <a:r>
              <a:rPr lang="en"/>
              <a:t> is the core library for scientific computing in Python. It provides a high-performance multidimensional array object, and tools for working with these arrays. A numpy array is a grid of values, all of the same type, and is indexed by a tuple of nonnegative integers. The number of dimensions is the rank of the array; the shape of an array is a tuple of integers giving the size of the array along each dimension.</a:t>
            </a:r>
            <a:endParaRPr/>
          </a:p>
          <a:p>
            <a:pPr indent="0" lvl="0" marL="0" rtl="0" algn="just">
              <a:spcBef>
                <a:spcPts val="1600"/>
              </a:spcBef>
              <a:spcAft>
                <a:spcPts val="1600"/>
              </a:spcAft>
              <a:buNone/>
            </a:pPr>
            <a:r>
              <a:rPr lang="en"/>
              <a:t>The Python core library provided </a:t>
            </a:r>
            <a:r>
              <a:rPr lang="en" u="sng">
                <a:solidFill>
                  <a:schemeClr val="hlink"/>
                </a:solidFill>
                <a:hlinkClick r:id="rId5"/>
              </a:rPr>
              <a:t>Lists</a:t>
            </a:r>
            <a:r>
              <a:rPr lang="en"/>
              <a:t>. A list is the Python equivalent of an array, but is resizeable and can contain elements of different types.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84560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Numpy</a:t>
            </a:r>
            <a:endParaRPr b="1"/>
          </a:p>
        </p:txBody>
      </p:sp>
      <p:sp>
        <p:nvSpPr>
          <p:cNvPr id="171" name="Google Shape;17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common beginner question is what is the real difference here. The answer is performance. Numpy data structures perform better in:</a:t>
            </a:r>
            <a:endParaRPr/>
          </a:p>
          <a:p>
            <a:pPr indent="-311150" lvl="0" marL="457200" rtl="0" algn="just">
              <a:spcBef>
                <a:spcPts val="1600"/>
              </a:spcBef>
              <a:spcAft>
                <a:spcPts val="0"/>
              </a:spcAft>
              <a:buSzPts val="1300"/>
              <a:buChar char="●"/>
            </a:pPr>
            <a:r>
              <a:rPr b="1" lang="en"/>
              <a:t>Size</a:t>
            </a:r>
            <a:r>
              <a:rPr lang="en"/>
              <a:t> - Numpy data structures take up less space</a:t>
            </a:r>
            <a:endParaRPr/>
          </a:p>
          <a:p>
            <a:pPr indent="-311150" lvl="0" marL="457200" rtl="0" algn="just">
              <a:spcBef>
                <a:spcPts val="1600"/>
              </a:spcBef>
              <a:spcAft>
                <a:spcPts val="0"/>
              </a:spcAft>
              <a:buSzPts val="1300"/>
              <a:buChar char="●"/>
            </a:pPr>
            <a:r>
              <a:rPr b="1" lang="en"/>
              <a:t>Performance</a:t>
            </a:r>
            <a:r>
              <a:rPr lang="en"/>
              <a:t> - they have a need for speed and are faster than lists</a:t>
            </a:r>
            <a:endParaRPr/>
          </a:p>
          <a:p>
            <a:pPr indent="-311150" lvl="0" marL="457200" rtl="0" algn="just">
              <a:spcBef>
                <a:spcPts val="1600"/>
              </a:spcBef>
              <a:spcAft>
                <a:spcPts val="1600"/>
              </a:spcAft>
              <a:buSzPts val="1300"/>
              <a:buChar char="●"/>
            </a:pPr>
            <a:r>
              <a:rPr b="1" lang="en"/>
              <a:t>Functionality</a:t>
            </a:r>
            <a:r>
              <a:rPr lang="en"/>
              <a:t> - SciPy and NumPy have optimized functions such as linear algebra operations built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19150" y="845600"/>
            <a:ext cx="75057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Pandas</a:t>
            </a:r>
            <a:endParaRPr b="1"/>
          </a:p>
        </p:txBody>
      </p:sp>
      <p:sp>
        <p:nvSpPr>
          <p:cNvPr id="177" name="Google Shape;177;p19"/>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dict is to a DataFrame as a bicycle is to a car. You can pedal 10 feet on a bicycle faster than you can start a car, get it in gear, etc, etc. But if you need to go a mile, the car wins.</a:t>
            </a:r>
            <a:endParaRPr/>
          </a:p>
          <a:p>
            <a:pPr indent="0" lvl="0" marL="0" rtl="0" algn="ctr">
              <a:spcBef>
                <a:spcPts val="1600"/>
              </a:spcBef>
              <a:spcAft>
                <a:spcPts val="1600"/>
              </a:spcAft>
              <a:buNone/>
            </a:pPr>
            <a:r>
              <a:rPr lang="en"/>
              <a:t>For certain small, targeted purposes, a dict may be faster. And if that is all you need, then use a dict, for sure! But if you need/want the power and luxury of a DataFrame, then a dict is no substitute. It is meaningless to compare speed if the data structure does not first satisfy your needs.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Can we browse a web page programmatically?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7454" l="14863" r="11406" t="7446"/>
          <a:stretch/>
        </p:blipFill>
        <p:spPr>
          <a:xfrm>
            <a:off x="4460275" y="1061250"/>
            <a:ext cx="4331374" cy="3478200"/>
          </a:xfrm>
          <a:prstGeom prst="rect">
            <a:avLst/>
          </a:prstGeom>
          <a:noFill/>
          <a:ln>
            <a:noFill/>
          </a:ln>
        </p:spPr>
      </p:pic>
      <p:sp>
        <p:nvSpPr>
          <p:cNvPr id="188" name="Google Shape;188;p21"/>
          <p:cNvSpPr txBox="1"/>
          <p:nvPr>
            <p:ph type="title"/>
          </p:nvPr>
        </p:nvSpPr>
        <p:spPr>
          <a:xfrm>
            <a:off x="862800" y="1534025"/>
            <a:ext cx="3709200" cy="9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33EBD"/>
                </a:solidFill>
                <a:highlight>
                  <a:srgbClr val="FFFFFF"/>
                </a:highlight>
              </a:rPr>
              <a:t>Automating boring stuffs?</a:t>
            </a:r>
            <a:endParaRPr>
              <a:solidFill>
                <a:srgbClr val="933EBD"/>
              </a:solidFill>
            </a:endParaRPr>
          </a:p>
        </p:txBody>
      </p:sp>
      <p:sp>
        <p:nvSpPr>
          <p:cNvPr id="189" name="Google Shape;189;p21"/>
          <p:cNvSpPr txBox="1"/>
          <p:nvPr>
            <p:ph idx="1" type="body"/>
          </p:nvPr>
        </p:nvSpPr>
        <p:spPr>
          <a:xfrm>
            <a:off x="862800" y="2509500"/>
            <a:ext cx="3709200" cy="13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 scraping is the process of extracting data on the web. With the right tools, anything that’s visible to you can be extracted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Vector Labs">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