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Proxima Nova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Source Sans Pr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6062DE-16DC-4D9F-9F1B-5B38D6C339EF}">
  <a:tblStyle styleId="{8B6062DE-16DC-4D9F-9F1B-5B38D6C339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SourceSansPr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font" Target="fonts/Raleway-regular.fntdata"/><Relationship Id="rId32" Type="http://schemas.openxmlformats.org/officeDocument/2006/relationships/slide" Target="slides/slide25.xml"/><Relationship Id="rId35" Type="http://schemas.openxmlformats.org/officeDocument/2006/relationships/font" Target="fonts/Raleway-italic.fntdata"/><Relationship Id="rId34" Type="http://schemas.openxmlformats.org/officeDocument/2006/relationships/font" Target="fonts/Raleway-bold.fntdata"/><Relationship Id="rId37" Type="http://schemas.openxmlformats.org/officeDocument/2006/relationships/font" Target="fonts/Roboto-regular.fntdata"/><Relationship Id="rId36" Type="http://schemas.openxmlformats.org/officeDocument/2006/relationships/font" Target="fonts/Raleway-boldItalic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SourceSansPro-italic.fntdata"/><Relationship Id="rId50" Type="http://schemas.openxmlformats.org/officeDocument/2006/relationships/font" Target="fonts/SourceSansPro-bold.fntdata"/><Relationship Id="rId52" Type="http://schemas.openxmlformats.org/officeDocument/2006/relationships/font" Target="fonts/SourceSansPr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Why these features? - RFM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Do you think the behaviour is dependent on these features?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What is frequency? What is one transaction? One stage? No of transactions for one opportunity?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  <p:sp>
        <p:nvSpPr>
          <p:cNvPr id="472" name="Google Shape;47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6" name="Google Shape;48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Recency -&gt; greater the cluster number -&gt; Lesser the recency (better the opportunity)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Frequency -&gt; Greater the cluster number -&gt; Greater the frequency (better the opportunity)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Revenue -&gt; Greater the cluster number -&gt; Greater the Revenue (Better the </a:t>
            </a:r>
            <a:r>
              <a:rPr lang="en"/>
              <a:t>opportunity</a:t>
            </a:r>
            <a:r>
              <a:rPr lang="en"/>
              <a:t>)</a:t>
            </a:r>
            <a:endParaRPr/>
          </a:p>
        </p:txBody>
      </p:sp>
      <p:sp>
        <p:nvSpPr>
          <p:cNvPr id="522" name="Google Shape;52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How is the score computed?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What is its relation with slide15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Where/Why/for what are you going to use this?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/>
          </a:p>
        </p:txBody>
      </p:sp>
      <p:sp>
        <p:nvSpPr>
          <p:cNvPr id="534" name="Google Shape;5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2" name="Google Shape;56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Why this experiment?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What is special about it?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What are you trying to show with it?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Are you saying that you reduced randomess and hence the behaviour improved?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25ad5c8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25ad5c8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Both the cases have certain stages.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Stages may or may not be skipped.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Each one has an Initial stage.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Terminating stage - for startup any stage can be an ending stage.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Terminating stage - for loan approval, usually there is a single ending stage.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Entity : Startup - &gt; A single startup company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Entity : Loan -&gt; A single loan applicant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Our aim is to mine and analyse the behavior of such an entity as it </a:t>
            </a:r>
            <a:r>
              <a:rPr lang="en"/>
              <a:t>progresses</a:t>
            </a:r>
            <a:r>
              <a:rPr lang="en"/>
              <a:t> the pipeline.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2" name="Google Shape;60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e418327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e418327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Objective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Process historical information of an entity to mine entity’s behaviour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Challenge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Process semantics(e.g.?), content(e.g.?), sequence of interactions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Utility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Generate personalized recommendations (?)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Enhance user experience (e.g.?)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opportunity?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 exchange </a:t>
            </a:r>
            <a:r>
              <a:rPr lang="en"/>
              <a:t>monetary benefits</a:t>
            </a:r>
            <a:r>
              <a:rPr lang="en"/>
              <a:t> in exchange of some services from an organisation.</a:t>
            </a:r>
            <a:endParaRPr/>
          </a:p>
        </p:txBody>
      </p:sp>
      <p:sp>
        <p:nvSpPr>
          <p:cNvPr id="305" name="Google Shape;305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1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ource Sans Pro"/>
              <a:buChar char="●"/>
            </a:pP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opportunity starts in stage1</a:t>
            </a:r>
            <a:endParaRPr sz="1400">
              <a:solidFill>
                <a:schemeClr val="dk1"/>
              </a:solidFill>
            </a:endParaRPr>
          </a:p>
          <a:p>
            <a:pPr indent="0" lvl="1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ource Sans Pro"/>
              <a:buChar char="●"/>
            </a:pP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probability of an opportunity going to next stage decreases as the number of days increases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75" name="Google Shape;75;p14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76" name="Google Shape;76;p14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80" name="Google Shape;80;p1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1" name="Google Shape;81;p1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3" name="Google Shape;83;p14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84" name="Google Shape;84;p1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9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2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2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23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2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2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27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176"/>
            </a:srgbClr>
          </a:solidFill>
          <a:ln>
            <a:noFill/>
          </a:ln>
        </p:spPr>
      </p:sp>
      <p:sp>
        <p:nvSpPr>
          <p:cNvPr id="183" name="Google Shape;183;p28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2549"/>
            </a:srgbClr>
          </a:solidFill>
          <a:ln>
            <a:noFill/>
          </a:ln>
        </p:spPr>
      </p:sp>
      <p:sp>
        <p:nvSpPr>
          <p:cNvPr id="184" name="Google Shape;184;p28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28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188" name="Google Shape;188;p2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9" name="Google Shape;189;p2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0" name="Google Shape;190;p2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91" name="Google Shape;191;p28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192" name="Google Shape;192;p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8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6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ctrTitle"/>
          </p:nvPr>
        </p:nvSpPr>
        <p:spPr>
          <a:xfrm>
            <a:off x="0" y="543325"/>
            <a:ext cx="87033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800">
                <a:latin typeface="Lato"/>
                <a:ea typeface="Lato"/>
                <a:cs typeface="Lato"/>
                <a:sym typeface="Lato"/>
              </a:rPr>
              <a:t>Silent Jarvis - The Behaviour Analyzer</a:t>
            </a:r>
            <a:endParaRPr sz="3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9"/>
          <p:cNvSpPr txBox="1"/>
          <p:nvPr>
            <p:ph idx="4294967295" type="subTitle"/>
          </p:nvPr>
        </p:nvSpPr>
        <p:spPr>
          <a:xfrm>
            <a:off x="3522950" y="3089375"/>
            <a:ext cx="51504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		 Team: Kalyan Gandhapu</a:t>
            </a:r>
            <a:r>
              <a:rPr lang="en" sz="1600">
                <a:solidFill>
                  <a:srgbClr val="FFFFFF"/>
                </a:solidFill>
              </a:rPr>
              <a:t> (BVCOE, Delhi) </a:t>
            </a:r>
            <a:r>
              <a:rPr b="0" i="0" lang="en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&amp; </a:t>
            </a:r>
            <a:endParaRPr b="0" i="0" sz="1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lang="en" sz="1600">
                <a:solidFill>
                  <a:srgbClr val="FFFFFF"/>
                </a:solidFill>
              </a:rPr>
              <a:t>        </a:t>
            </a:r>
            <a:r>
              <a:rPr b="0" i="0" lang="en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Sudarshan Paul (KITS, Tamil Nadu)</a:t>
            </a:r>
            <a:endParaRPr b="0" i="0" sz="1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Mentors: Nithilaksh Lokesh, Priya Upadhyay, </a:t>
            </a:r>
            <a:endParaRPr b="0" i="0" sz="1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Varun Sharma &amp; Vaishali Sadaphal</a:t>
            </a:r>
            <a:endParaRPr b="0" i="0" sz="1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Date: </a:t>
            </a:r>
            <a:r>
              <a:rPr lang="en" sz="1600">
                <a:solidFill>
                  <a:srgbClr val="FFFFFF"/>
                </a:solidFill>
              </a:rPr>
              <a:t>30</a:t>
            </a:r>
            <a:r>
              <a:rPr b="0" i="0" lang="en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-06-2021</a:t>
            </a:r>
            <a:endParaRPr b="0" i="0" sz="1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 txBox="1"/>
          <p:nvPr/>
        </p:nvSpPr>
        <p:spPr>
          <a:xfrm>
            <a:off x="3336313" y="4490075"/>
            <a:ext cx="24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 4: Generated Dataset 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9" name="Google Shape;4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38" y="422150"/>
            <a:ext cx="7568225" cy="38801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 txBox="1"/>
          <p:nvPr>
            <p:ph idx="4294967295" type="title"/>
          </p:nvPr>
        </p:nvSpPr>
        <p:spPr>
          <a:xfrm>
            <a:off x="628650" y="16655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 Engineering: RFM Metrics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75" name="Google Shape;475;p39"/>
          <p:cNvGrpSpPr/>
          <p:nvPr/>
        </p:nvGrpSpPr>
        <p:grpSpPr>
          <a:xfrm>
            <a:off x="6445526" y="2076038"/>
            <a:ext cx="2413200" cy="1134525"/>
            <a:chOff x="6486951" y="685025"/>
            <a:chExt cx="2413200" cy="1134525"/>
          </a:xfrm>
        </p:grpSpPr>
        <p:pic>
          <p:nvPicPr>
            <p:cNvPr id="476" name="Google Shape;476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51048" y="685025"/>
              <a:ext cx="792952" cy="533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" name="Google Shape;477;p39"/>
            <p:cNvSpPr txBox="1"/>
            <p:nvPr/>
          </p:nvSpPr>
          <p:spPr>
            <a:xfrm>
              <a:off x="6486951" y="1319450"/>
              <a:ext cx="24132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24292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The willingness to spend. e.g. the total transaction value</a:t>
              </a:r>
              <a:endParaRPr b="0" i="0" sz="1400" u="none" cap="none" strike="noStrike">
                <a:solidFill>
                  <a:srgbClr val="24292E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469576" y="1917783"/>
            <a:ext cx="2413200" cy="1451029"/>
            <a:chOff x="409176" y="584221"/>
            <a:chExt cx="2413200" cy="1451029"/>
          </a:xfrm>
        </p:grpSpPr>
        <p:sp>
          <p:nvSpPr>
            <p:cNvPr id="479" name="Google Shape;479;p39"/>
            <p:cNvSpPr txBox="1"/>
            <p:nvPr/>
          </p:nvSpPr>
          <p:spPr>
            <a:xfrm>
              <a:off x="409176" y="1319450"/>
              <a:ext cx="2413200" cy="7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The freshness of customer activity. e.g. time since last activity</a:t>
              </a:r>
              <a:endPara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80" name="Google Shape;480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4700" y="584221"/>
              <a:ext cx="864650" cy="7352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1" name="Google Shape;481;p39"/>
          <p:cNvGrpSpPr/>
          <p:nvPr/>
        </p:nvGrpSpPr>
        <p:grpSpPr>
          <a:xfrm>
            <a:off x="3264800" y="1947550"/>
            <a:ext cx="2798700" cy="1391488"/>
            <a:chOff x="3295000" y="643750"/>
            <a:chExt cx="2798700" cy="1391488"/>
          </a:xfrm>
        </p:grpSpPr>
        <p:sp>
          <p:nvSpPr>
            <p:cNvPr id="482" name="Google Shape;482;p39"/>
            <p:cNvSpPr txBox="1"/>
            <p:nvPr/>
          </p:nvSpPr>
          <p:spPr>
            <a:xfrm>
              <a:off x="3295000" y="1319438"/>
              <a:ext cx="2798700" cy="7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24292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The frequency of Customer transactions. E.g. the total number of recorded transactions</a:t>
              </a:r>
              <a:endParaRPr b="0" i="0" sz="1400" u="none" cap="none" strike="noStrike">
                <a:solidFill>
                  <a:srgbClr val="24292E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83" name="Google Shape;483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32876" y="643750"/>
              <a:ext cx="994653" cy="616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/>
          <p:nvPr>
            <p:ph idx="4294967295" type="title"/>
          </p:nvPr>
        </p:nvSpPr>
        <p:spPr>
          <a:xfrm>
            <a:off x="2004440" y="222550"/>
            <a:ext cx="5363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Generation of RFM Attributes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40"/>
          <p:cNvSpPr txBox="1"/>
          <p:nvPr>
            <p:ph idx="4294967295" type="body"/>
          </p:nvPr>
        </p:nvSpPr>
        <p:spPr>
          <a:xfrm>
            <a:off x="3427900" y="1012650"/>
            <a:ext cx="26751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Source Sans Pro"/>
              <a:buChar char="●"/>
            </a:pPr>
            <a:r>
              <a:rPr i="0" lang="en" sz="1200">
                <a:solidFill>
                  <a:srgbClr val="2929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lang="en" sz="1200">
                <a:solidFill>
                  <a:srgbClr val="2929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</a:t>
            </a:r>
            <a:r>
              <a:rPr i="0" lang="en" sz="1200">
                <a:solidFill>
                  <a:srgbClr val="2929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frequency, we need to find total number stages the given opportunity has moved for each opportunity ID.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632625" y="4040700"/>
            <a:ext cx="24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 8: Frequency Histogram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40"/>
          <p:cNvSpPr txBox="1"/>
          <p:nvPr>
            <p:ph idx="4294967295" type="body"/>
          </p:nvPr>
        </p:nvSpPr>
        <p:spPr>
          <a:xfrm>
            <a:off x="11900" y="1012650"/>
            <a:ext cx="3145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rgbClr val="2929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calculate recency, we need to find out most recent date of opportunity moving to a different stage and see how many days they are inactive for. After having no. of inactive days for each opportunity ID.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9292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>
            <p:ph idx="4294967295" type="body"/>
          </p:nvPr>
        </p:nvSpPr>
        <p:spPr>
          <a:xfrm>
            <a:off x="6427350" y="1012650"/>
            <a:ext cx="25215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Source Sans Pro"/>
              <a:buChar char="●"/>
            </a:pPr>
            <a:r>
              <a:rPr i="0" lang="en" sz="1200">
                <a:solidFill>
                  <a:srgbClr val="2929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consider the monetary value or the revenue for each customer</a:t>
            </a:r>
            <a:r>
              <a:rPr lang="en" sz="1200">
                <a:solidFill>
                  <a:srgbClr val="2929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i="0" lang="en" sz="1200">
                <a:solidFill>
                  <a:srgbClr val="2929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a histogram</a:t>
            </a:r>
            <a:r>
              <a:rPr lang="en" sz="1200">
                <a:solidFill>
                  <a:srgbClr val="2929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17275" y="4040700"/>
            <a:ext cx="24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 8: Recency Histogram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847975" y="4111625"/>
            <a:ext cx="24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 8: Revenue Histogram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95" name="Google Shape;495;p40"/>
          <p:cNvCxnSpPr/>
          <p:nvPr/>
        </p:nvCxnSpPr>
        <p:spPr>
          <a:xfrm>
            <a:off x="3202513" y="869600"/>
            <a:ext cx="0" cy="416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6" name="Google Shape;496;p40"/>
          <p:cNvCxnSpPr/>
          <p:nvPr/>
        </p:nvCxnSpPr>
        <p:spPr>
          <a:xfrm>
            <a:off x="6322363" y="861650"/>
            <a:ext cx="20100" cy="417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497" name="Google Shape;4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563" y="2534976"/>
            <a:ext cx="2834039" cy="144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7950" y="2551263"/>
            <a:ext cx="2876074" cy="142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7350" y="2619274"/>
            <a:ext cx="2628425" cy="140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"/>
          <p:cNvSpPr txBox="1"/>
          <p:nvPr>
            <p:ph idx="4294967295" type="title"/>
          </p:nvPr>
        </p:nvSpPr>
        <p:spPr>
          <a:xfrm>
            <a:off x="1073700" y="10205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 Success/Failure Prediction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41"/>
          <p:cNvSpPr txBox="1"/>
          <p:nvPr>
            <p:ph idx="4294967295" type="body"/>
          </p:nvPr>
        </p:nvSpPr>
        <p:spPr>
          <a:xfrm>
            <a:off x="311700" y="775475"/>
            <a:ext cx="85206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 1:</a:t>
            </a:r>
            <a:endParaRPr b="1"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>
                <a:latin typeface="Source Sans Pro"/>
                <a:ea typeface="Source Sans Pro"/>
                <a:cs typeface="Source Sans Pro"/>
                <a:sym typeface="Source Sans Pro"/>
              </a:rPr>
              <a:t>Some best performing modern machine learning algorithms were chosen to predict the outcome (Success/Failure) like MLP-ANN , KNN, SVM, GLMs etc.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>
                <a:latin typeface="Source Sans Pro"/>
                <a:ea typeface="Source Sans Pro"/>
                <a:cs typeface="Source Sans Pro"/>
                <a:sym typeface="Source Sans Pro"/>
              </a:rPr>
              <a:t>In order to prevent overfitting we decided to apply these different predictive supervised algorithms and ensemble them afterwards. 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506" name="Google Shape;506;p41"/>
          <p:cNvGraphicFramePr/>
          <p:nvPr/>
        </p:nvGraphicFramePr>
        <p:xfrm>
          <a:off x="903875" y="24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{8B6062DE-16DC-4D9F-9F1B-5B38D6C339EF}</a:tableStyleId>
              </a:tblPr>
              <a:tblGrid>
                <a:gridCol w="1901650"/>
                <a:gridCol w="99395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Algorithm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Accuracy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Precision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Recall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F1-Score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SVM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42%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XGBoost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83%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83%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83%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83%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Generalized Linear Model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76%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77%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76%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76%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Gradient Boosting Classifier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82%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81%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82%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82%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KNN</a:t>
                      </a:r>
                      <a:endParaRPr sz="1050" u="none" cap="none" strike="noStrik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75%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62%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75%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75%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"/>
          <p:cNvSpPr txBox="1"/>
          <p:nvPr>
            <p:ph idx="4294967295" type="title"/>
          </p:nvPr>
        </p:nvSpPr>
        <p:spPr>
          <a:xfrm>
            <a:off x="1047750" y="133050"/>
            <a:ext cx="69966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 Success/Failure Prediction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42"/>
          <p:cNvSpPr txBox="1"/>
          <p:nvPr>
            <p:ph idx="4294967295" type="body"/>
          </p:nvPr>
        </p:nvSpPr>
        <p:spPr>
          <a:xfrm>
            <a:off x="545850" y="1194750"/>
            <a:ext cx="80004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b="1"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ethod 2: Hidden Markov Models (HMMs)</a:t>
            </a:r>
            <a:endParaRPr b="1"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Char char="●"/>
            </a:pP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The HMM is an important statistical tool for modelling data with sequential correlations in </a:t>
            </a: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neighbouring samples.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Char char="●"/>
            </a:pP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Improving the accuracy of sequences of predictions by combining regular classifiers and Hidden Markov Models (HMMs).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Source Sans Pro"/>
              <a:buChar char="●"/>
            </a:pP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HMMs are defined by hidden states, state transition probabilities, possible observations and their emission probabilities.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Source Sans Pro"/>
              <a:buChar char="●"/>
            </a:pP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HMM filter</a:t>
            </a: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 revises the predictions accordingly to their uncertainty and the state transition matrix estimated from data using the Viterbi algorithm.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>
            <p:ph idx="4294967295" type="body"/>
          </p:nvPr>
        </p:nvSpPr>
        <p:spPr>
          <a:xfrm>
            <a:off x="472150" y="1140499"/>
            <a:ext cx="79194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Method 2: HMMs</a:t>
            </a:r>
            <a:endParaRPr sz="17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Trained a classifier on training dataset.</a:t>
            </a:r>
            <a:endParaRPr sz="16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Estimated HMM state transition matrix from the dataset.</a:t>
            </a:r>
            <a:endParaRPr sz="16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279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Estimate class probability distributions for dataset using supervised algorithm.</a:t>
            </a:r>
            <a:endParaRPr sz="16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279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Predicted most likely sequence of states (i.e stage) for each opportunity in test dataset using HMM filter (13 hidden states were taken).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8" name="Google Shape;518;p43"/>
          <p:cNvSpPr txBox="1"/>
          <p:nvPr>
            <p:ph idx="4294967295" type="title"/>
          </p:nvPr>
        </p:nvSpPr>
        <p:spPr>
          <a:xfrm>
            <a:off x="1047750" y="133050"/>
            <a:ext cx="69966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 Success/Failure Prediction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19" name="Google Shape;519;p43"/>
          <p:cNvGraphicFramePr/>
          <p:nvPr/>
        </p:nvGraphicFramePr>
        <p:xfrm>
          <a:off x="1047750" y="371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{8B6062DE-16DC-4D9F-9F1B-5B38D6C339EF}</a:tableStyleId>
              </a:tblPr>
              <a:tblGrid>
                <a:gridCol w="1901650"/>
                <a:gridCol w="99395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Algorithm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Accuracy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Precision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Recall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F1-Score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HMM Filter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88%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92% 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88%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89%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/>
          <p:nvPr>
            <p:ph idx="4294967295" type="title"/>
          </p:nvPr>
        </p:nvSpPr>
        <p:spPr>
          <a:xfrm>
            <a:off x="704600" y="264125"/>
            <a:ext cx="7458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Risk Analysis: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RFM Individual Cluster Analysis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525;p44"/>
          <p:cNvSpPr txBox="1"/>
          <p:nvPr/>
        </p:nvSpPr>
        <p:spPr>
          <a:xfrm>
            <a:off x="3215150" y="4461750"/>
            <a:ext cx="289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 10: Description of RFM Clusters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26" name="Google Shape;5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150" y="3093223"/>
            <a:ext cx="5678300" cy="12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4"/>
          <p:cNvPicPr preferRelativeResize="0"/>
          <p:nvPr/>
        </p:nvPicPr>
        <p:blipFill rotWithShape="1">
          <a:blip r:embed="rId4">
            <a:alphaModFix/>
          </a:blip>
          <a:srcRect b="-100249" l="0" r="0" t="103976"/>
          <a:stretch/>
        </p:blipFill>
        <p:spPr>
          <a:xfrm>
            <a:off x="1804225" y="2571750"/>
            <a:ext cx="5528276" cy="16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75" y="1016512"/>
            <a:ext cx="4354800" cy="1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675" y="1059848"/>
            <a:ext cx="4194468" cy="13694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0" name="Google Shape;530;p44"/>
          <p:cNvCxnSpPr/>
          <p:nvPr/>
        </p:nvCxnSpPr>
        <p:spPr>
          <a:xfrm>
            <a:off x="4564013" y="1059850"/>
            <a:ext cx="8700" cy="181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31" name="Google Shape;531;p44"/>
          <p:cNvCxnSpPr/>
          <p:nvPr/>
        </p:nvCxnSpPr>
        <p:spPr>
          <a:xfrm flipH="1" rot="10800000">
            <a:off x="417050" y="2867050"/>
            <a:ext cx="8323500" cy="7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"/>
          <p:cNvSpPr txBox="1"/>
          <p:nvPr>
            <p:ph idx="4294967295" type="title"/>
          </p:nvPr>
        </p:nvSpPr>
        <p:spPr>
          <a:xfrm>
            <a:off x="646800" y="0"/>
            <a:ext cx="7850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Risk Analysis: RFM Overall Score for Each Opportunity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537;p45"/>
          <p:cNvSpPr/>
          <p:nvPr/>
        </p:nvSpPr>
        <p:spPr>
          <a:xfrm>
            <a:off x="5930400" y="1654138"/>
            <a:ext cx="1202700" cy="36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SCORE 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5"/>
          <p:cNvSpPr/>
          <p:nvPr/>
        </p:nvSpPr>
        <p:spPr>
          <a:xfrm>
            <a:off x="5848725" y="3636325"/>
            <a:ext cx="1202700" cy="32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SCORE 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5"/>
          <p:cNvSpPr/>
          <p:nvPr/>
        </p:nvSpPr>
        <p:spPr>
          <a:xfrm>
            <a:off x="7234675" y="1953700"/>
            <a:ext cx="1637100" cy="57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AutoNum type="arabicPeriod"/>
            </a:pPr>
            <a:r>
              <a:rPr b="0" i="0" lang="en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Highly Inactive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AutoNum type="arabicPeriod"/>
            </a:pPr>
            <a:r>
              <a:rPr b="0" i="0" lang="en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Less Frequent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AutoNum type="arabicPeriod"/>
            </a:pPr>
            <a:r>
              <a:rPr b="0" i="0" lang="en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Less Revenue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0" name="Google Shape;540;p45"/>
          <p:cNvSpPr/>
          <p:nvPr/>
        </p:nvSpPr>
        <p:spPr>
          <a:xfrm>
            <a:off x="7234675" y="3772550"/>
            <a:ext cx="1637100" cy="642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AutoNum type="arabicPeriod"/>
            </a:pPr>
            <a:r>
              <a:rPr b="0" i="0" lang="en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Active 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AutoNum type="arabicPeriod"/>
            </a:pPr>
            <a:r>
              <a:rPr b="0" i="0" lang="en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Frequent.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AutoNum type="arabicPeriod"/>
            </a:pPr>
            <a:r>
              <a:rPr b="0" i="0" lang="en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Revenue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1" name="Google Shape;541;p45"/>
          <p:cNvSpPr txBox="1"/>
          <p:nvPr/>
        </p:nvSpPr>
        <p:spPr>
          <a:xfrm>
            <a:off x="1047525" y="3829000"/>
            <a:ext cx="199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 11: Scoring RFM Clusters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42" name="Google Shape;542;p45"/>
          <p:cNvGrpSpPr/>
          <p:nvPr/>
        </p:nvGrpSpPr>
        <p:grpSpPr>
          <a:xfrm>
            <a:off x="3728224" y="1584402"/>
            <a:ext cx="1599976" cy="508774"/>
            <a:chOff x="3728224" y="1584402"/>
            <a:chExt cx="1599976" cy="508774"/>
          </a:xfrm>
        </p:grpSpPr>
        <p:sp>
          <p:nvSpPr>
            <p:cNvPr id="543" name="Google Shape;543;p45"/>
            <p:cNvSpPr/>
            <p:nvPr/>
          </p:nvSpPr>
          <p:spPr>
            <a:xfrm>
              <a:off x="4090100" y="1630000"/>
              <a:ext cx="1238100" cy="4176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HIGH ALERT OPPORTUNITIES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4" name="Google Shape;544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728224" y="1584402"/>
              <a:ext cx="182228" cy="508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5" name="Google Shape;545;p45"/>
          <p:cNvGrpSpPr/>
          <p:nvPr/>
        </p:nvGrpSpPr>
        <p:grpSpPr>
          <a:xfrm>
            <a:off x="3640200" y="2249928"/>
            <a:ext cx="1652525" cy="577799"/>
            <a:chOff x="3640200" y="2249928"/>
            <a:chExt cx="1652525" cy="577799"/>
          </a:xfrm>
        </p:grpSpPr>
        <p:sp>
          <p:nvSpPr>
            <p:cNvPr id="546" name="Google Shape;546;p45"/>
            <p:cNvSpPr/>
            <p:nvPr/>
          </p:nvSpPr>
          <p:spPr>
            <a:xfrm>
              <a:off x="4054625" y="2362950"/>
              <a:ext cx="1238100" cy="417600"/>
            </a:xfrm>
            <a:prstGeom prst="roundRect">
              <a:avLst>
                <a:gd fmla="val 16667" name="adj"/>
              </a:avLst>
            </a:prstGeom>
            <a:solidFill>
              <a:srgbClr val="FFC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 ALERT OPPORTUNITIES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7" name="Google Shape;547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640200" y="2249928"/>
              <a:ext cx="264175" cy="577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8" name="Google Shape;548;p45"/>
          <p:cNvGrpSpPr/>
          <p:nvPr/>
        </p:nvGrpSpPr>
        <p:grpSpPr>
          <a:xfrm>
            <a:off x="3607775" y="2984475"/>
            <a:ext cx="1684950" cy="723388"/>
            <a:chOff x="3607775" y="2984475"/>
            <a:chExt cx="1684950" cy="723388"/>
          </a:xfrm>
        </p:grpSpPr>
        <p:sp>
          <p:nvSpPr>
            <p:cNvPr id="549" name="Google Shape;549;p45"/>
            <p:cNvSpPr/>
            <p:nvPr/>
          </p:nvSpPr>
          <p:spPr>
            <a:xfrm>
              <a:off x="4054625" y="3095903"/>
              <a:ext cx="1238100" cy="460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LOW ALERT OPPORTUNITIES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0" name="Google Shape;550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607775" y="2984475"/>
              <a:ext cx="302675" cy="7233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1" name="Google Shape;55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500" y="1279150"/>
            <a:ext cx="3154550" cy="2903933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5"/>
          <p:cNvSpPr/>
          <p:nvPr/>
        </p:nvSpPr>
        <p:spPr>
          <a:xfrm>
            <a:off x="7133100" y="1062050"/>
            <a:ext cx="1364100" cy="642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Worst performing opportunities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7133100" y="2780550"/>
            <a:ext cx="1364100" cy="642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7FB75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Good performing opportunities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54" name="Google Shape;554;p45"/>
          <p:cNvCxnSpPr/>
          <p:nvPr/>
        </p:nvCxnSpPr>
        <p:spPr>
          <a:xfrm>
            <a:off x="1657454" y="1062050"/>
            <a:ext cx="0" cy="271091"/>
          </a:xfrm>
          <a:prstGeom prst="straightConnector1">
            <a:avLst/>
          </a:prstGeom>
          <a:noFill/>
          <a:ln cap="flat" cmpd="sng" w="9525">
            <a:solidFill>
              <a:srgbClr val="00549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5" name="Google Shape;555;p45"/>
          <p:cNvSpPr txBox="1"/>
          <p:nvPr/>
        </p:nvSpPr>
        <p:spPr>
          <a:xfrm>
            <a:off x="830394" y="791311"/>
            <a:ext cx="1059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decreasing</a:t>
            </a:r>
            <a:endParaRPr/>
          </a:p>
        </p:txBody>
      </p:sp>
      <p:cxnSp>
        <p:nvCxnSpPr>
          <p:cNvPr id="556" name="Google Shape;556;p45"/>
          <p:cNvCxnSpPr/>
          <p:nvPr/>
        </p:nvCxnSpPr>
        <p:spPr>
          <a:xfrm>
            <a:off x="2982132" y="1062050"/>
            <a:ext cx="0" cy="271091"/>
          </a:xfrm>
          <a:prstGeom prst="straightConnector1">
            <a:avLst/>
          </a:prstGeom>
          <a:noFill/>
          <a:ln cap="flat" cmpd="sng" w="9525">
            <a:solidFill>
              <a:srgbClr val="00549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7" name="Google Shape;557;p45"/>
          <p:cNvSpPr txBox="1"/>
          <p:nvPr/>
        </p:nvSpPr>
        <p:spPr>
          <a:xfrm>
            <a:off x="2624306" y="791311"/>
            <a:ext cx="10102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Increasing</a:t>
            </a:r>
            <a:endParaRPr/>
          </a:p>
        </p:txBody>
      </p:sp>
      <p:cxnSp>
        <p:nvCxnSpPr>
          <p:cNvPr id="558" name="Google Shape;558;p45"/>
          <p:cNvCxnSpPr/>
          <p:nvPr/>
        </p:nvCxnSpPr>
        <p:spPr>
          <a:xfrm>
            <a:off x="2219816" y="1062050"/>
            <a:ext cx="0" cy="271091"/>
          </a:xfrm>
          <a:prstGeom prst="straightConnector1">
            <a:avLst/>
          </a:prstGeom>
          <a:noFill/>
          <a:ln cap="flat" cmpd="sng" w="9525">
            <a:solidFill>
              <a:srgbClr val="00549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9" name="Google Shape;559;p45"/>
          <p:cNvSpPr txBox="1"/>
          <p:nvPr/>
        </p:nvSpPr>
        <p:spPr>
          <a:xfrm>
            <a:off x="1741674" y="791311"/>
            <a:ext cx="10102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825" y="2433614"/>
            <a:ext cx="3593946" cy="6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6"/>
          <p:cNvSpPr txBox="1"/>
          <p:nvPr>
            <p:ph idx="4294967295" type="title"/>
          </p:nvPr>
        </p:nvSpPr>
        <p:spPr>
          <a:xfrm>
            <a:off x="605650" y="127425"/>
            <a:ext cx="8118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Risk Analysis: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Modeling the Classification Approach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530006" y="797044"/>
            <a:ext cx="38706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Splitting Data into Two Parts</a:t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7" name="Google Shape;56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2825" y="1296875"/>
            <a:ext cx="3593950" cy="54750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6"/>
          <p:cNvSpPr txBox="1"/>
          <p:nvPr/>
        </p:nvSpPr>
        <p:spPr>
          <a:xfrm>
            <a:off x="530006" y="1875615"/>
            <a:ext cx="6489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900"/>
              <a:buFont typeface="Time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Assign customers to RFM Segments using only data from the Training Period</a:t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Google Shape;569;p46"/>
          <p:cNvSpPr txBox="1"/>
          <p:nvPr/>
        </p:nvSpPr>
        <p:spPr>
          <a:xfrm>
            <a:off x="486550" y="3147800"/>
            <a:ext cx="83562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900"/>
              <a:buFont typeface="Time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Training different classification models to predict the opportunity risk label cluster and overall score cluster for each of the input opportunities.</a:t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0" name="Google Shape;570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4461" y="3794175"/>
            <a:ext cx="3554489" cy="8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6"/>
          <p:cNvSpPr txBox="1"/>
          <p:nvPr/>
        </p:nvSpPr>
        <p:spPr>
          <a:xfrm>
            <a:off x="5688100" y="1296875"/>
            <a:ext cx="29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 13: Splitting Data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2" name="Google Shape;572;p46"/>
          <p:cNvSpPr txBox="1"/>
          <p:nvPr/>
        </p:nvSpPr>
        <p:spPr>
          <a:xfrm>
            <a:off x="5578300" y="2588938"/>
            <a:ext cx="321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 14: Labelling the Data with RFM segments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3" name="Google Shape;573;p46"/>
          <p:cNvSpPr txBox="1"/>
          <p:nvPr/>
        </p:nvSpPr>
        <p:spPr>
          <a:xfrm>
            <a:off x="2695300" y="4591575"/>
            <a:ext cx="29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 15: Training model and Predicting labels 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"/>
          <p:cNvSpPr txBox="1"/>
          <p:nvPr>
            <p:ph type="title"/>
          </p:nvPr>
        </p:nvSpPr>
        <p:spPr>
          <a:xfrm>
            <a:off x="311700" y="264000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146"/>
              <a:buNone/>
            </a:pPr>
            <a:r>
              <a:rPr lang="en" sz="31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Experiments</a:t>
            </a:r>
            <a:endParaRPr sz="311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47"/>
          <p:cNvSpPr txBox="1"/>
          <p:nvPr/>
        </p:nvSpPr>
        <p:spPr>
          <a:xfrm>
            <a:off x="738500" y="1911425"/>
            <a:ext cx="68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47"/>
          <p:cNvSpPr txBox="1"/>
          <p:nvPr/>
        </p:nvSpPr>
        <p:spPr>
          <a:xfrm>
            <a:off x="625575" y="965875"/>
            <a:ext cx="80367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Experiment 1:  Keeping the stage transition probabilities constant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Variation in data: stages were uniformly distributed across the majority of the opportunities.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Expected result: Model should easily understand the transition between the stages.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Actual result: Model was easily able to predict the next stage.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Metrics: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Experiment 2: Keeping the time taken to transit from one stage to next stage as constant</a:t>
            </a:r>
            <a:endParaRPr b="1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Variation in data: Time taken to transit from one stage to next stage was observed as nearly constant.</a:t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Expected result: Model should be able to learn days taken to move from one stage to another.</a:t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Actual result:  Model was easily able to predict the next stage.</a:t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Metrics: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1" name="Google Shape;58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883" y="2086848"/>
            <a:ext cx="2250843" cy="6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6275" y="4033050"/>
            <a:ext cx="2308450" cy="6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1398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11">
                <a:solidFill>
                  <a:schemeClr val="dk1"/>
                </a:solidFill>
              </a:rPr>
              <a:t>Examples</a:t>
            </a:r>
            <a:endParaRPr sz="3111">
              <a:solidFill>
                <a:schemeClr val="dk1"/>
              </a:solidFill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588800" y="779400"/>
            <a:ext cx="318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Example 1 : Startup Growth Phases: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3" name="Google Shape;233;p30"/>
          <p:cNvGrpSpPr/>
          <p:nvPr/>
        </p:nvGrpSpPr>
        <p:grpSpPr>
          <a:xfrm>
            <a:off x="709583" y="1206396"/>
            <a:ext cx="1478579" cy="865937"/>
            <a:chOff x="588800" y="1468050"/>
            <a:chExt cx="1608900" cy="1218600"/>
          </a:xfrm>
        </p:grpSpPr>
        <p:sp>
          <p:nvSpPr>
            <p:cNvPr id="234" name="Google Shape;234;p30"/>
            <p:cNvSpPr/>
            <p:nvPr/>
          </p:nvSpPr>
          <p:spPr>
            <a:xfrm>
              <a:off x="588800" y="1468050"/>
              <a:ext cx="1300800" cy="720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Business Concept/Plan</a:t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235" name="Google Shape;235;p30"/>
            <p:cNvCxnSpPr>
              <a:stCxn id="234" idx="3"/>
              <a:endCxn id="236" idx="1"/>
            </p:cNvCxnSpPr>
            <p:nvPr/>
          </p:nvCxnSpPr>
          <p:spPr>
            <a:xfrm>
              <a:off x="1889600" y="1828200"/>
              <a:ext cx="30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7" name="Google Shape;237;p30"/>
            <p:cNvSpPr txBox="1"/>
            <p:nvPr/>
          </p:nvSpPr>
          <p:spPr>
            <a:xfrm>
              <a:off x="994850" y="2188350"/>
              <a:ext cx="4887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38" name="Google Shape;238;p30"/>
          <p:cNvGrpSpPr/>
          <p:nvPr/>
        </p:nvGrpSpPr>
        <p:grpSpPr>
          <a:xfrm>
            <a:off x="2188231" y="1206395"/>
            <a:ext cx="1584172" cy="865938"/>
            <a:chOff x="2197775" y="1468048"/>
            <a:chExt cx="1723800" cy="1218602"/>
          </a:xfrm>
        </p:grpSpPr>
        <p:sp>
          <p:nvSpPr>
            <p:cNvPr id="236" name="Google Shape;236;p30"/>
            <p:cNvSpPr/>
            <p:nvPr/>
          </p:nvSpPr>
          <p:spPr>
            <a:xfrm>
              <a:off x="2197775" y="1468048"/>
              <a:ext cx="1300800" cy="720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Team Building</a:t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239" name="Google Shape;239;p30"/>
            <p:cNvCxnSpPr>
              <a:stCxn id="236" idx="3"/>
              <a:endCxn id="240" idx="1"/>
            </p:cNvCxnSpPr>
            <p:nvPr/>
          </p:nvCxnSpPr>
          <p:spPr>
            <a:xfrm>
              <a:off x="3498575" y="1828198"/>
              <a:ext cx="42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1" name="Google Shape;241;p30"/>
            <p:cNvSpPr txBox="1"/>
            <p:nvPr/>
          </p:nvSpPr>
          <p:spPr>
            <a:xfrm>
              <a:off x="2603825" y="2188350"/>
              <a:ext cx="4887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2" name="Google Shape;242;p30"/>
          <p:cNvGrpSpPr/>
          <p:nvPr/>
        </p:nvGrpSpPr>
        <p:grpSpPr>
          <a:xfrm>
            <a:off x="3772426" y="1206396"/>
            <a:ext cx="1568457" cy="832219"/>
            <a:chOff x="3921600" y="1468050"/>
            <a:chExt cx="1706700" cy="1171150"/>
          </a:xfrm>
        </p:grpSpPr>
        <p:sp>
          <p:nvSpPr>
            <p:cNvPr id="240" name="Google Shape;240;p30"/>
            <p:cNvSpPr/>
            <p:nvPr/>
          </p:nvSpPr>
          <p:spPr>
            <a:xfrm>
              <a:off x="3921600" y="1468050"/>
              <a:ext cx="1300800" cy="720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Seed Financing</a:t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243" name="Google Shape;243;p30"/>
            <p:cNvCxnSpPr>
              <a:stCxn id="240" idx="3"/>
              <a:endCxn id="244" idx="1"/>
            </p:cNvCxnSpPr>
            <p:nvPr/>
          </p:nvCxnSpPr>
          <p:spPr>
            <a:xfrm>
              <a:off x="5222400" y="1828200"/>
              <a:ext cx="405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5" name="Google Shape;245;p30"/>
            <p:cNvSpPr txBox="1"/>
            <p:nvPr/>
          </p:nvSpPr>
          <p:spPr>
            <a:xfrm>
              <a:off x="4319150" y="2140900"/>
              <a:ext cx="4887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30"/>
          <p:cNvGrpSpPr/>
          <p:nvPr/>
        </p:nvGrpSpPr>
        <p:grpSpPr>
          <a:xfrm>
            <a:off x="5341010" y="1206396"/>
            <a:ext cx="1577004" cy="865937"/>
            <a:chOff x="5628437" y="1468050"/>
            <a:chExt cx="1716000" cy="1218600"/>
          </a:xfrm>
        </p:grpSpPr>
        <p:sp>
          <p:nvSpPr>
            <p:cNvPr id="244" name="Google Shape;244;p30"/>
            <p:cNvSpPr/>
            <p:nvPr/>
          </p:nvSpPr>
          <p:spPr>
            <a:xfrm>
              <a:off x="5628437" y="1468050"/>
              <a:ext cx="1376700" cy="720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Business Development </a:t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247" name="Google Shape;247;p30"/>
            <p:cNvCxnSpPr>
              <a:stCxn id="244" idx="3"/>
              <a:endCxn id="248" idx="1"/>
            </p:cNvCxnSpPr>
            <p:nvPr/>
          </p:nvCxnSpPr>
          <p:spPr>
            <a:xfrm>
              <a:off x="7005137" y="1828200"/>
              <a:ext cx="33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9" name="Google Shape;249;p30"/>
            <p:cNvSpPr txBox="1"/>
            <p:nvPr/>
          </p:nvSpPr>
          <p:spPr>
            <a:xfrm>
              <a:off x="6128975" y="2188350"/>
              <a:ext cx="4887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6918049" y="1206396"/>
            <a:ext cx="1265187" cy="865937"/>
            <a:chOff x="7344475" y="1468050"/>
            <a:chExt cx="1376700" cy="1218600"/>
          </a:xfrm>
        </p:grpSpPr>
        <p:sp>
          <p:nvSpPr>
            <p:cNvPr id="248" name="Google Shape;248;p30"/>
            <p:cNvSpPr/>
            <p:nvPr/>
          </p:nvSpPr>
          <p:spPr>
            <a:xfrm>
              <a:off x="7344475" y="1468050"/>
              <a:ext cx="1376700" cy="720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Branding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51" name="Google Shape;251;p30"/>
            <p:cNvSpPr txBox="1"/>
            <p:nvPr/>
          </p:nvSpPr>
          <p:spPr>
            <a:xfrm>
              <a:off x="7788475" y="2188350"/>
              <a:ext cx="4887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52" name="Google Shape;252;p30"/>
          <p:cNvGrpSpPr/>
          <p:nvPr/>
        </p:nvGrpSpPr>
        <p:grpSpPr>
          <a:xfrm>
            <a:off x="659264" y="2492482"/>
            <a:ext cx="1336513" cy="764078"/>
            <a:chOff x="588800" y="3326000"/>
            <a:chExt cx="1608900" cy="1341900"/>
          </a:xfrm>
        </p:grpSpPr>
        <p:sp>
          <p:nvSpPr>
            <p:cNvPr id="253" name="Google Shape;253;p30"/>
            <p:cNvSpPr/>
            <p:nvPr/>
          </p:nvSpPr>
          <p:spPr>
            <a:xfrm>
              <a:off x="588800" y="3326000"/>
              <a:ext cx="1300800" cy="720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Receive Loan Application</a:t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254" name="Google Shape;254;p30"/>
            <p:cNvCxnSpPr>
              <a:stCxn id="253" idx="3"/>
              <a:endCxn id="255" idx="1"/>
            </p:cNvCxnSpPr>
            <p:nvPr/>
          </p:nvCxnSpPr>
          <p:spPr>
            <a:xfrm>
              <a:off x="1889600" y="3686150"/>
              <a:ext cx="30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6" name="Google Shape;256;p30"/>
            <p:cNvSpPr txBox="1"/>
            <p:nvPr/>
          </p:nvSpPr>
          <p:spPr>
            <a:xfrm>
              <a:off x="994850" y="4046300"/>
              <a:ext cx="488700" cy="6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57" name="Google Shape;257;p30"/>
          <p:cNvGrpSpPr/>
          <p:nvPr/>
        </p:nvGrpSpPr>
        <p:grpSpPr>
          <a:xfrm>
            <a:off x="1995839" y="2492481"/>
            <a:ext cx="1431961" cy="764079"/>
            <a:chOff x="2197775" y="3325998"/>
            <a:chExt cx="1723800" cy="1341902"/>
          </a:xfrm>
        </p:grpSpPr>
        <p:sp>
          <p:nvSpPr>
            <p:cNvPr id="255" name="Google Shape;255;p30"/>
            <p:cNvSpPr/>
            <p:nvPr/>
          </p:nvSpPr>
          <p:spPr>
            <a:xfrm>
              <a:off x="2197775" y="3325998"/>
              <a:ext cx="1300800" cy="720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Review Application</a:t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258" name="Google Shape;258;p30"/>
            <p:cNvCxnSpPr>
              <a:stCxn id="255" idx="3"/>
              <a:endCxn id="259" idx="1"/>
            </p:cNvCxnSpPr>
            <p:nvPr/>
          </p:nvCxnSpPr>
          <p:spPr>
            <a:xfrm>
              <a:off x="3498575" y="3686148"/>
              <a:ext cx="42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0" name="Google Shape;260;p30"/>
            <p:cNvSpPr txBox="1"/>
            <p:nvPr/>
          </p:nvSpPr>
          <p:spPr>
            <a:xfrm>
              <a:off x="2603825" y="4046300"/>
              <a:ext cx="488700" cy="6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61" name="Google Shape;261;p30"/>
          <p:cNvGrpSpPr/>
          <p:nvPr/>
        </p:nvGrpSpPr>
        <p:grpSpPr>
          <a:xfrm>
            <a:off x="4845697" y="2492488"/>
            <a:ext cx="1861349" cy="764072"/>
            <a:chOff x="5628445" y="3326010"/>
            <a:chExt cx="2240700" cy="1341890"/>
          </a:xfrm>
        </p:grpSpPr>
        <p:sp>
          <p:nvSpPr>
            <p:cNvPr id="262" name="Google Shape;262;p30"/>
            <p:cNvSpPr/>
            <p:nvPr/>
          </p:nvSpPr>
          <p:spPr>
            <a:xfrm>
              <a:off x="5628445" y="3326010"/>
              <a:ext cx="1779900" cy="702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Customer signs paperwork</a:t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263" name="Google Shape;263;p30"/>
            <p:cNvCxnSpPr>
              <a:stCxn id="262" idx="3"/>
              <a:endCxn id="264" idx="1"/>
            </p:cNvCxnSpPr>
            <p:nvPr/>
          </p:nvCxnSpPr>
          <p:spPr>
            <a:xfrm>
              <a:off x="7408345" y="3677460"/>
              <a:ext cx="4608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5" name="Google Shape;265;p30"/>
            <p:cNvSpPr txBox="1"/>
            <p:nvPr/>
          </p:nvSpPr>
          <p:spPr>
            <a:xfrm>
              <a:off x="6128975" y="4046300"/>
              <a:ext cx="488700" cy="6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66" name="Google Shape;266;p30"/>
          <p:cNvGrpSpPr/>
          <p:nvPr/>
        </p:nvGrpSpPr>
        <p:grpSpPr>
          <a:xfrm>
            <a:off x="6706928" y="2492482"/>
            <a:ext cx="1143625" cy="764078"/>
            <a:chOff x="7259667" y="3326000"/>
            <a:chExt cx="1376700" cy="1341900"/>
          </a:xfrm>
        </p:grpSpPr>
        <p:sp>
          <p:nvSpPr>
            <p:cNvPr id="264" name="Google Shape;264;p30"/>
            <p:cNvSpPr/>
            <p:nvPr/>
          </p:nvSpPr>
          <p:spPr>
            <a:xfrm>
              <a:off x="7259667" y="3326000"/>
              <a:ext cx="1376700" cy="720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Disperse Fund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67" name="Google Shape;267;p30"/>
            <p:cNvSpPr txBox="1"/>
            <p:nvPr/>
          </p:nvSpPr>
          <p:spPr>
            <a:xfrm>
              <a:off x="7788475" y="4046300"/>
              <a:ext cx="488700" cy="6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68" name="Google Shape;268;p30"/>
          <p:cNvGrpSpPr/>
          <p:nvPr/>
        </p:nvGrpSpPr>
        <p:grpSpPr>
          <a:xfrm>
            <a:off x="3427821" y="2492482"/>
            <a:ext cx="1417756" cy="1072536"/>
            <a:chOff x="3921600" y="3326000"/>
            <a:chExt cx="1706700" cy="1883625"/>
          </a:xfrm>
        </p:grpSpPr>
        <p:sp>
          <p:nvSpPr>
            <p:cNvPr id="259" name="Google Shape;259;p30"/>
            <p:cNvSpPr/>
            <p:nvPr/>
          </p:nvSpPr>
          <p:spPr>
            <a:xfrm>
              <a:off x="3921600" y="3326000"/>
              <a:ext cx="1300800" cy="720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Approval</a:t>
              </a:r>
              <a:r>
                <a:rPr lang="en" sz="1100">
                  <a:solidFill>
                    <a:schemeClr val="dk2"/>
                  </a:solidFill>
                </a:rPr>
                <a:t> of Loan</a:t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269" name="Google Shape;269;p30"/>
            <p:cNvCxnSpPr>
              <a:stCxn id="259" idx="3"/>
              <a:endCxn id="262" idx="1"/>
            </p:cNvCxnSpPr>
            <p:nvPr/>
          </p:nvCxnSpPr>
          <p:spPr>
            <a:xfrm flipH="1" rot="10800000">
              <a:off x="5222400" y="3677450"/>
              <a:ext cx="4059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0" name="Google Shape;270;p30"/>
            <p:cNvSpPr txBox="1"/>
            <p:nvPr/>
          </p:nvSpPr>
          <p:spPr>
            <a:xfrm>
              <a:off x="4319150" y="3998850"/>
              <a:ext cx="488700" cy="6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1" name="Google Shape;271;p30"/>
            <p:cNvCxnSpPr/>
            <p:nvPr/>
          </p:nvCxnSpPr>
          <p:spPr>
            <a:xfrm>
              <a:off x="4551200" y="4046300"/>
              <a:ext cx="14700" cy="63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2" name="Google Shape;272;p30"/>
            <p:cNvSpPr txBox="1"/>
            <p:nvPr/>
          </p:nvSpPr>
          <p:spPr>
            <a:xfrm>
              <a:off x="4165925" y="4588025"/>
              <a:ext cx="1101000" cy="6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Rejected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3" name="Google Shape;273;p30"/>
            <p:cNvSpPr txBox="1"/>
            <p:nvPr/>
          </p:nvSpPr>
          <p:spPr>
            <a:xfrm>
              <a:off x="4672975" y="4132513"/>
              <a:ext cx="4887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4" name="Google Shape;274;p30"/>
          <p:cNvSpPr txBox="1"/>
          <p:nvPr/>
        </p:nvSpPr>
        <p:spPr>
          <a:xfrm>
            <a:off x="588812" y="2080724"/>
            <a:ext cx="30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Example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 : 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Loan Approval Process: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5" name="Google Shape;275;p30"/>
          <p:cNvGrpSpPr/>
          <p:nvPr/>
        </p:nvGrpSpPr>
        <p:grpSpPr>
          <a:xfrm>
            <a:off x="669322" y="4029865"/>
            <a:ext cx="1492255" cy="934673"/>
            <a:chOff x="588800" y="1468050"/>
            <a:chExt cx="1608900" cy="1159500"/>
          </a:xfrm>
        </p:grpSpPr>
        <p:sp>
          <p:nvSpPr>
            <p:cNvPr id="276" name="Google Shape;276;p30"/>
            <p:cNvSpPr/>
            <p:nvPr/>
          </p:nvSpPr>
          <p:spPr>
            <a:xfrm>
              <a:off x="588800" y="1468050"/>
              <a:ext cx="1300800" cy="720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" sz="1100">
                  <a:solidFill>
                    <a:schemeClr val="dk2"/>
                  </a:solidFill>
                </a:rPr>
                <a:t>   Prospecting</a:t>
              </a:r>
              <a:endParaRPr sz="1100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277" name="Google Shape;277;p30"/>
            <p:cNvCxnSpPr>
              <a:stCxn id="276" idx="3"/>
              <a:endCxn id="278" idx="1"/>
            </p:cNvCxnSpPr>
            <p:nvPr/>
          </p:nvCxnSpPr>
          <p:spPr>
            <a:xfrm>
              <a:off x="1889600" y="1828200"/>
              <a:ext cx="30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9" name="Google Shape;279;p30"/>
            <p:cNvSpPr txBox="1"/>
            <p:nvPr/>
          </p:nvSpPr>
          <p:spPr>
            <a:xfrm>
              <a:off x="994850" y="2188350"/>
              <a:ext cx="488700" cy="4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2161646" y="4029863"/>
            <a:ext cx="1558756" cy="934674"/>
            <a:chOff x="2197775" y="1468048"/>
            <a:chExt cx="1680600" cy="1159502"/>
          </a:xfrm>
        </p:grpSpPr>
        <p:sp>
          <p:nvSpPr>
            <p:cNvPr id="278" name="Google Shape;278;p30"/>
            <p:cNvSpPr/>
            <p:nvPr/>
          </p:nvSpPr>
          <p:spPr>
            <a:xfrm>
              <a:off x="2197775" y="1468048"/>
              <a:ext cx="1300800" cy="720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9144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RFI in progress</a:t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281" name="Google Shape;281;p30"/>
            <p:cNvCxnSpPr>
              <a:stCxn id="278" idx="3"/>
              <a:endCxn id="282" idx="1"/>
            </p:cNvCxnSpPr>
            <p:nvPr/>
          </p:nvCxnSpPr>
          <p:spPr>
            <a:xfrm flipH="1" rot="10800000">
              <a:off x="3498575" y="1826998"/>
              <a:ext cx="3798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3" name="Google Shape;283;p30"/>
            <p:cNvSpPr txBox="1"/>
            <p:nvPr/>
          </p:nvSpPr>
          <p:spPr>
            <a:xfrm>
              <a:off x="2603825" y="2188350"/>
              <a:ext cx="488700" cy="4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5655610" y="4029865"/>
            <a:ext cx="1599103" cy="934673"/>
            <a:chOff x="5628437" y="1468050"/>
            <a:chExt cx="1724100" cy="1159500"/>
          </a:xfrm>
        </p:grpSpPr>
        <p:sp>
          <p:nvSpPr>
            <p:cNvPr id="285" name="Google Shape;285;p30"/>
            <p:cNvSpPr/>
            <p:nvPr/>
          </p:nvSpPr>
          <p:spPr>
            <a:xfrm>
              <a:off x="5628437" y="1468050"/>
              <a:ext cx="1376700" cy="720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Shelved</a:t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286" name="Google Shape;286;p30"/>
            <p:cNvCxnSpPr>
              <a:stCxn id="285" idx="3"/>
              <a:endCxn id="287" idx="1"/>
            </p:cNvCxnSpPr>
            <p:nvPr/>
          </p:nvCxnSpPr>
          <p:spPr>
            <a:xfrm>
              <a:off x="7005137" y="1828200"/>
              <a:ext cx="3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8" name="Google Shape;288;p30"/>
            <p:cNvSpPr txBox="1"/>
            <p:nvPr/>
          </p:nvSpPr>
          <p:spPr>
            <a:xfrm>
              <a:off x="6128975" y="2188350"/>
              <a:ext cx="488700" cy="4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12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7254585" y="4029865"/>
            <a:ext cx="1276889" cy="934673"/>
            <a:chOff x="7344475" y="1468050"/>
            <a:chExt cx="1376700" cy="1159500"/>
          </a:xfrm>
        </p:grpSpPr>
        <p:sp>
          <p:nvSpPr>
            <p:cNvPr id="287" name="Google Shape;287;p30"/>
            <p:cNvSpPr/>
            <p:nvPr/>
          </p:nvSpPr>
          <p:spPr>
            <a:xfrm>
              <a:off x="7344475" y="1468050"/>
              <a:ext cx="1376700" cy="720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Disqualified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90" name="Google Shape;290;p30"/>
            <p:cNvSpPr txBox="1"/>
            <p:nvPr/>
          </p:nvSpPr>
          <p:spPr>
            <a:xfrm>
              <a:off x="7788475" y="2188350"/>
              <a:ext cx="488700" cy="4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13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91" name="Google Shape;291;p30"/>
          <p:cNvSpPr txBox="1"/>
          <p:nvPr/>
        </p:nvSpPr>
        <p:spPr>
          <a:xfrm>
            <a:off x="674448" y="3450750"/>
            <a:ext cx="350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Use Case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Opportunity Sales Data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2" name="Google Shape;292;p30"/>
          <p:cNvGrpSpPr/>
          <p:nvPr/>
        </p:nvGrpSpPr>
        <p:grpSpPr>
          <a:xfrm>
            <a:off x="3720281" y="4028859"/>
            <a:ext cx="1935229" cy="896424"/>
            <a:chOff x="3720281" y="4028859"/>
            <a:chExt cx="1935229" cy="896424"/>
          </a:xfrm>
        </p:grpSpPr>
        <p:grpSp>
          <p:nvGrpSpPr>
            <p:cNvPr id="293" name="Google Shape;293;p30"/>
            <p:cNvGrpSpPr/>
            <p:nvPr/>
          </p:nvGrpSpPr>
          <p:grpSpPr>
            <a:xfrm>
              <a:off x="3720281" y="4028859"/>
              <a:ext cx="1935229" cy="896424"/>
              <a:chOff x="3921600" y="1468050"/>
              <a:chExt cx="2086500" cy="1112050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3921600" y="1468050"/>
                <a:ext cx="1300800" cy="720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Font typeface="Arial"/>
                  <a:buNone/>
                </a:pPr>
                <a:r>
                  <a:rPr lang="en" sz="1100">
                    <a:solidFill>
                      <a:schemeClr val="dk2"/>
                    </a:solidFill>
                  </a:rPr>
                  <a:t>RFI Submitted</a:t>
                </a:r>
                <a:endParaRPr sz="1100">
                  <a:solidFill>
                    <a:schemeClr val="dk2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294" name="Google Shape;294;p30"/>
              <p:cNvCxnSpPr>
                <a:stCxn id="282" idx="3"/>
                <a:endCxn id="285" idx="1"/>
              </p:cNvCxnSpPr>
              <p:nvPr/>
            </p:nvCxnSpPr>
            <p:spPr>
              <a:xfrm>
                <a:off x="5222400" y="1828200"/>
                <a:ext cx="7857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95" name="Google Shape;295;p30"/>
              <p:cNvSpPr txBox="1"/>
              <p:nvPr/>
            </p:nvSpPr>
            <p:spPr>
              <a:xfrm>
                <a:off x="4319150" y="2140900"/>
                <a:ext cx="488700" cy="43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Lato"/>
                    <a:ea typeface="Lato"/>
                    <a:cs typeface="Lato"/>
                    <a:sym typeface="Lato"/>
                  </a:rPr>
                  <a:t>3</a:t>
                </a:r>
                <a:endParaRPr sz="11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96" name="Google Shape;296;p30"/>
            <p:cNvSpPr txBox="1"/>
            <p:nvPr/>
          </p:nvSpPr>
          <p:spPr>
            <a:xfrm>
              <a:off x="5014022" y="4354850"/>
              <a:ext cx="641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4-11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dk1"/>
                </a:solidFill>
              </a:rPr>
              <a:t>Conclusion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88" name="Google Shape;588;p48"/>
          <p:cNvSpPr txBox="1"/>
          <p:nvPr/>
        </p:nvSpPr>
        <p:spPr>
          <a:xfrm>
            <a:off x="342900" y="1424650"/>
            <a:ext cx="84414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lang="en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Generated synthetic sales data based on properties of real data.</a:t>
            </a:r>
            <a:endParaRPr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lang="en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Performed feature engineering to extract 3 features namely Recency, Frequency, Monetary.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various supervised </a:t>
            </a:r>
            <a:r>
              <a:rPr i="0" lang="en" sz="1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classifiers to predict 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success/failure of an opportunity.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HMM models to show improvement in prediction accuracy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Proposed use of RFM 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attributes to perform risk analysis and </a:t>
            </a:r>
            <a:r>
              <a:rPr i="0" lang="en" sz="1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classify opportuniti</a:t>
            </a:r>
            <a:r>
              <a:rPr i="0" lang="en" sz="1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into high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, mid, </a:t>
            </a:r>
            <a:r>
              <a:rPr i="0" lang="en" sz="1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alert segments.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1"/>
                </a:solidFill>
              </a:rPr>
              <a:t>What did we learn?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4" name="Google Shape;594;p49"/>
          <p:cNvSpPr txBox="1"/>
          <p:nvPr>
            <p:ph type="title"/>
          </p:nvPr>
        </p:nvSpPr>
        <p:spPr>
          <a:xfrm>
            <a:off x="442275" y="1248875"/>
            <a:ext cx="85206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b="0" lang="en" sz="1700">
                <a:latin typeface="Source Sans Pro"/>
                <a:ea typeface="Source Sans Pro"/>
                <a:cs typeface="Source Sans Pro"/>
                <a:sym typeface="Source Sans Pro"/>
              </a:rPr>
              <a:t>To understand business problem and develop insights on it.</a:t>
            </a:r>
            <a:endParaRPr b="0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b="0" lang="en" sz="1700">
                <a:latin typeface="Source Sans Pro"/>
                <a:ea typeface="Source Sans Pro"/>
                <a:cs typeface="Source Sans Pro"/>
                <a:sym typeface="Source Sans Pro"/>
              </a:rPr>
              <a:t>To generate prototype of real data.</a:t>
            </a:r>
            <a:endParaRPr b="0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b="0" lang="en" sz="1700">
                <a:latin typeface="Source Sans Pro"/>
                <a:ea typeface="Source Sans Pro"/>
                <a:cs typeface="Source Sans Pro"/>
                <a:sym typeface="Source Sans Pro"/>
              </a:rPr>
              <a:t>To Break down a challenging problem into manageable iterations.</a:t>
            </a:r>
            <a:endParaRPr b="0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b="0" lang="en" sz="1700">
                <a:latin typeface="Source Sans Pro"/>
                <a:ea typeface="Source Sans Pro"/>
                <a:cs typeface="Source Sans Pro"/>
                <a:sym typeface="Source Sans Pro"/>
              </a:rPr>
              <a:t>Read and comprehend research papers from different sources relevant to the project needs.</a:t>
            </a:r>
            <a:endParaRPr b="0"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0"/>
          <p:cNvSpPr txBox="1"/>
          <p:nvPr>
            <p:ph idx="4294967295" type="title"/>
          </p:nvPr>
        </p:nvSpPr>
        <p:spPr>
          <a:xfrm>
            <a:off x="3094950" y="2163150"/>
            <a:ext cx="29541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You!</a:t>
            </a:r>
            <a:endParaRPr sz="4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1"/>
          <p:cNvSpPr txBox="1"/>
          <p:nvPr>
            <p:ph type="ctrTitle"/>
          </p:nvPr>
        </p:nvSpPr>
        <p:spPr>
          <a:xfrm>
            <a:off x="1143000" y="145473"/>
            <a:ext cx="6858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/>
              <a:t>RFM Clustering Use Cases</a:t>
            </a:r>
            <a:endParaRPr/>
          </a:p>
        </p:txBody>
      </p:sp>
      <p:sp>
        <p:nvSpPr>
          <p:cNvPr id="605" name="Google Shape;605;p51"/>
          <p:cNvSpPr txBox="1"/>
          <p:nvPr>
            <p:ph idx="1" type="subTitle"/>
          </p:nvPr>
        </p:nvSpPr>
        <p:spPr>
          <a:xfrm>
            <a:off x="1801793" y="833897"/>
            <a:ext cx="5540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i="0" lang="en" sz="1800" u="none" strike="noStrike">
                <a:solidFill>
                  <a:schemeClr val="dk1"/>
                </a:solidFill>
              </a:rPr>
              <a:t>RFM Segmentation can be applied to activity-related data that has </a:t>
            </a:r>
            <a:r>
              <a:rPr b="1" i="0" lang="en" sz="1800" u="none" strike="noStrike">
                <a:solidFill>
                  <a:schemeClr val="dk1"/>
                </a:solidFill>
              </a:rPr>
              <a:t>measurable value </a:t>
            </a:r>
            <a:r>
              <a:rPr i="0" lang="en" sz="1800" u="none" strike="noStrike">
                <a:solidFill>
                  <a:schemeClr val="dk1"/>
                </a:solidFill>
              </a:rPr>
              <a:t>and is </a:t>
            </a:r>
            <a:r>
              <a:rPr b="1" i="0" lang="en" sz="1800" u="none" strike="noStrike">
                <a:solidFill>
                  <a:schemeClr val="dk1"/>
                </a:solidFill>
              </a:rPr>
              <a:t>repeatable</a:t>
            </a:r>
            <a:r>
              <a:rPr i="0" lang="en" sz="1800" u="none" strike="noStrike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06" name="Google Shape;60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75" y="1505325"/>
            <a:ext cx="6311050" cy="29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1"/>
          <p:cNvSpPr txBox="1"/>
          <p:nvPr/>
        </p:nvSpPr>
        <p:spPr>
          <a:xfrm>
            <a:off x="497800" y="7460100"/>
            <a:ext cx="24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 2: Transition Probability vs Days 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8" name="Google Shape;608;p51"/>
          <p:cNvSpPr txBox="1"/>
          <p:nvPr/>
        </p:nvSpPr>
        <p:spPr>
          <a:xfrm>
            <a:off x="3618250" y="4554675"/>
            <a:ext cx="24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 6: RFM Clustering Applications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1"/>
                </a:solidFill>
              </a:rPr>
              <a:t>Viterbi Algorithm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4" name="Google Shape;614;p52"/>
          <p:cNvSpPr txBox="1"/>
          <p:nvPr/>
        </p:nvSpPr>
        <p:spPr>
          <a:xfrm>
            <a:off x="757150" y="1296725"/>
            <a:ext cx="7092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state space S={ s1 ,s2 ,…..sN } .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observation space O={ o1 , 02 ,…0K } .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Transition matrix A of size N*N such that Aij stores the transition probability of transiting from state si to sj state.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Emission matrix B of size N*K such that Bij stores the probability of observing oj from state si .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 array of initial probabilities π of size N such that πi stores the probability of state si at time t=1.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Sequence of observations y1 ,y2…..yT .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50" y="326775"/>
            <a:ext cx="7981225" cy="18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311700" y="261200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1"/>
          <p:cNvSpPr txBox="1"/>
          <p:nvPr>
            <p:ph idx="4294967295" type="body"/>
          </p:nvPr>
        </p:nvSpPr>
        <p:spPr>
          <a:xfrm>
            <a:off x="311700" y="1205425"/>
            <a:ext cx="87330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Objective:</a:t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Font typeface="Source Sans Pro"/>
              <a:buChar char="○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Develop a framework to process historical information of an entity.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Challenge:</a:t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Source Sans Pro"/>
              <a:buChar char="○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To process the semantics, content and sequence of interactions made by an entity.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Utility:</a:t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Source Sans Pro"/>
              <a:buChar char="○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Generate personalized recommendations to enhance experience.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462325" y="113400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1"/>
                </a:solidFill>
              </a:rPr>
              <a:t>Description of data of an entity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08" name="Google Shape;308;p32"/>
          <p:cNvGraphicFramePr/>
          <p:nvPr/>
        </p:nvGraphicFramePr>
        <p:xfrm>
          <a:off x="6651136" y="1117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{8B6062DE-16DC-4D9F-9F1B-5B38D6C339EF}</a:tableStyleId>
              </a:tblPr>
              <a:tblGrid>
                <a:gridCol w="1679700"/>
              </a:tblGrid>
              <a:tr h="23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1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Sales Stages</a:t>
                      </a:r>
                      <a:endParaRPr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25" marB="0" marR="9525" marL="100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01 - Prospecting</a:t>
                      </a:r>
                      <a:endParaRPr/>
                    </a:p>
                  </a:txBody>
                  <a:tcPr marT="9525" marB="0" marR="9525" marL="9525" anchor="b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54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02 - RFI in progress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4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03 - RFI Submitted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4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04 - RFP in progress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4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05 - RFP Submitted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4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06 - Short Listed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4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07 - Selected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4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08 - Contract Negotiation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354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09 - Closed/WON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54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10 - Lost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54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11 - Scrapped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54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12 - Shelved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54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13 -Disqualified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309" name="Google Shape;309;p32"/>
          <p:cNvSpPr txBox="1"/>
          <p:nvPr/>
        </p:nvSpPr>
        <p:spPr>
          <a:xfrm>
            <a:off x="705081" y="812619"/>
            <a:ext cx="56211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Opportunity 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●"/>
            </a:pPr>
            <a:r>
              <a:rPr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 of activity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●"/>
            </a:pPr>
            <a:r>
              <a:rPr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Something that is to be sold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●"/>
            </a:pPr>
            <a:r>
              <a:rPr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Deals move through various stages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 opportunity has a different behavior depending upon 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●"/>
            </a:pPr>
            <a:r>
              <a:rPr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product is being sold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●"/>
            </a:pPr>
            <a:r>
              <a:rPr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which customer is it being sold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635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</a:pPr>
            <a:r>
              <a:rPr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revenue of the customer</a:t>
            </a:r>
            <a:endParaRPr i="0" sz="13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Objective: Mine behaviour of an opportunity 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●"/>
            </a:pPr>
            <a:r>
              <a:rPr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much time does an opportunity spend in a stage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●"/>
            </a:pPr>
            <a:r>
              <a:rPr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which stage does an opportunity drop out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635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</a:pPr>
            <a:r>
              <a:rPr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Does it get converted into win or loss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>
            <p:ph type="title"/>
          </p:nvPr>
        </p:nvSpPr>
        <p:spPr>
          <a:xfrm>
            <a:off x="407550" y="11432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Overview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15" name="Google Shape;315;p33"/>
          <p:cNvGraphicFramePr/>
          <p:nvPr/>
        </p:nvGraphicFramePr>
        <p:xfrm>
          <a:off x="1210175" y="84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{8B6062DE-16DC-4D9F-9F1B-5B38D6C339EF}</a:tableStyleId>
              </a:tblPr>
              <a:tblGrid>
                <a:gridCol w="3457675"/>
                <a:gridCol w="3457675"/>
              </a:tblGrid>
              <a:tr h="35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Name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</a:t>
                      </a:r>
                      <a:endParaRPr b="1"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Unique opportunity ID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Stage</a:t>
                      </a:r>
                      <a:endParaRPr b="1"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Opportunity Curren Stage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Name</a:t>
                      </a:r>
                      <a:endParaRPr b="1"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Opportunity Name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Client_Revenue</a:t>
                      </a:r>
                      <a:endParaRPr b="1"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Revenue Client is generating from this Opportunity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Region</a:t>
                      </a:r>
                      <a:endParaRPr b="1"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Operating region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Client_Domain</a:t>
                      </a:r>
                      <a:endParaRPr b="1"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Domain of the Client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Existing_Customer</a:t>
                      </a:r>
                      <a:endParaRPr b="1"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Previous client/customer or not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TCS_Revenue</a:t>
                      </a:r>
                      <a:endParaRPr b="1"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Revenue TCS is generating from this Opportunity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TCS_Domain</a:t>
                      </a:r>
                      <a:endParaRPr b="1"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Domain of TCS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Time Stamp</a:t>
                      </a:r>
                      <a:endParaRPr b="1"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Current Stage Transition Date</a:t>
                      </a:r>
                      <a:endParaRPr sz="12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462100" y="200750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146"/>
              <a:buNone/>
            </a:pPr>
            <a:r>
              <a:rPr lang="en" sz="311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Workflow</a:t>
            </a:r>
            <a:endParaRPr sz="311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1" name="Google Shape;321;p34"/>
          <p:cNvGrpSpPr/>
          <p:nvPr/>
        </p:nvGrpSpPr>
        <p:grpSpPr>
          <a:xfrm>
            <a:off x="5824606" y="1468225"/>
            <a:ext cx="3006865" cy="3483050"/>
            <a:chOff x="5632317" y="1189775"/>
            <a:chExt cx="3305700" cy="3483050"/>
          </a:xfrm>
        </p:grpSpPr>
        <p:sp>
          <p:nvSpPr>
            <p:cNvPr id="322" name="Google Shape;322;p34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095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Risk 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34"/>
            <p:cNvSpPr txBox="1"/>
            <p:nvPr/>
          </p:nvSpPr>
          <p:spPr>
            <a:xfrm>
              <a:off x="6012929" y="2057125"/>
              <a:ext cx="2679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" sz="13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Proposed a way to classify opportunities based on RFM features and classify opportunities into high, mid, low alert segments.</a:t>
              </a:r>
              <a:endPara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t/>
              </a:r>
              <a:endPara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" name="Google Shape;324;p34"/>
          <p:cNvGrpSpPr/>
          <p:nvPr/>
        </p:nvGrpSpPr>
        <p:grpSpPr>
          <a:xfrm>
            <a:off x="312975" y="1468327"/>
            <a:ext cx="2917325" cy="3482830"/>
            <a:chOff x="0" y="1189989"/>
            <a:chExt cx="3546900" cy="3482830"/>
          </a:xfrm>
        </p:grpSpPr>
        <p:sp>
          <p:nvSpPr>
            <p:cNvPr id="325" name="Google Shape;325;p3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F075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Generate Opportunity Data</a:t>
              </a:r>
              <a:endPara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6" name="Google Shape;326;p34"/>
            <p:cNvSpPr txBox="1"/>
            <p:nvPr/>
          </p:nvSpPr>
          <p:spPr>
            <a:xfrm>
              <a:off x="434034" y="2057119"/>
              <a:ext cx="2593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Generated synthetic data (since real data is sensitive) based on properties of real data.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7" name="Google Shape;327;p34"/>
          <p:cNvGrpSpPr/>
          <p:nvPr/>
        </p:nvGrpSpPr>
        <p:grpSpPr>
          <a:xfrm>
            <a:off x="3051314" y="1468325"/>
            <a:ext cx="2961577" cy="3482825"/>
            <a:chOff x="3028821" y="1190000"/>
            <a:chExt cx="3305700" cy="3482825"/>
          </a:xfrm>
        </p:grpSpPr>
        <p:sp>
          <p:nvSpPr>
            <p:cNvPr id="328" name="Google Shape;328;p34"/>
            <p:cNvSpPr/>
            <p:nvPr/>
          </p:nvSpPr>
          <p:spPr>
            <a:xfrm>
              <a:off x="3028821" y="1190000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48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Opportunity Success/Failure Prediction</a:t>
              </a:r>
              <a:endPara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9" name="Google Shape;329;p34"/>
            <p:cNvSpPr txBox="1"/>
            <p:nvPr/>
          </p:nvSpPr>
          <p:spPr>
            <a:xfrm>
              <a:off x="3295073" y="2057125"/>
              <a:ext cx="2829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Predict success/failure based on behaviour mining: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(i) Feature engineering: RFM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(ii) Built two types of models to predict success/failure.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/>
          <p:nvPr/>
        </p:nvSpPr>
        <p:spPr>
          <a:xfrm>
            <a:off x="3240258" y="2863134"/>
            <a:ext cx="2700606" cy="1000117"/>
          </a:xfrm>
          <a:custGeom>
            <a:rect b="b" l="l" r="r" t="t"/>
            <a:pathLst>
              <a:path extrusionOk="0" h="12970" w="39012">
                <a:moveTo>
                  <a:pt x="0" y="5914"/>
                </a:moveTo>
                <a:lnTo>
                  <a:pt x="19531" y="12970"/>
                </a:lnTo>
                <a:lnTo>
                  <a:pt x="39012" y="5914"/>
                </a:lnTo>
                <a:lnTo>
                  <a:pt x="1958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grpSp>
        <p:nvGrpSpPr>
          <p:cNvPr id="335" name="Google Shape;335;p35"/>
          <p:cNvGrpSpPr/>
          <p:nvPr/>
        </p:nvGrpSpPr>
        <p:grpSpPr>
          <a:xfrm>
            <a:off x="2835534" y="3219626"/>
            <a:ext cx="5734670" cy="1369809"/>
            <a:chOff x="2817409" y="2830551"/>
            <a:chExt cx="5734670" cy="1369809"/>
          </a:xfrm>
        </p:grpSpPr>
        <p:grpSp>
          <p:nvGrpSpPr>
            <p:cNvPr id="336" name="Google Shape;336;p35"/>
            <p:cNvGrpSpPr/>
            <p:nvPr/>
          </p:nvGrpSpPr>
          <p:grpSpPr>
            <a:xfrm>
              <a:off x="5775075" y="2830551"/>
              <a:ext cx="2777004" cy="747300"/>
              <a:chOff x="5574150" y="3083456"/>
              <a:chExt cx="2777004" cy="747300"/>
            </a:xfrm>
          </p:grpSpPr>
          <p:cxnSp>
            <p:nvCxnSpPr>
              <p:cNvPr id="337" name="Google Shape;337;p35"/>
              <p:cNvCxnSpPr/>
              <p:nvPr/>
            </p:nvCxnSpPr>
            <p:spPr>
              <a:xfrm>
                <a:off x="5574150" y="3449448"/>
                <a:ext cx="609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DBDB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8" name="Google Shape;338;p35"/>
              <p:cNvSpPr/>
              <p:nvPr/>
            </p:nvSpPr>
            <p:spPr>
              <a:xfrm>
                <a:off x="6014671" y="3349032"/>
                <a:ext cx="198600" cy="198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5"/>
              <p:cNvSpPr txBox="1"/>
              <p:nvPr/>
            </p:nvSpPr>
            <p:spPr>
              <a:xfrm>
                <a:off x="5991687" y="3291107"/>
                <a:ext cx="134100" cy="5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5"/>
              <p:cNvSpPr txBox="1"/>
              <p:nvPr/>
            </p:nvSpPr>
            <p:spPr>
              <a:xfrm>
                <a:off x="6223854" y="3083456"/>
                <a:ext cx="2127300" cy="74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" sz="14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Data Generation</a:t>
                </a:r>
                <a:endParaRPr b="1" i="0" sz="10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341" name="Google Shape;341;p35"/>
            <p:cNvSpPr/>
            <p:nvPr/>
          </p:nvSpPr>
          <p:spPr>
            <a:xfrm>
              <a:off x="2817409" y="2930128"/>
              <a:ext cx="1754395" cy="127023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42" name="Google Shape;342;p35"/>
            <p:cNvSpPr/>
            <p:nvPr/>
          </p:nvSpPr>
          <p:spPr>
            <a:xfrm flipH="1">
              <a:off x="4572192" y="2930128"/>
              <a:ext cx="1754395" cy="127023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343" name="Google Shape;343;p35"/>
          <p:cNvSpPr/>
          <p:nvPr/>
        </p:nvSpPr>
        <p:spPr>
          <a:xfrm>
            <a:off x="3602032" y="2456323"/>
            <a:ext cx="1976933" cy="732124"/>
          </a:xfrm>
          <a:custGeom>
            <a:rect b="b" l="l" r="r" t="t"/>
            <a:pathLst>
              <a:path extrusionOk="0" h="12970" w="39012">
                <a:moveTo>
                  <a:pt x="0" y="5914"/>
                </a:moveTo>
                <a:lnTo>
                  <a:pt x="19531" y="12970"/>
                </a:lnTo>
                <a:lnTo>
                  <a:pt x="39012" y="5914"/>
                </a:lnTo>
                <a:lnTo>
                  <a:pt x="1958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344" name="Google Shape;344;p35"/>
          <p:cNvSpPr/>
          <p:nvPr/>
        </p:nvSpPr>
        <p:spPr>
          <a:xfrm>
            <a:off x="3728611" y="2315989"/>
            <a:ext cx="1712722" cy="632644"/>
          </a:xfrm>
          <a:custGeom>
            <a:rect b="b" l="l" r="r" t="t"/>
            <a:pathLst>
              <a:path extrusionOk="0" h="16300" w="49248">
                <a:moveTo>
                  <a:pt x="0" y="7554"/>
                </a:moveTo>
                <a:lnTo>
                  <a:pt x="24649" y="16300"/>
                </a:lnTo>
                <a:lnTo>
                  <a:pt x="49248" y="7604"/>
                </a:lnTo>
                <a:lnTo>
                  <a:pt x="24599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345" name="Google Shape;345;p35"/>
          <p:cNvSpPr/>
          <p:nvPr/>
        </p:nvSpPr>
        <p:spPr>
          <a:xfrm>
            <a:off x="3906321" y="2108206"/>
            <a:ext cx="1357227" cy="501323"/>
          </a:xfrm>
          <a:custGeom>
            <a:rect b="b" l="l" r="r" t="t"/>
            <a:pathLst>
              <a:path extrusionOk="0" h="12970" w="39012">
                <a:moveTo>
                  <a:pt x="0" y="5914"/>
                </a:moveTo>
                <a:lnTo>
                  <a:pt x="19531" y="12970"/>
                </a:lnTo>
                <a:lnTo>
                  <a:pt x="39012" y="5914"/>
                </a:lnTo>
                <a:lnTo>
                  <a:pt x="1958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346" name="Google Shape;346;p35"/>
          <p:cNvSpPr/>
          <p:nvPr/>
        </p:nvSpPr>
        <p:spPr>
          <a:xfrm>
            <a:off x="4169082" y="1787835"/>
            <a:ext cx="835301" cy="314794"/>
          </a:xfrm>
          <a:custGeom>
            <a:rect b="b" l="l" r="r" t="t"/>
            <a:pathLst>
              <a:path extrusionOk="0" h="8150" w="24053">
                <a:moveTo>
                  <a:pt x="0" y="3827"/>
                </a:moveTo>
                <a:lnTo>
                  <a:pt x="11976" y="8150"/>
                </a:lnTo>
                <a:lnTo>
                  <a:pt x="24053" y="3827"/>
                </a:lnTo>
                <a:lnTo>
                  <a:pt x="1212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347" name="Google Shape;347;p35"/>
          <p:cNvSpPr/>
          <p:nvPr/>
        </p:nvSpPr>
        <p:spPr>
          <a:xfrm>
            <a:off x="3777907" y="2336783"/>
            <a:ext cx="809111" cy="493631"/>
          </a:xfrm>
          <a:custGeom>
            <a:rect b="b" l="l" r="r" t="t"/>
            <a:pathLst>
              <a:path extrusionOk="0" h="12771" w="23257">
                <a:moveTo>
                  <a:pt x="3727" y="0"/>
                </a:moveTo>
                <a:lnTo>
                  <a:pt x="0" y="4522"/>
                </a:lnTo>
                <a:lnTo>
                  <a:pt x="23257" y="12771"/>
                </a:lnTo>
                <a:lnTo>
                  <a:pt x="23257" y="7056"/>
                </a:lnTo>
                <a:close/>
              </a:path>
            </a:pathLst>
          </a:custGeom>
          <a:gradFill>
            <a:gsLst>
              <a:gs pos="0">
                <a:srgbClr val="FFCA37"/>
              </a:gs>
              <a:gs pos="100000">
                <a:srgbClr val="AD8107"/>
              </a:gs>
            </a:gsLst>
            <a:lin ang="5400012" scaled="0"/>
          </a:gradFill>
          <a:ln>
            <a:noFill/>
          </a:ln>
        </p:spPr>
      </p:sp>
      <p:sp>
        <p:nvSpPr>
          <p:cNvPr id="348" name="Google Shape;348;p35"/>
          <p:cNvSpPr/>
          <p:nvPr/>
        </p:nvSpPr>
        <p:spPr>
          <a:xfrm flipH="1">
            <a:off x="4585260" y="2336783"/>
            <a:ext cx="809111" cy="493631"/>
          </a:xfrm>
          <a:custGeom>
            <a:rect b="b" l="l" r="r" t="t"/>
            <a:pathLst>
              <a:path extrusionOk="0" h="12771" w="23257">
                <a:moveTo>
                  <a:pt x="3727" y="0"/>
                </a:moveTo>
                <a:lnTo>
                  <a:pt x="0" y="4522"/>
                </a:lnTo>
                <a:lnTo>
                  <a:pt x="23257" y="12771"/>
                </a:lnTo>
                <a:lnTo>
                  <a:pt x="23257" y="7056"/>
                </a:lnTo>
                <a:close/>
              </a:path>
            </a:pathLst>
          </a:custGeom>
          <a:solidFill>
            <a:srgbClr val="F4B400"/>
          </a:solidFill>
          <a:ln>
            <a:noFill/>
          </a:ln>
        </p:spPr>
      </p:sp>
      <p:grpSp>
        <p:nvGrpSpPr>
          <p:cNvPr id="349" name="Google Shape;349;p35"/>
          <p:cNvGrpSpPr/>
          <p:nvPr/>
        </p:nvGrpSpPr>
        <p:grpSpPr>
          <a:xfrm>
            <a:off x="621826" y="1708518"/>
            <a:ext cx="4597936" cy="772341"/>
            <a:chOff x="603701" y="1319443"/>
            <a:chExt cx="4597936" cy="772341"/>
          </a:xfrm>
        </p:grpSpPr>
        <p:grpSp>
          <p:nvGrpSpPr>
            <p:cNvPr id="350" name="Google Shape;350;p35"/>
            <p:cNvGrpSpPr/>
            <p:nvPr/>
          </p:nvGrpSpPr>
          <p:grpSpPr>
            <a:xfrm>
              <a:off x="603701" y="1319443"/>
              <a:ext cx="3468724" cy="747300"/>
              <a:chOff x="744101" y="1672393"/>
              <a:chExt cx="3468724" cy="747300"/>
            </a:xfrm>
          </p:grpSpPr>
          <p:cxnSp>
            <p:nvCxnSpPr>
              <p:cNvPr id="351" name="Google Shape;351;p35"/>
              <p:cNvCxnSpPr/>
              <p:nvPr/>
            </p:nvCxnSpPr>
            <p:spPr>
              <a:xfrm rot="10800000">
                <a:off x="2921325" y="2046050"/>
                <a:ext cx="12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DBDB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52" name="Google Shape;352;p35"/>
              <p:cNvSpPr/>
              <p:nvPr/>
            </p:nvSpPr>
            <p:spPr>
              <a:xfrm>
                <a:off x="2874851" y="1943786"/>
                <a:ext cx="198600" cy="198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5"/>
              <p:cNvSpPr txBox="1"/>
              <p:nvPr/>
            </p:nvSpPr>
            <p:spPr>
              <a:xfrm>
                <a:off x="2849833" y="2066498"/>
                <a:ext cx="512700" cy="1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5"/>
              <p:cNvSpPr txBox="1"/>
              <p:nvPr/>
            </p:nvSpPr>
            <p:spPr>
              <a:xfrm>
                <a:off x="744101" y="1672393"/>
                <a:ext cx="2127300" cy="74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" sz="14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Training and Evaluation</a:t>
                </a:r>
                <a:endParaRPr b="1" i="0" sz="10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355" name="Google Shape;355;p35"/>
            <p:cNvSpPr/>
            <p:nvPr/>
          </p:nvSpPr>
          <p:spPr>
            <a:xfrm>
              <a:off x="3934391" y="1546249"/>
              <a:ext cx="634489" cy="54553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56" name="Google Shape;356;p35"/>
            <p:cNvSpPr/>
            <p:nvPr/>
          </p:nvSpPr>
          <p:spPr>
            <a:xfrm flipH="1">
              <a:off x="4567148" y="1546249"/>
              <a:ext cx="634489" cy="54553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357" name="Google Shape;357;p35"/>
          <p:cNvGrpSpPr/>
          <p:nvPr/>
        </p:nvGrpSpPr>
        <p:grpSpPr>
          <a:xfrm>
            <a:off x="4169097" y="1233320"/>
            <a:ext cx="4353182" cy="770218"/>
            <a:chOff x="4198897" y="818307"/>
            <a:chExt cx="4353182" cy="770218"/>
          </a:xfrm>
        </p:grpSpPr>
        <p:grpSp>
          <p:nvGrpSpPr>
            <p:cNvPr id="358" name="Google Shape;358;p35"/>
            <p:cNvGrpSpPr/>
            <p:nvPr/>
          </p:nvGrpSpPr>
          <p:grpSpPr>
            <a:xfrm>
              <a:off x="4731550" y="818307"/>
              <a:ext cx="3820529" cy="747300"/>
              <a:chOff x="4530625" y="1206568"/>
              <a:chExt cx="3820529" cy="747300"/>
            </a:xfrm>
          </p:grpSpPr>
          <p:cxnSp>
            <p:nvCxnSpPr>
              <p:cNvPr id="359" name="Google Shape;359;p35"/>
              <p:cNvCxnSpPr/>
              <p:nvPr/>
            </p:nvCxnSpPr>
            <p:spPr>
              <a:xfrm>
                <a:off x="4530625" y="1582195"/>
                <a:ext cx="1652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DBDB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60" name="Google Shape;360;p35"/>
              <p:cNvSpPr/>
              <p:nvPr/>
            </p:nvSpPr>
            <p:spPr>
              <a:xfrm>
                <a:off x="6014671" y="1481782"/>
                <a:ext cx="198600" cy="198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5"/>
              <p:cNvSpPr txBox="1"/>
              <p:nvPr/>
            </p:nvSpPr>
            <p:spPr>
              <a:xfrm flipH="1">
                <a:off x="6237590" y="1423766"/>
                <a:ext cx="27300" cy="5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b="0" i="0" sz="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0" i="0" sz="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2" name="Google Shape;362;p35"/>
              <p:cNvSpPr txBox="1"/>
              <p:nvPr/>
            </p:nvSpPr>
            <p:spPr>
              <a:xfrm>
                <a:off x="6223854" y="1206568"/>
                <a:ext cx="2127300" cy="74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" sz="14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Refining the Model</a:t>
                </a:r>
                <a:endParaRPr b="1" i="0" sz="10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363" name="Google Shape;363;p35"/>
            <p:cNvSpPr/>
            <p:nvPr/>
          </p:nvSpPr>
          <p:spPr>
            <a:xfrm>
              <a:off x="4198897" y="943152"/>
              <a:ext cx="369985" cy="645373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64" name="Google Shape;364;p35"/>
            <p:cNvSpPr/>
            <p:nvPr/>
          </p:nvSpPr>
          <p:spPr>
            <a:xfrm flipH="1">
              <a:off x="4567147" y="943152"/>
              <a:ext cx="369985" cy="645373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365" name="Google Shape;365;p35"/>
          <p:cNvGrpSpPr/>
          <p:nvPr/>
        </p:nvGrpSpPr>
        <p:grpSpPr>
          <a:xfrm>
            <a:off x="621826" y="2626094"/>
            <a:ext cx="5252640" cy="1093775"/>
            <a:chOff x="603701" y="2237019"/>
            <a:chExt cx="5252640" cy="1093775"/>
          </a:xfrm>
        </p:grpSpPr>
        <p:grpSp>
          <p:nvGrpSpPr>
            <p:cNvPr id="366" name="Google Shape;366;p35"/>
            <p:cNvGrpSpPr/>
            <p:nvPr/>
          </p:nvGrpSpPr>
          <p:grpSpPr>
            <a:xfrm>
              <a:off x="603701" y="2237019"/>
              <a:ext cx="3021694" cy="747300"/>
              <a:chOff x="744101" y="2507609"/>
              <a:chExt cx="3021694" cy="747300"/>
            </a:xfrm>
          </p:grpSpPr>
          <p:cxnSp>
            <p:nvCxnSpPr>
              <p:cNvPr id="367" name="Google Shape;367;p35"/>
              <p:cNvCxnSpPr/>
              <p:nvPr/>
            </p:nvCxnSpPr>
            <p:spPr>
              <a:xfrm rot="10800000">
                <a:off x="2915895" y="2881250"/>
                <a:ext cx="849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DBDB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68" name="Google Shape;368;p35"/>
              <p:cNvSpPr/>
              <p:nvPr/>
            </p:nvSpPr>
            <p:spPr>
              <a:xfrm>
                <a:off x="2874851" y="2780836"/>
                <a:ext cx="198600" cy="198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5"/>
              <p:cNvSpPr txBox="1"/>
              <p:nvPr/>
            </p:nvSpPr>
            <p:spPr>
              <a:xfrm>
                <a:off x="2919331" y="2979144"/>
                <a:ext cx="38400" cy="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5"/>
              <p:cNvSpPr txBox="1"/>
              <p:nvPr/>
            </p:nvSpPr>
            <p:spPr>
              <a:xfrm>
                <a:off x="744101" y="2507609"/>
                <a:ext cx="2127300" cy="74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">
                    <a:latin typeface="Source Sans Pro"/>
                    <a:ea typeface="Source Sans Pro"/>
                    <a:cs typeface="Source Sans Pro"/>
                    <a:sym typeface="Source Sans Pro"/>
                  </a:rPr>
                  <a:t>Feature Engineering</a:t>
                </a:r>
                <a:endParaRPr b="1" i="0" sz="10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71" name="Google Shape;371;p35"/>
            <p:cNvGrpSpPr/>
            <p:nvPr/>
          </p:nvGrpSpPr>
          <p:grpSpPr>
            <a:xfrm>
              <a:off x="3287652" y="2401088"/>
              <a:ext cx="2568689" cy="929706"/>
              <a:chOff x="3287652" y="2401088"/>
              <a:chExt cx="2568689" cy="929706"/>
            </a:xfrm>
          </p:grpSpPr>
          <p:sp>
            <p:nvSpPr>
              <p:cNvPr id="372" name="Google Shape;372;p35"/>
              <p:cNvSpPr/>
              <p:nvPr/>
            </p:nvSpPr>
            <p:spPr>
              <a:xfrm>
                <a:off x="3287652" y="2401088"/>
                <a:ext cx="1284422" cy="929706"/>
              </a:xfrm>
              <a:custGeom>
                <a:rect b="b" l="l" r="r" t="t"/>
                <a:pathLst>
                  <a:path extrusionOk="0" h="20822" w="31954">
                    <a:moveTo>
                      <a:pt x="7355" y="0"/>
                    </a:moveTo>
                    <a:lnTo>
                      <a:pt x="31954" y="8796"/>
                    </a:lnTo>
                    <a:lnTo>
                      <a:pt x="31954" y="20822"/>
                    </a:lnTo>
                    <a:lnTo>
                      <a:pt x="0" y="8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373" name="Google Shape;373;p35"/>
              <p:cNvSpPr/>
              <p:nvPr/>
            </p:nvSpPr>
            <p:spPr>
              <a:xfrm flipH="1">
                <a:off x="4571919" y="2401088"/>
                <a:ext cx="1284422" cy="929706"/>
              </a:xfrm>
              <a:custGeom>
                <a:rect b="b" l="l" r="r" t="t"/>
                <a:pathLst>
                  <a:path extrusionOk="0" h="20822" w="31954">
                    <a:moveTo>
                      <a:pt x="7355" y="0"/>
                    </a:moveTo>
                    <a:lnTo>
                      <a:pt x="31954" y="8796"/>
                    </a:lnTo>
                    <a:lnTo>
                      <a:pt x="31954" y="20822"/>
                    </a:lnTo>
                    <a:lnTo>
                      <a:pt x="0" y="88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</p:grpSp>
      </p:grpSp>
      <p:sp>
        <p:nvSpPr>
          <p:cNvPr id="374" name="Google Shape;374;p35"/>
          <p:cNvSpPr txBox="1"/>
          <p:nvPr>
            <p:ph type="title"/>
          </p:nvPr>
        </p:nvSpPr>
        <p:spPr>
          <a:xfrm>
            <a:off x="355100" y="1357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Methodologies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75" name="Google Shape;375;p35"/>
          <p:cNvGrpSpPr/>
          <p:nvPr/>
        </p:nvGrpSpPr>
        <p:grpSpPr>
          <a:xfrm>
            <a:off x="3650581" y="2108189"/>
            <a:ext cx="4958373" cy="944662"/>
            <a:chOff x="3650581" y="2108189"/>
            <a:chExt cx="4958373" cy="944662"/>
          </a:xfrm>
        </p:grpSpPr>
        <p:sp>
          <p:nvSpPr>
            <p:cNvPr id="376" name="Google Shape;376;p35"/>
            <p:cNvSpPr/>
            <p:nvPr/>
          </p:nvSpPr>
          <p:spPr>
            <a:xfrm>
              <a:off x="3650581" y="2335935"/>
              <a:ext cx="936555" cy="715780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77" name="Google Shape;377;p35"/>
            <p:cNvSpPr/>
            <p:nvPr/>
          </p:nvSpPr>
          <p:spPr>
            <a:xfrm flipH="1">
              <a:off x="4585063" y="2337071"/>
              <a:ext cx="936555" cy="715780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grpSp>
          <p:nvGrpSpPr>
            <p:cNvPr id="378" name="Google Shape;378;p35"/>
            <p:cNvGrpSpPr/>
            <p:nvPr/>
          </p:nvGrpSpPr>
          <p:grpSpPr>
            <a:xfrm>
              <a:off x="6272471" y="2108189"/>
              <a:ext cx="2336483" cy="747300"/>
              <a:chOff x="6014671" y="2086419"/>
              <a:chExt cx="2336483" cy="747300"/>
            </a:xfrm>
          </p:grpSpPr>
          <p:sp>
            <p:nvSpPr>
              <p:cNvPr id="379" name="Google Shape;379;p35"/>
              <p:cNvSpPr/>
              <p:nvPr/>
            </p:nvSpPr>
            <p:spPr>
              <a:xfrm>
                <a:off x="6014671" y="2353882"/>
                <a:ext cx="198600" cy="198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5"/>
              <p:cNvSpPr txBox="1"/>
              <p:nvPr/>
            </p:nvSpPr>
            <p:spPr>
              <a:xfrm>
                <a:off x="6223854" y="2086419"/>
                <a:ext cx="2127300" cy="74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" sz="1400" u="none" cap="none" strike="noStrik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ML Model Selection</a:t>
                </a:r>
                <a:endParaRPr b="1" i="0" sz="14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cxnSp>
          <p:nvCxnSpPr>
            <p:cNvPr id="381" name="Google Shape;381;p35"/>
            <p:cNvCxnSpPr/>
            <p:nvPr/>
          </p:nvCxnSpPr>
          <p:spPr>
            <a:xfrm flipH="1" rot="10800000">
              <a:off x="5402088" y="2493825"/>
              <a:ext cx="870300" cy="840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2" name="Google Shape;382;p35"/>
          <p:cNvSpPr txBox="1"/>
          <p:nvPr/>
        </p:nvSpPr>
        <p:spPr>
          <a:xfrm>
            <a:off x="2734838" y="2855500"/>
            <a:ext cx="173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i="0" sz="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6258838" y="2335588"/>
            <a:ext cx="173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0" i="0" sz="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2723688" y="1948425"/>
            <a:ext cx="173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0" i="0" sz="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35"/>
          <p:cNvSpPr txBox="1"/>
          <p:nvPr/>
        </p:nvSpPr>
        <p:spPr>
          <a:xfrm>
            <a:off x="6172138" y="1472175"/>
            <a:ext cx="173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0" i="0" sz="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375300" y="188850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Modeling 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36"/>
          <p:cNvSpPr txBox="1"/>
          <p:nvPr>
            <p:ph idx="4294967295" type="body"/>
          </p:nvPr>
        </p:nvSpPr>
        <p:spPr>
          <a:xfrm>
            <a:off x="380100" y="911861"/>
            <a:ext cx="85206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Implemented Markov based model to generate the data.</a:t>
            </a:r>
            <a:endParaRPr sz="15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company’s revenue is generated </a:t>
            </a: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by varying the probability </a:t>
            </a:r>
            <a:r>
              <a:rPr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considering the region and domain of the client.</a:t>
            </a:r>
            <a:endParaRPr sz="15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404225" y="3278000"/>
            <a:ext cx="452100" cy="452100"/>
          </a:xfrm>
          <a:prstGeom prst="ellipse">
            <a:avLst/>
          </a:prstGeom>
          <a:gradFill>
            <a:gsLst>
              <a:gs pos="0">
                <a:srgbClr val="F79263"/>
              </a:gs>
              <a:gs pos="47000">
                <a:schemeClr val="accent5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6"/>
          <p:cNvSpPr/>
          <p:nvPr/>
        </p:nvSpPr>
        <p:spPr>
          <a:xfrm>
            <a:off x="1134275" y="2886225"/>
            <a:ext cx="452100" cy="452100"/>
          </a:xfrm>
          <a:prstGeom prst="ellipse">
            <a:avLst/>
          </a:prstGeom>
          <a:gradFill>
            <a:gsLst>
              <a:gs pos="0">
                <a:srgbClr val="F79263"/>
              </a:gs>
              <a:gs pos="47000">
                <a:schemeClr val="accent5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5183850" y="2972050"/>
            <a:ext cx="452100" cy="452100"/>
          </a:xfrm>
          <a:prstGeom prst="ellipse">
            <a:avLst/>
          </a:prstGeom>
          <a:gradFill>
            <a:gsLst>
              <a:gs pos="0">
                <a:srgbClr val="F79263"/>
              </a:gs>
              <a:gs pos="47000">
                <a:schemeClr val="accent5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4472950" y="3278000"/>
            <a:ext cx="452100" cy="452100"/>
          </a:xfrm>
          <a:prstGeom prst="ellipse">
            <a:avLst/>
          </a:prstGeom>
          <a:gradFill>
            <a:gsLst>
              <a:gs pos="0">
                <a:srgbClr val="F79263"/>
              </a:gs>
              <a:gs pos="47000">
                <a:schemeClr val="accent5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2483851" y="2825900"/>
            <a:ext cx="452100" cy="452100"/>
          </a:xfrm>
          <a:prstGeom prst="ellipse">
            <a:avLst/>
          </a:prstGeom>
          <a:gradFill>
            <a:gsLst>
              <a:gs pos="0">
                <a:srgbClr val="F79263"/>
              </a:gs>
              <a:gs pos="47000">
                <a:schemeClr val="accent5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6"/>
          <p:cNvSpPr/>
          <p:nvPr/>
        </p:nvSpPr>
        <p:spPr>
          <a:xfrm>
            <a:off x="1790638" y="3278000"/>
            <a:ext cx="452100" cy="452100"/>
          </a:xfrm>
          <a:prstGeom prst="ellipse">
            <a:avLst/>
          </a:prstGeom>
          <a:gradFill>
            <a:gsLst>
              <a:gs pos="0">
                <a:srgbClr val="F79263"/>
              </a:gs>
              <a:gs pos="47000">
                <a:schemeClr val="accent5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6"/>
          <p:cNvSpPr/>
          <p:nvPr/>
        </p:nvSpPr>
        <p:spPr>
          <a:xfrm>
            <a:off x="3177051" y="3278000"/>
            <a:ext cx="452100" cy="452100"/>
          </a:xfrm>
          <a:prstGeom prst="ellipse">
            <a:avLst/>
          </a:prstGeom>
          <a:gradFill>
            <a:gsLst>
              <a:gs pos="0">
                <a:srgbClr val="F79263"/>
              </a:gs>
              <a:gs pos="47000">
                <a:schemeClr val="accent5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6"/>
          <p:cNvSpPr/>
          <p:nvPr/>
        </p:nvSpPr>
        <p:spPr>
          <a:xfrm>
            <a:off x="3802775" y="2825900"/>
            <a:ext cx="452100" cy="452100"/>
          </a:xfrm>
          <a:prstGeom prst="ellipse">
            <a:avLst/>
          </a:prstGeom>
          <a:gradFill>
            <a:gsLst>
              <a:gs pos="0">
                <a:srgbClr val="F79263"/>
              </a:gs>
              <a:gs pos="47000">
                <a:schemeClr val="accent5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p36"/>
          <p:cNvCxnSpPr>
            <a:stCxn id="392" idx="7"/>
            <a:endCxn id="393" idx="2"/>
          </p:cNvCxnSpPr>
          <p:nvPr/>
        </p:nvCxnSpPr>
        <p:spPr>
          <a:xfrm flipH="1" rot="10800000">
            <a:off x="790116" y="3112309"/>
            <a:ext cx="344100" cy="231900"/>
          </a:xfrm>
          <a:prstGeom prst="straightConnector1">
            <a:avLst/>
          </a:prstGeom>
          <a:noFill/>
          <a:ln cap="flat" cmpd="sng" w="9525">
            <a:solidFill>
              <a:srgbClr val="7FB75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1" name="Google Shape;401;p36"/>
          <p:cNvCxnSpPr>
            <a:stCxn id="393" idx="6"/>
            <a:endCxn id="397" idx="1"/>
          </p:cNvCxnSpPr>
          <p:nvPr/>
        </p:nvCxnSpPr>
        <p:spPr>
          <a:xfrm>
            <a:off x="1586375" y="3112275"/>
            <a:ext cx="270600" cy="231900"/>
          </a:xfrm>
          <a:prstGeom prst="straightConnector1">
            <a:avLst/>
          </a:prstGeom>
          <a:noFill/>
          <a:ln cap="flat" cmpd="sng" w="9525">
            <a:solidFill>
              <a:srgbClr val="7FB75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p36"/>
          <p:cNvCxnSpPr>
            <a:stCxn id="397" idx="7"/>
            <a:endCxn id="396" idx="2"/>
          </p:cNvCxnSpPr>
          <p:nvPr/>
        </p:nvCxnSpPr>
        <p:spPr>
          <a:xfrm flipH="1" rot="10800000">
            <a:off x="2176530" y="3052009"/>
            <a:ext cx="307200" cy="292200"/>
          </a:xfrm>
          <a:prstGeom prst="straightConnector1">
            <a:avLst/>
          </a:prstGeom>
          <a:noFill/>
          <a:ln cap="flat" cmpd="sng" w="9525">
            <a:solidFill>
              <a:srgbClr val="7FB75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3" name="Google Shape;403;p36"/>
          <p:cNvCxnSpPr>
            <a:stCxn id="396" idx="6"/>
            <a:endCxn id="398" idx="1"/>
          </p:cNvCxnSpPr>
          <p:nvPr/>
        </p:nvCxnSpPr>
        <p:spPr>
          <a:xfrm>
            <a:off x="2935951" y="3051950"/>
            <a:ext cx="307200" cy="292200"/>
          </a:xfrm>
          <a:prstGeom prst="straightConnector1">
            <a:avLst/>
          </a:prstGeom>
          <a:noFill/>
          <a:ln cap="flat" cmpd="sng" w="9525">
            <a:solidFill>
              <a:srgbClr val="7FB75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4" name="Google Shape;404;p36"/>
          <p:cNvCxnSpPr>
            <a:stCxn id="398" idx="7"/>
            <a:endCxn id="399" idx="2"/>
          </p:cNvCxnSpPr>
          <p:nvPr/>
        </p:nvCxnSpPr>
        <p:spPr>
          <a:xfrm flipH="1" rot="10800000">
            <a:off x="3562942" y="3052009"/>
            <a:ext cx="239700" cy="292200"/>
          </a:xfrm>
          <a:prstGeom prst="straightConnector1">
            <a:avLst/>
          </a:prstGeom>
          <a:noFill/>
          <a:ln cap="flat" cmpd="sng" w="9525">
            <a:solidFill>
              <a:srgbClr val="7FB75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5" name="Google Shape;405;p36"/>
          <p:cNvCxnSpPr>
            <a:stCxn id="399" idx="6"/>
            <a:endCxn id="395" idx="1"/>
          </p:cNvCxnSpPr>
          <p:nvPr/>
        </p:nvCxnSpPr>
        <p:spPr>
          <a:xfrm>
            <a:off x="4254875" y="3051950"/>
            <a:ext cx="284400" cy="292200"/>
          </a:xfrm>
          <a:prstGeom prst="straightConnector1">
            <a:avLst/>
          </a:prstGeom>
          <a:noFill/>
          <a:ln cap="flat" cmpd="sng" w="9525">
            <a:solidFill>
              <a:srgbClr val="7FB75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6" name="Google Shape;406;p36"/>
          <p:cNvCxnSpPr>
            <a:stCxn id="395" idx="7"/>
            <a:endCxn id="394" idx="2"/>
          </p:cNvCxnSpPr>
          <p:nvPr/>
        </p:nvCxnSpPr>
        <p:spPr>
          <a:xfrm flipH="1" rot="10800000">
            <a:off x="4858841" y="3198109"/>
            <a:ext cx="324900" cy="146100"/>
          </a:xfrm>
          <a:prstGeom prst="straightConnector1">
            <a:avLst/>
          </a:prstGeom>
          <a:noFill/>
          <a:ln cap="flat" cmpd="sng" w="9525">
            <a:solidFill>
              <a:srgbClr val="7FB75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7" name="Google Shape;407;p36"/>
          <p:cNvSpPr/>
          <p:nvPr/>
        </p:nvSpPr>
        <p:spPr>
          <a:xfrm>
            <a:off x="6037638" y="2519950"/>
            <a:ext cx="452100" cy="452100"/>
          </a:xfrm>
          <a:prstGeom prst="ellipse">
            <a:avLst/>
          </a:prstGeom>
          <a:gradFill>
            <a:gsLst>
              <a:gs pos="0">
                <a:srgbClr val="F79263"/>
              </a:gs>
              <a:gs pos="47000">
                <a:schemeClr val="accent5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6751588" y="2915550"/>
            <a:ext cx="493200" cy="510300"/>
          </a:xfrm>
          <a:prstGeom prst="ellipse">
            <a:avLst/>
          </a:prstGeom>
          <a:gradFill>
            <a:gsLst>
              <a:gs pos="0">
                <a:srgbClr val="F79263"/>
              </a:gs>
              <a:gs pos="47000">
                <a:schemeClr val="accent5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S10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6417625" y="3879575"/>
            <a:ext cx="493200" cy="510300"/>
          </a:xfrm>
          <a:prstGeom prst="ellipse">
            <a:avLst/>
          </a:prstGeom>
          <a:gradFill>
            <a:gsLst>
              <a:gs pos="0">
                <a:srgbClr val="F79263"/>
              </a:gs>
              <a:gs pos="47000">
                <a:schemeClr val="accent5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6"/>
          <p:cNvSpPr/>
          <p:nvPr/>
        </p:nvSpPr>
        <p:spPr>
          <a:xfrm>
            <a:off x="6910826" y="3515500"/>
            <a:ext cx="493200" cy="510300"/>
          </a:xfrm>
          <a:prstGeom prst="ellipse">
            <a:avLst/>
          </a:prstGeom>
          <a:gradFill>
            <a:gsLst>
              <a:gs pos="0">
                <a:srgbClr val="F79263"/>
              </a:gs>
              <a:gs pos="47000">
                <a:schemeClr val="accent5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6"/>
          <p:cNvSpPr/>
          <p:nvPr/>
        </p:nvSpPr>
        <p:spPr>
          <a:xfrm>
            <a:off x="5635950" y="3951100"/>
            <a:ext cx="493200" cy="510300"/>
          </a:xfrm>
          <a:prstGeom prst="ellipse">
            <a:avLst/>
          </a:prstGeom>
          <a:gradFill>
            <a:gsLst>
              <a:gs pos="0">
                <a:srgbClr val="F79263"/>
              </a:gs>
              <a:gs pos="47000">
                <a:schemeClr val="accent5"/>
              </a:gs>
              <a:gs pos="100000">
                <a:srgbClr val="C64B1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S13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36"/>
          <p:cNvCxnSpPr>
            <a:stCxn id="394" idx="6"/>
            <a:endCxn id="407" idx="2"/>
          </p:cNvCxnSpPr>
          <p:nvPr/>
        </p:nvCxnSpPr>
        <p:spPr>
          <a:xfrm flipH="1" rot="10800000">
            <a:off x="5635950" y="2746000"/>
            <a:ext cx="401700" cy="452100"/>
          </a:xfrm>
          <a:prstGeom prst="straightConnector1">
            <a:avLst/>
          </a:prstGeom>
          <a:noFill/>
          <a:ln cap="flat" cmpd="sng" w="9525">
            <a:solidFill>
              <a:srgbClr val="7FB75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3" name="Google Shape;413;p36"/>
          <p:cNvCxnSpPr>
            <a:stCxn id="394" idx="6"/>
            <a:endCxn id="408" idx="3"/>
          </p:cNvCxnSpPr>
          <p:nvPr/>
        </p:nvCxnSpPr>
        <p:spPr>
          <a:xfrm>
            <a:off x="5635950" y="3198100"/>
            <a:ext cx="1188000" cy="153000"/>
          </a:xfrm>
          <a:prstGeom prst="straightConnector1">
            <a:avLst/>
          </a:prstGeom>
          <a:noFill/>
          <a:ln cap="flat" cmpd="sng" w="9525">
            <a:solidFill>
              <a:srgbClr val="7FB75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4" name="Google Shape;414;p36"/>
          <p:cNvCxnSpPr>
            <a:stCxn id="394" idx="6"/>
            <a:endCxn id="411" idx="1"/>
          </p:cNvCxnSpPr>
          <p:nvPr/>
        </p:nvCxnSpPr>
        <p:spPr>
          <a:xfrm>
            <a:off x="5635950" y="3198100"/>
            <a:ext cx="72300" cy="827700"/>
          </a:xfrm>
          <a:prstGeom prst="straightConnector1">
            <a:avLst/>
          </a:prstGeom>
          <a:noFill/>
          <a:ln cap="flat" cmpd="sng" w="9525">
            <a:solidFill>
              <a:srgbClr val="7FB75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5" name="Google Shape;415;p36"/>
          <p:cNvCxnSpPr>
            <a:stCxn id="394" idx="6"/>
            <a:endCxn id="410" idx="2"/>
          </p:cNvCxnSpPr>
          <p:nvPr/>
        </p:nvCxnSpPr>
        <p:spPr>
          <a:xfrm>
            <a:off x="5635950" y="3198100"/>
            <a:ext cx="1275000" cy="572700"/>
          </a:xfrm>
          <a:prstGeom prst="straightConnector1">
            <a:avLst/>
          </a:prstGeom>
          <a:noFill/>
          <a:ln cap="flat" cmpd="sng" w="9525">
            <a:solidFill>
              <a:srgbClr val="7FB75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" name="Google Shape;416;p36"/>
          <p:cNvCxnSpPr/>
          <p:nvPr/>
        </p:nvCxnSpPr>
        <p:spPr>
          <a:xfrm>
            <a:off x="5654950" y="3233800"/>
            <a:ext cx="853800" cy="756300"/>
          </a:xfrm>
          <a:prstGeom prst="straightConnector1">
            <a:avLst/>
          </a:prstGeom>
          <a:noFill/>
          <a:ln cap="flat" cmpd="sng" w="9525">
            <a:solidFill>
              <a:srgbClr val="7FB75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p36"/>
          <p:cNvSpPr/>
          <p:nvPr/>
        </p:nvSpPr>
        <p:spPr>
          <a:xfrm>
            <a:off x="670425" y="3743350"/>
            <a:ext cx="4741675" cy="474250"/>
          </a:xfrm>
          <a:custGeom>
            <a:rect b="b" l="l" r="r" t="t"/>
            <a:pathLst>
              <a:path extrusionOk="0" h="18970" w="189667">
                <a:moveTo>
                  <a:pt x="0" y="4018"/>
                </a:moveTo>
                <a:cubicBezTo>
                  <a:pt x="15404" y="6496"/>
                  <a:pt x="60812" y="19556"/>
                  <a:pt x="92423" y="18886"/>
                </a:cubicBezTo>
                <a:cubicBezTo>
                  <a:pt x="124034" y="18216"/>
                  <a:pt x="173460" y="3148"/>
                  <a:pt x="18966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6527150" y="2574775"/>
            <a:ext cx="274150" cy="251125"/>
          </a:xfrm>
          <a:custGeom>
            <a:rect b="b" l="l" r="r" t="t"/>
            <a:pathLst>
              <a:path extrusionOk="0" h="10045" w="10966">
                <a:moveTo>
                  <a:pt x="0" y="0"/>
                </a:moveTo>
                <a:cubicBezTo>
                  <a:pt x="1808" y="536"/>
                  <a:pt x="10380" y="1540"/>
                  <a:pt x="10849" y="3214"/>
                </a:cubicBezTo>
                <a:cubicBezTo>
                  <a:pt x="11318" y="4888"/>
                  <a:pt x="4152" y="8907"/>
                  <a:pt x="2813" y="100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2439001" y="4217600"/>
            <a:ext cx="130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 Stages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6910838" y="2456600"/>
            <a:ext cx="144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Success Stage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7565851" y="4006150"/>
            <a:ext cx="130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Closed Stages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697425" y="2914100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0.3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1590625" y="2914100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0.4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1969863" y="2810500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0.45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2964738" y="2810500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0.50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3310713" y="2890400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0.60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4355700" y="2890400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0.70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4660700" y="2890400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0.78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5478150" y="2746000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0.4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6010725" y="3036550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0.26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6185725" y="3491150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0.16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5804813" y="3577150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0.31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5270675" y="3684763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0.21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3558125" y="4635550"/>
            <a:ext cx="155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 1: Example State Transition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6061738" y="3140575"/>
            <a:ext cx="1557600" cy="1411475"/>
          </a:xfrm>
          <a:custGeom>
            <a:rect b="b" l="l" r="r" t="t"/>
            <a:pathLst>
              <a:path extrusionOk="0" h="56459" w="62304">
                <a:moveTo>
                  <a:pt x="50364" y="0"/>
                </a:moveTo>
                <a:cubicBezTo>
                  <a:pt x="52306" y="4621"/>
                  <a:pt x="64026" y="18954"/>
                  <a:pt x="62017" y="27727"/>
                </a:cubicBezTo>
                <a:cubicBezTo>
                  <a:pt x="60008" y="36501"/>
                  <a:pt x="47618" y="47953"/>
                  <a:pt x="38309" y="52641"/>
                </a:cubicBezTo>
                <a:cubicBezTo>
                  <a:pt x="29000" y="57329"/>
                  <a:pt x="12324" y="55253"/>
                  <a:pt x="6162" y="55856"/>
                </a:cubicBezTo>
                <a:cubicBezTo>
                  <a:pt x="1" y="56459"/>
                  <a:pt x="2144" y="56190"/>
                  <a:pt x="1340" y="5625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178742" y="3248729"/>
            <a:ext cx="316475" cy="334975"/>
          </a:xfrm>
          <a:custGeom>
            <a:rect b="b" l="l" r="r" t="t"/>
            <a:pathLst>
              <a:path extrusionOk="0" h="13399" w="12659">
                <a:moveTo>
                  <a:pt x="12659" y="724"/>
                </a:moveTo>
                <a:cubicBezTo>
                  <a:pt x="8657" y="-1277"/>
                  <a:pt x="704" y="1149"/>
                  <a:pt x="148" y="5589"/>
                </a:cubicBezTo>
                <a:cubicBezTo>
                  <a:pt x="-149" y="7959"/>
                  <a:pt x="196" y="10852"/>
                  <a:pt x="1886" y="12540"/>
                </a:cubicBezTo>
                <a:cubicBezTo>
                  <a:pt x="3445" y="14098"/>
                  <a:pt x="6518" y="13179"/>
                  <a:pt x="8489" y="1219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 rot="4267160">
            <a:off x="1161681" y="2592638"/>
            <a:ext cx="316477" cy="334977"/>
          </a:xfrm>
          <a:custGeom>
            <a:rect b="b" l="l" r="r" t="t"/>
            <a:pathLst>
              <a:path extrusionOk="0" h="13399" w="12659">
                <a:moveTo>
                  <a:pt x="12659" y="724"/>
                </a:moveTo>
                <a:cubicBezTo>
                  <a:pt x="8657" y="-1277"/>
                  <a:pt x="704" y="1149"/>
                  <a:pt x="148" y="5589"/>
                </a:cubicBezTo>
                <a:cubicBezTo>
                  <a:pt x="-149" y="7959"/>
                  <a:pt x="196" y="10852"/>
                  <a:pt x="1886" y="12540"/>
                </a:cubicBezTo>
                <a:cubicBezTo>
                  <a:pt x="3445" y="14098"/>
                  <a:pt x="6518" y="13179"/>
                  <a:pt x="8489" y="1219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"/>
          <p:cNvSpPr txBox="1"/>
          <p:nvPr/>
        </p:nvSpPr>
        <p:spPr>
          <a:xfrm>
            <a:off x="181375" y="3036550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0.7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p36"/>
          <p:cNvSpPr txBox="1"/>
          <p:nvPr/>
        </p:nvSpPr>
        <p:spPr>
          <a:xfrm>
            <a:off x="1134275" y="2320475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0.6</a:t>
            </a:r>
            <a:endParaRPr b="0" i="0" sz="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>
            <p:ph idx="4294967295" type="body"/>
          </p:nvPr>
        </p:nvSpPr>
        <p:spPr>
          <a:xfrm>
            <a:off x="271700" y="577650"/>
            <a:ext cx="84405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Initially for every opportunity we assigned stage 1.</a:t>
            </a:r>
            <a:endParaRPr sz="15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Next Stage is created by making an assumption that the probability of particular opportunity going to next stage decreases as the number of days increases (follows negative exponential function).</a:t>
            </a:r>
            <a:endParaRPr sz="15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6123688" y="3863000"/>
            <a:ext cx="247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 2: Transition Probability vs Days 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46" name="Google Shape;446;p37"/>
          <p:cNvGrpSpPr/>
          <p:nvPr/>
        </p:nvGrpSpPr>
        <p:grpSpPr>
          <a:xfrm>
            <a:off x="271700" y="2671750"/>
            <a:ext cx="5431775" cy="1624650"/>
            <a:chOff x="1713825" y="2965000"/>
            <a:chExt cx="5431775" cy="1624650"/>
          </a:xfrm>
        </p:grpSpPr>
        <p:sp>
          <p:nvSpPr>
            <p:cNvPr id="447" name="Google Shape;447;p37"/>
            <p:cNvSpPr txBox="1"/>
            <p:nvPr/>
          </p:nvSpPr>
          <p:spPr>
            <a:xfrm>
              <a:off x="3416350" y="2965000"/>
              <a:ext cx="262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Possible state transitions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448" name="Google Shape;448;p37"/>
            <p:cNvGrpSpPr/>
            <p:nvPr/>
          </p:nvGrpSpPr>
          <p:grpSpPr>
            <a:xfrm>
              <a:off x="1713825" y="3421750"/>
              <a:ext cx="2602050" cy="504725"/>
              <a:chOff x="1713825" y="3421750"/>
              <a:chExt cx="2602050" cy="504725"/>
            </a:xfrm>
          </p:grpSpPr>
          <p:cxnSp>
            <p:nvCxnSpPr>
              <p:cNvPr id="449" name="Google Shape;449;p37"/>
              <p:cNvCxnSpPr/>
              <p:nvPr/>
            </p:nvCxnSpPr>
            <p:spPr>
              <a:xfrm flipH="1">
                <a:off x="3039975" y="3421750"/>
                <a:ext cx="1275900" cy="3315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50" name="Google Shape;450;p37"/>
              <p:cNvSpPr txBox="1"/>
              <p:nvPr/>
            </p:nvSpPr>
            <p:spPr>
              <a:xfrm>
                <a:off x="1713825" y="3572475"/>
                <a:ext cx="13161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X1 - Current Stage</a:t>
                </a:r>
                <a:endParaRPr b="0" i="0" sz="11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451" name="Google Shape;451;p37"/>
            <p:cNvGrpSpPr/>
            <p:nvPr/>
          </p:nvGrpSpPr>
          <p:grpSpPr>
            <a:xfrm>
              <a:off x="3508700" y="3411700"/>
              <a:ext cx="1912200" cy="752100"/>
              <a:chOff x="3508700" y="3411700"/>
              <a:chExt cx="1912200" cy="752100"/>
            </a:xfrm>
          </p:grpSpPr>
          <p:cxnSp>
            <p:nvCxnSpPr>
              <p:cNvPr id="452" name="Google Shape;452;p37"/>
              <p:cNvCxnSpPr/>
              <p:nvPr/>
            </p:nvCxnSpPr>
            <p:spPr>
              <a:xfrm>
                <a:off x="4325925" y="3411700"/>
                <a:ext cx="18000" cy="39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53" name="Google Shape;453;p37"/>
              <p:cNvSpPr txBox="1"/>
              <p:nvPr/>
            </p:nvSpPr>
            <p:spPr>
              <a:xfrm>
                <a:off x="3508700" y="3809800"/>
                <a:ext cx="19122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X2 - Transit to Next Stage</a:t>
                </a:r>
                <a:endParaRPr b="0" i="0" sz="11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454" name="Google Shape;454;p37"/>
            <p:cNvGrpSpPr/>
            <p:nvPr/>
          </p:nvGrpSpPr>
          <p:grpSpPr>
            <a:xfrm>
              <a:off x="4311925" y="3421750"/>
              <a:ext cx="2833675" cy="742050"/>
              <a:chOff x="4311925" y="3421750"/>
              <a:chExt cx="2833675" cy="742050"/>
            </a:xfrm>
          </p:grpSpPr>
          <p:cxnSp>
            <p:nvCxnSpPr>
              <p:cNvPr id="455" name="Google Shape;455;p37"/>
              <p:cNvCxnSpPr/>
              <p:nvPr/>
            </p:nvCxnSpPr>
            <p:spPr>
              <a:xfrm>
                <a:off x="4311925" y="3421750"/>
                <a:ext cx="1316100" cy="3315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56" name="Google Shape;456;p37"/>
              <p:cNvSpPr txBox="1"/>
              <p:nvPr/>
            </p:nvSpPr>
            <p:spPr>
              <a:xfrm>
                <a:off x="5420900" y="3809800"/>
                <a:ext cx="17247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X3 - Fail on this Stage</a:t>
                </a:r>
                <a:endParaRPr b="0" i="0" sz="11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sp>
          <p:nvSpPr>
            <p:cNvPr id="457" name="Google Shape;457;p37"/>
            <p:cNvSpPr txBox="1"/>
            <p:nvPr/>
          </p:nvSpPr>
          <p:spPr>
            <a:xfrm>
              <a:off x="3472575" y="4220350"/>
              <a:ext cx="172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Fig 3: 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State Transitions</a:t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458" name="Google Shape;4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6422" y="2571751"/>
            <a:ext cx="2625924" cy="9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7"/>
          <p:cNvSpPr txBox="1"/>
          <p:nvPr/>
        </p:nvSpPr>
        <p:spPr>
          <a:xfrm>
            <a:off x="6843400" y="3524300"/>
            <a:ext cx="9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Days</a:t>
            </a:r>
            <a:endParaRPr b="0" i="0" sz="1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0" name="Google Shape;460;p37"/>
          <p:cNvSpPr txBox="1"/>
          <p:nvPr/>
        </p:nvSpPr>
        <p:spPr>
          <a:xfrm>
            <a:off x="5198975" y="2571750"/>
            <a:ext cx="91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Transition Probability</a:t>
            </a:r>
            <a:endParaRPr b="0" i="0" sz="1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61" name="Google Shape;461;p37"/>
          <p:cNvCxnSpPr/>
          <p:nvPr/>
        </p:nvCxnSpPr>
        <p:spPr>
          <a:xfrm rot="10800000">
            <a:off x="6113075" y="2380950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2" name="Google Shape;462;p37"/>
          <p:cNvCxnSpPr/>
          <p:nvPr/>
        </p:nvCxnSpPr>
        <p:spPr>
          <a:xfrm>
            <a:off x="8675180" y="3418709"/>
            <a:ext cx="7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3" name="Google Shape;463;p37"/>
          <p:cNvSpPr txBox="1"/>
          <p:nvPr/>
        </p:nvSpPr>
        <p:spPr>
          <a:xfrm>
            <a:off x="6714475" y="2571750"/>
            <a:ext cx="9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P(x) = e^-t</a:t>
            </a:r>
            <a:endParaRPr b="0" i="0" sz="1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