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1"/>
  </p:notesMasterIdLst>
  <p:handoutMasterIdLst>
    <p:handoutMasterId r:id="rId22"/>
  </p:handoutMasterIdLst>
  <p:sldIdLst>
    <p:sldId id="274" r:id="rId5"/>
    <p:sldId id="256" r:id="rId6"/>
    <p:sldId id="264" r:id="rId7"/>
    <p:sldId id="278" r:id="rId8"/>
    <p:sldId id="258" r:id="rId9"/>
    <p:sldId id="267" r:id="rId10"/>
    <p:sldId id="259" r:id="rId11"/>
    <p:sldId id="269" r:id="rId12"/>
    <p:sldId id="270" r:id="rId13"/>
    <p:sldId id="271" r:id="rId14"/>
    <p:sldId id="268" r:id="rId15"/>
    <p:sldId id="272" r:id="rId16"/>
    <p:sldId id="273" r:id="rId17"/>
    <p:sldId id="276" r:id="rId18"/>
    <p:sldId id="277"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2C71"/>
    <a:srgbClr val="2E0C1F"/>
    <a:srgbClr val="903163"/>
    <a:srgbClr val="E1E1E1"/>
    <a:srgbClr val="A62C6F"/>
    <a:srgbClr val="F9E7F1"/>
    <a:srgbClr val="852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2" d="100"/>
          <a:sy n="72" d="100"/>
        </p:scale>
        <p:origin x="732" y="7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B538F6-AC32-4C48-A241-2C319D94E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02BACE3-EC2D-4898-B64D-08C196DE61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4D88D5-0AB9-479B-891B-76FAA2CC9968}" type="datetimeFigureOut">
              <a:rPr lang="en-US" smtClean="0"/>
              <a:t>10/1/2020</a:t>
            </a:fld>
            <a:endParaRPr lang="en-US" dirty="0"/>
          </a:p>
        </p:txBody>
      </p:sp>
      <p:sp>
        <p:nvSpPr>
          <p:cNvPr id="4" name="Footer Placeholder 3">
            <a:extLst>
              <a:ext uri="{FF2B5EF4-FFF2-40B4-BE49-F238E27FC236}">
                <a16:creationId xmlns:a16="http://schemas.microsoft.com/office/drawing/2014/main" id="{AF7CC0CC-D9A9-4658-833D-7168A941E9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66B70F4-8768-4C94-98DC-BDBE0D5884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20114-DE68-48DB-98CA-3A246173CE7D}" type="slidenum">
              <a:rPr lang="en-US" smtClean="0"/>
              <a:t>‹#›</a:t>
            </a:fld>
            <a:endParaRPr lang="en-US" dirty="0"/>
          </a:p>
        </p:txBody>
      </p:sp>
    </p:spTree>
    <p:extLst>
      <p:ext uri="{BB962C8B-B14F-4D97-AF65-F5344CB8AC3E}">
        <p14:creationId xmlns:p14="http://schemas.microsoft.com/office/powerpoint/2010/main" val="3071631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95F94-0189-4A23-9895-35FA752439AB}" type="datetimeFigureOut">
              <a:rPr lang="en-US" smtClean="0"/>
              <a:t>10/1/2020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E1C88-3939-4832-BAAB-091D6FA96EB5}" type="slidenum">
              <a:rPr lang="en-US" smtClean="0"/>
              <a:t>‹#›</a:t>
            </a:fld>
            <a:endParaRPr lang="en-US" dirty="0"/>
          </a:p>
        </p:txBody>
      </p:sp>
    </p:spTree>
    <p:extLst>
      <p:ext uri="{BB962C8B-B14F-4D97-AF65-F5344CB8AC3E}">
        <p14:creationId xmlns:p14="http://schemas.microsoft.com/office/powerpoint/2010/main" val="13105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this slide when you finish preparing the other slides.</a:t>
            </a:r>
          </a:p>
        </p:txBody>
      </p:sp>
      <p:sp>
        <p:nvSpPr>
          <p:cNvPr id="4" name="Slide Number Placeholder 3"/>
          <p:cNvSpPr>
            <a:spLocks noGrp="1"/>
          </p:cNvSpPr>
          <p:nvPr>
            <p:ph type="sldNum" sz="quarter" idx="10"/>
          </p:nvPr>
        </p:nvSpPr>
        <p:spPr/>
        <p:txBody>
          <a:bodyPr/>
          <a:lstStyle/>
          <a:p>
            <a:fld id="{012E1C88-3939-4832-BAAB-091D6FA96EB5}" type="slidenum">
              <a:rPr lang="en-US" smtClean="0"/>
              <a:t>2</a:t>
            </a:fld>
            <a:endParaRPr lang="en-US" dirty="0"/>
          </a:p>
        </p:txBody>
      </p:sp>
    </p:spTree>
    <p:extLst>
      <p:ext uri="{BB962C8B-B14F-4D97-AF65-F5344CB8AC3E}">
        <p14:creationId xmlns:p14="http://schemas.microsoft.com/office/powerpoint/2010/main" val="492598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464567" y="3085765"/>
            <a:ext cx="11262866" cy="3304800"/>
          </a:xfrm>
          <a:prstGeom prst="rect">
            <a:avLst/>
          </a:prstGeom>
          <a:gradFill flip="none" rotWithShape="1">
            <a:gsLst>
              <a:gs pos="100000">
                <a:schemeClr val="accent2"/>
              </a:gs>
              <a:gs pos="58000">
                <a:schemeClr val="accent2">
                  <a:lumMod val="7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99226" y="1020431"/>
            <a:ext cx="10993549" cy="1475013"/>
          </a:xfrm>
          <a:effectLst/>
        </p:spPr>
        <p:txBody>
          <a:bodyPr anchor="ctr" anchorCtr="0">
            <a:normAutofit/>
          </a:bodyPr>
          <a:lstStyle>
            <a:lvl1pPr algn="ctr">
              <a:defRPr sz="5400">
                <a:solidFill>
                  <a:schemeClr val="accent1"/>
                </a:solidFill>
              </a:defRPr>
            </a:lvl1pPr>
          </a:lstStyle>
          <a:p>
            <a:r>
              <a:rPr lang="en-US" noProof="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ctr">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bg1"/>
                </a:solidFill>
              </a:defRPr>
            </a:lvl1pPr>
          </a:lstStyle>
          <a:p>
            <a:fld id="{77D86AA0-B889-4FC0-8908-A1A591CF11C0}" type="datetime8">
              <a:rPr lang="en-US" noProof="0" smtClean="0"/>
              <a:pPr/>
              <a:t>10/1/2020 11:28 AM</a:t>
            </a:fld>
            <a:endParaRPr lang="en-US" noProof="0"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16884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bwMode="white">
          <a:xfrm>
            <a:off x="447817" y="5141973"/>
            <a:ext cx="11298200" cy="1274702"/>
          </a:xfrm>
          <a:prstGeom prst="rect">
            <a:avLst/>
          </a:prstGeom>
          <a:gradFill flip="none" rotWithShape="1">
            <a:gsLst>
              <a:gs pos="100000">
                <a:schemeClr val="accent2"/>
              </a:gs>
              <a:gs pos="59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noProof="0"/>
              <a:t>Click to edit Master title style</a:t>
            </a:r>
          </a:p>
        </p:txBody>
      </p:sp>
      <p:sp>
        <p:nvSpPr>
          <p:cNvPr id="3" name="Content Placeholder 2"/>
          <p:cNvSpPr>
            <a:spLocks noGrp="1"/>
          </p:cNvSpPr>
          <p:nvPr>
            <p:ph idx="1"/>
          </p:nvPr>
        </p:nvSpPr>
        <p:spPr>
          <a:xfrm>
            <a:off x="447816" y="601200"/>
            <a:ext cx="11292840" cy="4204800"/>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599E538E-6783-48BF-9DAA-8D73DA1DF735}" type="datetime8">
              <a:rPr lang="en-US" noProof="0" smtClean="0"/>
              <a:pPr/>
              <a:t>10/1/2020 11:28 AM</a:t>
            </a:fld>
            <a:endParaRPr lang="en-US" noProof="0"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14169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DE2CD03-0ACB-4458-BBFE-1F9AEE665C1A}" type="datetime8">
              <a:rPr lang="en-US" noProof="0" smtClean="0"/>
              <a:t>10/1/2020 11:28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6921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C994CB-2BC6-164B-80D4-304B4CB6D8C3}"/>
              </a:ext>
            </a:extLst>
          </p:cNvPr>
          <p:cNvSpPr>
            <a:spLocks noChangeAspect="1"/>
          </p:cNvSpPr>
          <p:nvPr userDrawn="1"/>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4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2" y="2180496"/>
            <a:ext cx="11029615" cy="367830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E20D11B3-3F18-4FD1-BAEF-D15CC2EE16C2}" type="datetime8">
              <a:rPr lang="en-US" noProof="0" smtClean="0"/>
              <a:t>10/1/2020 11:28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a16="http://schemas.microsoft.com/office/drawing/2014/main" id="{B5BE0FDB-DB48-E242-8A1F-5B06F79B404A}"/>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Tree>
    <p:extLst>
      <p:ext uri="{BB962C8B-B14F-4D97-AF65-F5344CB8AC3E}">
        <p14:creationId xmlns:p14="http://schemas.microsoft.com/office/powerpoint/2010/main" val="254665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mage and Caption">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5655714" cy="5244392"/>
          </a:xfrm>
          <a:prstGeom prst="rect">
            <a:avLst/>
          </a:prstGeom>
          <a:gradFill flip="none" rotWithShape="1">
            <a:gsLst>
              <a:gs pos="100000">
                <a:schemeClr val="accent2"/>
              </a:gs>
              <a:gs pos="65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5292" y="773724"/>
            <a:ext cx="5315516" cy="4958862"/>
          </a:xfrm>
        </p:spPr>
        <p:txBody>
          <a:bodyPr anchor="ctr" anchorCtr="0"/>
          <a:lstStyle>
            <a:lvl1pPr>
              <a:defRPr>
                <a:solidFill>
                  <a:schemeClr val="accent1"/>
                </a:solidFill>
              </a:defRPr>
            </a:lvl1pPr>
          </a:lstStyle>
          <a:p>
            <a:r>
              <a:rPr lang="en-US" noProof="0"/>
              <a:t>Click to edit Master title style</a:t>
            </a:r>
          </a:p>
        </p:txBody>
      </p:sp>
      <p:sp>
        <p:nvSpPr>
          <p:cNvPr id="3" name="Content Placeholder 2"/>
          <p:cNvSpPr>
            <a:spLocks noGrp="1"/>
          </p:cNvSpPr>
          <p:nvPr>
            <p:ph idx="1"/>
          </p:nvPr>
        </p:nvSpPr>
        <p:spPr>
          <a:xfrm>
            <a:off x="581192" y="773724"/>
            <a:ext cx="5388785" cy="49588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35304F6-55F4-45F8-BBB4-727BFFEADAA0}" type="datetime8">
              <a:rPr lang="en-US" noProof="0" smtClean="0"/>
              <a:t>10/1/2020 11:28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3782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bwMode="white">
          <a:xfrm>
            <a:off x="447817" y="5141974"/>
            <a:ext cx="11290860" cy="1258827"/>
          </a:xfrm>
          <a:prstGeom prst="rect">
            <a:avLst/>
          </a:prstGeom>
          <a:gradFill flip="none" rotWithShape="1">
            <a:gsLst>
              <a:gs pos="100000">
                <a:srgbClr val="903163"/>
              </a:gs>
              <a:gs pos="60000">
                <a:schemeClr val="accent1">
                  <a:lumMod val="95000"/>
                  <a:lumOff val="5000"/>
                </a:schemeClr>
              </a:gs>
              <a:gs pos="100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3B20C59B-4134-42ED-BEFA-FCBF7FC8D035}" type="datetime8">
              <a:rPr lang="en-US" noProof="0" smtClean="0"/>
              <a:pPr/>
              <a:t>10/1/2020 11:28 AM</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924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F0AE2A5-5D3B-4ECC-9A5D-868F6C887DEE}" type="datetime8">
              <a:rPr lang="en-US" noProof="0" smtClean="0"/>
              <a:t>10/1/2020 11:28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423696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Text Placeholder 2"/>
          <p:cNvSpPr>
            <a:spLocks noGrp="1"/>
          </p:cNvSpPr>
          <p:nvPr>
            <p:ph type="body" idx="1"/>
          </p:nvPr>
        </p:nvSpPr>
        <p:spPr>
          <a:xfrm>
            <a:off x="67739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8119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noProof="0" smtClean="0"/>
              <a:pPr/>
              <a:t>10/1/2020 11:28 AM</a:t>
            </a:fld>
            <a:endParaRPr lang="en-US" noProof="0" dirty="0"/>
          </a:p>
        </p:txBody>
      </p:sp>
      <p:sp>
        <p:nvSpPr>
          <p:cNvPr id="8" name="Footer Placeholder 7"/>
          <p:cNvSpPr>
            <a:spLocks noGrp="1"/>
          </p:cNvSpPr>
          <p:nvPr>
            <p:ph type="ftr" sz="quarter" idx="11"/>
          </p:nvPr>
        </p:nvSpPr>
        <p:spPr>
          <a:xfrm>
            <a:off x="581192" y="5951811"/>
            <a:ext cx="6917210" cy="365125"/>
          </a:xfrm>
        </p:spPr>
        <p:txBody>
          <a:bodyPr/>
          <a:lstStyle>
            <a:lvl1pPr>
              <a:defRPr>
                <a:solidFill>
                  <a:srgbClr val="903163"/>
                </a:solidFill>
              </a:defRPr>
            </a:lvl1pPr>
          </a:lstStyle>
          <a:p>
            <a:r>
              <a:rPr lang="en-US" noProof="0" dirty="0"/>
              <a:t>ADD A FOOTER</a:t>
            </a:r>
          </a:p>
        </p:txBody>
      </p:sp>
      <p:sp>
        <p:nvSpPr>
          <p:cNvPr id="23" name="Content Placeholder 3">
            <a:extLst>
              <a:ext uri="{FF2B5EF4-FFF2-40B4-BE49-F238E27FC236}">
                <a16:creationId xmlns:a16="http://schemas.microsoft.com/office/drawing/2014/main" id="{6D289ABA-BA71-41AF-AA30-58CB8F426F6C}"/>
              </a:ext>
            </a:extLst>
          </p:cNvPr>
          <p:cNvSpPr>
            <a:spLocks noGrp="1"/>
          </p:cNvSpPr>
          <p:nvPr>
            <p:ph sz="half" idx="15"/>
          </p:nvPr>
        </p:nvSpPr>
        <p:spPr>
          <a:xfrm>
            <a:off x="8145430"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22" name="Content Placeholder 3">
            <a:extLst>
              <a:ext uri="{FF2B5EF4-FFF2-40B4-BE49-F238E27FC236}">
                <a16:creationId xmlns:a16="http://schemas.microsoft.com/office/drawing/2014/main" id="{C06DFC81-3912-4844-B25C-E1D7CBCD80A0}"/>
              </a:ext>
            </a:extLst>
          </p:cNvPr>
          <p:cNvSpPr>
            <a:spLocks noGrp="1"/>
          </p:cNvSpPr>
          <p:nvPr>
            <p:ph sz="half" idx="14"/>
          </p:nvPr>
        </p:nvSpPr>
        <p:spPr>
          <a:xfrm>
            <a:off x="440041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2">
            <a:extLst>
              <a:ext uri="{FF2B5EF4-FFF2-40B4-BE49-F238E27FC236}">
                <a16:creationId xmlns:a16="http://schemas.microsoft.com/office/drawing/2014/main" id="{11556C46-FD2A-4916-B30C-DB066CAEA471}"/>
              </a:ext>
            </a:extLst>
          </p:cNvPr>
          <p:cNvSpPr>
            <a:spLocks noGrp="1"/>
          </p:cNvSpPr>
          <p:nvPr>
            <p:ph type="body" idx="16"/>
          </p:nvPr>
        </p:nvSpPr>
        <p:spPr>
          <a:xfrm>
            <a:off x="8241852"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19" name="Straight Connector 18">
            <a:extLst>
              <a:ext uri="{FF2B5EF4-FFF2-40B4-BE49-F238E27FC236}">
                <a16:creationId xmlns:a16="http://schemas.microsoft.com/office/drawing/2014/main" id="{E2328988-0888-4C1A-8F73-17D455B6F882}"/>
              </a:ext>
              <a:ext uri="{C183D7F6-B498-43B3-948B-1728B52AA6E4}">
                <adec:decorative xmlns:adec="http://schemas.microsoft.com/office/drawing/2017/decorative" val="1"/>
              </a:ext>
            </a:extLst>
          </p:cNvPr>
          <p:cNvCxnSpPr>
            <a:cxnSpLocks/>
          </p:cNvCxnSpPr>
          <p:nvPr userDrawn="1"/>
        </p:nvCxnSpPr>
        <p:spPr>
          <a:xfrm>
            <a:off x="4180115"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cxnSp>
        <p:nvCxnSpPr>
          <p:cNvPr id="20" name="Straight Connector 19">
            <a:extLst>
              <a:ext uri="{FF2B5EF4-FFF2-40B4-BE49-F238E27FC236}">
                <a16:creationId xmlns:a16="http://schemas.microsoft.com/office/drawing/2014/main" id="{D81892BA-72AB-4029-BF58-4D6F90C43628}"/>
              </a:ext>
              <a:ext uri="{C183D7F6-B498-43B3-948B-1728B52AA6E4}">
                <adec:decorative xmlns:adec="http://schemas.microsoft.com/office/drawing/2017/decorative" val="1"/>
              </a:ext>
            </a:extLst>
          </p:cNvPr>
          <p:cNvCxnSpPr>
            <a:cxnSpLocks/>
          </p:cNvCxnSpPr>
          <p:nvPr userDrawn="1"/>
        </p:nvCxnSpPr>
        <p:spPr>
          <a:xfrm>
            <a:off x="7962123"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sp>
        <p:nvSpPr>
          <p:cNvPr id="21" name="Text Placeholder 2">
            <a:extLst>
              <a:ext uri="{FF2B5EF4-FFF2-40B4-BE49-F238E27FC236}">
                <a16:creationId xmlns:a16="http://schemas.microsoft.com/office/drawing/2014/main" id="{8E232301-6803-418F-8637-ABBAC64416DA}"/>
              </a:ext>
            </a:extLst>
          </p:cNvPr>
          <p:cNvSpPr>
            <a:spLocks noGrp="1"/>
          </p:cNvSpPr>
          <p:nvPr>
            <p:ph type="body" idx="13"/>
          </p:nvPr>
        </p:nvSpPr>
        <p:spPr>
          <a:xfrm>
            <a:off x="449683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7119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Text Placeholder 2"/>
          <p:cNvSpPr>
            <a:spLocks noGrp="1"/>
          </p:cNvSpPr>
          <p:nvPr>
            <p:ph type="body" idx="1"/>
          </p:nvPr>
        </p:nvSpPr>
        <p:spPr>
          <a:xfrm>
            <a:off x="581193" y="2250892"/>
            <a:ext cx="5393102" cy="536005"/>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17707" y="2250892"/>
            <a:ext cx="5393102" cy="553373"/>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noProof="0" smtClean="0"/>
              <a:pPr/>
              <a:t>10/1/2020 11:28 AM</a:t>
            </a:fld>
            <a:endParaRPr lang="en-US" noProof="0" dirty="0"/>
          </a:p>
        </p:txBody>
      </p:sp>
      <p:sp>
        <p:nvSpPr>
          <p:cNvPr id="8" name="Footer Placeholder 7"/>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1669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a:spLocks noChangeAspect="1"/>
          </p:cNvSpPr>
          <p:nvPr/>
        </p:nvSpPr>
        <p:spPr bwMode="white">
          <a:xfrm>
            <a:off x="440683"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Date Placeholder 2"/>
          <p:cNvSpPr>
            <a:spLocks noGrp="1"/>
          </p:cNvSpPr>
          <p:nvPr>
            <p:ph type="dt" sz="half" idx="10"/>
          </p:nvPr>
        </p:nvSpPr>
        <p:spPr/>
        <p:txBody>
          <a:bodyPr/>
          <a:lstStyle/>
          <a:p>
            <a:fld id="{357A1812-3FD3-44A5-B738-8F3425664C1B}" type="datetime8">
              <a:rPr lang="en-US" noProof="0" smtClean="0"/>
              <a:t>10/1/2020 11:28 AM</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a16="http://schemas.microsoft.com/office/drawing/2014/main" id="{5CEC16FA-81A4-6F41-9FCE-6262A4533E5C}"/>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Tree>
    <p:extLst>
      <p:ext uri="{BB962C8B-B14F-4D97-AF65-F5344CB8AC3E}">
        <p14:creationId xmlns:p14="http://schemas.microsoft.com/office/powerpoint/2010/main" val="154544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903163"/>
                </a:solidFill>
              </a:defRPr>
            </a:lvl1pPr>
          </a:lstStyle>
          <a:p>
            <a:fld id="{E2E361C1-C0E3-47DF-8509-372F2F8B74E4}" type="datetime8">
              <a:rPr lang="en-US" noProof="0" smtClean="0"/>
              <a:pPr/>
              <a:t>10/1/2020 11:28 AM</a:t>
            </a:fld>
            <a:endParaRPr lang="en-US" noProof="0" dirty="0"/>
          </a:p>
        </p:txBody>
      </p:sp>
      <p:sp>
        <p:nvSpPr>
          <p:cNvPr id="3" name="Footer Placeholder 2"/>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4" name="Slide Number Placeholder 3"/>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5" name="Title 4">
            <a:extLst>
              <a:ext uri="{FF2B5EF4-FFF2-40B4-BE49-F238E27FC236}">
                <a16:creationId xmlns:a16="http://schemas.microsoft.com/office/drawing/2014/main" id="{DFBB0525-CFF9-4A39-B5EA-579253994F60}"/>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78586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flip="none" rotWithShape="1">
          <a:gsLst>
            <a:gs pos="0">
              <a:schemeClr val="bg1">
                <a:tint val="90000"/>
                <a:lumMod val="110000"/>
              </a:schemeClr>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E4BA81B-A36E-46D5-918F-749D311F4B4A}" type="datetime8">
              <a:rPr lang="en-US" noProof="0" smtClean="0"/>
              <a:t>10/1/2020 11:28 AM</a:t>
            </a:fld>
            <a:endParaRPr lang="en-US" noProof="0"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noProof="0" dirty="0"/>
              <a:t>ADD A FOOTER</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C3056E-1632-4A65-A24F-3F10A1450A6E}" type="slidenum">
              <a:rPr lang="en-US" noProof="0" smtClean="0"/>
              <a:t>‹#›</a:t>
            </a:fld>
            <a:endParaRPr lang="en-US" noProof="0"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0731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73" r:id="rId7"/>
    <p:sldLayoutId id="2147483666" r:id="rId8"/>
    <p:sldLayoutId id="2147483667" r:id="rId9"/>
    <p:sldLayoutId id="2147483668" r:id="rId10"/>
    <p:sldLayoutId id="214748366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127.0.0.1:805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07D9B6-BD6E-4EA3-B494-34A89A7242A4}"/>
              </a:ext>
            </a:extLst>
          </p:cNvPr>
          <p:cNvSpPr>
            <a:spLocks noGrp="1"/>
          </p:cNvSpPr>
          <p:nvPr>
            <p:ph idx="1"/>
          </p:nvPr>
        </p:nvSpPr>
        <p:spPr>
          <a:xfrm>
            <a:off x="155812" y="2531167"/>
            <a:ext cx="6667746" cy="4022446"/>
          </a:xfrm>
        </p:spPr>
        <p:txBody>
          <a:bodyPr>
            <a:normAutofit/>
          </a:bodyPr>
          <a:lstStyle/>
          <a:p>
            <a:pPr marL="0" indent="0" algn="just">
              <a:buNone/>
            </a:pPr>
            <a:r>
              <a:rPr lang="en-US" sz="2000" b="1" dirty="0"/>
              <a:t>NAME : </a:t>
            </a:r>
            <a:r>
              <a:rPr lang="en-US" sz="2000" dirty="0"/>
              <a:t>SUDARSHAN PAUL</a:t>
            </a:r>
          </a:p>
          <a:p>
            <a:pPr marL="0" indent="0" algn="just">
              <a:buNone/>
            </a:pPr>
            <a:r>
              <a:rPr lang="en-US" sz="2000" b="1" dirty="0"/>
              <a:t>COLLEGE :</a:t>
            </a:r>
            <a:r>
              <a:rPr lang="en-US" sz="2000" dirty="0"/>
              <a:t> KARUNYA INSTITUTE OF TECHNOLOGY AND SCIENCES, COIMBATORE.</a:t>
            </a:r>
          </a:p>
          <a:p>
            <a:pPr marL="0" indent="0" algn="just">
              <a:buNone/>
            </a:pPr>
            <a:r>
              <a:rPr lang="en-US" sz="2000" b="1" dirty="0">
                <a:effectLst>
                  <a:outerShdw blurRad="38100" dist="38100" dir="2700000" algn="tl">
                    <a:srgbClr val="000000">
                      <a:alpha val="43137"/>
                    </a:srgbClr>
                  </a:outerShdw>
                </a:effectLst>
              </a:rPr>
              <a:t>MACHINE LEARNING INTERNSHIP FINAL PROJECT REVIEW</a:t>
            </a:r>
          </a:p>
          <a:p>
            <a:pPr marL="0" indent="0" algn="just">
              <a:buNone/>
            </a:pPr>
            <a:r>
              <a:rPr lang="en-US" sz="2000" b="1" dirty="0"/>
              <a:t>TOPIC : </a:t>
            </a:r>
            <a:r>
              <a:rPr lang="en-US" sz="2000" dirty="0"/>
              <a:t>DEVELOP A MACHINE LEARNING MODEL TO ANALYSE THE DEGRADATION OF LITHIUM-ION BATTERIES DURING THEIR CHARGING CYCLES.</a:t>
            </a:r>
          </a:p>
          <a:p>
            <a:pPr marL="0" indent="0" algn="just">
              <a:buNone/>
            </a:pPr>
            <a:r>
              <a:rPr lang="en-US" sz="2000" b="1" dirty="0"/>
              <a:t>TIME FRAME : 4</a:t>
            </a:r>
            <a:r>
              <a:rPr lang="en-US" sz="2000" dirty="0"/>
              <a:t> WEEK ( 11/07/2020 TO 11/08/2020)</a:t>
            </a:r>
          </a:p>
        </p:txBody>
      </p:sp>
      <p:sp>
        <p:nvSpPr>
          <p:cNvPr id="3" name="Title 2">
            <a:extLst>
              <a:ext uri="{FF2B5EF4-FFF2-40B4-BE49-F238E27FC236}">
                <a16:creationId xmlns:a16="http://schemas.microsoft.com/office/drawing/2014/main" id="{812BC81D-B2A5-4615-9CE3-3D3C1AA7DB45}"/>
              </a:ext>
            </a:extLst>
          </p:cNvPr>
          <p:cNvSpPr>
            <a:spLocks noGrp="1"/>
          </p:cNvSpPr>
          <p:nvPr>
            <p:ph type="title"/>
          </p:nvPr>
        </p:nvSpPr>
        <p:spPr/>
        <p:txBody>
          <a:bodyPr>
            <a:normAutofit fontScale="90000"/>
          </a:bodyPr>
          <a:lstStyle/>
          <a:p>
            <a:r>
              <a:rPr lang="en-US" dirty="0" err="1"/>
              <a:t>EInNEL</a:t>
            </a:r>
            <a:r>
              <a:rPr lang="en-US" dirty="0"/>
              <a:t> TECHNOLOGIES</a:t>
            </a:r>
            <a:br>
              <a:rPr lang="en-US" dirty="0"/>
            </a:br>
            <a:r>
              <a:rPr lang="en-US" dirty="0"/>
              <a:t> machine learning internship</a:t>
            </a:r>
            <a:endParaRPr lang="hi-IN" dirty="0"/>
          </a:p>
        </p:txBody>
      </p:sp>
      <p:pic>
        <p:nvPicPr>
          <p:cNvPr id="1026" name="Picture 2" descr="EinNel Technologies | LinkedIn">
            <a:extLst>
              <a:ext uri="{FF2B5EF4-FFF2-40B4-BE49-F238E27FC236}">
                <a16:creationId xmlns:a16="http://schemas.microsoft.com/office/drawing/2014/main" id="{906E5495-95A8-4D09-8ADF-0E2C59D70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1656" y="2377729"/>
            <a:ext cx="3750613" cy="37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5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0355A9-543C-499B-A698-B3DDFAEF4747}"/>
              </a:ext>
            </a:extLst>
          </p:cNvPr>
          <p:cNvSpPr>
            <a:spLocks noGrp="1"/>
          </p:cNvSpPr>
          <p:nvPr>
            <p:ph type="title"/>
          </p:nvPr>
        </p:nvSpPr>
        <p:spPr/>
        <p:txBody>
          <a:bodyPr>
            <a:normAutofit fontScale="90000"/>
          </a:bodyPr>
          <a:lstStyle/>
          <a:p>
            <a:r>
              <a:rPr lang="en-US" sz="4500" b="1" u="sng" dirty="0" err="1"/>
              <a:t>Sei_layer</a:t>
            </a:r>
            <a:r>
              <a:rPr lang="en-US" sz="4500" b="1" u="sng" dirty="0"/>
              <a:t> prediction (using two variables)</a:t>
            </a:r>
            <a:endParaRPr lang="hi-IN" sz="4500" b="1" u="sng" dirty="0"/>
          </a:p>
        </p:txBody>
      </p:sp>
      <p:pic>
        <p:nvPicPr>
          <p:cNvPr id="4" name="Picture 3">
            <a:extLst>
              <a:ext uri="{FF2B5EF4-FFF2-40B4-BE49-F238E27FC236}">
                <a16:creationId xmlns:a16="http://schemas.microsoft.com/office/drawing/2014/main" id="{8A082CA6-2EB6-4CE5-B601-EC9AA6780A50}"/>
              </a:ext>
            </a:extLst>
          </p:cNvPr>
          <p:cNvPicPr>
            <a:picLocks noChangeAspect="1"/>
          </p:cNvPicPr>
          <p:nvPr/>
        </p:nvPicPr>
        <p:blipFill>
          <a:blip r:embed="rId2"/>
          <a:stretch>
            <a:fillRect/>
          </a:stretch>
        </p:blipFill>
        <p:spPr>
          <a:xfrm>
            <a:off x="1694836" y="1889828"/>
            <a:ext cx="8802328" cy="4848902"/>
          </a:xfrm>
          <a:prstGeom prst="rect">
            <a:avLst/>
          </a:prstGeom>
        </p:spPr>
      </p:pic>
      <p:pic>
        <p:nvPicPr>
          <p:cNvPr id="5" name="Picture 2">
            <a:extLst>
              <a:ext uri="{FF2B5EF4-FFF2-40B4-BE49-F238E27FC236}">
                <a16:creationId xmlns:a16="http://schemas.microsoft.com/office/drawing/2014/main" id="{5B6C4F6E-86E8-4BEA-8CD1-CABA420A3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9060" y="-28714"/>
            <a:ext cx="1152939" cy="115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54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descr="title">
            <a:extLst>
              <a:ext uri="{FF2B5EF4-FFF2-40B4-BE49-F238E27FC236}">
                <a16:creationId xmlns:a16="http://schemas.microsoft.com/office/drawing/2014/main" id="{C94FE6D2-629B-47A8-A0A9-B6D5625449B6}"/>
              </a:ext>
            </a:extLst>
          </p:cNvPr>
          <p:cNvSpPr txBox="1">
            <a:spLocks/>
          </p:cNvSpPr>
          <p:nvPr/>
        </p:nvSpPr>
        <p:spPr>
          <a:xfrm>
            <a:off x="622634" y="81897"/>
            <a:ext cx="10204391" cy="1033656"/>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a:solidFill>
                  <a:srgbClr val="000000"/>
                </a:solidFill>
                <a:latin typeface="Helvetica Neue"/>
              </a:rPr>
              <a:t>Change in </a:t>
            </a:r>
            <a:r>
              <a:rPr lang="en-US" sz="2500" b="1" dirty="0" err="1">
                <a:solidFill>
                  <a:srgbClr val="000000"/>
                </a:solidFill>
                <a:latin typeface="Helvetica Neue"/>
              </a:rPr>
              <a:t>Sei_layer</a:t>
            </a:r>
            <a:r>
              <a:rPr lang="en-US" sz="2500" b="1" dirty="0">
                <a:solidFill>
                  <a:srgbClr val="000000"/>
                </a:solidFill>
                <a:latin typeface="Helvetica Neue"/>
              </a:rPr>
              <a:t> with time in </a:t>
            </a:r>
            <a:r>
              <a:rPr lang="en-US" sz="2500" b="1" dirty="0" err="1">
                <a:solidFill>
                  <a:srgbClr val="000000"/>
                </a:solidFill>
                <a:latin typeface="Helvetica Neue"/>
              </a:rPr>
              <a:t>ny</a:t>
            </a:r>
            <a:r>
              <a:rPr lang="en-US" sz="2500" b="1" dirty="0">
                <a:solidFill>
                  <a:srgbClr val="000000"/>
                </a:solidFill>
                <a:latin typeface="Helvetica Neue"/>
              </a:rPr>
              <a:t>-taxi-batteries</a:t>
            </a:r>
          </a:p>
        </p:txBody>
      </p:sp>
      <p:pic>
        <p:nvPicPr>
          <p:cNvPr id="4" name="Picture 3">
            <a:extLst>
              <a:ext uri="{FF2B5EF4-FFF2-40B4-BE49-F238E27FC236}">
                <a16:creationId xmlns:a16="http://schemas.microsoft.com/office/drawing/2014/main" id="{1E22C6F9-6DE6-4200-9A69-41763FACCC23}"/>
              </a:ext>
            </a:extLst>
          </p:cNvPr>
          <p:cNvPicPr>
            <a:picLocks noChangeAspect="1"/>
          </p:cNvPicPr>
          <p:nvPr/>
        </p:nvPicPr>
        <p:blipFill>
          <a:blip r:embed="rId2"/>
          <a:stretch>
            <a:fillRect/>
          </a:stretch>
        </p:blipFill>
        <p:spPr>
          <a:xfrm>
            <a:off x="1212798" y="1248088"/>
            <a:ext cx="9256419" cy="5331616"/>
          </a:xfrm>
          <a:prstGeom prst="rect">
            <a:avLst/>
          </a:prstGeom>
        </p:spPr>
      </p:pic>
      <p:pic>
        <p:nvPicPr>
          <p:cNvPr id="5" name="Picture 2">
            <a:extLst>
              <a:ext uri="{FF2B5EF4-FFF2-40B4-BE49-F238E27FC236}">
                <a16:creationId xmlns:a16="http://schemas.microsoft.com/office/drawing/2014/main" id="{1F096299-EE21-4387-A3D8-0DFB84E29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9060" y="-28714"/>
            <a:ext cx="1152939" cy="115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53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D30E10-BAC6-44A5-A6A0-08A6C300EEC9}"/>
              </a:ext>
            </a:extLst>
          </p:cNvPr>
          <p:cNvSpPr>
            <a:spLocks noGrp="1"/>
          </p:cNvSpPr>
          <p:nvPr>
            <p:ph type="title"/>
          </p:nvPr>
        </p:nvSpPr>
        <p:spPr/>
        <p:txBody>
          <a:bodyPr>
            <a:normAutofit fontScale="90000"/>
          </a:bodyPr>
          <a:lstStyle/>
          <a:p>
            <a:r>
              <a:rPr lang="en-US" b="1" dirty="0"/>
              <a:t>Battery power rating vs change in </a:t>
            </a:r>
            <a:r>
              <a:rPr lang="en-US" b="1" dirty="0" err="1"/>
              <a:t>SEI_Layer</a:t>
            </a:r>
            <a:endParaRPr lang="hi-IN" b="1" dirty="0"/>
          </a:p>
        </p:txBody>
      </p:sp>
      <p:pic>
        <p:nvPicPr>
          <p:cNvPr id="8" name="Picture 7">
            <a:extLst>
              <a:ext uri="{FF2B5EF4-FFF2-40B4-BE49-F238E27FC236}">
                <a16:creationId xmlns:a16="http://schemas.microsoft.com/office/drawing/2014/main" id="{8CAB6BC6-B2A7-4819-A918-EF4A5398D0CF}"/>
              </a:ext>
            </a:extLst>
          </p:cNvPr>
          <p:cNvPicPr>
            <a:picLocks noChangeAspect="1"/>
          </p:cNvPicPr>
          <p:nvPr/>
        </p:nvPicPr>
        <p:blipFill>
          <a:blip r:embed="rId2"/>
          <a:stretch>
            <a:fillRect/>
          </a:stretch>
        </p:blipFill>
        <p:spPr>
          <a:xfrm>
            <a:off x="1608295" y="1956926"/>
            <a:ext cx="8630854" cy="4791744"/>
          </a:xfrm>
          <a:prstGeom prst="rect">
            <a:avLst/>
          </a:prstGeom>
        </p:spPr>
      </p:pic>
      <p:pic>
        <p:nvPicPr>
          <p:cNvPr id="4" name="Picture 2">
            <a:extLst>
              <a:ext uri="{FF2B5EF4-FFF2-40B4-BE49-F238E27FC236}">
                <a16:creationId xmlns:a16="http://schemas.microsoft.com/office/drawing/2014/main" id="{7BB4FD69-EFF9-414C-9682-2DB1879F3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9060" y="-28714"/>
            <a:ext cx="1152939" cy="115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37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0F4280-9958-4BE2-8E90-967648C4D1CC}"/>
              </a:ext>
            </a:extLst>
          </p:cNvPr>
          <p:cNvSpPr>
            <a:spLocks noGrp="1"/>
          </p:cNvSpPr>
          <p:nvPr>
            <p:ph idx="1"/>
          </p:nvPr>
        </p:nvSpPr>
        <p:spPr>
          <a:xfrm>
            <a:off x="461923" y="2047975"/>
            <a:ext cx="11029615" cy="4810025"/>
          </a:xfrm>
        </p:spPr>
        <p:txBody>
          <a:bodyPr>
            <a:normAutofit/>
          </a:bodyPr>
          <a:lstStyle/>
          <a:p>
            <a:r>
              <a:rPr lang="en-US" dirty="0"/>
              <a:t>The project was implemented with the sole purpose to determine the degradation in lithium ion-batteries occurring during the charging cycle using various parameter values such as SOC (State of Charge), SOH (State of Health) and Power Ratings.</a:t>
            </a:r>
          </a:p>
          <a:p>
            <a:r>
              <a:rPr lang="en-US" dirty="0"/>
              <a:t>As a practical use-case of the above model I tried to implement it for the New-York Taxi Battery Power Ratings dataset wherein we had Power Ratings of a Li-Ion battery of a Taxi calculated over interval of 600 seconds. </a:t>
            </a:r>
          </a:p>
          <a:p>
            <a:r>
              <a:rPr lang="en-US" dirty="0"/>
              <a:t>Using the power ratings our main objective was to predict the accumulation of Solid Electrolyte Interphase Layer (</a:t>
            </a:r>
            <a:r>
              <a:rPr lang="en-US" dirty="0" err="1"/>
              <a:t>SEI_Layer</a:t>
            </a:r>
            <a:r>
              <a:rPr lang="en-US" dirty="0"/>
              <a:t>) in the battery which ultimately impacts the battery health.</a:t>
            </a:r>
          </a:p>
          <a:p>
            <a:r>
              <a:rPr lang="en-US" dirty="0"/>
              <a:t>I have tried to bring out the model in the form of a simple SEI Layer Analysis </a:t>
            </a:r>
            <a:r>
              <a:rPr lang="en-US" dirty="0" err="1"/>
              <a:t>ToolKit</a:t>
            </a:r>
            <a:r>
              <a:rPr lang="en-US" dirty="0"/>
              <a:t>  (using web based micro-framework called Flask), which takes in the power ratings values of Lithium-Ion Battery  and predicts the occurrence of Solid Electrolyte Interphase Layer at each instance of time for which the battery power ratings were measured. </a:t>
            </a:r>
          </a:p>
          <a:p>
            <a:r>
              <a:rPr lang="en-US" dirty="0"/>
              <a:t>Let’s have a look at the </a:t>
            </a:r>
            <a:r>
              <a:rPr lang="en-US" dirty="0" err="1"/>
              <a:t>ToolKit</a:t>
            </a:r>
            <a:r>
              <a:rPr lang="en-US" dirty="0"/>
              <a:t> (Currently deployed on Local Server).</a:t>
            </a:r>
          </a:p>
          <a:p>
            <a:r>
              <a:rPr lang="en-IN" dirty="0">
                <a:hlinkClick r:id="rId2"/>
              </a:rPr>
              <a:t>http://127.0.0.1:8050/</a:t>
            </a:r>
            <a:endParaRPr lang="en-US" dirty="0"/>
          </a:p>
          <a:p>
            <a:endParaRPr lang="en-US" dirty="0"/>
          </a:p>
          <a:p>
            <a:endParaRPr lang="hi-IN" dirty="0"/>
          </a:p>
        </p:txBody>
      </p:sp>
      <p:sp>
        <p:nvSpPr>
          <p:cNvPr id="3" name="Title 2">
            <a:extLst>
              <a:ext uri="{FF2B5EF4-FFF2-40B4-BE49-F238E27FC236}">
                <a16:creationId xmlns:a16="http://schemas.microsoft.com/office/drawing/2014/main" id="{7CD2CD84-A2C7-4E8E-A493-8422AD7C4CDD}"/>
              </a:ext>
            </a:extLst>
          </p:cNvPr>
          <p:cNvSpPr>
            <a:spLocks noGrp="1"/>
          </p:cNvSpPr>
          <p:nvPr>
            <p:ph type="title"/>
          </p:nvPr>
        </p:nvSpPr>
        <p:spPr/>
        <p:txBody>
          <a:bodyPr/>
          <a:lstStyle/>
          <a:p>
            <a:r>
              <a:rPr lang="en-US" dirty="0"/>
              <a:t>Final project overview</a:t>
            </a:r>
            <a:endParaRPr lang="hi-IN" dirty="0"/>
          </a:p>
        </p:txBody>
      </p:sp>
      <p:sp>
        <p:nvSpPr>
          <p:cNvPr id="5" name="Rectangle 1">
            <a:extLst>
              <a:ext uri="{FF2B5EF4-FFF2-40B4-BE49-F238E27FC236}">
                <a16:creationId xmlns:a16="http://schemas.microsoft.com/office/drawing/2014/main" id="{1AD31785-346E-4D6F-9669-1C534C035F8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hi-IN" sz="1000" b="0" i="0" u="sng" strike="noStrike" cap="none" normalizeH="0" baseline="0">
                <a:ln>
                  <a:noFill/>
                </a:ln>
                <a:solidFill>
                  <a:srgbClr val="1A466C"/>
                </a:solidFill>
                <a:effectLst/>
                <a:latin typeface="Courier New" panose="02070309020205020404" pitchFamily="49" charset="0"/>
                <a:hlinkClick r:id="rId2"/>
              </a:rPr>
              <a:t>http://127.0.0.1:8050/</a:t>
            </a:r>
            <a:r>
              <a:rPr kumimoji="0" lang="hi-IN" altLang="hi-IN" sz="1100" b="0" i="0" u="none" strike="noStrike" cap="none" normalizeH="0" baseline="0">
                <a:ln>
                  <a:noFill/>
                </a:ln>
                <a:solidFill>
                  <a:schemeClr val="tx1"/>
                </a:solidFill>
                <a:effectLst/>
              </a:rPr>
              <a:t> </a:t>
            </a:r>
            <a:endParaRPr kumimoji="0" lang="hi-IN" altLang="hi-IN" sz="1800" b="0" i="0" u="none" strike="noStrike" cap="none" normalizeH="0" baseline="0">
              <a:ln>
                <a:noFill/>
              </a:ln>
              <a:solidFill>
                <a:schemeClr val="tx1"/>
              </a:solidFill>
              <a:effectLst/>
              <a:latin typeface="Arial" panose="020B0604020202020204" pitchFamily="34" charset="0"/>
            </a:endParaRPr>
          </a:p>
        </p:txBody>
      </p:sp>
      <p:pic>
        <p:nvPicPr>
          <p:cNvPr id="6" name="Picture 2">
            <a:extLst>
              <a:ext uri="{FF2B5EF4-FFF2-40B4-BE49-F238E27FC236}">
                <a16:creationId xmlns:a16="http://schemas.microsoft.com/office/drawing/2014/main" id="{834DEA6B-E7F2-47D9-9691-22FB8624C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9060" y="-28714"/>
            <a:ext cx="1152939" cy="115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909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42B9-A8E9-4C6B-AC8E-ECE5E24BCA14}"/>
              </a:ext>
            </a:extLst>
          </p:cNvPr>
          <p:cNvSpPr>
            <a:spLocks noGrp="1"/>
          </p:cNvSpPr>
          <p:nvPr>
            <p:ph type="title"/>
          </p:nvPr>
        </p:nvSpPr>
        <p:spPr/>
        <p:txBody>
          <a:bodyPr/>
          <a:lstStyle/>
          <a:p>
            <a:endParaRPr lang="en-IN"/>
          </a:p>
        </p:txBody>
      </p:sp>
      <p:pic>
        <p:nvPicPr>
          <p:cNvPr id="10" name="Picture 9">
            <a:extLst>
              <a:ext uri="{FF2B5EF4-FFF2-40B4-BE49-F238E27FC236}">
                <a16:creationId xmlns:a16="http://schemas.microsoft.com/office/drawing/2014/main" id="{A43982C0-15EE-4516-AB34-65E0DE3D5C6E}"/>
              </a:ext>
            </a:extLst>
          </p:cNvPr>
          <p:cNvPicPr>
            <a:picLocks noChangeAspect="1"/>
          </p:cNvPicPr>
          <p:nvPr/>
        </p:nvPicPr>
        <p:blipFill>
          <a:blip r:embed="rId2"/>
          <a:stretch>
            <a:fillRect/>
          </a:stretch>
        </p:blipFill>
        <p:spPr>
          <a:xfrm>
            <a:off x="247892" y="1179443"/>
            <a:ext cx="11696215" cy="5552661"/>
          </a:xfrm>
          <a:prstGeom prst="rect">
            <a:avLst/>
          </a:prstGeom>
        </p:spPr>
      </p:pic>
    </p:spTree>
    <p:extLst>
      <p:ext uri="{BB962C8B-B14F-4D97-AF65-F5344CB8AC3E}">
        <p14:creationId xmlns:p14="http://schemas.microsoft.com/office/powerpoint/2010/main" val="2830335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42B9-A8E9-4C6B-AC8E-ECE5E24BCA14}"/>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ED60AEA2-FF1C-4800-85F0-2384BB023AE9}"/>
              </a:ext>
            </a:extLst>
          </p:cNvPr>
          <p:cNvPicPr>
            <a:picLocks noChangeAspect="1"/>
          </p:cNvPicPr>
          <p:nvPr/>
        </p:nvPicPr>
        <p:blipFill>
          <a:blip r:embed="rId2"/>
          <a:stretch>
            <a:fillRect/>
          </a:stretch>
        </p:blipFill>
        <p:spPr>
          <a:xfrm>
            <a:off x="0" y="1052286"/>
            <a:ext cx="12192000" cy="5805714"/>
          </a:xfrm>
          <a:prstGeom prst="rect">
            <a:avLst/>
          </a:prstGeom>
        </p:spPr>
      </p:pic>
    </p:spTree>
    <p:extLst>
      <p:ext uri="{BB962C8B-B14F-4D97-AF65-F5344CB8AC3E}">
        <p14:creationId xmlns:p14="http://schemas.microsoft.com/office/powerpoint/2010/main" val="3025798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DC6650-0AFA-4E67-A7A3-49D7863C6AB0}"/>
              </a:ext>
            </a:extLst>
          </p:cNvPr>
          <p:cNvSpPr>
            <a:spLocks noGrp="1"/>
          </p:cNvSpPr>
          <p:nvPr>
            <p:ph type="title"/>
          </p:nvPr>
        </p:nvSpPr>
        <p:spPr>
          <a:xfrm>
            <a:off x="581192" y="3154805"/>
            <a:ext cx="11029616" cy="988332"/>
          </a:xfrm>
        </p:spPr>
        <p:txBody>
          <a:bodyPr>
            <a:noAutofit/>
          </a:bodyPr>
          <a:lstStyle/>
          <a:p>
            <a:r>
              <a:rPr lang="en-US" sz="12000" b="1" dirty="0">
                <a:solidFill>
                  <a:srgbClr val="AA2C71"/>
                </a:solidFill>
                <a:effectLst>
                  <a:outerShdw blurRad="38100" dist="38100" dir="2700000" algn="tl">
                    <a:srgbClr val="000000">
                      <a:alpha val="43137"/>
                    </a:srgbClr>
                  </a:outerShdw>
                </a:effectLst>
              </a:rPr>
              <a:t>THANK YOU!!</a:t>
            </a:r>
            <a:endParaRPr lang="hi-IN" sz="12000" b="1" dirty="0">
              <a:solidFill>
                <a:srgbClr val="AA2C71"/>
              </a:solidFill>
              <a:effectLst>
                <a:outerShdw blurRad="38100" dist="38100" dir="2700000" algn="tl">
                  <a:srgbClr val="000000">
                    <a:alpha val="43137"/>
                  </a:srgbClr>
                </a:outerShdw>
              </a:effectLst>
            </a:endParaRPr>
          </a:p>
        </p:txBody>
      </p:sp>
      <p:pic>
        <p:nvPicPr>
          <p:cNvPr id="4" name="Picture 2">
            <a:extLst>
              <a:ext uri="{FF2B5EF4-FFF2-40B4-BE49-F238E27FC236}">
                <a16:creationId xmlns:a16="http://schemas.microsoft.com/office/drawing/2014/main" id="{96123630-8DD9-4788-9F2B-95BC63E13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9060" y="-28714"/>
            <a:ext cx="1152939" cy="115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47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1" descr="title">
            <a:extLst>
              <a:ext uri="{FF2B5EF4-FFF2-40B4-BE49-F238E27FC236}">
                <a16:creationId xmlns:a16="http://schemas.microsoft.com/office/drawing/2014/main" id="{A6E9EA0F-FD88-464F-99D9-0E151D11E785}"/>
              </a:ext>
            </a:extLst>
          </p:cNvPr>
          <p:cNvSpPr>
            <a:spLocks noGrp="1"/>
          </p:cNvSpPr>
          <p:nvPr>
            <p:ph type="ctrTitle"/>
          </p:nvPr>
        </p:nvSpPr>
        <p:spPr>
          <a:xfrm>
            <a:off x="447675" y="965199"/>
            <a:ext cx="11243732" cy="1750010"/>
          </a:xfrm>
        </p:spPr>
        <p:txBody>
          <a:bodyPr anchor="ctr">
            <a:normAutofit/>
          </a:bodyPr>
          <a:lstStyle/>
          <a:p>
            <a:pPr algn="ctr"/>
            <a:r>
              <a:rPr lang="en-US" sz="4000" b="1" u="sng" dirty="0"/>
              <a:t>Problem statement:</a:t>
            </a:r>
          </a:p>
        </p:txBody>
      </p:sp>
      <p:sp>
        <p:nvSpPr>
          <p:cNvPr id="3" name="Subtitle 2" descr="content">
            <a:extLst>
              <a:ext uri="{FF2B5EF4-FFF2-40B4-BE49-F238E27FC236}">
                <a16:creationId xmlns:a16="http://schemas.microsoft.com/office/drawing/2014/main" id="{7932A20C-8823-4E5C-BF21-C75BA56E76DE}"/>
              </a:ext>
            </a:extLst>
          </p:cNvPr>
          <p:cNvSpPr>
            <a:spLocks noGrp="1"/>
          </p:cNvSpPr>
          <p:nvPr>
            <p:ph type="subTitle" idx="1"/>
          </p:nvPr>
        </p:nvSpPr>
        <p:spPr bwMode="black">
          <a:xfrm>
            <a:off x="627457" y="2847073"/>
            <a:ext cx="10805583" cy="3797405"/>
          </a:xfrm>
        </p:spPr>
        <p:txBody>
          <a:bodyPr anchor="ctr">
            <a:normAutofit/>
          </a:bodyPr>
          <a:lstStyle/>
          <a:p>
            <a:pPr algn="just">
              <a:spcAft>
                <a:spcPts val="3000"/>
              </a:spcAft>
            </a:pPr>
            <a:r>
              <a:rPr lang="en-US" sz="3000" b="1" dirty="0">
                <a:solidFill>
                  <a:schemeClr val="tx1"/>
                </a:solidFill>
                <a:latin typeface="Calibri" panose="020F0502020204030204" pitchFamily="34" charset="0"/>
                <a:cs typeface="Calibri" panose="020F0502020204030204" pitchFamily="34" charset="0"/>
              </a:rPr>
              <a:t>The aim of this project is to analyze the degradation of Lithium-ion Batteries during their charging cycles. We will be trying to build a model to accurately predict the change in SEI (Solid Electrolyte Interphase) Layer in the batteries and to study their impact in various important parameters of the battery such as SOH (State of Health), SOC (State of Charge).</a:t>
            </a:r>
            <a:endParaRPr lang="en-US" sz="3000" b="1" cap="none" dirty="0">
              <a:solidFill>
                <a:schemeClr val="tx1"/>
              </a:solidFill>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21D1677E-4E1C-44ED-9339-211C30E02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9060" y="-28714"/>
            <a:ext cx="1152939" cy="115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0378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Eye">
            <a:extLst>
              <a:ext uri="{FF2B5EF4-FFF2-40B4-BE49-F238E27FC236}">
                <a16:creationId xmlns:a16="http://schemas.microsoft.com/office/drawing/2014/main" id="{CADF07AA-E7FE-4655-B1DD-FAA38D63EA3C}"/>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0650" y="693108"/>
            <a:ext cx="720000" cy="720000"/>
          </a:xfrm>
          <a:prstGeom prst="rect">
            <a:avLst/>
          </a:prstGeom>
        </p:spPr>
      </p:pic>
      <p:pic>
        <p:nvPicPr>
          <p:cNvPr id="7" name="Graphic 6" descr="Headphones">
            <a:extLst>
              <a:ext uri="{FF2B5EF4-FFF2-40B4-BE49-F238E27FC236}">
                <a16:creationId xmlns:a16="http://schemas.microsoft.com/office/drawing/2014/main" id="{F635F5BA-C272-4069-B935-AC0C3709E51F}"/>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65650" y="765108"/>
            <a:ext cx="576000" cy="576000"/>
          </a:xfrm>
          <a:prstGeom prst="rect">
            <a:avLst/>
          </a:prstGeom>
        </p:spPr>
      </p:pic>
      <p:sp>
        <p:nvSpPr>
          <p:cNvPr id="8" name="Title 1" descr="title">
            <a:extLst>
              <a:ext uri="{FF2B5EF4-FFF2-40B4-BE49-F238E27FC236}">
                <a16:creationId xmlns:a16="http://schemas.microsoft.com/office/drawing/2014/main" id="{C94FE6D2-629B-47A8-A0A9-B6D5625449B6}"/>
              </a:ext>
            </a:extLst>
          </p:cNvPr>
          <p:cNvSpPr txBox="1">
            <a:spLocks/>
          </p:cNvSpPr>
          <p:nvPr/>
        </p:nvSpPr>
        <p:spPr>
          <a:xfrm>
            <a:off x="2816924" y="-380202"/>
            <a:ext cx="7948426" cy="1033656"/>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500" dirty="0"/>
              <a:t>Dataset Description</a:t>
            </a:r>
            <a:endParaRPr lang="en-US" sz="4500" dirty="0"/>
          </a:p>
        </p:txBody>
      </p:sp>
      <p:pic>
        <p:nvPicPr>
          <p:cNvPr id="3" name="Picture 2">
            <a:extLst>
              <a:ext uri="{FF2B5EF4-FFF2-40B4-BE49-F238E27FC236}">
                <a16:creationId xmlns:a16="http://schemas.microsoft.com/office/drawing/2014/main" id="{4999B8E9-8ECF-4B97-9BD0-C79C9BC8D7DB}"/>
              </a:ext>
            </a:extLst>
          </p:cNvPr>
          <p:cNvPicPr>
            <a:picLocks noChangeAspect="1"/>
          </p:cNvPicPr>
          <p:nvPr/>
        </p:nvPicPr>
        <p:blipFill>
          <a:blip r:embed="rId6"/>
          <a:stretch>
            <a:fillRect/>
          </a:stretch>
        </p:blipFill>
        <p:spPr>
          <a:xfrm>
            <a:off x="722092" y="1341108"/>
            <a:ext cx="10747815" cy="4674022"/>
          </a:xfrm>
          <a:prstGeom prst="rect">
            <a:avLst/>
          </a:prstGeom>
        </p:spPr>
      </p:pic>
      <p:pic>
        <p:nvPicPr>
          <p:cNvPr id="6" name="Picture 2">
            <a:extLst>
              <a:ext uri="{FF2B5EF4-FFF2-40B4-BE49-F238E27FC236}">
                <a16:creationId xmlns:a16="http://schemas.microsoft.com/office/drawing/2014/main" id="{C19A0CC9-CB7D-4231-8B73-583DA85B8D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39061" y="76984"/>
            <a:ext cx="1152939" cy="115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46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Eye">
            <a:extLst>
              <a:ext uri="{FF2B5EF4-FFF2-40B4-BE49-F238E27FC236}">
                <a16:creationId xmlns:a16="http://schemas.microsoft.com/office/drawing/2014/main" id="{CADF07AA-E7FE-4655-B1DD-FAA38D63EA3C}"/>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0650" y="693108"/>
            <a:ext cx="720000" cy="720000"/>
          </a:xfrm>
          <a:prstGeom prst="rect">
            <a:avLst/>
          </a:prstGeom>
        </p:spPr>
      </p:pic>
      <p:pic>
        <p:nvPicPr>
          <p:cNvPr id="7" name="Graphic 6" descr="Headphones">
            <a:extLst>
              <a:ext uri="{FF2B5EF4-FFF2-40B4-BE49-F238E27FC236}">
                <a16:creationId xmlns:a16="http://schemas.microsoft.com/office/drawing/2014/main" id="{F635F5BA-C272-4069-B935-AC0C3709E51F}"/>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65650" y="765108"/>
            <a:ext cx="576000" cy="576000"/>
          </a:xfrm>
          <a:prstGeom prst="rect">
            <a:avLst/>
          </a:prstGeom>
        </p:spPr>
      </p:pic>
      <p:sp>
        <p:nvSpPr>
          <p:cNvPr id="8" name="Title 1" descr="title">
            <a:extLst>
              <a:ext uri="{FF2B5EF4-FFF2-40B4-BE49-F238E27FC236}">
                <a16:creationId xmlns:a16="http://schemas.microsoft.com/office/drawing/2014/main" id="{C94FE6D2-629B-47A8-A0A9-B6D5625449B6}"/>
              </a:ext>
            </a:extLst>
          </p:cNvPr>
          <p:cNvSpPr txBox="1">
            <a:spLocks/>
          </p:cNvSpPr>
          <p:nvPr/>
        </p:nvSpPr>
        <p:spPr>
          <a:xfrm>
            <a:off x="2816924" y="-380202"/>
            <a:ext cx="7948426" cy="1033656"/>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dirty="0"/>
              <a:t>Important terms</a:t>
            </a:r>
          </a:p>
        </p:txBody>
      </p:sp>
      <p:pic>
        <p:nvPicPr>
          <p:cNvPr id="6" name="Picture 2">
            <a:extLst>
              <a:ext uri="{FF2B5EF4-FFF2-40B4-BE49-F238E27FC236}">
                <a16:creationId xmlns:a16="http://schemas.microsoft.com/office/drawing/2014/main" id="{C19A0CC9-CB7D-4231-8B73-583DA85B8D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2178" y="-28714"/>
            <a:ext cx="1369821" cy="13698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0559BF2-7EA4-4B1F-9FE3-5D6CD2A181FA}"/>
              </a:ext>
            </a:extLst>
          </p:cNvPr>
          <p:cNvPicPr>
            <a:picLocks noChangeAspect="1"/>
          </p:cNvPicPr>
          <p:nvPr/>
        </p:nvPicPr>
        <p:blipFill>
          <a:blip r:embed="rId7"/>
          <a:stretch>
            <a:fillRect/>
          </a:stretch>
        </p:blipFill>
        <p:spPr>
          <a:xfrm>
            <a:off x="450026" y="746981"/>
            <a:ext cx="10315324" cy="5949159"/>
          </a:xfrm>
          <a:prstGeom prst="rect">
            <a:avLst/>
          </a:prstGeom>
        </p:spPr>
      </p:pic>
    </p:spTree>
    <p:extLst>
      <p:ext uri="{BB962C8B-B14F-4D97-AF65-F5344CB8AC3E}">
        <p14:creationId xmlns:p14="http://schemas.microsoft.com/office/powerpoint/2010/main" val="170308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925" y="633056"/>
            <a:ext cx="1152000" cy="1152000"/>
          </a:xfrm>
          <a:prstGeom prst="rect">
            <a:avLst/>
          </a:prstGeom>
        </p:spPr>
      </p:pic>
      <p:sp>
        <p:nvSpPr>
          <p:cNvPr id="5" name="Title 1" descr="title">
            <a:extLst>
              <a:ext uri="{FF2B5EF4-FFF2-40B4-BE49-F238E27FC236}">
                <a16:creationId xmlns:a16="http://schemas.microsoft.com/office/drawing/2014/main" id="{DC80E0A9-ED11-4B7F-A647-F26A0871C81A}"/>
              </a:ext>
            </a:extLst>
          </p:cNvPr>
          <p:cNvSpPr txBox="1">
            <a:spLocks/>
          </p:cNvSpPr>
          <p:nvPr/>
        </p:nvSpPr>
        <p:spPr>
          <a:xfrm>
            <a:off x="1865925" y="692228"/>
            <a:ext cx="7948426" cy="1033656"/>
          </a:xfrm>
          <a:prstGeom prst="rect">
            <a:avLst/>
          </a:prstGeom>
        </p:spPr>
        <p:txBody>
          <a:bodyPr vert="horz" lIns="91440" tIns="45720" rIns="91440" bIns="45720" rtlCol="0" anchor="ctr" anchorCtr="0">
            <a:normAutofit/>
          </a:bodyPr>
          <a:lstStyle>
            <a:lvl1pPr algn="ctr" defTabSz="457200" rtl="0" eaLnBrk="1" latinLnBrk="0" hangingPunct="1">
              <a:spcBef>
                <a:spcPct val="0"/>
              </a:spcBef>
              <a:buNone/>
              <a:defRPr sz="40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Soc vs normalised power</a:t>
            </a:r>
            <a:endParaRPr lang="en-US" b="1" u="sng" dirty="0"/>
          </a:p>
        </p:txBody>
      </p:sp>
      <p:pic>
        <p:nvPicPr>
          <p:cNvPr id="3" name="Picture 2">
            <a:extLst>
              <a:ext uri="{FF2B5EF4-FFF2-40B4-BE49-F238E27FC236}">
                <a16:creationId xmlns:a16="http://schemas.microsoft.com/office/drawing/2014/main" id="{BF2477D4-D11A-4EAB-A5C0-A951757F6E97}"/>
              </a:ext>
            </a:extLst>
          </p:cNvPr>
          <p:cNvPicPr>
            <a:picLocks noChangeAspect="1"/>
          </p:cNvPicPr>
          <p:nvPr/>
        </p:nvPicPr>
        <p:blipFill>
          <a:blip r:embed="rId4"/>
          <a:stretch>
            <a:fillRect/>
          </a:stretch>
        </p:blipFill>
        <p:spPr>
          <a:xfrm>
            <a:off x="510623" y="2096486"/>
            <a:ext cx="11170753" cy="4607146"/>
          </a:xfrm>
          <a:prstGeom prst="rect">
            <a:avLst/>
          </a:prstGeom>
        </p:spPr>
      </p:pic>
      <p:pic>
        <p:nvPicPr>
          <p:cNvPr id="6" name="Picture 2">
            <a:extLst>
              <a:ext uri="{FF2B5EF4-FFF2-40B4-BE49-F238E27FC236}">
                <a16:creationId xmlns:a16="http://schemas.microsoft.com/office/drawing/2014/main" id="{DB267B3F-AAFA-46DD-BDE0-73D9B046D1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9060" y="-28714"/>
            <a:ext cx="1152939" cy="115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03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925" y="633056"/>
            <a:ext cx="1152000" cy="1152000"/>
          </a:xfrm>
          <a:prstGeom prst="rect">
            <a:avLst/>
          </a:prstGeom>
        </p:spPr>
      </p:pic>
      <p:sp>
        <p:nvSpPr>
          <p:cNvPr id="5" name="Title 1" descr="title">
            <a:extLst>
              <a:ext uri="{FF2B5EF4-FFF2-40B4-BE49-F238E27FC236}">
                <a16:creationId xmlns:a16="http://schemas.microsoft.com/office/drawing/2014/main" id="{DC80E0A9-ED11-4B7F-A647-F26A0871C81A}"/>
              </a:ext>
            </a:extLst>
          </p:cNvPr>
          <p:cNvSpPr txBox="1">
            <a:spLocks/>
          </p:cNvSpPr>
          <p:nvPr/>
        </p:nvSpPr>
        <p:spPr>
          <a:xfrm>
            <a:off x="1865925" y="692228"/>
            <a:ext cx="7948426" cy="1033656"/>
          </a:xfrm>
          <a:prstGeom prst="rect">
            <a:avLst/>
          </a:prstGeom>
        </p:spPr>
        <p:txBody>
          <a:bodyPr vert="horz" lIns="91440" tIns="45720" rIns="91440" bIns="45720" rtlCol="0" anchor="ctr" anchorCtr="0">
            <a:normAutofit/>
          </a:bodyPr>
          <a:lstStyle>
            <a:lvl1pPr algn="ctr" defTabSz="457200" rtl="0" eaLnBrk="1" latinLnBrk="0" hangingPunct="1">
              <a:spcBef>
                <a:spcPct val="0"/>
              </a:spcBef>
              <a:buNone/>
              <a:defRPr sz="40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Soc vs sei delta</a:t>
            </a:r>
            <a:endParaRPr lang="en-US" b="1" u="sng" dirty="0"/>
          </a:p>
        </p:txBody>
      </p:sp>
      <p:pic>
        <p:nvPicPr>
          <p:cNvPr id="3" name="Picture 2">
            <a:extLst>
              <a:ext uri="{FF2B5EF4-FFF2-40B4-BE49-F238E27FC236}">
                <a16:creationId xmlns:a16="http://schemas.microsoft.com/office/drawing/2014/main" id="{6DC8CEFD-274E-4056-8959-E2F782796527}"/>
              </a:ext>
            </a:extLst>
          </p:cNvPr>
          <p:cNvPicPr>
            <a:picLocks noChangeAspect="1"/>
          </p:cNvPicPr>
          <p:nvPr/>
        </p:nvPicPr>
        <p:blipFill>
          <a:blip r:embed="rId4"/>
          <a:stretch>
            <a:fillRect/>
          </a:stretch>
        </p:blipFill>
        <p:spPr>
          <a:xfrm>
            <a:off x="554519" y="2011608"/>
            <a:ext cx="9661766" cy="4432459"/>
          </a:xfrm>
          <a:prstGeom prst="rect">
            <a:avLst/>
          </a:prstGeom>
        </p:spPr>
      </p:pic>
      <p:pic>
        <p:nvPicPr>
          <p:cNvPr id="6" name="Picture 2">
            <a:extLst>
              <a:ext uri="{FF2B5EF4-FFF2-40B4-BE49-F238E27FC236}">
                <a16:creationId xmlns:a16="http://schemas.microsoft.com/office/drawing/2014/main" id="{A04ED043-EA2D-4E66-A878-044A5C6FD8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9060" y="-15462"/>
            <a:ext cx="1152939" cy="115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27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ightbulb">
            <a:extLst>
              <a:ext uri="{FF2B5EF4-FFF2-40B4-BE49-F238E27FC236}">
                <a16:creationId xmlns:a16="http://schemas.microsoft.com/office/drawing/2014/main" id="{E9661DC4-D526-4678-A1C8-58A8BEB68D3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900" y="1939155"/>
            <a:ext cx="2628000" cy="2628000"/>
          </a:xfrm>
          <a:prstGeom prst="rect">
            <a:avLst/>
          </a:prstGeom>
        </p:spPr>
      </p:pic>
      <p:pic>
        <p:nvPicPr>
          <p:cNvPr id="3" name="Picture 2">
            <a:extLst>
              <a:ext uri="{FF2B5EF4-FFF2-40B4-BE49-F238E27FC236}">
                <a16:creationId xmlns:a16="http://schemas.microsoft.com/office/drawing/2014/main" id="{3388CF9F-2667-4041-AE97-AAA39B2F6B9D}"/>
              </a:ext>
            </a:extLst>
          </p:cNvPr>
          <p:cNvPicPr>
            <a:picLocks noChangeAspect="1"/>
          </p:cNvPicPr>
          <p:nvPr/>
        </p:nvPicPr>
        <p:blipFill>
          <a:blip r:embed="rId4"/>
          <a:stretch>
            <a:fillRect/>
          </a:stretch>
        </p:blipFill>
        <p:spPr>
          <a:xfrm>
            <a:off x="272280" y="1318629"/>
            <a:ext cx="6579094" cy="2992746"/>
          </a:xfrm>
          <a:prstGeom prst="rect">
            <a:avLst/>
          </a:prstGeom>
        </p:spPr>
      </p:pic>
      <p:pic>
        <p:nvPicPr>
          <p:cNvPr id="5" name="Picture 4">
            <a:extLst>
              <a:ext uri="{FF2B5EF4-FFF2-40B4-BE49-F238E27FC236}">
                <a16:creationId xmlns:a16="http://schemas.microsoft.com/office/drawing/2014/main" id="{E0DD669D-F2F8-4489-ACB2-877835028749}"/>
              </a:ext>
            </a:extLst>
          </p:cNvPr>
          <p:cNvPicPr>
            <a:picLocks noChangeAspect="1"/>
          </p:cNvPicPr>
          <p:nvPr/>
        </p:nvPicPr>
        <p:blipFill>
          <a:blip r:embed="rId5"/>
          <a:stretch>
            <a:fillRect/>
          </a:stretch>
        </p:blipFill>
        <p:spPr>
          <a:xfrm>
            <a:off x="5169385" y="3894277"/>
            <a:ext cx="6553217" cy="2963723"/>
          </a:xfrm>
          <a:prstGeom prst="rect">
            <a:avLst/>
          </a:prstGeom>
        </p:spPr>
      </p:pic>
      <p:sp>
        <p:nvSpPr>
          <p:cNvPr id="8" name="Title 1" descr="title">
            <a:extLst>
              <a:ext uri="{FF2B5EF4-FFF2-40B4-BE49-F238E27FC236}">
                <a16:creationId xmlns:a16="http://schemas.microsoft.com/office/drawing/2014/main" id="{1FC98AD8-848A-4B4D-973D-A9832FE4FE10}"/>
              </a:ext>
            </a:extLst>
          </p:cNvPr>
          <p:cNvSpPr txBox="1">
            <a:spLocks/>
          </p:cNvSpPr>
          <p:nvPr/>
        </p:nvSpPr>
        <p:spPr>
          <a:xfrm>
            <a:off x="-200350" y="284973"/>
            <a:ext cx="7948426" cy="1033656"/>
          </a:xfrm>
          <a:prstGeom prst="rect">
            <a:avLst/>
          </a:prstGeom>
        </p:spPr>
        <p:txBody>
          <a:bodyPr vert="horz" lIns="91440" tIns="45720" rIns="91440" bIns="45720" rtlCol="0" anchor="ctr" anchorCtr="0">
            <a:normAutofit/>
          </a:bodyPr>
          <a:lstStyle>
            <a:lvl1pPr algn="ctr" defTabSz="457200" rtl="0" eaLnBrk="1" latinLnBrk="0" hangingPunct="1">
              <a:spcBef>
                <a:spcPct val="0"/>
              </a:spcBef>
              <a:buNone/>
              <a:defRPr sz="40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Soc vs sei delta</a:t>
            </a:r>
            <a:endParaRPr lang="en-US" b="1" u="sng" dirty="0"/>
          </a:p>
        </p:txBody>
      </p:sp>
      <p:pic>
        <p:nvPicPr>
          <p:cNvPr id="7" name="Picture 2">
            <a:extLst>
              <a:ext uri="{FF2B5EF4-FFF2-40B4-BE49-F238E27FC236}">
                <a16:creationId xmlns:a16="http://schemas.microsoft.com/office/drawing/2014/main" id="{C12BC149-C1DC-4F3B-92E5-E3F77E9190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39060" y="-15462"/>
            <a:ext cx="1152939" cy="115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51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925" y="633056"/>
            <a:ext cx="1152000" cy="1152000"/>
          </a:xfrm>
          <a:prstGeom prst="rect">
            <a:avLst/>
          </a:prstGeom>
        </p:spPr>
      </p:pic>
      <p:sp>
        <p:nvSpPr>
          <p:cNvPr id="5" name="Title 1" descr="title">
            <a:extLst>
              <a:ext uri="{FF2B5EF4-FFF2-40B4-BE49-F238E27FC236}">
                <a16:creationId xmlns:a16="http://schemas.microsoft.com/office/drawing/2014/main" id="{DC80E0A9-ED11-4B7F-A647-F26A0871C81A}"/>
              </a:ext>
            </a:extLst>
          </p:cNvPr>
          <p:cNvSpPr txBox="1">
            <a:spLocks/>
          </p:cNvSpPr>
          <p:nvPr/>
        </p:nvSpPr>
        <p:spPr>
          <a:xfrm>
            <a:off x="1865925" y="692228"/>
            <a:ext cx="7948426" cy="1033656"/>
          </a:xfrm>
          <a:prstGeom prst="rect">
            <a:avLst/>
          </a:prstGeom>
        </p:spPr>
        <p:txBody>
          <a:bodyPr vert="horz" lIns="91440" tIns="45720" rIns="91440" bIns="45720" rtlCol="0" anchor="ctr" anchorCtr="0">
            <a:normAutofit fontScale="92500"/>
          </a:bodyPr>
          <a:lstStyle>
            <a:lvl1pPr algn="ctr" defTabSz="457200" rtl="0" eaLnBrk="1" latinLnBrk="0" hangingPunct="1">
              <a:spcBef>
                <a:spcPct val="0"/>
              </a:spcBef>
              <a:buNone/>
              <a:defRPr sz="40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Normalised power vs </a:t>
            </a:r>
            <a:r>
              <a:rPr lang="en-IN" b="1" u="sng" dirty="0" err="1"/>
              <a:t>sei_delta</a:t>
            </a:r>
            <a:endParaRPr lang="en-US" b="1" u="sng" dirty="0"/>
          </a:p>
        </p:txBody>
      </p:sp>
      <p:pic>
        <p:nvPicPr>
          <p:cNvPr id="6" name="Picture 5">
            <a:extLst>
              <a:ext uri="{FF2B5EF4-FFF2-40B4-BE49-F238E27FC236}">
                <a16:creationId xmlns:a16="http://schemas.microsoft.com/office/drawing/2014/main" id="{B36FD94E-A696-4A2C-ACEA-990CA823C8B9}"/>
              </a:ext>
            </a:extLst>
          </p:cNvPr>
          <p:cNvPicPr>
            <a:picLocks noChangeAspect="1"/>
          </p:cNvPicPr>
          <p:nvPr/>
        </p:nvPicPr>
        <p:blipFill>
          <a:blip r:embed="rId4"/>
          <a:stretch>
            <a:fillRect/>
          </a:stretch>
        </p:blipFill>
        <p:spPr>
          <a:xfrm>
            <a:off x="1621442" y="2010572"/>
            <a:ext cx="9152576" cy="4363578"/>
          </a:xfrm>
          <a:prstGeom prst="rect">
            <a:avLst/>
          </a:prstGeom>
        </p:spPr>
      </p:pic>
      <p:pic>
        <p:nvPicPr>
          <p:cNvPr id="7" name="Picture 2">
            <a:extLst>
              <a:ext uri="{FF2B5EF4-FFF2-40B4-BE49-F238E27FC236}">
                <a16:creationId xmlns:a16="http://schemas.microsoft.com/office/drawing/2014/main" id="{B3961118-6C27-46A6-A3C1-1C753F0D7D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9060" y="-28714"/>
            <a:ext cx="1152939" cy="115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93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DE273C-0257-4C65-B479-68079C41F769}"/>
              </a:ext>
            </a:extLst>
          </p:cNvPr>
          <p:cNvSpPr>
            <a:spLocks noGrp="1"/>
          </p:cNvSpPr>
          <p:nvPr>
            <p:ph type="title"/>
          </p:nvPr>
        </p:nvSpPr>
        <p:spPr>
          <a:xfrm>
            <a:off x="352593" y="783318"/>
            <a:ext cx="11029616" cy="988332"/>
          </a:xfrm>
        </p:spPr>
        <p:txBody>
          <a:bodyPr>
            <a:normAutofit fontScale="90000"/>
          </a:bodyPr>
          <a:lstStyle/>
          <a:p>
            <a:r>
              <a:rPr lang="en-US" sz="4500" b="1" u="sng" dirty="0"/>
              <a:t>Predicted curve using linear regression model</a:t>
            </a:r>
            <a:endParaRPr lang="hi-IN" sz="4500" b="1" u="sng" dirty="0"/>
          </a:p>
        </p:txBody>
      </p:sp>
      <p:pic>
        <p:nvPicPr>
          <p:cNvPr id="4" name="Picture 3">
            <a:extLst>
              <a:ext uri="{FF2B5EF4-FFF2-40B4-BE49-F238E27FC236}">
                <a16:creationId xmlns:a16="http://schemas.microsoft.com/office/drawing/2014/main" id="{D83141E6-282E-4985-B192-33D8393FC9B4}"/>
              </a:ext>
            </a:extLst>
          </p:cNvPr>
          <p:cNvPicPr>
            <a:picLocks noChangeAspect="1"/>
          </p:cNvPicPr>
          <p:nvPr/>
        </p:nvPicPr>
        <p:blipFill>
          <a:blip r:embed="rId2"/>
          <a:stretch>
            <a:fillRect/>
          </a:stretch>
        </p:blipFill>
        <p:spPr>
          <a:xfrm>
            <a:off x="1675783" y="1847151"/>
            <a:ext cx="8840434" cy="5010849"/>
          </a:xfrm>
          <a:prstGeom prst="rect">
            <a:avLst/>
          </a:prstGeom>
        </p:spPr>
      </p:pic>
      <p:pic>
        <p:nvPicPr>
          <p:cNvPr id="5" name="Picture 2">
            <a:extLst>
              <a:ext uri="{FF2B5EF4-FFF2-40B4-BE49-F238E27FC236}">
                <a16:creationId xmlns:a16="http://schemas.microsoft.com/office/drawing/2014/main" id="{D8195657-4903-4B57-AED7-2B1AF5336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9060" y="-28714"/>
            <a:ext cx="1152939" cy="115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967999"/>
      </p:ext>
    </p:extLst>
  </p:cSld>
  <p:clrMapOvr>
    <a:masterClrMapping/>
  </p:clrMapOvr>
</p:sld>
</file>

<file path=ppt/theme/theme1.xml><?xml version="1.0" encoding="utf-8"?>
<a:theme xmlns:a="http://schemas.openxmlformats.org/drawingml/2006/main" name="Dividend">
  <a:themeElements>
    <a:clrScheme name="Custom 11">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Custom 2">
      <a:majorFont>
        <a:latin typeface="Candara"/>
        <a:ea typeface=""/>
        <a:cs typeface=""/>
      </a:majorFont>
      <a:minorFont>
        <a:latin typeface="Candara"/>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objectDefaults>
  <a:extraClrSchemeLst/>
  <a:extLst>
    <a:ext uri="{05A4C25C-085E-4340-85A3-A5531E510DB2}">
      <thm15:themeFamily xmlns:thm15="http://schemas.microsoft.com/office/thememl/2012/main" name="Presentation1" id="{F529A05C-9967-417B-A795-0EE2DA56A977}" vid="{B371D623-29EC-4410-98F2-D4F69349AE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732F72-BAE4-4D8F-B5A8-4D4D584BF69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B8FDF75-6DB0-420B-9CE9-4E2094004A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31C3B7-F137-4B62-A714-55F90281BD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396</Words>
  <Application>Microsoft Office PowerPoint</Application>
  <PresentationFormat>Widescreen</PresentationFormat>
  <Paragraphs>29</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Candara</vt:lpstr>
      <vt:lpstr>Courier New</vt:lpstr>
      <vt:lpstr>Helvetica Neue</vt:lpstr>
      <vt:lpstr>Wingdings 2</vt:lpstr>
      <vt:lpstr>Dividend</vt:lpstr>
      <vt:lpstr>EInNEL TECHNOLOGIES  machine learning internship</vt:lpstr>
      <vt:lpstr>Problem statement:</vt:lpstr>
      <vt:lpstr>PowerPoint Presentation</vt:lpstr>
      <vt:lpstr>PowerPoint Presentation</vt:lpstr>
      <vt:lpstr>PowerPoint Presentation</vt:lpstr>
      <vt:lpstr>PowerPoint Presentation</vt:lpstr>
      <vt:lpstr>PowerPoint Presentation</vt:lpstr>
      <vt:lpstr>PowerPoint Presentation</vt:lpstr>
      <vt:lpstr>Predicted curve using linear regression model</vt:lpstr>
      <vt:lpstr>Sei_layer prediction (using two variables)</vt:lpstr>
      <vt:lpstr>PowerPoint Presentation</vt:lpstr>
      <vt:lpstr>Battery power rating vs change in SEI_Layer</vt:lpstr>
      <vt:lpstr>Final project overview</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2020-07-20T10:34:00Z</dcterms:created>
  <dcterms:modified xsi:type="dcterms:W3CDTF">2020-10-01T06:15:39Z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